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5" r:id="rId3"/>
    <p:sldId id="284" r:id="rId4"/>
    <p:sldId id="262" r:id="rId5"/>
    <p:sldId id="263" r:id="rId6"/>
    <p:sldId id="265" r:id="rId7"/>
    <p:sldId id="261" r:id="rId8"/>
    <p:sldId id="267" r:id="rId9"/>
    <p:sldId id="268" r:id="rId10"/>
    <p:sldId id="269" r:id="rId11"/>
    <p:sldId id="270" r:id="rId12"/>
    <p:sldId id="271" r:id="rId13"/>
    <p:sldId id="272" r:id="rId14"/>
    <p:sldId id="275" r:id="rId15"/>
    <p:sldId id="276" r:id="rId16"/>
    <p:sldId id="277" r:id="rId17"/>
    <p:sldId id="278" r:id="rId18"/>
    <p:sldId id="279" r:id="rId19"/>
    <p:sldId id="280" r:id="rId20"/>
    <p:sldId id="281" r:id="rId21"/>
    <p:sldId id="282" r:id="rId22"/>
    <p:sldId id="283"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56" autoAdjust="0"/>
    <p:restoredTop sz="94660"/>
  </p:normalViewPr>
  <p:slideViewPr>
    <p:cSldViewPr snapToGrid="0">
      <p:cViewPr varScale="1">
        <p:scale>
          <a:sx n="75" d="100"/>
          <a:sy n="75" d="100"/>
        </p:scale>
        <p:origin x="6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1" name="Picture 6" descr="C:\Users\UI WORK STUDIO\Desktop\商用封内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1" y="14702"/>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a:xfrm>
            <a:off x="6553200" y="6356352"/>
            <a:ext cx="2133600" cy="365125"/>
          </a:xfrm>
          <a:prstGeom prst="rect">
            <a:avLst/>
          </a:prstGeom>
        </p:spPr>
        <p:txBody>
          <a:bodyPr/>
          <a:lstStyle/>
          <a:p>
            <a:fld id="{0C913308-F349-4B6D-A68A-DD1791B4A57B}" type="slidenum">
              <a:rPr lang="zh-CN" altLang="en-US">
                <a:solidFill>
                  <a:prstClr val="black"/>
                </a:solidFill>
              </a:rPr>
              <a:pPr/>
              <a:t>‹#›</a:t>
            </a:fld>
            <a:endParaRPr lang="zh-CN" altLang="en-US">
              <a:solidFill>
                <a:prstClr val="black"/>
              </a:solidFill>
            </a:endParaRPr>
          </a:p>
        </p:txBody>
      </p:sp>
      <p:pic>
        <p:nvPicPr>
          <p:cNvPr id="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80965"/>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72251" y="6286502"/>
            <a:ext cx="25209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userDrawn="1"/>
        </p:nvSpPr>
        <p:spPr>
          <a:xfrm>
            <a:off x="467545" y="2636912"/>
            <a:ext cx="5904656" cy="576064"/>
          </a:xfrm>
          <a:prstGeom prst="rect">
            <a:avLst/>
          </a:prstGeom>
        </p:spPr>
        <p:txBody>
          <a:bodyPr vert="horz" lIns="68580" tIns="34290" rIns="68580" bIns="34290" rtlCol="0" anchor="ctr">
            <a:normAutofit/>
          </a:bodyPr>
          <a:lstStyle>
            <a:lvl1pPr algn="l" defTabSz="914400" rtl="0" eaLnBrk="1" latinLnBrk="0" hangingPunct="1">
              <a:spcBef>
                <a:spcPct val="0"/>
              </a:spcBef>
              <a:buNone/>
              <a:defRPr sz="3600" b="1" kern="1200">
                <a:solidFill>
                  <a:schemeClr val="bg1"/>
                </a:solidFill>
                <a:latin typeface="楷体" pitchFamily="49" charset="-122"/>
                <a:ea typeface="楷体" pitchFamily="49" charset="-122"/>
                <a:cs typeface="+mj-cs"/>
              </a:defRPr>
            </a:lvl1pPr>
          </a:lstStyle>
          <a:p>
            <a:r>
              <a:rPr lang="zh-CN" altLang="en-US" sz="2700" smtClean="0">
                <a:solidFill>
                  <a:prstClr val="white"/>
                </a:solidFill>
              </a:rPr>
              <a:t>单击此处编辑母版标题样式</a:t>
            </a:r>
            <a:endParaRPr lang="zh-CN" altLang="en-US" sz="2700" dirty="0">
              <a:solidFill>
                <a:prstClr val="white"/>
              </a:solidFill>
            </a:endParaRPr>
          </a:p>
        </p:txBody>
      </p:sp>
      <p:sp>
        <p:nvSpPr>
          <p:cNvPr id="12" name="TextBox 11"/>
          <p:cNvSpPr txBox="1">
            <a:spLocks noChangeArrowheads="1"/>
          </p:cNvSpPr>
          <p:nvPr userDrawn="1"/>
        </p:nvSpPr>
        <p:spPr bwMode="auto">
          <a:xfrm>
            <a:off x="323850" y="6494464"/>
            <a:ext cx="1351652" cy="207749"/>
          </a:xfrm>
          <a:prstGeom prst="rect">
            <a:avLst/>
          </a:prstGeom>
          <a:noFill/>
          <a:ln w="9525">
            <a:noFill/>
            <a:miter lim="800000"/>
            <a:headEnd/>
            <a:tailEnd/>
          </a:ln>
        </p:spPr>
        <p:txBody>
          <a:bodyPr wrap="none">
            <a:spAutoFit/>
          </a:bodyPr>
          <a:lstStyle/>
          <a:p>
            <a:pPr>
              <a:defRPr/>
            </a:pPr>
            <a:r>
              <a:rPr lang="en-US" altLang="zh-CN" sz="750" dirty="0">
                <a:solidFill>
                  <a:prstClr val="black"/>
                </a:solidFill>
              </a:rPr>
              <a:t>©2015-</a:t>
            </a:r>
            <a:r>
              <a:rPr lang="zh-CN" altLang="en-US" sz="750" dirty="0">
                <a:solidFill>
                  <a:prstClr val="black"/>
                </a:solidFill>
              </a:rPr>
              <a:t>武汉大学计算机学院</a:t>
            </a:r>
          </a:p>
        </p:txBody>
      </p:sp>
    </p:spTree>
    <p:extLst>
      <p:ext uri="{BB962C8B-B14F-4D97-AF65-F5344CB8AC3E}">
        <p14:creationId xmlns:p14="http://schemas.microsoft.com/office/powerpoint/2010/main" val="3628908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2"/>
            <a:ext cx="2133600" cy="365125"/>
          </a:xfrm>
          <a:prstGeom prst="rect">
            <a:avLst/>
          </a:prstGeom>
        </p:spPr>
        <p:txBody>
          <a:bodyPr/>
          <a:lstStyle/>
          <a:p>
            <a:fld id="{530820CF-B880-4189-942D-D702A7CBA730}" type="datetimeFigureOut">
              <a:rPr lang="zh-CN" altLang="en-US">
                <a:solidFill>
                  <a:prstClr val="black"/>
                </a:solidFill>
              </a:rPr>
              <a:pPr/>
              <a:t>2016/5/17</a:t>
            </a:fld>
            <a:endParaRPr lang="zh-CN" altLang="en-US">
              <a:solidFill>
                <a:prstClr val="black"/>
              </a:solidFill>
            </a:endParaRPr>
          </a:p>
        </p:txBody>
      </p:sp>
      <p:sp>
        <p:nvSpPr>
          <p:cNvPr id="6" name="页脚占位符 5"/>
          <p:cNvSpPr>
            <a:spLocks noGrp="1"/>
          </p:cNvSpPr>
          <p:nvPr>
            <p:ph type="ftr" sz="quarter" idx="11"/>
          </p:nvPr>
        </p:nvSpPr>
        <p:spPr>
          <a:xfrm>
            <a:off x="3124200" y="6356352"/>
            <a:ext cx="2895600" cy="365125"/>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6356352"/>
            <a:ext cx="2133600" cy="365125"/>
          </a:xfrm>
          <a:prstGeom prst="rect">
            <a:avLst/>
          </a:prstGeom>
        </p:spPr>
        <p:txBody>
          <a:bodyPr/>
          <a:lstStyle/>
          <a:p>
            <a:fld id="{0C913308-F349-4B6D-A68A-DD1791B4A57B}" type="slidenum">
              <a:rPr lang="zh-CN" altLang="en-US">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63886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2"/>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a:lstStyle/>
          <a:p>
            <a:fld id="{530820CF-B880-4189-942D-D702A7CBA730}" type="datetimeFigureOut">
              <a:rPr lang="zh-CN" altLang="en-US">
                <a:solidFill>
                  <a:prstClr val="black"/>
                </a:solidFill>
              </a:rPr>
              <a:pPr/>
              <a:t>2016/5/17</a:t>
            </a:fld>
            <a:endParaRPr lang="zh-CN" altLang="en-US">
              <a:solidFill>
                <a:prstClr val="black"/>
              </a:solidFill>
            </a:endParaRPr>
          </a:p>
        </p:txBody>
      </p:sp>
      <p:sp>
        <p:nvSpPr>
          <p:cNvPr id="5" name="页脚占位符 4"/>
          <p:cNvSpPr>
            <a:spLocks noGrp="1"/>
          </p:cNvSpPr>
          <p:nvPr>
            <p:ph type="ftr" sz="quarter" idx="11"/>
          </p:nvPr>
        </p:nvSpPr>
        <p:spPr>
          <a:xfrm>
            <a:off x="3124200" y="6356352"/>
            <a:ext cx="28956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6356352"/>
            <a:ext cx="2133600" cy="365125"/>
          </a:xfrm>
          <a:prstGeom prst="rect">
            <a:avLst/>
          </a:prstGeom>
        </p:spPr>
        <p:txBody>
          <a:bodyPr/>
          <a:lstStyle/>
          <a:p>
            <a:fld id="{0C913308-F349-4B6D-A68A-DD1791B4A57B}" type="slidenum">
              <a:rPr lang="zh-CN" altLang="en-US">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59012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a:lstStyle/>
          <a:p>
            <a:fld id="{530820CF-B880-4189-942D-D702A7CBA730}" type="datetimeFigureOut">
              <a:rPr lang="zh-CN" altLang="en-US">
                <a:solidFill>
                  <a:prstClr val="black"/>
                </a:solidFill>
              </a:rPr>
              <a:pPr/>
              <a:t>2016/5/17</a:t>
            </a:fld>
            <a:endParaRPr lang="zh-CN" altLang="en-US">
              <a:solidFill>
                <a:prstClr val="black"/>
              </a:solidFill>
            </a:endParaRPr>
          </a:p>
        </p:txBody>
      </p:sp>
      <p:sp>
        <p:nvSpPr>
          <p:cNvPr id="5" name="页脚占位符 4"/>
          <p:cNvSpPr>
            <a:spLocks noGrp="1"/>
          </p:cNvSpPr>
          <p:nvPr>
            <p:ph type="ftr" sz="quarter" idx="11"/>
          </p:nvPr>
        </p:nvSpPr>
        <p:spPr>
          <a:xfrm>
            <a:off x="3124200" y="6356352"/>
            <a:ext cx="28956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6356352"/>
            <a:ext cx="2133600" cy="365125"/>
          </a:xfrm>
          <a:prstGeom prst="rect">
            <a:avLst/>
          </a:prstGeom>
        </p:spPr>
        <p:txBody>
          <a:bodyPr/>
          <a:lstStyle/>
          <a:p>
            <a:fld id="{0C913308-F349-4B6D-A68A-DD1791B4A57B}" type="slidenum">
              <a:rPr lang="zh-CN" altLang="en-US">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40694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11" name="Picture 6" descr="C:\Users\UI WORK STUDIO\Desktop\商用封内3.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3529" y="4530"/>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7"/>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a:lstStyle/>
          <a:p>
            <a:fld id="{530820CF-B880-4189-942D-D702A7CBA730}" type="datetimeFigureOut">
              <a:rPr lang="zh-CN" altLang="en-US">
                <a:solidFill>
                  <a:prstClr val="black"/>
                </a:solidFill>
              </a:rPr>
              <a:pPr/>
              <a:t>2016/5/17</a:t>
            </a:fld>
            <a:endParaRPr lang="zh-CN" altLang="en-US" dirty="0">
              <a:solidFill>
                <a:prstClr val="black"/>
              </a:solidFill>
            </a:endParaRPr>
          </a:p>
        </p:txBody>
      </p:sp>
      <p:sp>
        <p:nvSpPr>
          <p:cNvPr id="5" name="页脚占位符 4"/>
          <p:cNvSpPr>
            <a:spLocks noGrp="1"/>
          </p:cNvSpPr>
          <p:nvPr>
            <p:ph type="ftr" sz="quarter" idx="11"/>
          </p:nvPr>
        </p:nvSpPr>
        <p:spPr>
          <a:xfrm>
            <a:off x="3124200" y="6356352"/>
            <a:ext cx="2895600" cy="365125"/>
          </a:xfrm>
          <a:prstGeom prst="rect">
            <a:avLst/>
          </a:prstGeom>
        </p:spPr>
        <p:txBody>
          <a:bodyPr/>
          <a:lstStyle/>
          <a:p>
            <a:endParaRPr lang="zh-CN" altLang="en-US" dirty="0">
              <a:solidFill>
                <a:prstClr val="black"/>
              </a:solidFill>
            </a:endParaRPr>
          </a:p>
        </p:txBody>
      </p:sp>
      <p:sp>
        <p:nvSpPr>
          <p:cNvPr id="6" name="灯片编号占位符 5"/>
          <p:cNvSpPr>
            <a:spLocks noGrp="1"/>
          </p:cNvSpPr>
          <p:nvPr>
            <p:ph type="sldNum" sz="quarter" idx="12"/>
          </p:nvPr>
        </p:nvSpPr>
        <p:spPr>
          <a:xfrm>
            <a:off x="6553200" y="6356352"/>
            <a:ext cx="2133600" cy="365125"/>
          </a:xfrm>
          <a:prstGeom prst="rect">
            <a:avLst/>
          </a:prstGeom>
        </p:spPr>
        <p:txBody>
          <a:bodyPr/>
          <a:lstStyle/>
          <a:p>
            <a:fld id="{0C913308-F349-4B6D-A68A-DD1791B4A57B}" type="slidenum">
              <a:rPr lang="zh-CN" altLang="en-US">
                <a:solidFill>
                  <a:prstClr val="black"/>
                </a:solidFill>
              </a:rPr>
              <a:pPr/>
              <a:t>‹#›</a:t>
            </a:fld>
            <a:endParaRPr lang="zh-CN" altLang="en-US">
              <a:solidFill>
                <a:prstClr val="black"/>
              </a:solidFill>
            </a:endParaRPr>
          </a:p>
        </p:txBody>
      </p:sp>
      <p:pic>
        <p:nvPicPr>
          <p:cNvPr id="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80965"/>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72251" y="6286502"/>
            <a:ext cx="25209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txBox="1">
            <a:spLocks/>
          </p:cNvSpPr>
          <p:nvPr userDrawn="1"/>
        </p:nvSpPr>
        <p:spPr>
          <a:xfrm>
            <a:off x="467545" y="2636912"/>
            <a:ext cx="5904656" cy="576064"/>
          </a:xfrm>
          <a:prstGeom prst="rect">
            <a:avLst/>
          </a:prstGeom>
        </p:spPr>
        <p:txBody>
          <a:bodyPr vert="horz" lIns="68580" tIns="34290" rIns="68580" bIns="34290" rtlCol="0" anchor="ctr">
            <a:normAutofit/>
          </a:bodyPr>
          <a:lstStyle>
            <a:lvl1pPr algn="l" defTabSz="914400" rtl="0" eaLnBrk="1" latinLnBrk="0" hangingPunct="1">
              <a:spcBef>
                <a:spcPct val="0"/>
              </a:spcBef>
              <a:buNone/>
              <a:defRPr sz="3600" b="1" kern="1200">
                <a:solidFill>
                  <a:schemeClr val="bg1"/>
                </a:solidFill>
                <a:latin typeface="楷体" pitchFamily="49" charset="-122"/>
                <a:ea typeface="楷体" pitchFamily="49" charset="-122"/>
                <a:cs typeface="+mj-cs"/>
              </a:defRPr>
            </a:lvl1pPr>
          </a:lstStyle>
          <a:p>
            <a:r>
              <a:rPr lang="zh-CN" altLang="en-US" sz="2700" smtClean="0">
                <a:solidFill>
                  <a:prstClr val="white"/>
                </a:solidFill>
              </a:rPr>
              <a:t>单击此处编辑母版标题样式</a:t>
            </a:r>
            <a:endParaRPr lang="zh-CN" altLang="en-US" sz="2700" dirty="0">
              <a:solidFill>
                <a:prstClr val="white"/>
              </a:solidFill>
            </a:endParaRPr>
          </a:p>
        </p:txBody>
      </p:sp>
      <p:sp>
        <p:nvSpPr>
          <p:cNvPr id="10" name="副标题 2"/>
          <p:cNvSpPr txBox="1">
            <a:spLocks/>
          </p:cNvSpPr>
          <p:nvPr userDrawn="1"/>
        </p:nvSpPr>
        <p:spPr>
          <a:xfrm>
            <a:off x="539553" y="3359424"/>
            <a:ext cx="5760640" cy="429617"/>
          </a:xfrm>
          <a:prstGeom prst="rect">
            <a:avLst/>
          </a:prstGeom>
        </p:spPr>
        <p:txBody>
          <a:bodyPr vert="horz" lIns="68580" tIns="34290" rIns="68580" bIns="34290" rtlCol="0">
            <a:normAutofit/>
          </a:bodyPr>
          <a:lstStyle>
            <a:lvl1pPr marL="0" indent="0" algn="l" defTabSz="914400" rtl="0" eaLnBrk="1" latinLnBrk="0" hangingPunct="1">
              <a:spcBef>
                <a:spcPct val="20000"/>
              </a:spcBef>
              <a:buFont typeface="Arial" pitchFamily="34" charset="0"/>
              <a:buNone/>
              <a:defRPr sz="2400" b="1" kern="1200" baseline="0">
                <a:solidFill>
                  <a:schemeClr val="bg1">
                    <a:lumMod val="85000"/>
                  </a:schemeClr>
                </a:solidFill>
                <a:latin typeface="楷体" pitchFamily="49" charset="-122"/>
                <a:ea typeface="楷体" pitchFamily="49"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zh-CN" altLang="en-US" sz="1800" smtClean="0">
                <a:solidFill>
                  <a:prstClr val="white">
                    <a:lumMod val="85000"/>
                  </a:prstClr>
                </a:solidFill>
              </a:rPr>
              <a:t>单击此处编辑母版副标题样式</a:t>
            </a:r>
            <a:endParaRPr lang="zh-CN" altLang="en-US" sz="1800" dirty="0">
              <a:solidFill>
                <a:prstClr val="white">
                  <a:lumMod val="85000"/>
                </a:prstClr>
              </a:solidFill>
            </a:endParaRPr>
          </a:p>
        </p:txBody>
      </p:sp>
    </p:spTree>
    <p:extLst>
      <p:ext uri="{BB962C8B-B14F-4D97-AF65-F5344CB8AC3E}">
        <p14:creationId xmlns:p14="http://schemas.microsoft.com/office/powerpoint/2010/main" val="347283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2"/>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6356352"/>
            <a:ext cx="2133600" cy="365125"/>
          </a:xfrm>
          <a:prstGeom prst="rect">
            <a:avLst/>
          </a:prstGeom>
        </p:spPr>
        <p:txBody>
          <a:bodyPr/>
          <a:lstStyle/>
          <a:p>
            <a:fld id="{530820CF-B880-4189-942D-D702A7CBA730}" type="datetimeFigureOut">
              <a:rPr lang="zh-CN" altLang="en-US">
                <a:solidFill>
                  <a:prstClr val="black"/>
                </a:solidFill>
              </a:rPr>
              <a:pPr/>
              <a:t>2016/5/17</a:t>
            </a:fld>
            <a:endParaRPr lang="zh-CN" altLang="en-US">
              <a:solidFill>
                <a:prstClr val="black"/>
              </a:solidFill>
            </a:endParaRPr>
          </a:p>
        </p:txBody>
      </p:sp>
      <p:sp>
        <p:nvSpPr>
          <p:cNvPr id="5" name="页脚占位符 4"/>
          <p:cNvSpPr>
            <a:spLocks noGrp="1"/>
          </p:cNvSpPr>
          <p:nvPr>
            <p:ph type="ftr" sz="quarter" idx="11"/>
          </p:nvPr>
        </p:nvSpPr>
        <p:spPr>
          <a:xfrm>
            <a:off x="3124200" y="6356352"/>
            <a:ext cx="28956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6356352"/>
            <a:ext cx="2133600" cy="365125"/>
          </a:xfrm>
          <a:prstGeom prst="rect">
            <a:avLst/>
          </a:prstGeom>
        </p:spPr>
        <p:txBody>
          <a:bodyPr/>
          <a:lstStyle/>
          <a:p>
            <a:fld id="{0C913308-F349-4B6D-A68A-DD1791B4A57B}" type="slidenum">
              <a:rPr lang="zh-CN" altLang="en-US">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24739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6356352"/>
            <a:ext cx="2133600" cy="365125"/>
          </a:xfrm>
          <a:prstGeom prst="rect">
            <a:avLst/>
          </a:prstGeom>
        </p:spPr>
        <p:txBody>
          <a:bodyPr/>
          <a:lstStyle/>
          <a:p>
            <a:fld id="{530820CF-B880-4189-942D-D702A7CBA730}" type="datetimeFigureOut">
              <a:rPr lang="zh-CN" altLang="en-US">
                <a:solidFill>
                  <a:prstClr val="black"/>
                </a:solidFill>
              </a:rPr>
              <a:pPr/>
              <a:t>2016/5/17</a:t>
            </a:fld>
            <a:endParaRPr lang="zh-CN" altLang="en-US">
              <a:solidFill>
                <a:prstClr val="black"/>
              </a:solidFill>
            </a:endParaRPr>
          </a:p>
        </p:txBody>
      </p:sp>
      <p:sp>
        <p:nvSpPr>
          <p:cNvPr id="5" name="页脚占位符 4"/>
          <p:cNvSpPr>
            <a:spLocks noGrp="1"/>
          </p:cNvSpPr>
          <p:nvPr>
            <p:ph type="ftr" sz="quarter" idx="11"/>
          </p:nvPr>
        </p:nvSpPr>
        <p:spPr>
          <a:xfrm>
            <a:off x="3124200" y="6356352"/>
            <a:ext cx="28956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6356352"/>
            <a:ext cx="2133600" cy="365125"/>
          </a:xfrm>
          <a:prstGeom prst="rect">
            <a:avLst/>
          </a:prstGeom>
        </p:spPr>
        <p:txBody>
          <a:bodyPr/>
          <a:lstStyle/>
          <a:p>
            <a:fld id="{0C913308-F349-4B6D-A68A-DD1791B4A57B}" type="slidenum">
              <a:rPr lang="zh-CN" altLang="en-US">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6143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356352"/>
            <a:ext cx="2133600" cy="365125"/>
          </a:xfrm>
          <a:prstGeom prst="rect">
            <a:avLst/>
          </a:prstGeom>
        </p:spPr>
        <p:txBody>
          <a:bodyPr/>
          <a:lstStyle/>
          <a:p>
            <a:fld id="{530820CF-B880-4189-942D-D702A7CBA730}" type="datetimeFigureOut">
              <a:rPr lang="zh-CN" altLang="en-US">
                <a:solidFill>
                  <a:prstClr val="black"/>
                </a:solidFill>
              </a:rPr>
              <a:pPr/>
              <a:t>2016/5/17</a:t>
            </a:fld>
            <a:endParaRPr lang="zh-CN" altLang="en-US">
              <a:solidFill>
                <a:prstClr val="black"/>
              </a:solidFill>
            </a:endParaRPr>
          </a:p>
        </p:txBody>
      </p:sp>
      <p:sp>
        <p:nvSpPr>
          <p:cNvPr id="6" name="页脚占位符 5"/>
          <p:cNvSpPr>
            <a:spLocks noGrp="1"/>
          </p:cNvSpPr>
          <p:nvPr>
            <p:ph type="ftr" sz="quarter" idx="11"/>
          </p:nvPr>
        </p:nvSpPr>
        <p:spPr>
          <a:xfrm>
            <a:off x="3124200" y="6356352"/>
            <a:ext cx="2895600" cy="365125"/>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6356352"/>
            <a:ext cx="2133600" cy="365125"/>
          </a:xfrm>
          <a:prstGeom prst="rect">
            <a:avLst/>
          </a:prstGeom>
        </p:spPr>
        <p:txBody>
          <a:bodyPr/>
          <a:lstStyle/>
          <a:p>
            <a:fld id="{0C913308-F349-4B6D-A68A-DD1791B4A57B}" type="slidenum">
              <a:rPr lang="zh-CN" altLang="en-US">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5204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56352"/>
            <a:ext cx="2133600" cy="365125"/>
          </a:xfrm>
          <a:prstGeom prst="rect">
            <a:avLst/>
          </a:prstGeom>
        </p:spPr>
        <p:txBody>
          <a:bodyPr/>
          <a:lstStyle/>
          <a:p>
            <a:fld id="{530820CF-B880-4189-942D-D702A7CBA730}" type="datetimeFigureOut">
              <a:rPr lang="zh-CN" altLang="en-US">
                <a:solidFill>
                  <a:prstClr val="black"/>
                </a:solidFill>
              </a:rPr>
              <a:pPr/>
              <a:t>2016/5/17</a:t>
            </a:fld>
            <a:endParaRPr lang="zh-CN" altLang="en-US">
              <a:solidFill>
                <a:prstClr val="black"/>
              </a:solidFill>
            </a:endParaRPr>
          </a:p>
        </p:txBody>
      </p:sp>
      <p:sp>
        <p:nvSpPr>
          <p:cNvPr id="8" name="页脚占位符 7"/>
          <p:cNvSpPr>
            <a:spLocks noGrp="1"/>
          </p:cNvSpPr>
          <p:nvPr>
            <p:ph type="ftr" sz="quarter" idx="11"/>
          </p:nvPr>
        </p:nvSpPr>
        <p:spPr>
          <a:xfrm>
            <a:off x="3124200" y="6356352"/>
            <a:ext cx="2895600" cy="365125"/>
          </a:xfrm>
          <a:prstGeom prst="rect">
            <a:avLst/>
          </a:prstGeom>
        </p:spPr>
        <p:txBody>
          <a:bodyPr/>
          <a:lstStyle/>
          <a:p>
            <a:endParaRPr lang="zh-CN" altLang="en-US">
              <a:solidFill>
                <a:prstClr val="black"/>
              </a:solidFill>
            </a:endParaRPr>
          </a:p>
        </p:txBody>
      </p:sp>
      <p:sp>
        <p:nvSpPr>
          <p:cNvPr id="9" name="灯片编号占位符 8"/>
          <p:cNvSpPr>
            <a:spLocks noGrp="1"/>
          </p:cNvSpPr>
          <p:nvPr>
            <p:ph type="sldNum" sz="quarter" idx="12"/>
          </p:nvPr>
        </p:nvSpPr>
        <p:spPr>
          <a:xfrm>
            <a:off x="6553200" y="6356352"/>
            <a:ext cx="2133600" cy="365125"/>
          </a:xfrm>
          <a:prstGeom prst="rect">
            <a:avLst/>
          </a:prstGeom>
        </p:spPr>
        <p:txBody>
          <a:bodyPr/>
          <a:lstStyle/>
          <a:p>
            <a:fld id="{0C913308-F349-4B6D-A68A-DD1791B4A57B}" type="slidenum">
              <a:rPr lang="zh-CN" altLang="en-US">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87531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2"/>
            <a:ext cx="2133600" cy="365125"/>
          </a:xfrm>
          <a:prstGeom prst="rect">
            <a:avLst/>
          </a:prstGeom>
        </p:spPr>
        <p:txBody>
          <a:bodyPr/>
          <a:lstStyle/>
          <a:p>
            <a:fld id="{530820CF-B880-4189-942D-D702A7CBA730}" type="datetimeFigureOut">
              <a:rPr lang="zh-CN" altLang="en-US">
                <a:solidFill>
                  <a:prstClr val="black"/>
                </a:solidFill>
              </a:rPr>
              <a:pPr/>
              <a:t>2016/5/17</a:t>
            </a:fld>
            <a:endParaRPr lang="zh-CN" altLang="en-US">
              <a:solidFill>
                <a:prstClr val="black"/>
              </a:solidFill>
            </a:endParaRPr>
          </a:p>
        </p:txBody>
      </p:sp>
      <p:sp>
        <p:nvSpPr>
          <p:cNvPr id="4" name="页脚占位符 3"/>
          <p:cNvSpPr>
            <a:spLocks noGrp="1"/>
          </p:cNvSpPr>
          <p:nvPr>
            <p:ph type="ftr" sz="quarter" idx="11"/>
          </p:nvPr>
        </p:nvSpPr>
        <p:spPr>
          <a:xfrm>
            <a:off x="3124200" y="6356352"/>
            <a:ext cx="2895600" cy="365125"/>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nvPr>
        </p:nvSpPr>
        <p:spPr>
          <a:xfrm>
            <a:off x="6553200" y="6356352"/>
            <a:ext cx="2133600" cy="365125"/>
          </a:xfrm>
          <a:prstGeom prst="rect">
            <a:avLst/>
          </a:prstGeom>
        </p:spPr>
        <p:txBody>
          <a:bodyPr/>
          <a:lstStyle/>
          <a:p>
            <a:fld id="{0C913308-F349-4B6D-A68A-DD1791B4A57B}" type="slidenum">
              <a:rPr lang="zh-CN" altLang="en-US">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549033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2"/>
            <a:ext cx="2133600" cy="365125"/>
          </a:xfrm>
          <a:prstGeom prst="rect">
            <a:avLst/>
          </a:prstGeom>
        </p:spPr>
        <p:txBody>
          <a:bodyPr/>
          <a:lstStyle/>
          <a:p>
            <a:fld id="{530820CF-B880-4189-942D-D702A7CBA730}" type="datetimeFigureOut">
              <a:rPr lang="zh-CN" altLang="en-US">
                <a:solidFill>
                  <a:prstClr val="black"/>
                </a:solidFill>
              </a:rPr>
              <a:pPr/>
              <a:t>2016/5/17</a:t>
            </a:fld>
            <a:endParaRPr lang="zh-CN" altLang="en-US">
              <a:solidFill>
                <a:prstClr val="black"/>
              </a:solidFill>
            </a:endParaRPr>
          </a:p>
        </p:txBody>
      </p:sp>
      <p:sp>
        <p:nvSpPr>
          <p:cNvPr id="3" name="页脚占位符 2"/>
          <p:cNvSpPr>
            <a:spLocks noGrp="1"/>
          </p:cNvSpPr>
          <p:nvPr>
            <p:ph type="ftr" sz="quarter" idx="11"/>
          </p:nvPr>
        </p:nvSpPr>
        <p:spPr>
          <a:xfrm>
            <a:off x="3124200" y="6356352"/>
            <a:ext cx="2895600" cy="365125"/>
          </a:xfrm>
          <a:prstGeom prst="rect">
            <a:avLst/>
          </a:prstGeom>
        </p:spPr>
        <p:txBody>
          <a:bodyPr/>
          <a:lstStyle/>
          <a:p>
            <a:endParaRPr lang="zh-CN" altLang="en-US">
              <a:solidFill>
                <a:prstClr val="black"/>
              </a:solidFill>
            </a:endParaRPr>
          </a:p>
        </p:txBody>
      </p:sp>
      <p:sp>
        <p:nvSpPr>
          <p:cNvPr id="4" name="灯片编号占位符 3"/>
          <p:cNvSpPr>
            <a:spLocks noGrp="1"/>
          </p:cNvSpPr>
          <p:nvPr>
            <p:ph type="sldNum" sz="quarter" idx="12"/>
          </p:nvPr>
        </p:nvSpPr>
        <p:spPr>
          <a:xfrm>
            <a:off x="6553200" y="6356352"/>
            <a:ext cx="2133600" cy="365125"/>
          </a:xfrm>
          <a:prstGeom prst="rect">
            <a:avLst/>
          </a:prstGeom>
        </p:spPr>
        <p:txBody>
          <a:bodyPr/>
          <a:lstStyle/>
          <a:p>
            <a:fld id="{0C913308-F349-4B6D-A68A-DD1791B4A57B}" type="slidenum">
              <a:rPr lang="zh-CN" altLang="en-US">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517409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a:prstGeom prst="rect">
            <a:avLst/>
          </a:prstGeo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6356352"/>
            <a:ext cx="2133600" cy="365125"/>
          </a:xfrm>
          <a:prstGeom prst="rect">
            <a:avLst/>
          </a:prstGeom>
        </p:spPr>
        <p:txBody>
          <a:bodyPr/>
          <a:lstStyle/>
          <a:p>
            <a:fld id="{530820CF-B880-4189-942D-D702A7CBA730}" type="datetimeFigureOut">
              <a:rPr lang="zh-CN" altLang="en-US">
                <a:solidFill>
                  <a:prstClr val="black"/>
                </a:solidFill>
              </a:rPr>
              <a:pPr/>
              <a:t>2016/5/17</a:t>
            </a:fld>
            <a:endParaRPr lang="zh-CN" altLang="en-US">
              <a:solidFill>
                <a:prstClr val="black"/>
              </a:solidFill>
            </a:endParaRPr>
          </a:p>
        </p:txBody>
      </p:sp>
      <p:sp>
        <p:nvSpPr>
          <p:cNvPr id="6" name="页脚占位符 5"/>
          <p:cNvSpPr>
            <a:spLocks noGrp="1"/>
          </p:cNvSpPr>
          <p:nvPr>
            <p:ph type="ftr" sz="quarter" idx="11"/>
          </p:nvPr>
        </p:nvSpPr>
        <p:spPr>
          <a:xfrm>
            <a:off x="3124200" y="6356352"/>
            <a:ext cx="2895600" cy="365125"/>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6356352"/>
            <a:ext cx="2133600" cy="365125"/>
          </a:xfrm>
          <a:prstGeom prst="rect">
            <a:avLst/>
          </a:prstGeom>
        </p:spPr>
        <p:txBody>
          <a:bodyPr/>
          <a:lstStyle/>
          <a:p>
            <a:fld id="{0C913308-F349-4B6D-A68A-DD1791B4A57B}" type="slidenum">
              <a:rPr lang="zh-CN" altLang="en-US">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236950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Users\UI WORK STUDIO\Desktop\商用封内3.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351" y="18796"/>
            <a:ext cx="91376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 y="80965"/>
            <a:ext cx="391477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572251" y="6286502"/>
            <a:ext cx="25209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a:off x="323850" y="6494464"/>
            <a:ext cx="1351652" cy="207749"/>
          </a:xfrm>
          <a:prstGeom prst="rect">
            <a:avLst/>
          </a:prstGeom>
          <a:noFill/>
          <a:ln w="9525">
            <a:noFill/>
            <a:miter lim="800000"/>
            <a:headEnd/>
            <a:tailEnd/>
          </a:ln>
        </p:spPr>
        <p:txBody>
          <a:bodyPr wrap="none">
            <a:spAutoFit/>
          </a:bodyPr>
          <a:lstStyle/>
          <a:p>
            <a:pPr fontAlgn="base">
              <a:spcBef>
                <a:spcPct val="0"/>
              </a:spcBef>
              <a:spcAft>
                <a:spcPct val="0"/>
              </a:spcAft>
              <a:defRPr/>
            </a:pPr>
            <a:r>
              <a:rPr lang="en-US" altLang="zh-CN" sz="750" kern="0" dirty="0">
                <a:solidFill>
                  <a:srgbClr val="000000"/>
                </a:solidFill>
              </a:rPr>
              <a:t>©2015-</a:t>
            </a:r>
            <a:r>
              <a:rPr lang="zh-CN" altLang="en-US" sz="750" kern="0" dirty="0">
                <a:solidFill>
                  <a:srgbClr val="000000"/>
                </a:solidFill>
              </a:rPr>
              <a:t>武汉大学计算机学院</a:t>
            </a:r>
          </a:p>
        </p:txBody>
      </p:sp>
    </p:spTree>
    <p:extLst>
      <p:ext uri="{BB962C8B-B14F-4D97-AF65-F5344CB8AC3E}">
        <p14:creationId xmlns:p14="http://schemas.microsoft.com/office/powerpoint/2010/main" val="40506827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154793" y="3387276"/>
            <a:ext cx="5046594" cy="1314450"/>
          </a:xfrm>
        </p:spPr>
        <p:txBody>
          <a:bodyPr>
            <a:normAutofit fontScale="92500" lnSpcReduction="20000"/>
          </a:bodyPr>
          <a:lstStyle/>
          <a:p>
            <a:r>
              <a:rPr lang="zh-CN" altLang="en-US" sz="2850" dirty="0">
                <a:solidFill>
                  <a:schemeClr val="tx1"/>
                </a:solidFill>
                <a:latin typeface="+mn-ea"/>
                <a:cs typeface="+mj-cs"/>
              </a:rPr>
              <a:t>答辩人：乐 涛</a:t>
            </a:r>
            <a:endParaRPr lang="en-US" altLang="zh-CN" sz="2850" dirty="0">
              <a:solidFill>
                <a:schemeClr val="tx1"/>
              </a:solidFill>
              <a:latin typeface="+mn-ea"/>
              <a:cs typeface="+mj-cs"/>
            </a:endParaRPr>
          </a:p>
          <a:p>
            <a:r>
              <a:rPr lang="zh-CN" altLang="en-US" sz="2850" dirty="0">
                <a:solidFill>
                  <a:schemeClr val="tx1"/>
                </a:solidFill>
                <a:latin typeface="+mn-ea"/>
              </a:rPr>
              <a:t>导  师：田 纲</a:t>
            </a:r>
            <a:endParaRPr lang="en-US" altLang="zh-CN" sz="2850" dirty="0">
              <a:solidFill>
                <a:schemeClr val="tx1"/>
              </a:solidFill>
              <a:latin typeface="+mn-ea"/>
            </a:endParaRPr>
          </a:p>
          <a:p>
            <a:r>
              <a:rPr lang="en-US" altLang="zh-CN" sz="2850" dirty="0">
                <a:solidFill>
                  <a:schemeClr val="tx1"/>
                </a:solidFill>
                <a:latin typeface="+mn-ea"/>
                <a:cs typeface="+mj-cs"/>
              </a:rPr>
              <a:t> </a:t>
            </a:r>
            <a:r>
              <a:rPr lang="en-US" altLang="zh-CN" sz="2850" spc="225" dirty="0">
                <a:solidFill>
                  <a:schemeClr val="tx1"/>
                </a:solidFill>
                <a:latin typeface="+mn-ea"/>
                <a:cs typeface="+mj-cs"/>
              </a:rPr>
              <a:t>2015</a:t>
            </a:r>
            <a:r>
              <a:rPr lang="zh-CN" altLang="en-US" sz="2850" spc="225" dirty="0">
                <a:solidFill>
                  <a:schemeClr val="tx1"/>
                </a:solidFill>
                <a:latin typeface="+mn-ea"/>
                <a:cs typeface="+mj-cs"/>
              </a:rPr>
              <a:t>年</a:t>
            </a:r>
            <a:r>
              <a:rPr lang="en-US" altLang="zh-CN" sz="2850" spc="225" dirty="0">
                <a:solidFill>
                  <a:schemeClr val="tx1"/>
                </a:solidFill>
                <a:latin typeface="+mn-ea"/>
                <a:cs typeface="+mj-cs"/>
              </a:rPr>
              <a:t>5</a:t>
            </a:r>
            <a:r>
              <a:rPr lang="zh-CN" altLang="en-US" sz="2850" spc="225" dirty="0" smtClean="0">
                <a:solidFill>
                  <a:schemeClr val="tx1"/>
                </a:solidFill>
                <a:latin typeface="+mn-ea"/>
                <a:cs typeface="+mj-cs"/>
              </a:rPr>
              <a:t>月</a:t>
            </a:r>
            <a:r>
              <a:rPr lang="en-US" altLang="zh-CN" sz="2850" spc="225" dirty="0" smtClean="0">
                <a:solidFill>
                  <a:schemeClr val="tx1"/>
                </a:solidFill>
                <a:latin typeface="+mn-ea"/>
                <a:cs typeface="+mj-cs"/>
              </a:rPr>
              <a:t>26</a:t>
            </a:r>
            <a:r>
              <a:rPr lang="zh-CN" altLang="en-US" sz="2850" spc="225" dirty="0" smtClean="0">
                <a:solidFill>
                  <a:schemeClr val="tx1"/>
                </a:solidFill>
                <a:latin typeface="+mn-ea"/>
                <a:cs typeface="+mj-cs"/>
              </a:rPr>
              <a:t>日</a:t>
            </a:r>
            <a:endParaRPr lang="en-US" altLang="zh-CN" sz="2850" spc="225" dirty="0">
              <a:solidFill>
                <a:schemeClr val="tx1"/>
              </a:solidFill>
              <a:latin typeface="+mn-ea"/>
              <a:cs typeface="+mj-cs"/>
            </a:endParaRPr>
          </a:p>
          <a:p>
            <a:endParaRPr lang="zh-CN" altLang="en-US" dirty="0"/>
          </a:p>
        </p:txBody>
      </p:sp>
      <p:sp>
        <p:nvSpPr>
          <p:cNvPr id="2" name="标题 1"/>
          <p:cNvSpPr>
            <a:spLocks noGrp="1"/>
          </p:cNvSpPr>
          <p:nvPr>
            <p:ph type="ctrTitle" idx="4294967295"/>
          </p:nvPr>
        </p:nvSpPr>
        <p:spPr>
          <a:xfrm>
            <a:off x="1033190" y="2078627"/>
            <a:ext cx="7289800" cy="1101725"/>
          </a:xfrm>
          <a:prstGeom prst="rect">
            <a:avLst/>
          </a:prstGeom>
        </p:spPr>
        <p:txBody>
          <a:bodyPr/>
          <a:lstStyle/>
          <a:p>
            <a:r>
              <a:rPr lang="zh-CN" altLang="en-US" b="1" dirty="0" smtClean="0"/>
              <a:t>基于双目场景流的运动目标检测</a:t>
            </a:r>
            <a:endParaRPr lang="zh-CN" altLang="en-US" b="1" dirty="0"/>
          </a:p>
        </p:txBody>
      </p:sp>
    </p:spTree>
    <p:extLst>
      <p:ext uri="{BB962C8B-B14F-4D97-AF65-F5344CB8AC3E}">
        <p14:creationId xmlns:p14="http://schemas.microsoft.com/office/powerpoint/2010/main" val="408064184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44582"/>
            <a:ext cx="8229600" cy="673055"/>
          </a:xfrm>
        </p:spPr>
        <p:txBody>
          <a:bodyPr/>
          <a:lstStyle/>
          <a:p>
            <a:r>
              <a:rPr lang="zh-CN" altLang="en-US" sz="2800" dirty="0" smtClean="0"/>
              <a:t>基于特征的立体匹配</a:t>
            </a:r>
            <a:endParaRPr lang="zh-CN" altLang="en-US" sz="2800" dirty="0"/>
          </a:p>
        </p:txBody>
      </p:sp>
      <p:sp>
        <p:nvSpPr>
          <p:cNvPr id="3" name="内容占位符 2"/>
          <p:cNvSpPr>
            <a:spLocks noGrp="1"/>
          </p:cNvSpPr>
          <p:nvPr>
            <p:ph idx="1"/>
          </p:nvPr>
        </p:nvSpPr>
        <p:spPr>
          <a:xfrm>
            <a:off x="457200" y="1547950"/>
            <a:ext cx="8229600" cy="4525963"/>
          </a:xfrm>
        </p:spPr>
        <p:txBody>
          <a:bodyPr/>
          <a:lstStyle/>
          <a:p>
            <a:pPr marL="0" indent="0">
              <a:buNone/>
            </a:pPr>
            <a:r>
              <a:rPr lang="zh-CN" altLang="en-US" dirty="0" smtClean="0"/>
              <a:t>特征点提取</a:t>
            </a:r>
            <a:r>
              <a:rPr lang="en-US" altLang="zh-CN" dirty="0" smtClean="0"/>
              <a:t>:</a:t>
            </a:r>
          </a:p>
          <a:p>
            <a:pPr>
              <a:buFont typeface="Wingdings" panose="05000000000000000000" pitchFamily="2" charset="2"/>
              <a:buChar char="n"/>
            </a:pPr>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888274" y="1992902"/>
            <a:ext cx="3004457" cy="1931670"/>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3805" y="1992902"/>
            <a:ext cx="3004457" cy="1931670"/>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274" y="4142243"/>
            <a:ext cx="2985290" cy="1931670"/>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23805" y="4142243"/>
            <a:ext cx="2985290" cy="1931670"/>
          </a:xfrm>
          <a:prstGeom prst="rect">
            <a:avLst/>
          </a:prstGeom>
        </p:spPr>
      </p:pic>
    </p:spTree>
    <p:extLst>
      <p:ext uri="{BB962C8B-B14F-4D97-AF65-F5344CB8AC3E}">
        <p14:creationId xmlns:p14="http://schemas.microsoft.com/office/powerpoint/2010/main" val="93922644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44582"/>
            <a:ext cx="8229600" cy="673055"/>
          </a:xfrm>
        </p:spPr>
        <p:txBody>
          <a:bodyPr/>
          <a:lstStyle/>
          <a:p>
            <a:r>
              <a:rPr lang="zh-CN" altLang="en-US" sz="2800" dirty="0" smtClean="0"/>
              <a:t>基于特征的立体匹配</a:t>
            </a:r>
            <a:endParaRPr lang="zh-CN" altLang="en-US" sz="28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547950"/>
                <a:ext cx="8229600" cy="4525963"/>
              </a:xfrm>
            </p:spPr>
            <p:txBody>
              <a:bodyPr/>
              <a:lstStyle/>
              <a:p>
                <a:pPr marL="0" indent="0">
                  <a:buNone/>
                </a:pPr>
                <a:r>
                  <a:rPr lang="zh-CN" altLang="en-US" dirty="0" smtClean="0"/>
                  <a:t>匹配算法</a:t>
                </a:r>
                <a:r>
                  <a:rPr lang="en-US" altLang="zh-CN" dirty="0" smtClean="0"/>
                  <a:t>:</a:t>
                </a:r>
              </a:p>
              <a:p>
                <a:pPr marL="0" indent="0">
                  <a:buNone/>
                </a:pPr>
                <a:r>
                  <a:rPr lang="en-US" altLang="zh-CN" sz="1600" dirty="0" smtClean="0"/>
                  <a:t> </a:t>
                </a:r>
                <a:r>
                  <a:rPr lang="zh-CN" altLang="zh-CN" sz="2000" dirty="0" smtClean="0"/>
                  <a:t>以</a:t>
                </a:r>
                <a:r>
                  <a:rPr lang="zh-CN" altLang="zh-CN" sz="2000" dirty="0"/>
                  <a:t>特征点为中心取一个</a:t>
                </a:r>
                <a14:m>
                  <m:oMath xmlns:m="http://schemas.openxmlformats.org/officeDocument/2006/math">
                    <m:d>
                      <m:dPr>
                        <m:ctrlPr>
                          <a:rPr lang="zh-CN" altLang="zh-CN" sz="2000" i="1">
                            <a:latin typeface="Cambria Math" panose="02040503050406030204" pitchFamily="18" charset="0"/>
                          </a:rPr>
                        </m:ctrlPr>
                      </m:dPr>
                      <m:e>
                        <m:r>
                          <a:rPr lang="en-US" altLang="zh-CN" sz="2000" i="1">
                            <a:latin typeface="Cambria Math" panose="02040503050406030204" pitchFamily="18" charset="0"/>
                          </a:rPr>
                          <m:t>2</m:t>
                        </m:r>
                        <m:r>
                          <a:rPr lang="en-US" altLang="zh-CN" sz="2000" i="1">
                            <a:latin typeface="Cambria Math" panose="02040503050406030204" pitchFamily="18" charset="0"/>
                          </a:rPr>
                          <m:t>𝑛</m:t>
                        </m:r>
                        <m:r>
                          <a:rPr lang="en-US" altLang="zh-CN" sz="2000" i="1">
                            <a:latin typeface="Cambria Math" panose="02040503050406030204" pitchFamily="18" charset="0"/>
                          </a:rPr>
                          <m:t>+1</m:t>
                        </m:r>
                      </m:e>
                    </m:d>
                    <m:r>
                      <a:rPr lang="en-US" altLang="zh-CN" sz="2000" i="1">
                        <a:latin typeface="Cambria Math" panose="02040503050406030204" pitchFamily="18" charset="0"/>
                      </a:rPr>
                      <m:t>×</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2</m:t>
                        </m:r>
                        <m:r>
                          <a:rPr lang="en-US" altLang="zh-CN" sz="2000" i="1">
                            <a:latin typeface="Cambria Math" panose="02040503050406030204" pitchFamily="18" charset="0"/>
                          </a:rPr>
                          <m:t>𝑚</m:t>
                        </m:r>
                        <m:r>
                          <a:rPr lang="en-US" altLang="zh-CN" sz="2000" i="1">
                            <a:latin typeface="Cambria Math" panose="02040503050406030204" pitchFamily="18" charset="0"/>
                          </a:rPr>
                          <m:t>+1</m:t>
                        </m:r>
                      </m:e>
                    </m:d>
                  </m:oMath>
                </a14:m>
                <a:r>
                  <a:rPr lang="zh-CN" altLang="zh-CN" sz="2000" dirty="0"/>
                  <a:t>的</a:t>
                </a:r>
                <a:r>
                  <a:rPr lang="zh-CN" altLang="zh-CN" sz="2000" dirty="0" smtClean="0"/>
                  <a:t>窗口</a:t>
                </a:r>
                <a:r>
                  <a:rPr lang="zh-CN" altLang="en-US" sz="2000" dirty="0" smtClean="0"/>
                  <a:t>，</a:t>
                </a:r>
                <a:r>
                  <a:rPr lang="zh-CN" altLang="en-US" sz="2000" dirty="0"/>
                  <a:t>求</a:t>
                </a:r>
                <a:r>
                  <a:rPr lang="zh-CN" altLang="en-US" sz="2000" dirty="0" smtClean="0"/>
                  <a:t>灰度相关值</a:t>
                </a:r>
                <a:r>
                  <a:rPr lang="en-US" altLang="zh-CN" sz="2000" dirty="0" smtClean="0"/>
                  <a:t>:</a:t>
                </a:r>
              </a:p>
              <a:p>
                <a:pPr marL="0" indent="0">
                  <a:buNone/>
                </a:pPr>
                <a:endParaRPr lang="en-US" altLang="zh-CN" sz="1600" dirty="0" smtClean="0"/>
              </a:p>
              <a:p>
                <a:pPr marL="0" indent="0">
                  <a:buNone/>
                </a:pPr>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𝑅</m:t>
                      </m:r>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m:t>
                              </m:r>
                            </m:sub>
                          </m:sSub>
                          <m:r>
                            <a:rPr lang="en-US" altLang="zh-CN" sz="1600">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2</m:t>
                              </m:r>
                            </m:sub>
                          </m:sSub>
                        </m:e>
                      </m:d>
                      <m:r>
                        <a:rPr lang="en-US" altLang="zh-CN" sz="1600">
                          <a:latin typeface="Cambria Math" panose="02040503050406030204" pitchFamily="18" charset="0"/>
                        </a:rPr>
                        <m:t>=</m:t>
                      </m:r>
                      <m:f>
                        <m:fPr>
                          <m:ctrlPr>
                            <a:rPr lang="zh-CN" altLang="zh-CN" sz="1600" i="1">
                              <a:latin typeface="Cambria Math" panose="02040503050406030204" pitchFamily="18" charset="0"/>
                            </a:rPr>
                          </m:ctrlPr>
                        </m:fPr>
                        <m:num>
                          <m:nary>
                            <m:naryPr>
                              <m:chr m:val="∑"/>
                              <m:limLoc m:val="undOvr"/>
                              <m:ctrlPr>
                                <a:rPr lang="zh-CN" altLang="zh-CN" sz="1600" i="1">
                                  <a:latin typeface="Cambria Math" panose="02040503050406030204" pitchFamily="18" charset="0"/>
                                </a:rPr>
                              </m:ctrlPr>
                            </m:naryPr>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𝑛</m:t>
                              </m:r>
                            </m:sub>
                            <m:sup>
                              <m:r>
                                <a:rPr lang="en-US" altLang="zh-CN" sz="1600" i="1">
                                  <a:latin typeface="Cambria Math" panose="02040503050406030204" pitchFamily="18" charset="0"/>
                                </a:rPr>
                                <m:t>𝑛</m:t>
                              </m:r>
                            </m:sup>
                            <m:e>
                              <m:nary>
                                <m:naryPr>
                                  <m:chr m:val="∑"/>
                                  <m:limLoc m:val="undOvr"/>
                                  <m:ctrlPr>
                                    <a:rPr lang="zh-CN" altLang="zh-CN" sz="1600" i="1">
                                      <a:latin typeface="Cambria Math" panose="02040503050406030204" pitchFamily="18" charset="0"/>
                                    </a:rPr>
                                  </m:ctrlPr>
                                </m:naryPr>
                                <m:sub>
                                  <m:r>
                                    <a:rPr lang="en-US" altLang="zh-CN" sz="1600" i="1">
                                      <a:latin typeface="Cambria Math" panose="02040503050406030204" pitchFamily="18" charset="0"/>
                                    </a:rPr>
                                    <m:t>𝑗</m:t>
                                  </m:r>
                                  <m:r>
                                    <a:rPr lang="en-US" altLang="zh-CN" sz="1600" i="1">
                                      <a:latin typeface="Cambria Math" panose="02040503050406030204" pitchFamily="18" charset="0"/>
                                    </a:rPr>
                                    <m:t>=−</m:t>
                                  </m:r>
                                  <m:r>
                                    <a:rPr lang="en-US" altLang="zh-CN" sz="1600" i="1">
                                      <a:latin typeface="Cambria Math" panose="02040503050406030204" pitchFamily="18" charset="0"/>
                                    </a:rPr>
                                    <m:t>𝑚</m:t>
                                  </m:r>
                                </m:sub>
                                <m:sup>
                                  <m:r>
                                    <a:rPr lang="en-US" altLang="zh-CN" sz="1600" i="1">
                                      <a:latin typeface="Cambria Math" panose="02040503050406030204" pitchFamily="18" charset="0"/>
                                    </a:rPr>
                                    <m:t>𝑚</m:t>
                                  </m:r>
                                </m:sup>
                                <m:e>
                                  <m:d>
                                    <m:dPr>
                                      <m:begChr m:val="["/>
                                      <m:endChr m:val="]"/>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𝐼</m:t>
                                          </m:r>
                                        </m:e>
                                        <m:sub>
                                          <m:r>
                                            <a:rPr lang="en-US" altLang="zh-CN" sz="1600" i="1">
                                              <a:latin typeface="Cambria Math" panose="02040503050406030204" pitchFamily="18" charset="0"/>
                                            </a:rPr>
                                            <m:t>1</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1</m:t>
                                              </m:r>
                                            </m:sub>
                                          </m:sSub>
                                          <m:r>
                                            <a:rPr lang="en-US" altLang="zh-CN" sz="1600">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r>
                                            <a:rPr lang="en-US" altLang="zh-CN" sz="1600" i="1">
                                              <a:latin typeface="Cambria Math" panose="02040503050406030204" pitchFamily="18" charset="0"/>
                                            </a:rPr>
                                            <m:t>𝑗</m:t>
                                          </m:r>
                                        </m:e>
                                      </m:d>
                                      <m:r>
                                        <a:rPr lang="en-US" altLang="zh-CN" sz="1600" i="1">
                                          <a:latin typeface="Cambria Math" panose="02040503050406030204" pitchFamily="18" charset="0"/>
                                        </a:rPr>
                                        <m:t>−</m:t>
                                      </m:r>
                                      <m:bar>
                                        <m:barPr>
                                          <m:pos m:val="top"/>
                                          <m:ctrlPr>
                                            <a:rPr lang="zh-CN" altLang="zh-CN" sz="1600" i="1">
                                              <a:latin typeface="Cambria Math" panose="02040503050406030204" pitchFamily="18" charset="0"/>
                                            </a:rPr>
                                          </m:ctrlPr>
                                        </m:bar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𝐼</m:t>
                                              </m:r>
                                            </m:e>
                                            <m:sub>
                                              <m:r>
                                                <a:rPr lang="en-US" altLang="zh-CN" sz="1600" i="1">
                                                  <a:latin typeface="Cambria Math" panose="02040503050406030204" pitchFamily="18" charset="0"/>
                                                </a:rPr>
                                                <m:t>1</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1</m:t>
                                                  </m:r>
                                                </m:sub>
                                              </m:sSub>
                                            </m:e>
                                          </m:d>
                                        </m:e>
                                      </m:bar>
                                    </m:e>
                                  </m:d>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𝐼</m:t>
                                      </m:r>
                                    </m:e>
                                    <m:sub>
                                      <m:r>
                                        <a:rPr lang="en-US" altLang="zh-CN" sz="1600" i="1">
                                          <a:latin typeface="Cambria Math" panose="02040503050406030204" pitchFamily="18" charset="0"/>
                                        </a:rPr>
                                        <m:t>2</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m:t>
                                      </m:r>
                                      <m:r>
                                        <a:rPr lang="en-US" altLang="zh-CN" sz="1600" i="1">
                                          <a:latin typeface="Cambria Math" panose="02040503050406030204" pitchFamily="18" charset="0"/>
                                        </a:rPr>
                                        <m:t>𝑖</m:t>
                                      </m:r>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m:t>
                                      </m:r>
                                      <m:r>
                                        <a:rPr lang="en-US" altLang="zh-CN" sz="1600" i="1">
                                          <a:latin typeface="Cambria Math" panose="02040503050406030204" pitchFamily="18" charset="0"/>
                                        </a:rPr>
                                        <m:t>𝑗</m:t>
                                      </m:r>
                                    </m:e>
                                  </m:d>
                                  <m:r>
                                    <a:rPr lang="en-US" altLang="zh-CN" sz="1600" i="1">
                                      <a:latin typeface="Cambria Math" panose="02040503050406030204" pitchFamily="18" charset="0"/>
                                    </a:rPr>
                                    <m:t>−</m:t>
                                  </m:r>
                                  <m:bar>
                                    <m:barPr>
                                      <m:pos m:val="top"/>
                                      <m:ctrlPr>
                                        <a:rPr lang="zh-CN" altLang="zh-CN" sz="1600" i="1">
                                          <a:latin typeface="Cambria Math" panose="02040503050406030204" pitchFamily="18" charset="0"/>
                                        </a:rPr>
                                      </m:ctrlPr>
                                    </m:bar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𝐼</m:t>
                                          </m:r>
                                        </m:e>
                                        <m:sub>
                                          <m:r>
                                            <a:rPr lang="en-US" altLang="zh-CN" sz="1600" i="1">
                                              <a:latin typeface="Cambria Math" panose="02040503050406030204" pitchFamily="18" charset="0"/>
                                            </a:rPr>
                                            <m:t>2</m:t>
                                          </m:r>
                                        </m:sub>
                                      </m:sSub>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𝑦</m:t>
                                              </m:r>
                                            </m:e>
                                            <m:sub>
                                              <m:r>
                                                <a:rPr lang="en-US" altLang="zh-CN" sz="1600" i="1">
                                                  <a:latin typeface="Cambria Math" panose="02040503050406030204" pitchFamily="18" charset="0"/>
                                                </a:rPr>
                                                <m:t>2</m:t>
                                              </m:r>
                                            </m:sub>
                                          </m:sSub>
                                        </m:e>
                                      </m:d>
                                    </m:e>
                                  </m:bar>
                                </m:e>
                              </m:nary>
                            </m:e>
                          </m:nary>
                        </m:num>
                        <m:den>
                          <m:d>
                            <m:dPr>
                              <m:ctrlPr>
                                <a:rPr lang="zh-CN" altLang="zh-CN" sz="1600" i="1">
                                  <a:latin typeface="Cambria Math" panose="02040503050406030204" pitchFamily="18" charset="0"/>
                                </a:rPr>
                              </m:ctrlPr>
                            </m:dPr>
                            <m:e>
                              <m:r>
                                <a:rPr lang="en-US" altLang="zh-CN" sz="1600" i="1">
                                  <a:latin typeface="Cambria Math" panose="02040503050406030204" pitchFamily="18" charset="0"/>
                                </a:rPr>
                                <m:t>2</m:t>
                              </m:r>
                              <m:r>
                                <a:rPr lang="en-US" altLang="zh-CN" sz="1600" i="1">
                                  <a:latin typeface="Cambria Math" panose="02040503050406030204" pitchFamily="18" charset="0"/>
                                </a:rPr>
                                <m:t>𝑛</m:t>
                              </m:r>
                              <m:r>
                                <a:rPr lang="en-US" altLang="zh-CN" sz="1600" i="1">
                                  <a:latin typeface="Cambria Math" panose="02040503050406030204" pitchFamily="18" charset="0"/>
                                </a:rPr>
                                <m:t>+1</m:t>
                              </m:r>
                            </m:e>
                          </m:d>
                          <m:d>
                            <m:dPr>
                              <m:ctrlPr>
                                <a:rPr lang="zh-CN" altLang="zh-CN" sz="1600" i="1">
                                  <a:latin typeface="Cambria Math" panose="02040503050406030204" pitchFamily="18" charset="0"/>
                                </a:rPr>
                              </m:ctrlPr>
                            </m:dPr>
                            <m:e>
                              <m:r>
                                <a:rPr lang="en-US" altLang="zh-CN" sz="1600" i="1">
                                  <a:latin typeface="Cambria Math" panose="02040503050406030204" pitchFamily="18" charset="0"/>
                                </a:rPr>
                                <m:t>2</m:t>
                              </m:r>
                              <m:r>
                                <a:rPr lang="en-US" altLang="zh-CN" sz="1600" i="1">
                                  <a:latin typeface="Cambria Math" panose="02040503050406030204" pitchFamily="18" charset="0"/>
                                </a:rPr>
                                <m:t>𝑚</m:t>
                              </m:r>
                              <m:r>
                                <a:rPr lang="en-US" altLang="zh-CN" sz="1600" i="1">
                                  <a:latin typeface="Cambria Math" panose="02040503050406030204" pitchFamily="18" charset="0"/>
                                </a:rPr>
                                <m:t>+1</m:t>
                              </m:r>
                            </m:e>
                          </m:d>
                          <m:rad>
                            <m:radPr>
                              <m:degHide m:val="on"/>
                              <m:ctrlPr>
                                <a:rPr lang="zh-CN" altLang="zh-CN" sz="1600" i="1">
                                  <a:latin typeface="Cambria Math" panose="02040503050406030204" pitchFamily="18" charset="0"/>
                                </a:rPr>
                              </m:ctrlPr>
                            </m:radPr>
                            <m:deg/>
                            <m:e>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𝜎</m:t>
                                  </m:r>
                                </m:e>
                                <m:sup>
                                  <m:r>
                                    <a:rPr lang="en-US" altLang="zh-CN" sz="1600" i="1">
                                      <a:latin typeface="Cambria Math" panose="02040503050406030204" pitchFamily="18" charset="0"/>
                                    </a:rPr>
                                    <m:t>2</m:t>
                                  </m:r>
                                </m:sup>
                              </m:sSup>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𝐼</m:t>
                                      </m:r>
                                    </m:e>
                                    <m:sub>
                                      <m:r>
                                        <a:rPr lang="en-US" altLang="zh-CN" sz="1600" i="1">
                                          <a:latin typeface="Cambria Math" panose="02040503050406030204" pitchFamily="18" charset="0"/>
                                        </a:rPr>
                                        <m:t>1</m:t>
                                      </m:r>
                                    </m:sub>
                                  </m:sSub>
                                </m:e>
                              </m:d>
                              <m:r>
                                <a:rPr lang="en-US" altLang="zh-CN" sz="1600" i="1">
                                  <a:latin typeface="Cambria Math" panose="02040503050406030204" pitchFamily="18" charset="0"/>
                                </a:rPr>
                                <m:t>×</m:t>
                              </m:r>
                              <m:sSup>
                                <m:sSupPr>
                                  <m:ctrlPr>
                                    <a:rPr lang="zh-CN" altLang="zh-CN" sz="1600" i="1">
                                      <a:latin typeface="Cambria Math" panose="02040503050406030204" pitchFamily="18" charset="0"/>
                                    </a:rPr>
                                  </m:ctrlPr>
                                </m:sSupPr>
                                <m:e>
                                  <m:r>
                                    <a:rPr lang="en-US" altLang="zh-CN" sz="1600" i="1">
                                      <a:latin typeface="Cambria Math" panose="02040503050406030204" pitchFamily="18" charset="0"/>
                                    </a:rPr>
                                    <m:t>𝜎</m:t>
                                  </m:r>
                                </m:e>
                                <m:sup>
                                  <m:r>
                                    <a:rPr lang="en-US" altLang="zh-CN" sz="1600" i="1">
                                      <a:latin typeface="Cambria Math" panose="02040503050406030204" pitchFamily="18" charset="0"/>
                                    </a:rPr>
                                    <m:t>2</m:t>
                                  </m:r>
                                </m:sup>
                              </m:sSup>
                              <m:d>
                                <m:dPr>
                                  <m:ctrlPr>
                                    <a:rPr lang="zh-CN" altLang="zh-CN" sz="1600" i="1">
                                      <a:latin typeface="Cambria Math" panose="02040503050406030204" pitchFamily="18" charset="0"/>
                                    </a:rPr>
                                  </m:ctrlPr>
                                </m:dPr>
                                <m:e>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𝐼</m:t>
                                      </m:r>
                                    </m:e>
                                    <m:sub>
                                      <m:r>
                                        <a:rPr lang="en-US" altLang="zh-CN" sz="1600" i="1">
                                          <a:latin typeface="Cambria Math" panose="02040503050406030204" pitchFamily="18" charset="0"/>
                                        </a:rPr>
                                        <m:t>2</m:t>
                                      </m:r>
                                    </m:sub>
                                  </m:sSub>
                                </m:e>
                              </m:d>
                            </m:e>
                          </m:rad>
                        </m:den>
                      </m:f>
                    </m:oMath>
                  </m:oMathPara>
                </a14:m>
                <a:endParaRPr lang="en-US" altLang="zh-CN" sz="1600" dirty="0" smtClean="0"/>
              </a:p>
              <a:p>
                <a:pPr marL="0" indent="0">
                  <a:buNone/>
                </a:pPr>
                <a:endParaRPr lang="en-US" altLang="zh-CN" dirty="0" smtClean="0"/>
              </a:p>
              <a:p>
                <a:pPr marL="0" indent="0">
                  <a:buNone/>
                </a:pPr>
                <a:r>
                  <a:rPr lang="en-US" altLang="zh-CN" sz="2000" dirty="0" smtClean="0"/>
                  <a:t> </a:t>
                </a:r>
                <a:r>
                  <a:rPr lang="zh-CN" altLang="zh-CN" sz="2000" dirty="0" smtClean="0"/>
                  <a:t>特征</a:t>
                </a:r>
                <a:r>
                  <a:rPr lang="zh-CN" altLang="zh-CN" sz="2000" dirty="0"/>
                  <a:t>匹配对提取的特征具有针对性</a:t>
                </a:r>
                <a:r>
                  <a:rPr lang="zh-CN" altLang="zh-CN" sz="2000" dirty="0" smtClean="0"/>
                  <a:t>，而且</a:t>
                </a:r>
                <a:r>
                  <a:rPr lang="zh-CN" altLang="zh-CN" sz="2000" dirty="0"/>
                  <a:t>对噪声不敏感，计算过程很快且计算量</a:t>
                </a:r>
                <a:r>
                  <a:rPr lang="zh-CN" altLang="zh-CN" sz="2000" dirty="0" smtClean="0"/>
                  <a:t>少</a:t>
                </a:r>
                <a:r>
                  <a:rPr lang="zh-CN" altLang="en-US" sz="2000" dirty="0" smtClean="0"/>
                  <a:t>。</a:t>
                </a:r>
                <a:endParaRPr lang="en-US" altLang="zh-CN" sz="2000"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547950"/>
                <a:ext cx="8229600" cy="4525963"/>
              </a:xfrm>
              <a:blipFill rotWithShape="0">
                <a:blip r:embed="rId2"/>
                <a:stretch>
                  <a:fillRect l="-1111" t="-16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29655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44582"/>
            <a:ext cx="8229600" cy="673055"/>
          </a:xfrm>
        </p:spPr>
        <p:txBody>
          <a:bodyPr/>
          <a:lstStyle/>
          <a:p>
            <a:r>
              <a:rPr lang="zh-CN" altLang="en-US" sz="2800" dirty="0" smtClean="0"/>
              <a:t>基于特征的立体匹配</a:t>
            </a:r>
            <a:endParaRPr lang="zh-CN" altLang="en-US" sz="2800" dirty="0"/>
          </a:p>
        </p:txBody>
      </p:sp>
      <p:sp>
        <p:nvSpPr>
          <p:cNvPr id="3" name="内容占位符 2"/>
          <p:cNvSpPr>
            <a:spLocks noGrp="1"/>
          </p:cNvSpPr>
          <p:nvPr>
            <p:ph idx="1"/>
          </p:nvPr>
        </p:nvSpPr>
        <p:spPr>
          <a:xfrm>
            <a:off x="457200" y="1547950"/>
            <a:ext cx="8229600" cy="4525963"/>
          </a:xfrm>
        </p:spPr>
        <p:txBody>
          <a:bodyPr/>
          <a:lstStyle/>
          <a:p>
            <a:pPr marL="0" indent="0">
              <a:buNone/>
            </a:pPr>
            <a:r>
              <a:rPr lang="zh-CN" altLang="en-US" dirty="0" smtClean="0"/>
              <a:t>视差图误差检测与校正</a:t>
            </a:r>
            <a:r>
              <a:rPr lang="en-US" altLang="zh-CN" dirty="0" smtClean="0"/>
              <a:t>:</a:t>
            </a:r>
          </a:p>
          <a:p>
            <a:r>
              <a:rPr lang="zh-CN" altLang="zh-CN" sz="1800" dirty="0" smtClean="0"/>
              <a:t>误差产生原因</a:t>
            </a:r>
            <a:endParaRPr lang="en-US" altLang="zh-CN" sz="1800" dirty="0" smtClean="0"/>
          </a:p>
          <a:p>
            <a:pPr marL="0" indent="0">
              <a:buNone/>
            </a:pPr>
            <a:r>
              <a:rPr lang="en-US" altLang="zh-CN" sz="1800" dirty="0"/>
              <a:t> </a:t>
            </a:r>
            <a:r>
              <a:rPr lang="en-US" altLang="zh-CN" sz="1800" dirty="0" smtClean="0"/>
              <a:t>    </a:t>
            </a:r>
            <a:r>
              <a:rPr lang="zh-CN" altLang="zh-CN" sz="1800" dirty="0" smtClean="0"/>
              <a:t>周期性模</a:t>
            </a:r>
            <a:r>
              <a:rPr lang="zh-CN" altLang="zh-CN" sz="1800" dirty="0"/>
              <a:t>式、光滑区域的存在，遮挡效应、约束原则不严格性</a:t>
            </a:r>
            <a:r>
              <a:rPr lang="zh-CN" altLang="zh-CN" sz="1800" dirty="0" smtClean="0"/>
              <a:t>等等</a:t>
            </a:r>
            <a:endParaRPr lang="en-US" altLang="zh-CN" sz="1800" dirty="0" smtClean="0"/>
          </a:p>
          <a:p>
            <a:r>
              <a:rPr lang="zh-CN" altLang="zh-CN" sz="1800" dirty="0"/>
              <a:t>误差</a:t>
            </a:r>
            <a:r>
              <a:rPr lang="zh-CN" altLang="zh-CN" sz="1800" dirty="0" smtClean="0"/>
              <a:t>检测</a:t>
            </a:r>
            <a:endParaRPr lang="en-US" altLang="zh-CN" sz="1800" dirty="0" smtClean="0"/>
          </a:p>
          <a:p>
            <a:pPr marL="0" indent="0">
              <a:buNone/>
            </a:pPr>
            <a:r>
              <a:rPr lang="en-US" altLang="zh-CN" sz="1800" dirty="0"/>
              <a:t> </a:t>
            </a:r>
            <a:r>
              <a:rPr lang="en-US" altLang="zh-CN" sz="1800" dirty="0" smtClean="0"/>
              <a:t>     </a:t>
            </a:r>
            <a:r>
              <a:rPr lang="zh-CN" altLang="zh-CN" sz="1800" dirty="0" smtClean="0"/>
              <a:t>根据</a:t>
            </a:r>
            <a:r>
              <a:rPr lang="zh-CN" altLang="zh-CN" sz="1800" dirty="0"/>
              <a:t>顺序匹配约束进行检测，然后检测匹配交叉区域</a:t>
            </a:r>
            <a:r>
              <a:rPr lang="zh-CN" altLang="zh-CN" sz="1800" dirty="0" smtClean="0"/>
              <a:t>。</a:t>
            </a:r>
            <a:endParaRPr lang="en-US" altLang="zh-CN" sz="1800" dirty="0"/>
          </a:p>
          <a:p>
            <a:r>
              <a:rPr lang="zh-CN" altLang="zh-CN" sz="1800" dirty="0" smtClean="0"/>
              <a:t>误差</a:t>
            </a:r>
            <a:r>
              <a:rPr lang="zh-CN" altLang="zh-CN" sz="1800" dirty="0"/>
              <a:t>的</a:t>
            </a:r>
            <a:r>
              <a:rPr lang="zh-CN" altLang="zh-CN" sz="1800" dirty="0" smtClean="0"/>
              <a:t>校正</a:t>
            </a:r>
            <a:endParaRPr lang="en-US" altLang="zh-CN" sz="1800" dirty="0"/>
          </a:p>
          <a:p>
            <a:pPr marL="0" indent="0">
              <a:buNone/>
            </a:pPr>
            <a:r>
              <a:rPr lang="en-US" altLang="zh-CN" sz="1800" dirty="0"/>
              <a:t> </a:t>
            </a:r>
            <a:r>
              <a:rPr lang="en-US" altLang="zh-CN" sz="1800" dirty="0" smtClean="0"/>
              <a:t>      </a:t>
            </a:r>
            <a:r>
              <a:rPr lang="zh-CN" altLang="zh-CN" sz="1800" dirty="0" smtClean="0"/>
              <a:t>主要</a:t>
            </a:r>
            <a:r>
              <a:rPr lang="zh-CN" altLang="zh-CN" sz="1800" dirty="0"/>
              <a:t>是校正交叉区域中误匹配点，采用零交叉校正</a:t>
            </a:r>
            <a:r>
              <a:rPr lang="zh-CN" altLang="zh-CN" sz="1800" dirty="0" smtClean="0"/>
              <a:t>算法</a:t>
            </a:r>
            <a:endParaRPr lang="zh-CN" altLang="zh-CN" sz="1800" dirty="0"/>
          </a:p>
          <a:p>
            <a:pPr marL="0" indent="0">
              <a:buNone/>
            </a:pPr>
            <a:endParaRPr lang="en-US" altLang="zh-CN" sz="1800" dirty="0" smtClean="0"/>
          </a:p>
          <a:p>
            <a:pPr marL="0" indent="0">
              <a:buNone/>
            </a:pPr>
            <a:endParaRPr lang="zh-CN" altLang="en-US" dirty="0"/>
          </a:p>
        </p:txBody>
      </p:sp>
    </p:spTree>
    <p:extLst>
      <p:ext uri="{BB962C8B-B14F-4D97-AF65-F5344CB8AC3E}">
        <p14:creationId xmlns:p14="http://schemas.microsoft.com/office/powerpoint/2010/main" val="145652160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3473450" y="3975100"/>
            <a:ext cx="3619500" cy="825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5" name="矩形 24"/>
          <p:cNvSpPr/>
          <p:nvPr/>
        </p:nvSpPr>
        <p:spPr>
          <a:xfrm>
            <a:off x="3473450" y="2814022"/>
            <a:ext cx="3619500" cy="81817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a:xfrm>
            <a:off x="457200" y="698500"/>
            <a:ext cx="8229600" cy="719137"/>
          </a:xfrm>
        </p:spPr>
        <p:txBody>
          <a:bodyPr/>
          <a:lstStyle/>
          <a:p>
            <a:r>
              <a:rPr lang="zh-CN" altLang="en-US" sz="2800" dirty="0" smtClean="0"/>
              <a:t>双目深度匹配模型</a:t>
            </a:r>
            <a:endParaRPr lang="zh-CN" altLang="en-US" sz="2800" dirty="0"/>
          </a:p>
        </p:txBody>
      </p:sp>
      <p:sp>
        <p:nvSpPr>
          <p:cNvPr id="3" name="内容占位符 2"/>
          <p:cNvSpPr>
            <a:spLocks noGrp="1"/>
          </p:cNvSpPr>
          <p:nvPr>
            <p:ph idx="1"/>
          </p:nvPr>
        </p:nvSpPr>
        <p:spPr>
          <a:xfrm>
            <a:off x="457200" y="1927443"/>
            <a:ext cx="7112000" cy="4146470"/>
          </a:xfrm>
        </p:spPr>
        <p:txBody>
          <a:bodyPr/>
          <a:lstStyle/>
          <a:p>
            <a:pPr marL="0" indent="0">
              <a:buNone/>
            </a:pPr>
            <a:endParaRPr lang="en-US" altLang="zh-CN" sz="1800" dirty="0" smtClean="0"/>
          </a:p>
          <a:p>
            <a:pPr marL="0" indent="0">
              <a:buNone/>
            </a:pPr>
            <a:endParaRPr lang="zh-CN" altLang="en-US" dirty="0"/>
          </a:p>
        </p:txBody>
      </p:sp>
      <p:sp>
        <p:nvSpPr>
          <p:cNvPr id="5" name="文本框 4"/>
          <p:cNvSpPr txBox="1"/>
          <p:nvPr/>
        </p:nvSpPr>
        <p:spPr>
          <a:xfrm>
            <a:off x="457200" y="1465778"/>
            <a:ext cx="4546600" cy="461665"/>
          </a:xfrm>
          <a:prstGeom prst="rect">
            <a:avLst/>
          </a:prstGeom>
          <a:noFill/>
        </p:spPr>
        <p:txBody>
          <a:bodyPr wrap="square" rtlCol="0">
            <a:spAutoFit/>
          </a:bodyPr>
          <a:lstStyle/>
          <a:p>
            <a:r>
              <a:rPr lang="en-US" altLang="zh-CN" sz="2400" dirty="0" smtClean="0"/>
              <a:t>ELAS</a:t>
            </a:r>
            <a:r>
              <a:rPr lang="zh-CN" altLang="en-US" sz="2400" dirty="0" smtClean="0"/>
              <a:t>双目深度匹配模型流程图</a:t>
            </a:r>
            <a:r>
              <a:rPr lang="en-US" altLang="zh-CN" sz="2400" dirty="0" smtClean="0"/>
              <a:t>:</a:t>
            </a:r>
            <a:endParaRPr lang="zh-CN" altLang="en-US" sz="2400" dirty="0"/>
          </a:p>
        </p:txBody>
      </p:sp>
      <p:sp>
        <p:nvSpPr>
          <p:cNvPr id="6" name="圆角矩形 5"/>
          <p:cNvSpPr/>
          <p:nvPr/>
        </p:nvSpPr>
        <p:spPr>
          <a:xfrm>
            <a:off x="673100" y="3009900"/>
            <a:ext cx="1155700" cy="482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相机标定</a:t>
            </a:r>
            <a:endParaRPr lang="zh-CN" altLang="en-US" dirty="0"/>
          </a:p>
        </p:txBody>
      </p:sp>
      <p:sp>
        <p:nvSpPr>
          <p:cNvPr id="7" name="圆角矩形 6"/>
          <p:cNvSpPr/>
          <p:nvPr/>
        </p:nvSpPr>
        <p:spPr>
          <a:xfrm>
            <a:off x="2146300" y="3009900"/>
            <a:ext cx="1181100" cy="482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图像校正</a:t>
            </a:r>
            <a:endParaRPr lang="zh-CN" altLang="en-US" dirty="0"/>
          </a:p>
        </p:txBody>
      </p:sp>
      <p:sp>
        <p:nvSpPr>
          <p:cNvPr id="8" name="圆角矩形 7"/>
          <p:cNvSpPr/>
          <p:nvPr/>
        </p:nvSpPr>
        <p:spPr>
          <a:xfrm>
            <a:off x="3619500" y="3009900"/>
            <a:ext cx="1384300" cy="482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稀疏特征提取与匹配</a:t>
            </a:r>
            <a:endParaRPr lang="zh-CN" altLang="en-US" dirty="0"/>
          </a:p>
        </p:txBody>
      </p:sp>
      <p:sp>
        <p:nvSpPr>
          <p:cNvPr id="9" name="圆角矩形 8"/>
          <p:cNvSpPr/>
          <p:nvPr/>
        </p:nvSpPr>
        <p:spPr>
          <a:xfrm>
            <a:off x="5372100" y="3009900"/>
            <a:ext cx="1612900" cy="482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支撑点选取与构建三角网</a:t>
            </a:r>
            <a:endParaRPr lang="zh-CN" altLang="en-US" dirty="0"/>
          </a:p>
        </p:txBody>
      </p:sp>
      <p:sp>
        <p:nvSpPr>
          <p:cNvPr id="10" name="圆角矩形 9"/>
          <p:cNvSpPr/>
          <p:nvPr/>
        </p:nvSpPr>
        <p:spPr>
          <a:xfrm>
            <a:off x="5372100" y="4152900"/>
            <a:ext cx="1612900" cy="5207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匹配概率模型</a:t>
            </a:r>
            <a:endParaRPr lang="zh-CN" altLang="en-US" dirty="0"/>
          </a:p>
        </p:txBody>
      </p:sp>
      <p:sp>
        <p:nvSpPr>
          <p:cNvPr id="11" name="圆角矩形 10"/>
          <p:cNvSpPr/>
          <p:nvPr/>
        </p:nvSpPr>
        <p:spPr>
          <a:xfrm>
            <a:off x="3619500" y="4152900"/>
            <a:ext cx="1384300" cy="5207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像素点视差估计</a:t>
            </a:r>
            <a:endParaRPr lang="zh-CN" altLang="en-US" dirty="0"/>
          </a:p>
        </p:txBody>
      </p:sp>
      <p:sp>
        <p:nvSpPr>
          <p:cNvPr id="12" name="圆角矩形 11"/>
          <p:cNvSpPr/>
          <p:nvPr/>
        </p:nvSpPr>
        <p:spPr>
          <a:xfrm>
            <a:off x="2146300" y="4152900"/>
            <a:ext cx="1181100" cy="5207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深度计算</a:t>
            </a:r>
            <a:endParaRPr lang="zh-CN" altLang="en-US" dirty="0"/>
          </a:p>
        </p:txBody>
      </p:sp>
      <p:cxnSp>
        <p:nvCxnSpPr>
          <p:cNvPr id="14" name="直接箭头连接符 13"/>
          <p:cNvCxnSpPr>
            <a:stCxn id="6" idx="3"/>
            <a:endCxn id="7" idx="1"/>
          </p:cNvCxnSpPr>
          <p:nvPr/>
        </p:nvCxnSpPr>
        <p:spPr>
          <a:xfrm>
            <a:off x="1828800" y="3251200"/>
            <a:ext cx="317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3"/>
            <a:endCxn id="8" idx="1"/>
          </p:cNvCxnSpPr>
          <p:nvPr/>
        </p:nvCxnSpPr>
        <p:spPr>
          <a:xfrm>
            <a:off x="3327400" y="3251200"/>
            <a:ext cx="292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8" idx="3"/>
            <a:endCxn id="9" idx="1"/>
          </p:cNvCxnSpPr>
          <p:nvPr/>
        </p:nvCxnSpPr>
        <p:spPr>
          <a:xfrm>
            <a:off x="5003800" y="3251200"/>
            <a:ext cx="368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2"/>
            <a:endCxn id="10" idx="0"/>
          </p:cNvCxnSpPr>
          <p:nvPr/>
        </p:nvCxnSpPr>
        <p:spPr>
          <a:xfrm>
            <a:off x="6178550" y="3492500"/>
            <a:ext cx="0" cy="66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1"/>
            <a:endCxn id="11" idx="3"/>
          </p:cNvCxnSpPr>
          <p:nvPr/>
        </p:nvCxnSpPr>
        <p:spPr>
          <a:xfrm flipH="1">
            <a:off x="5003800" y="4413250"/>
            <a:ext cx="368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1" idx="1"/>
            <a:endCxn id="12" idx="3"/>
          </p:cNvCxnSpPr>
          <p:nvPr/>
        </p:nvCxnSpPr>
        <p:spPr>
          <a:xfrm flipH="1">
            <a:off x="3327400" y="4413250"/>
            <a:ext cx="292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4632959" y="2027237"/>
            <a:ext cx="1346200" cy="46342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稀疏匹配</a:t>
            </a:r>
            <a:endParaRPr lang="zh-CN" altLang="en-US" dirty="0"/>
          </a:p>
        </p:txBody>
      </p:sp>
      <p:sp>
        <p:nvSpPr>
          <p:cNvPr id="27" name="上下箭头 26"/>
          <p:cNvSpPr/>
          <p:nvPr/>
        </p:nvSpPr>
        <p:spPr>
          <a:xfrm>
            <a:off x="5194300" y="2490658"/>
            <a:ext cx="223519" cy="323364"/>
          </a:xfrm>
          <a:prstGeom prst="up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9" name="圆角矩形 28"/>
          <p:cNvSpPr/>
          <p:nvPr/>
        </p:nvSpPr>
        <p:spPr>
          <a:xfrm>
            <a:off x="4572000" y="5183256"/>
            <a:ext cx="1346201" cy="508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密集匹配</a:t>
            </a:r>
            <a:endParaRPr lang="zh-CN" altLang="en-US" dirty="0"/>
          </a:p>
        </p:txBody>
      </p:sp>
      <p:sp>
        <p:nvSpPr>
          <p:cNvPr id="30" name="上下箭头 29"/>
          <p:cNvSpPr/>
          <p:nvPr/>
        </p:nvSpPr>
        <p:spPr>
          <a:xfrm>
            <a:off x="5148581" y="4794631"/>
            <a:ext cx="223519" cy="323364"/>
          </a:xfrm>
          <a:prstGeom prst="up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05677655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74700"/>
            <a:ext cx="8229600" cy="642938"/>
          </a:xfrm>
        </p:spPr>
        <p:txBody>
          <a:bodyPr/>
          <a:lstStyle/>
          <a:p>
            <a:r>
              <a:rPr lang="zh-CN" altLang="en-US" sz="2800" dirty="0" smtClean="0"/>
              <a:t>双目深度匹配模型</a:t>
            </a:r>
            <a:endParaRPr lang="zh-CN" altLang="en-US" sz="28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zh-CN" altLang="en-US" dirty="0" smtClean="0"/>
                  <a:t>匹配概率模型：</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𝑛</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𝑜</m:t>
                          </m:r>
                        </m:e>
                        <m:sub>
                          <m:r>
                            <a:rPr lang="en-US" altLang="zh-CN" i="1">
                              <a:latin typeface="Cambria Math" panose="02040503050406030204" pitchFamily="18" charset="0"/>
                            </a:rPr>
                            <m:t>𝑛</m:t>
                          </m:r>
                        </m:sub>
                        <m:sup>
                          <m:d>
                            <m:dPr>
                              <m:ctrlPr>
                                <a:rPr lang="zh-CN" altLang="zh-CN" i="1">
                                  <a:latin typeface="Cambria Math" panose="02040503050406030204" pitchFamily="18" charset="0"/>
                                </a:rPr>
                              </m:ctrlPr>
                            </m:dPr>
                            <m:e>
                              <m:r>
                                <a:rPr lang="en-US" altLang="zh-CN" i="1">
                                  <a:latin typeface="Cambria Math" panose="02040503050406030204" pitchFamily="18" charset="0"/>
                                </a:rPr>
                                <m:t>𝑙</m:t>
                              </m:r>
                            </m:e>
                          </m:d>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𝑜</m:t>
                          </m:r>
                        </m:e>
                        <m:sub>
                          <m:r>
                            <a:rPr lang="en-US" altLang="zh-CN" i="1">
                              <a:latin typeface="Cambria Math" panose="02040503050406030204" pitchFamily="18" charset="0"/>
                            </a:rPr>
                            <m:t>𝑛</m:t>
                          </m:r>
                        </m:sub>
                        <m:sup>
                          <m:d>
                            <m:dPr>
                              <m:ctrlPr>
                                <a:rPr lang="zh-CN" altLang="zh-CN" i="1">
                                  <a:latin typeface="Cambria Math" panose="02040503050406030204" pitchFamily="18" charset="0"/>
                                </a:rPr>
                              </m:ctrlPr>
                            </m:dPr>
                            <m:e>
                              <m:r>
                                <a:rPr lang="en-US" altLang="zh-CN" i="1">
                                  <a:latin typeface="Cambria Math" panose="02040503050406030204" pitchFamily="18" charset="0"/>
                                </a:rPr>
                                <m:t>𝑟</m:t>
                              </m:r>
                            </m:e>
                          </m:d>
                        </m:sup>
                      </m:sSubSup>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𝑛</m:t>
                              </m:r>
                            </m:sub>
                          </m:sSub>
                        </m:e>
                      </m:d>
                      <m:r>
                        <a:rPr lang="en-US" altLang="zh-CN" i="1">
                          <a:latin typeface="Cambria Math" panose="02040503050406030204" pitchFamily="18" charset="0"/>
                        </a:rPr>
                        <m:t>𝑆</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𝑜</m:t>
                          </m:r>
                        </m:e>
                        <m:sub>
                          <m:r>
                            <a:rPr lang="en-US" altLang="zh-CN" i="1">
                              <a:latin typeface="Cambria Math" panose="02040503050406030204" pitchFamily="18" charset="0"/>
                            </a:rPr>
                            <m:t>𝑛</m:t>
                          </m:r>
                        </m:sub>
                        <m:sup>
                          <m:d>
                            <m:dPr>
                              <m:ctrlPr>
                                <a:rPr lang="zh-CN" altLang="zh-CN" i="1">
                                  <a:latin typeface="Cambria Math" panose="02040503050406030204" pitchFamily="18" charset="0"/>
                                </a:rPr>
                              </m:ctrlPr>
                            </m:dPr>
                            <m:e>
                              <m:r>
                                <a:rPr lang="en-US" altLang="zh-CN" i="1">
                                  <a:latin typeface="Cambria Math" panose="02040503050406030204" pitchFamily="18" charset="0"/>
                                </a:rPr>
                                <m:t>𝑙</m:t>
                              </m:r>
                            </m:e>
                          </m:d>
                        </m:sup>
                      </m:sSubSup>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𝑜</m:t>
                              </m:r>
                            </m:e>
                            <m:sub>
                              <m:r>
                                <a:rPr lang="en-US" altLang="zh-CN" i="1">
                                  <a:latin typeface="Cambria Math" panose="02040503050406030204" pitchFamily="18" charset="0"/>
                                </a:rPr>
                                <m:t>𝑛</m:t>
                              </m:r>
                            </m:sub>
                            <m:sup>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sup>
                          </m:sSubSup>
                        </m:e>
                      </m:d>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𝑜</m:t>
                          </m:r>
                        </m:e>
                        <m:sub>
                          <m:r>
                            <a:rPr lang="en-US" altLang="zh-CN" i="1">
                              <a:latin typeface="Cambria Math" panose="02040503050406030204" pitchFamily="18" charset="0"/>
                            </a:rPr>
                            <m:t>𝑛</m:t>
                          </m:r>
                        </m:sub>
                        <m:sup>
                          <m:d>
                            <m:dPr>
                              <m:ctrlPr>
                                <a:rPr lang="zh-CN" altLang="zh-CN" i="1">
                                  <a:latin typeface="Cambria Math" panose="02040503050406030204" pitchFamily="18" charset="0"/>
                                </a:rPr>
                              </m:ctrlPr>
                            </m:dPr>
                            <m:e>
                              <m:r>
                                <a:rPr lang="en-US" altLang="zh-CN" i="1">
                                  <a:latin typeface="Cambria Math" panose="02040503050406030204" pitchFamily="18" charset="0"/>
                                </a:rPr>
                                <m:t>𝑙</m:t>
                              </m:r>
                            </m:e>
                          </m:d>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m:oMathPara>
                </a14:m>
                <a:endParaRPr lang="en-US" altLang="zh-CN" dirty="0" smtClean="0"/>
              </a:p>
              <a:p>
                <a:pPr marL="0" indent="0">
                  <a:buNone/>
                </a:pPr>
                <a:r>
                  <a:rPr lang="zh-CN" altLang="zh-CN" sz="1800" dirty="0"/>
                  <a:t>第一部分</a:t>
                </a:r>
                <a14:m>
                  <m:oMath xmlns:m="http://schemas.openxmlformats.org/officeDocument/2006/math">
                    <m:r>
                      <a:rPr lang="en-US" altLang="zh-CN" sz="1800" i="1">
                        <a:latin typeface="Cambria Math" panose="02040503050406030204" pitchFamily="18" charset="0"/>
                      </a:rPr>
                      <m:t>𝑝</m:t>
                    </m:r>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𝑛</m:t>
                            </m:r>
                          </m:sub>
                        </m:sSub>
                      </m:e>
                    </m:d>
                    <m:r>
                      <a:rPr lang="en-US" altLang="zh-CN" sz="1800" i="1">
                        <a:latin typeface="Cambria Math" panose="02040503050406030204" pitchFamily="18" charset="0"/>
                      </a:rPr>
                      <m:t>𝑆</m:t>
                    </m:r>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𝑜</m:t>
                        </m:r>
                      </m:e>
                      <m:sub>
                        <m:r>
                          <a:rPr lang="en-US" altLang="zh-CN" sz="1800" i="1">
                            <a:latin typeface="Cambria Math" panose="02040503050406030204" pitchFamily="18" charset="0"/>
                          </a:rPr>
                          <m:t>𝑛</m:t>
                        </m:r>
                      </m:sub>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𝑙</m:t>
                            </m:r>
                          </m:e>
                        </m:d>
                      </m:sup>
                    </m:sSubSup>
                    <m:r>
                      <a:rPr lang="en-US" altLang="zh-CN" sz="1800" i="1">
                        <a:latin typeface="Cambria Math" panose="02040503050406030204" pitchFamily="18" charset="0"/>
                      </a:rPr>
                      <m:t>)</m:t>
                    </m:r>
                  </m:oMath>
                </a14:m>
                <a:r>
                  <a:rPr lang="zh-CN" altLang="zh-CN" sz="1800" dirty="0"/>
                  <a:t>表示支撑点构建的三角网内的插出的先验</a:t>
                </a:r>
                <a:r>
                  <a:rPr lang="zh-CN" altLang="zh-CN" sz="1800" dirty="0" smtClean="0"/>
                  <a:t>信息</a:t>
                </a:r>
                <a:r>
                  <a:rPr lang="zh-CN" altLang="en-US" sz="1800" dirty="0" smtClean="0"/>
                  <a:t>，用一个高斯概率模型表示：</a:t>
                </a:r>
                <a:endParaRPr lang="en-US" altLang="zh-CN" sz="1800" dirty="0" smtClean="0"/>
              </a:p>
              <a:p>
                <a:pPr marL="0" indent="0">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𝑝</m:t>
                      </m:r>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𝑛</m:t>
                              </m:r>
                            </m:sub>
                          </m:sSub>
                        </m:e>
                      </m:d>
                      <m:r>
                        <a:rPr lang="en-US" altLang="zh-CN" sz="1800" i="1">
                          <a:latin typeface="Cambria Math" panose="02040503050406030204" pitchFamily="18" charset="0"/>
                        </a:rPr>
                        <m:t>𝑆</m:t>
                      </m:r>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𝑜</m:t>
                          </m:r>
                        </m:e>
                        <m:sub>
                          <m:r>
                            <a:rPr lang="en-US" altLang="zh-CN" sz="1800" i="1">
                              <a:latin typeface="Cambria Math" panose="02040503050406030204" pitchFamily="18" charset="0"/>
                            </a:rPr>
                            <m:t>𝑛</m:t>
                          </m:r>
                        </m:sub>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𝑙</m:t>
                              </m:r>
                            </m:e>
                          </m:d>
                        </m:sup>
                      </m:sSubSup>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eqArr>
                            <m:eqArrPr>
                              <m:ctrlPr>
                                <a:rPr lang="zh-CN" altLang="zh-CN" sz="1800" i="1">
                                  <a:latin typeface="Cambria Math" panose="02040503050406030204" pitchFamily="18" charset="0"/>
                                </a:rPr>
                              </m:ctrlPr>
                            </m:eqArrPr>
                            <m:e>
                              <m:r>
                                <a:rPr lang="en-US" altLang="zh-CN" sz="1800" i="1">
                                  <a:latin typeface="Cambria Math" panose="02040503050406030204" pitchFamily="18" charset="0"/>
                                </a:rPr>
                                <m:t>𝛾</m:t>
                              </m:r>
                              <m:r>
                                <a:rPr lang="en-US" altLang="zh-CN" sz="1800" i="1">
                                  <a:latin typeface="Cambria Math" panose="02040503050406030204" pitchFamily="18" charset="0"/>
                                </a:rPr>
                                <m:t>+</m:t>
                              </m:r>
                              <m:r>
                                <m:rPr>
                                  <m:sty m:val="p"/>
                                </m:rPr>
                                <a:rPr lang="en-US" altLang="zh-CN" sz="1800">
                                  <a:latin typeface="Cambria Math" panose="02040503050406030204" pitchFamily="18" charset="0"/>
                                </a:rPr>
                                <m:t>exp</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sSup>
                                        <m:sSupPr>
                                          <m:ctrlPr>
                                            <a:rPr lang="zh-CN" altLang="zh-CN" sz="1800" i="1">
                                              <a:latin typeface="Cambria Math" panose="02040503050406030204" pitchFamily="18" charset="0"/>
                                            </a:rPr>
                                          </m:ctrlPr>
                                        </m:sSupPr>
                                        <m:e>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𝑛</m:t>
                                                  </m:r>
                                                </m:sub>
                                              </m:sSub>
                                              <m:r>
                                                <a:rPr lang="en-US" altLang="zh-CN" sz="1800" i="1">
                                                  <a:latin typeface="Cambria Math" panose="02040503050406030204" pitchFamily="18" charset="0"/>
                                                </a:rPr>
                                                <m:t>−</m:t>
                                              </m:r>
                                              <m:r>
                                                <a:rPr lang="en-US" altLang="zh-CN" sz="1800" i="1">
                                                  <a:latin typeface="Cambria Math" panose="02040503050406030204" pitchFamily="18" charset="0"/>
                                                </a:rPr>
                                                <m:t>𝜇</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𝑆</m:t>
                                                  </m:r>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𝑜</m:t>
                                                      </m:r>
                                                    </m:e>
                                                    <m:sub>
                                                      <m:r>
                                                        <a:rPr lang="en-US" altLang="zh-CN" sz="1800" i="1">
                                                          <a:latin typeface="Cambria Math" panose="02040503050406030204" pitchFamily="18" charset="0"/>
                                                        </a:rPr>
                                                        <m:t>𝑛</m:t>
                                                      </m:r>
                                                    </m:sub>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𝑙</m:t>
                                                          </m:r>
                                                        </m:e>
                                                      </m:d>
                                                    </m:sup>
                                                  </m:sSubSup>
                                                </m:e>
                                              </m:d>
                                            </m:e>
                                          </m:d>
                                        </m:e>
                                        <m:sup>
                                          <m:r>
                                            <a:rPr lang="en-US" altLang="zh-CN" sz="1800" i="1">
                                              <a:latin typeface="Cambria Math" panose="02040503050406030204" pitchFamily="18" charset="0"/>
                                            </a:rPr>
                                            <m:t>2</m:t>
                                          </m:r>
                                        </m:sup>
                                      </m:sSup>
                                    </m:num>
                                    <m:den>
                                      <m:r>
                                        <a:rPr lang="en-US" altLang="zh-CN" sz="1800" i="1">
                                          <a:latin typeface="Cambria Math" panose="02040503050406030204" pitchFamily="18" charset="0"/>
                                        </a:rPr>
                                        <m:t>2</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𝜎</m:t>
                                          </m:r>
                                        </m:e>
                                        <m:sup>
                                          <m:r>
                                            <a:rPr lang="en-US" altLang="zh-CN" sz="1800" i="1">
                                              <a:latin typeface="Cambria Math" panose="02040503050406030204" pitchFamily="18" charset="0"/>
                                            </a:rPr>
                                            <m:t>2</m:t>
                                          </m:r>
                                        </m:sup>
                                      </m:sSup>
                                    </m:den>
                                  </m:f>
                                </m:e>
                              </m:d>
                              <m:r>
                                <a:rPr lang="en-US" altLang="zh-CN" sz="1800" i="1">
                                  <a:latin typeface="Cambria Math" panose="02040503050406030204" pitchFamily="18" charset="0"/>
                                </a:rPr>
                                <m:t>   </m:t>
                              </m:r>
                              <m:r>
                                <a:rPr lang="zh-CN" altLang="zh-CN" sz="1800" i="1">
                                  <a:latin typeface="Cambria Math" panose="02040503050406030204" pitchFamily="18" charset="0"/>
                                </a:rPr>
                                <m:t>；</m:t>
                              </m:r>
                              <m:r>
                                <a:rPr lang="zh-CN" altLang="zh-CN" sz="1800" i="1">
                                  <a:latin typeface="Cambria Math" panose="02040503050406030204" pitchFamily="18" charset="0"/>
                                </a:rPr>
                                <m:t> </m:t>
                              </m:r>
                              <m:r>
                                <a:rPr lang="en-US" altLang="zh-CN" sz="1800">
                                  <a:latin typeface="Cambria Math" panose="02040503050406030204" pitchFamily="18" charset="0"/>
                                </a:rPr>
                                <m:t>  </m:t>
                              </m:r>
                              <m:d>
                                <m:dPr>
                                  <m:begChr m:val="|"/>
                                  <m:endChr m:val="|"/>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𝑛</m:t>
                                      </m:r>
                                    </m:sub>
                                  </m:sSub>
                                  <m:r>
                                    <a:rPr lang="en-US" altLang="zh-CN" sz="1800" i="1">
                                      <a:latin typeface="Cambria Math" panose="02040503050406030204" pitchFamily="18" charset="0"/>
                                    </a:rPr>
                                    <m:t>−</m:t>
                                  </m:r>
                                  <m:r>
                                    <a:rPr lang="en-US" altLang="zh-CN" sz="1800" i="1">
                                      <a:latin typeface="Cambria Math" panose="02040503050406030204" pitchFamily="18" charset="0"/>
                                    </a:rPr>
                                    <m:t>𝜇</m:t>
                                  </m:r>
                                </m:e>
                              </m:d>
                              <m:r>
                                <a:rPr lang="en-US" altLang="zh-CN" sz="1800" i="1">
                                  <a:latin typeface="Cambria Math" panose="02040503050406030204" pitchFamily="18" charset="0"/>
                                </a:rPr>
                                <m:t>&lt;3</m:t>
                              </m:r>
                              <m:r>
                                <a:rPr lang="en-US" altLang="zh-CN" sz="1800" i="1">
                                  <a:latin typeface="Cambria Math" panose="02040503050406030204" pitchFamily="18" charset="0"/>
                                </a:rPr>
                                <m:t>𝜎</m:t>
                              </m:r>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𝑛</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𝑁</m:t>
                                  </m:r>
                                </m:e>
                                <m:sub>
                                  <m:r>
                                    <a:rPr lang="en-US" altLang="zh-CN" sz="1800" i="1">
                                      <a:latin typeface="Cambria Math" panose="02040503050406030204" pitchFamily="18" charset="0"/>
                                    </a:rPr>
                                    <m:t>𝑠</m:t>
                                  </m:r>
                                </m:sub>
                              </m:sSub>
                            </m:e>
                            <m:e>
                              <m:r>
                                <a:rPr lang="en-US" altLang="zh-CN" sz="1800" i="1">
                                  <a:latin typeface="Cambria Math" panose="02040503050406030204" pitchFamily="18" charset="0"/>
                                </a:rPr>
                                <m:t>0                 </m:t>
                              </m:r>
                              <m:r>
                                <a:rPr lang="zh-CN" altLang="zh-CN" sz="1800" i="1">
                                  <a:latin typeface="Cambria Math" panose="02040503050406030204" pitchFamily="18" charset="0"/>
                                </a:rPr>
                                <m:t>；</m:t>
                              </m:r>
                              <m:r>
                                <a:rPr lang="en-US" altLang="zh-CN" sz="1800" i="1">
                                  <a:latin typeface="Cambria Math" panose="02040503050406030204" pitchFamily="18" charset="0"/>
                                </a:rPr>
                                <m:t>     </m:t>
                              </m:r>
                              <m:r>
                                <m:rPr>
                                  <m:sty m:val="p"/>
                                </m:rPr>
                                <a:rPr lang="en-US" altLang="zh-CN" sz="1800">
                                  <a:latin typeface="Cambria Math" panose="02040503050406030204" pitchFamily="18" charset="0"/>
                                </a:rPr>
                                <m:t>else</m:t>
                              </m:r>
                            </m:e>
                          </m:eqArr>
                        </m:e>
                      </m:d>
                    </m:oMath>
                  </m:oMathPara>
                </a14:m>
                <a:endParaRPr lang="en-US" altLang="zh-CN" sz="1800" dirty="0" smtClean="0"/>
              </a:p>
              <a:p>
                <a:pPr marL="0" indent="0">
                  <a:buNone/>
                </a:pPr>
                <a:endParaRPr lang="en-US" altLang="zh-CN" sz="18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11" t="-16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225087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74700"/>
            <a:ext cx="8229600" cy="642938"/>
          </a:xfrm>
        </p:spPr>
        <p:txBody>
          <a:bodyPr/>
          <a:lstStyle/>
          <a:p>
            <a:r>
              <a:rPr lang="zh-CN" altLang="en-US" sz="2800" dirty="0" smtClean="0"/>
              <a:t>双目深度匹配模型</a:t>
            </a:r>
            <a:endParaRPr lang="zh-CN" altLang="en-US" sz="28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匹配概率模型：</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𝑛</m:t>
                          </m:r>
                        </m:sub>
                      </m:sSub>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𝑜</m:t>
                          </m:r>
                        </m:e>
                        <m:sub>
                          <m:r>
                            <a:rPr lang="en-US" altLang="zh-CN" i="1">
                              <a:latin typeface="Cambria Math" panose="02040503050406030204" pitchFamily="18" charset="0"/>
                            </a:rPr>
                            <m:t>𝑛</m:t>
                          </m:r>
                        </m:sub>
                        <m:sup>
                          <m:d>
                            <m:dPr>
                              <m:ctrlPr>
                                <a:rPr lang="zh-CN" altLang="zh-CN" i="1">
                                  <a:latin typeface="Cambria Math" panose="02040503050406030204" pitchFamily="18" charset="0"/>
                                </a:rPr>
                              </m:ctrlPr>
                            </m:dPr>
                            <m:e>
                              <m:r>
                                <a:rPr lang="en-US" altLang="zh-CN" i="1">
                                  <a:latin typeface="Cambria Math" panose="02040503050406030204" pitchFamily="18" charset="0"/>
                                </a:rPr>
                                <m:t>𝑙</m:t>
                              </m:r>
                            </m:e>
                          </m:d>
                        </m:sup>
                      </m:sSubSup>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𝑜</m:t>
                          </m:r>
                        </m:e>
                        <m:sub>
                          <m:r>
                            <a:rPr lang="en-US" altLang="zh-CN" i="1">
                              <a:latin typeface="Cambria Math" panose="02040503050406030204" pitchFamily="18" charset="0"/>
                            </a:rPr>
                            <m:t>𝑛</m:t>
                          </m:r>
                        </m:sub>
                        <m:sup>
                          <m:d>
                            <m:dPr>
                              <m:ctrlPr>
                                <a:rPr lang="zh-CN" altLang="zh-CN" i="1">
                                  <a:latin typeface="Cambria Math" panose="02040503050406030204" pitchFamily="18" charset="0"/>
                                </a:rPr>
                              </m:ctrlPr>
                            </m:dPr>
                            <m:e>
                              <m:r>
                                <a:rPr lang="en-US" altLang="zh-CN" i="1">
                                  <a:latin typeface="Cambria Math" panose="02040503050406030204" pitchFamily="18" charset="0"/>
                                </a:rPr>
                                <m:t>𝑟</m:t>
                              </m:r>
                            </m:e>
                          </m:d>
                        </m:sup>
                      </m:sSubSup>
                      <m:r>
                        <a:rPr lang="en-US"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𝑛</m:t>
                              </m:r>
                            </m:sub>
                          </m:sSub>
                        </m:e>
                      </m:d>
                      <m:r>
                        <a:rPr lang="en-US" altLang="zh-CN" i="1">
                          <a:latin typeface="Cambria Math" panose="02040503050406030204" pitchFamily="18" charset="0"/>
                        </a:rPr>
                        <m:t>𝑆</m:t>
                      </m:r>
                      <m:r>
                        <a:rPr lang="en-US" altLang="zh-CN" i="1">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𝑜</m:t>
                          </m:r>
                        </m:e>
                        <m:sub>
                          <m:r>
                            <a:rPr lang="en-US" altLang="zh-CN" i="1">
                              <a:latin typeface="Cambria Math" panose="02040503050406030204" pitchFamily="18" charset="0"/>
                            </a:rPr>
                            <m:t>𝑛</m:t>
                          </m:r>
                        </m:sub>
                        <m:sup>
                          <m:d>
                            <m:dPr>
                              <m:ctrlPr>
                                <a:rPr lang="zh-CN" altLang="zh-CN" i="1">
                                  <a:latin typeface="Cambria Math" panose="02040503050406030204" pitchFamily="18" charset="0"/>
                                </a:rPr>
                              </m:ctrlPr>
                            </m:dPr>
                            <m:e>
                              <m:r>
                                <a:rPr lang="en-US" altLang="zh-CN" i="1">
                                  <a:latin typeface="Cambria Math" panose="02040503050406030204" pitchFamily="18" charset="0"/>
                                </a:rPr>
                                <m:t>𝑙</m:t>
                              </m:r>
                            </m:e>
                          </m:d>
                        </m:sup>
                      </m:sSubSup>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𝑜</m:t>
                              </m:r>
                            </m:e>
                            <m:sub>
                              <m:r>
                                <a:rPr lang="en-US" altLang="zh-CN" i="1">
                                  <a:latin typeface="Cambria Math" panose="02040503050406030204" pitchFamily="18" charset="0"/>
                                </a:rPr>
                                <m:t>𝑛</m:t>
                              </m:r>
                            </m:sub>
                            <m:sup>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i="1">
                                  <a:latin typeface="Cambria Math" panose="02040503050406030204" pitchFamily="18" charset="0"/>
                                </a:rPr>
                                <m:t>)</m:t>
                              </m:r>
                            </m:sup>
                          </m:sSubSup>
                        </m:e>
                      </m:d>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𝑜</m:t>
                          </m:r>
                        </m:e>
                        <m:sub>
                          <m:r>
                            <a:rPr lang="en-US" altLang="zh-CN" i="1">
                              <a:latin typeface="Cambria Math" panose="02040503050406030204" pitchFamily="18" charset="0"/>
                            </a:rPr>
                            <m:t>𝑛</m:t>
                          </m:r>
                        </m:sub>
                        <m:sup>
                          <m:d>
                            <m:dPr>
                              <m:ctrlPr>
                                <a:rPr lang="zh-CN" altLang="zh-CN" i="1">
                                  <a:latin typeface="Cambria Math" panose="02040503050406030204" pitchFamily="18" charset="0"/>
                                </a:rPr>
                              </m:ctrlPr>
                            </m:dPr>
                            <m:e>
                              <m:r>
                                <a:rPr lang="en-US" altLang="zh-CN" i="1">
                                  <a:latin typeface="Cambria Math" panose="02040503050406030204" pitchFamily="18" charset="0"/>
                                </a:rPr>
                                <m:t>𝑙</m:t>
                              </m:r>
                            </m:e>
                          </m:d>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𝑛</m:t>
                          </m:r>
                        </m:sub>
                      </m:sSub>
                      <m:r>
                        <a:rPr lang="en-US" altLang="zh-CN" i="1">
                          <a:latin typeface="Cambria Math" panose="02040503050406030204" pitchFamily="18" charset="0"/>
                        </a:rPr>
                        <m:t>)</m:t>
                      </m:r>
                    </m:oMath>
                  </m:oMathPara>
                </a14:m>
                <a:endParaRPr lang="en-US" altLang="zh-CN" sz="1800" dirty="0" smtClean="0"/>
              </a:p>
              <a:p>
                <a:pPr marL="0" indent="0">
                  <a:buNone/>
                </a:pPr>
                <a:r>
                  <a:rPr lang="zh-CN" altLang="zh-CN" sz="1800" dirty="0" smtClean="0"/>
                  <a:t>第二</a:t>
                </a:r>
                <a:r>
                  <a:rPr lang="zh-CN" altLang="zh-CN" sz="1800" dirty="0"/>
                  <a:t>部分</a:t>
                </a:r>
                <a14:m>
                  <m:oMath xmlns:m="http://schemas.openxmlformats.org/officeDocument/2006/math">
                    <m:r>
                      <a:rPr lang="en-US" altLang="zh-CN" sz="1800" i="1">
                        <a:latin typeface="Cambria Math" panose="02040503050406030204" pitchFamily="18" charset="0"/>
                      </a:rPr>
                      <m:t>𝑝</m:t>
                    </m:r>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𝑜</m:t>
                            </m:r>
                          </m:e>
                          <m:sub>
                            <m:r>
                              <a:rPr lang="en-US" altLang="zh-CN" sz="1800" i="1">
                                <a:latin typeface="Cambria Math" panose="02040503050406030204" pitchFamily="18" charset="0"/>
                              </a:rPr>
                              <m:t>𝑛</m:t>
                            </m:r>
                          </m:sub>
                          <m:sup>
                            <m:r>
                              <a:rPr lang="en-US" altLang="zh-CN" sz="1800" i="1">
                                <a:latin typeface="Cambria Math" panose="02040503050406030204" pitchFamily="18" charset="0"/>
                              </a:rPr>
                              <m:t>(</m:t>
                            </m:r>
                            <m:r>
                              <a:rPr lang="en-US" altLang="zh-CN" sz="1800" i="1">
                                <a:latin typeface="Cambria Math" panose="02040503050406030204" pitchFamily="18" charset="0"/>
                              </a:rPr>
                              <m:t>𝑟</m:t>
                            </m:r>
                            <m:r>
                              <a:rPr lang="en-US" altLang="zh-CN" sz="1800" i="1">
                                <a:latin typeface="Cambria Math" panose="02040503050406030204" pitchFamily="18" charset="0"/>
                              </a:rPr>
                              <m:t>)</m:t>
                            </m:r>
                          </m:sup>
                        </m:sSubSup>
                      </m:e>
                    </m:d>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𝑜</m:t>
                        </m:r>
                      </m:e>
                      <m:sub>
                        <m:r>
                          <a:rPr lang="en-US" altLang="zh-CN" sz="1800" i="1">
                            <a:latin typeface="Cambria Math" panose="02040503050406030204" pitchFamily="18" charset="0"/>
                          </a:rPr>
                          <m:t>𝑛</m:t>
                        </m:r>
                      </m:sub>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𝑙</m:t>
                            </m:r>
                          </m:e>
                        </m:d>
                      </m:sup>
                    </m:sSubSup>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𝑛</m:t>
                        </m:r>
                      </m:sub>
                    </m:sSub>
                    <m:r>
                      <a:rPr lang="en-US" altLang="zh-CN" sz="1800" i="1">
                        <a:latin typeface="Cambria Math" panose="02040503050406030204" pitchFamily="18" charset="0"/>
                      </a:rPr>
                      <m:t>)</m:t>
                    </m:r>
                  </m:oMath>
                </a14:m>
                <a:r>
                  <a:rPr lang="zh-CN" altLang="zh-CN" sz="1800" dirty="0"/>
                  <a:t>表示通过三角网内插出的左目像素点与右目像素点匹配的</a:t>
                </a:r>
                <a:r>
                  <a:rPr lang="zh-CN" altLang="zh-CN" sz="1800" dirty="0" smtClean="0"/>
                  <a:t>概率</a:t>
                </a:r>
                <a:r>
                  <a:rPr lang="zh-CN" altLang="en-US" sz="1800" dirty="0"/>
                  <a:t>：</a:t>
                </a:r>
                <a:endParaRPr lang="en-US" altLang="zh-CN" sz="1800" dirty="0" smtClean="0"/>
              </a:p>
              <a:p>
                <a:pPr marL="0" indent="0">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rPr>
                        <m:t>𝑝</m:t>
                      </m:r>
                      <m:d>
                        <m:dPr>
                          <m:ctrlPr>
                            <a:rPr lang="zh-CN" altLang="zh-CN" sz="1800" i="1">
                              <a:latin typeface="Cambria Math" panose="02040503050406030204" pitchFamily="18" charset="0"/>
                            </a:rPr>
                          </m:ctrlPr>
                        </m:dPr>
                        <m:e>
                          <m:d>
                            <m:dPr>
                              <m:begChr m:val=""/>
                              <m:endChr m:val="|"/>
                              <m:ctrlPr>
                                <a:rPr lang="zh-CN" altLang="zh-CN" sz="1800" i="1">
                                  <a:latin typeface="Cambria Math" panose="02040503050406030204" pitchFamily="18" charset="0"/>
                                </a:rPr>
                              </m:ctrlPr>
                            </m:dPr>
                            <m:e>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𝑜</m:t>
                                  </m:r>
                                </m:e>
                                <m:sub>
                                  <m:r>
                                    <a:rPr lang="en-US" altLang="zh-CN" sz="1800" i="1">
                                      <a:latin typeface="Cambria Math" panose="02040503050406030204" pitchFamily="18" charset="0"/>
                                    </a:rPr>
                                    <m:t>𝑛</m:t>
                                  </m:r>
                                </m:sub>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𝑟</m:t>
                                      </m:r>
                                    </m:e>
                                  </m:d>
                                </m:sup>
                              </m:sSubSup>
                            </m:e>
                          </m:d>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𝑜</m:t>
                              </m:r>
                            </m:e>
                            <m:sub>
                              <m:r>
                                <a:rPr lang="en-US" altLang="zh-CN" sz="1800" i="1">
                                  <a:latin typeface="Cambria Math" panose="02040503050406030204" pitchFamily="18" charset="0"/>
                                </a:rPr>
                                <m:t>𝑛</m:t>
                              </m:r>
                            </m:sub>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𝑙</m:t>
                                  </m:r>
                                </m:e>
                              </m:d>
                            </m:sup>
                          </m:sSubSup>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𝑛</m:t>
                              </m:r>
                            </m:sub>
                          </m:sSub>
                        </m:e>
                      </m:d>
                      <m:r>
                        <a:rPr lang="en-US" altLang="zh-CN" sz="1800" i="1">
                          <a:latin typeface="Cambria Math" panose="02040503050406030204" pitchFamily="18" charset="0"/>
                        </a:rPr>
                        <m:t>∝</m:t>
                      </m:r>
                      <m:d>
                        <m:dPr>
                          <m:begChr m:val="{"/>
                          <m:endChr m:val=""/>
                          <m:ctrlPr>
                            <a:rPr lang="zh-CN" altLang="zh-CN" sz="1800" i="1">
                              <a:latin typeface="Cambria Math" panose="02040503050406030204" pitchFamily="18" charset="0"/>
                            </a:rPr>
                          </m:ctrlPr>
                        </m:dPr>
                        <m:e>
                          <m:eqArr>
                            <m:eqArrPr>
                              <m:ctrlPr>
                                <a:rPr lang="zh-CN" altLang="zh-CN" sz="1800" i="1">
                                  <a:latin typeface="Cambria Math" panose="02040503050406030204" pitchFamily="18" charset="0"/>
                                </a:rPr>
                              </m:ctrlPr>
                            </m:eqArrPr>
                            <m:e>
                              <m:r>
                                <m:rPr>
                                  <m:sty m:val="p"/>
                                </m:rPr>
                                <a:rPr lang="en-US" altLang="zh-CN" sz="1800">
                                  <a:latin typeface="Cambria Math" panose="02040503050406030204" pitchFamily="18" charset="0"/>
                                </a:rPr>
                                <m:t>exp</m:t>
                              </m:r>
                              <m:d>
                                <m:dPr>
                                  <m:ctrlPr>
                                    <a:rPr lang="zh-CN" altLang="zh-CN" sz="1800" i="1">
                                      <a:latin typeface="Cambria Math" panose="02040503050406030204" pitchFamily="18" charset="0"/>
                                    </a:rPr>
                                  </m:ctrlPr>
                                </m:dPr>
                                <m:e>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m:t>
                                      </m:r>
                                      <m:r>
                                        <a:rPr lang="en-US" altLang="zh-CN" sz="1800" i="1">
                                          <a:latin typeface="Cambria Math" panose="02040503050406030204" pitchFamily="18" charset="0"/>
                                        </a:rPr>
                                        <m:t>𝛽</m:t>
                                      </m:r>
                                      <m:d>
                                        <m:dPr>
                                          <m:begChr m:val="‖"/>
                                          <m:endChr m:val="‖"/>
                                          <m:ctrlPr>
                                            <a:rPr lang="zh-CN" altLang="zh-CN" sz="1800" i="1">
                                              <a:latin typeface="Cambria Math" panose="02040503050406030204" pitchFamily="18" charset="0"/>
                                            </a:rPr>
                                          </m:ctrlPr>
                                        </m:dPr>
                                        <m:e>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𝑓</m:t>
                                              </m:r>
                                            </m:e>
                                            <m:sub>
                                              <m:r>
                                                <a:rPr lang="en-US" altLang="zh-CN" sz="1800" i="1">
                                                  <a:latin typeface="Cambria Math" panose="02040503050406030204" pitchFamily="18" charset="0"/>
                                                </a:rPr>
                                                <m:t>𝑛</m:t>
                                              </m:r>
                                            </m:sub>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𝑙</m:t>
                                                  </m:r>
                                                </m:e>
                                              </m:d>
                                            </m:sup>
                                          </m:sSubSup>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𝑓</m:t>
                                              </m:r>
                                            </m:e>
                                            <m:sub>
                                              <m:r>
                                                <a:rPr lang="en-US" altLang="zh-CN" sz="1800" i="1">
                                                  <a:latin typeface="Cambria Math" panose="02040503050406030204" pitchFamily="18" charset="0"/>
                                                </a:rPr>
                                                <m:t>𝑛</m:t>
                                              </m:r>
                                            </m:sub>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𝑟</m:t>
                                                  </m:r>
                                                </m:e>
                                              </m:d>
                                            </m:sup>
                                          </m:sSubSup>
                                        </m:e>
                                      </m:d>
                                    </m:e>
                                    <m:sub>
                                      <m:r>
                                        <a:rPr lang="en-US" altLang="zh-CN" sz="1800" i="1">
                                          <a:latin typeface="Cambria Math" panose="02040503050406030204" pitchFamily="18" charset="0"/>
                                        </a:rPr>
                                        <m:t>1</m:t>
                                      </m:r>
                                    </m:sub>
                                  </m:sSub>
                                </m:e>
                              </m:d>
                              <m:r>
                                <a:rPr lang="en-US" altLang="zh-CN" sz="1800" i="1">
                                  <a:latin typeface="Cambria Math" panose="02040503050406030204" pitchFamily="18" charset="0"/>
                                </a:rPr>
                                <m:t>    </m:t>
                              </m:r>
                              <m:r>
                                <a:rPr lang="en-US" altLang="zh-CN" sz="1800">
                                  <a:latin typeface="Cambria Math" panose="02040503050406030204" pitchFamily="18" charset="0"/>
                                </a:rPr>
                                <m:t>;</m:t>
                              </m:r>
                              <m:d>
                                <m:dPr>
                                  <m:ctrlPr>
                                    <a:rPr lang="zh-CN" altLang="zh-CN" sz="1800" i="1">
                                      <a:latin typeface="Cambria Math" panose="02040503050406030204" pitchFamily="18" charset="0"/>
                                    </a:rPr>
                                  </m:ctrlPr>
                                </m:dPr>
                                <m:e>
                                  <m:f>
                                    <m:fPr>
                                      <m:type m:val="noBar"/>
                                      <m:ctrlPr>
                                        <a:rPr lang="zh-CN" altLang="zh-CN" sz="1800" i="1">
                                          <a:latin typeface="Cambria Math" panose="02040503050406030204" pitchFamily="18" charset="0"/>
                                        </a:rPr>
                                      </m:ctrlPr>
                                    </m:fPr>
                                    <m:num>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𝑢</m:t>
                                          </m:r>
                                        </m:e>
                                        <m:sub>
                                          <m:r>
                                            <a:rPr lang="en-US" altLang="zh-CN" sz="1800" i="1">
                                              <a:latin typeface="Cambria Math" panose="02040503050406030204" pitchFamily="18" charset="0"/>
                                            </a:rPr>
                                            <m:t>𝑛</m:t>
                                          </m:r>
                                        </m:sub>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𝑙</m:t>
                                              </m:r>
                                            </m:e>
                                          </m:d>
                                        </m:sup>
                                      </m:sSubSup>
                                    </m:num>
                                    <m:den>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𝑣</m:t>
                                          </m:r>
                                        </m:e>
                                        <m:sub>
                                          <m:r>
                                            <a:rPr lang="en-US" altLang="zh-CN" sz="1800" i="1">
                                              <a:latin typeface="Cambria Math" panose="02040503050406030204" pitchFamily="18" charset="0"/>
                                            </a:rPr>
                                            <m:t>𝑛</m:t>
                                          </m:r>
                                        </m:sub>
                                        <m:sup>
                                          <m:d>
                                            <m:dPr>
                                              <m:ctrlPr>
                                                <a:rPr lang="zh-CN" altLang="zh-CN" sz="1800" i="1">
                                                  <a:latin typeface="Cambria Math" panose="02040503050406030204" pitchFamily="18" charset="0"/>
                                                </a:rPr>
                                              </m:ctrlPr>
                                            </m:dPr>
                                            <m:e>
                                              <m:r>
                                                <a:rPr lang="en-US" altLang="zh-CN" sz="1800" i="1">
                                                  <a:latin typeface="Cambria Math" panose="02040503050406030204" pitchFamily="18" charset="0"/>
                                                </a:rPr>
                                                <m:t>𝑙</m:t>
                                              </m:r>
                                            </m:e>
                                          </m:d>
                                        </m:sup>
                                      </m:sSubSup>
                                    </m:den>
                                  </m:f>
                                </m:e>
                              </m:d>
                              <m:r>
                                <a:rPr lang="en-US" altLang="zh-CN" sz="1800" i="1">
                                  <a:latin typeface="Cambria Math" panose="02040503050406030204" pitchFamily="18" charset="0"/>
                                </a:rPr>
                                <m:t>=</m:t>
                              </m:r>
                              <m:d>
                                <m:dPr>
                                  <m:ctrlPr>
                                    <a:rPr lang="zh-CN" altLang="zh-CN" sz="1800" i="1">
                                      <a:latin typeface="Cambria Math" panose="02040503050406030204" pitchFamily="18" charset="0"/>
                                    </a:rPr>
                                  </m:ctrlPr>
                                </m:dPr>
                                <m:e>
                                  <m:f>
                                    <m:fPr>
                                      <m:type m:val="noBar"/>
                                      <m:ctrlPr>
                                        <a:rPr lang="zh-CN" altLang="zh-CN" sz="1800" i="1">
                                          <a:latin typeface="Cambria Math" panose="02040503050406030204" pitchFamily="18" charset="0"/>
                                        </a:rPr>
                                      </m:ctrlPr>
                                    </m:fPr>
                                    <m:num>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𝑢</m:t>
                                          </m:r>
                                        </m:e>
                                        <m:sub>
                                          <m:r>
                                            <a:rPr lang="en-US" altLang="zh-CN" sz="1800" i="1">
                                              <a:latin typeface="Cambria Math" panose="02040503050406030204" pitchFamily="18" charset="0"/>
                                            </a:rPr>
                                            <m:t>𝑛</m:t>
                                          </m:r>
                                        </m:sub>
                                        <m:sup>
                                          <m:r>
                                            <a:rPr lang="en-US" altLang="zh-CN" sz="1800" i="1">
                                              <a:latin typeface="Cambria Math" panose="02040503050406030204" pitchFamily="18" charset="0"/>
                                            </a:rPr>
                                            <m:t>(</m:t>
                                          </m:r>
                                          <m:r>
                                            <a:rPr lang="en-US" altLang="zh-CN" sz="1800" i="1">
                                              <a:latin typeface="Cambria Math" panose="02040503050406030204" pitchFamily="18" charset="0"/>
                                            </a:rPr>
                                            <m:t>𝑟</m:t>
                                          </m:r>
                                          <m:r>
                                            <a:rPr lang="en-US" altLang="zh-CN" sz="1800" i="1">
                                              <a:latin typeface="Cambria Math" panose="02040503050406030204" pitchFamily="18" charset="0"/>
                                            </a:rPr>
                                            <m:t>)</m:t>
                                          </m:r>
                                        </m:sup>
                                      </m:sSubSup>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𝑛</m:t>
                                          </m:r>
                                        </m:sub>
                                      </m:sSub>
                                    </m:num>
                                    <m:den>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𝑣</m:t>
                                          </m:r>
                                        </m:e>
                                        <m:sub>
                                          <m:r>
                                            <a:rPr lang="en-US" altLang="zh-CN" sz="1800" i="1">
                                              <a:latin typeface="Cambria Math" panose="02040503050406030204" pitchFamily="18" charset="0"/>
                                            </a:rPr>
                                            <m:t>𝑛</m:t>
                                          </m:r>
                                        </m:sub>
                                        <m:sup>
                                          <m:r>
                                            <a:rPr lang="en-US" altLang="zh-CN" sz="1800" i="1">
                                              <a:latin typeface="Cambria Math" panose="02040503050406030204" pitchFamily="18" charset="0"/>
                                            </a:rPr>
                                            <m:t>(</m:t>
                                          </m:r>
                                          <m:r>
                                            <a:rPr lang="en-US" altLang="zh-CN" sz="1800" i="1">
                                              <a:latin typeface="Cambria Math" panose="02040503050406030204" pitchFamily="18" charset="0"/>
                                            </a:rPr>
                                            <m:t>𝑟</m:t>
                                          </m:r>
                                          <m:r>
                                            <a:rPr lang="en-US" altLang="zh-CN" sz="1800" i="1">
                                              <a:latin typeface="Cambria Math" panose="02040503050406030204" pitchFamily="18" charset="0"/>
                                            </a:rPr>
                                            <m:t>)</m:t>
                                          </m:r>
                                        </m:sup>
                                      </m:sSubSup>
                                    </m:den>
                                  </m:f>
                                </m:e>
                              </m:d>
                              <m:r>
                                <a:rPr lang="en-US" altLang="zh-CN" sz="1800" i="1">
                                  <a:latin typeface="Cambria Math" panose="02040503050406030204" pitchFamily="18" charset="0"/>
                                </a:rPr>
                                <m:t>  </m:t>
                              </m:r>
                            </m:e>
                            <m:e>
                              <m:r>
                                <a:rPr lang="en-US" altLang="zh-CN" sz="1800" i="1">
                                  <a:latin typeface="Cambria Math" panose="02040503050406030204" pitchFamily="18" charset="0"/>
                                </a:rPr>
                                <m:t>0                                               ;                                 </m:t>
                              </m:r>
                              <m:r>
                                <m:rPr>
                                  <m:sty m:val="p"/>
                                </m:rPr>
                                <a:rPr lang="en-US" altLang="zh-CN" sz="1800">
                                  <a:latin typeface="Cambria Math" panose="02040503050406030204" pitchFamily="18" charset="0"/>
                                </a:rPr>
                                <m:t>else</m:t>
                              </m:r>
                              <m:r>
                                <a:rPr lang="en-US" altLang="zh-CN" sz="1800" i="1">
                                  <a:latin typeface="Cambria Math" panose="02040503050406030204" pitchFamily="18" charset="0"/>
                                </a:rPr>
                                <m:t>   </m:t>
                              </m:r>
                            </m:e>
                          </m:eqArr>
                        </m:e>
                      </m:d>
                      <m:r>
                        <a:rPr lang="en-US" altLang="zh-CN" sz="1800" i="1">
                          <a:latin typeface="Cambria Math" panose="02040503050406030204" pitchFamily="18" charset="0"/>
                        </a:rPr>
                        <m:t> </m:t>
                      </m:r>
                    </m:oMath>
                  </m:oMathPara>
                </a14:m>
                <a:endParaRPr lang="en-US" altLang="zh-CN" sz="1800" dirty="0" smtClean="0"/>
              </a:p>
              <a:p>
                <a:pPr marL="0" indent="0">
                  <a:buNone/>
                </a:pPr>
                <a:r>
                  <a:rPr lang="en-US" altLang="zh-CN" sz="1800" dirty="0" smtClean="0"/>
                  <a:t>1</a:t>
                </a:r>
                <a:r>
                  <a:rPr lang="zh-CN" altLang="en-US" sz="1800" dirty="0" smtClean="0"/>
                  <a:t>、</a:t>
                </a:r>
                <a:r>
                  <a:rPr lang="zh-CN" altLang="zh-CN" sz="1800" dirty="0" smtClean="0"/>
                  <a:t>根据</a:t>
                </a:r>
                <a:r>
                  <a:rPr lang="zh-CN" altLang="zh-CN" sz="1800" dirty="0"/>
                  <a:t>第一部分选定与当前计算的像素点最相符合的支撑点，根据这个支撑点的视差信息计算当前像素点的视差</a:t>
                </a:r>
                <a:r>
                  <a:rPr lang="zh-CN" altLang="zh-CN" sz="1800" dirty="0" smtClean="0"/>
                  <a:t>。</a:t>
                </a:r>
                <a:endParaRPr lang="en-US" altLang="zh-CN" sz="1800" dirty="0"/>
              </a:p>
              <a:p>
                <a:pPr marL="0" indent="0">
                  <a:buNone/>
                </a:pPr>
                <a:r>
                  <a:rPr lang="en-US" altLang="zh-CN" sz="1800" dirty="0" smtClean="0"/>
                  <a:t>2</a:t>
                </a:r>
                <a:r>
                  <a:rPr lang="zh-CN" altLang="en-US" sz="1800" dirty="0" smtClean="0"/>
                  <a:t>、</a:t>
                </a:r>
                <a:r>
                  <a:rPr lang="zh-CN" altLang="zh-CN" sz="1800" dirty="0" smtClean="0"/>
                  <a:t>根据</a:t>
                </a:r>
                <a:r>
                  <a:rPr lang="zh-CN" altLang="zh-CN" sz="1800" dirty="0"/>
                  <a:t>得到的像素点视差以及在左目图像中的位置，在右目图像中寻找出与其匹配程度最高的像素点</a:t>
                </a:r>
                <a:r>
                  <a:rPr lang="zh-CN" altLang="zh-CN" sz="1800" dirty="0" smtClean="0"/>
                  <a:t>。</a:t>
                </a:r>
                <a:endParaRPr lang="en-US" altLang="zh-CN" sz="1800" dirty="0" smtClean="0"/>
              </a:p>
              <a:p>
                <a:pPr marL="0" indent="0">
                  <a:buNone/>
                </a:pPr>
                <a:r>
                  <a:rPr lang="en-US" altLang="zh-CN" sz="1800" dirty="0" smtClean="0"/>
                  <a:t>3</a:t>
                </a:r>
                <a:r>
                  <a:rPr lang="zh-CN" altLang="en-US" sz="1800" dirty="0" smtClean="0"/>
                  <a:t>、</a:t>
                </a:r>
                <a:r>
                  <a:rPr lang="zh-CN" altLang="zh-CN" sz="1800" dirty="0" smtClean="0"/>
                  <a:t>通过</a:t>
                </a:r>
                <a:r>
                  <a:rPr lang="zh-CN" altLang="zh-CN" sz="1800" dirty="0"/>
                  <a:t>得到的最优左右目匹配的结果计算出对应像素点的精确视差。</a:t>
                </a:r>
              </a:p>
              <a:p>
                <a:pPr marL="0" indent="0">
                  <a:buNone/>
                </a:pPr>
                <a:endParaRPr lang="en-US" altLang="zh-CN"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963" t="-16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7568101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9400" y="551183"/>
            <a:ext cx="8229600" cy="642938"/>
          </a:xfrm>
        </p:spPr>
        <p:txBody>
          <a:bodyPr/>
          <a:lstStyle/>
          <a:p>
            <a:r>
              <a:rPr lang="zh-CN" altLang="en-US" sz="2800" dirty="0" smtClean="0"/>
              <a:t>实验图像</a:t>
            </a:r>
            <a:endParaRPr lang="zh-CN" altLang="en-US" sz="2800" dirty="0"/>
          </a:p>
        </p:txBody>
      </p:sp>
      <p:sp>
        <p:nvSpPr>
          <p:cNvPr id="3" name="内容占位符 2"/>
          <p:cNvSpPr>
            <a:spLocks noGrp="1"/>
          </p:cNvSpPr>
          <p:nvPr>
            <p:ph idx="1"/>
          </p:nvPr>
        </p:nvSpPr>
        <p:spPr>
          <a:xfrm>
            <a:off x="279400" y="990602"/>
            <a:ext cx="8229600" cy="5143498"/>
          </a:xfrm>
        </p:spPr>
        <p:txBody>
          <a:bodyPr/>
          <a:lstStyle/>
          <a:p>
            <a:pPr marL="0" indent="0">
              <a:buNone/>
            </a:pPr>
            <a:r>
              <a:rPr lang="en-US" altLang="zh-CN" sz="1800" dirty="0" smtClean="0"/>
              <a:t>LeftImage1:</a:t>
            </a:r>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r>
              <a:rPr lang="en-US" altLang="zh-CN" sz="1800" dirty="0" smtClean="0"/>
              <a:t>RightImage1</a:t>
            </a:r>
            <a:r>
              <a:rPr lang="zh-CN" altLang="en-US" sz="1800" dirty="0" smtClean="0"/>
              <a:t>：</a:t>
            </a:r>
            <a:endParaRPr lang="en-US" altLang="zh-CN" sz="1800" dirty="0" smtClean="0"/>
          </a:p>
          <a:p>
            <a:pPr marL="0" indent="0">
              <a:buNone/>
            </a:pPr>
            <a:endParaRPr lang="en-US" altLang="zh-CN" sz="1800" dirty="0"/>
          </a:p>
          <a:p>
            <a:pPr marL="0" indent="0">
              <a:buNone/>
            </a:pPr>
            <a:endParaRPr lang="en-US" altLang="zh-CN" sz="1800" dirty="0" smtClean="0"/>
          </a:p>
          <a:p>
            <a:pPr marL="0" indent="0">
              <a:buNone/>
            </a:pPr>
            <a:endParaRPr lang="en-US" altLang="zh-CN" sz="1800" dirty="0"/>
          </a:p>
          <a:p>
            <a:pPr marL="0" indent="0">
              <a:buNone/>
            </a:pPr>
            <a:endParaRPr lang="en-US" altLang="zh-CN" sz="1800" dirty="0" smtClean="0"/>
          </a:p>
          <a:p>
            <a:pPr marL="0" indent="0">
              <a:buNone/>
            </a:pPr>
            <a:r>
              <a:rPr lang="zh-CN" altLang="en-US" sz="1800" dirty="0"/>
              <a:t>深度</a:t>
            </a:r>
            <a:r>
              <a:rPr lang="zh-CN" altLang="en-US" sz="1800" dirty="0" smtClean="0"/>
              <a:t>图</a:t>
            </a:r>
            <a:r>
              <a:rPr lang="en-US" altLang="zh-CN" sz="1800" dirty="0" smtClean="0"/>
              <a:t>1</a:t>
            </a:r>
            <a:r>
              <a:rPr lang="zh-CN" altLang="en-US" sz="1800" dirty="0" smtClean="0"/>
              <a:t>：</a:t>
            </a:r>
            <a:endParaRPr lang="en-US" altLang="zh-CN" sz="1800" dirty="0"/>
          </a:p>
        </p:txBody>
      </p:sp>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1934844" y="990602"/>
            <a:ext cx="6172200" cy="1591945"/>
          </a:xfrm>
          <a:prstGeom prst="rect">
            <a:avLst/>
          </a:prstGeom>
        </p:spPr>
      </p:pic>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1934844" y="2603821"/>
            <a:ext cx="6172200" cy="1591945"/>
          </a:xfrm>
          <a:prstGeom prst="rect">
            <a:avLst/>
          </a:prstGeom>
        </p:spPr>
      </p:pic>
      <p:pic>
        <p:nvPicPr>
          <p:cNvPr id="6" name="图片 5"/>
          <p:cNvPicPr/>
          <p:nvPr/>
        </p:nvPicPr>
        <p:blipFill>
          <a:blip r:embed="rId4">
            <a:extLst>
              <a:ext uri="{28A0092B-C50C-407E-A947-70E740481C1C}">
                <a14:useLocalDpi xmlns:a14="http://schemas.microsoft.com/office/drawing/2010/main" val="0"/>
              </a:ext>
            </a:extLst>
          </a:blip>
          <a:stretch>
            <a:fillRect/>
          </a:stretch>
        </p:blipFill>
        <p:spPr>
          <a:xfrm>
            <a:off x="1934844" y="4217040"/>
            <a:ext cx="6172199" cy="1591945"/>
          </a:xfrm>
          <a:prstGeom prst="rect">
            <a:avLst/>
          </a:prstGeom>
        </p:spPr>
      </p:pic>
    </p:spTree>
    <p:extLst>
      <p:ext uri="{BB962C8B-B14F-4D97-AF65-F5344CB8AC3E}">
        <p14:creationId xmlns:p14="http://schemas.microsoft.com/office/powerpoint/2010/main" val="333635763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1200"/>
            <a:ext cx="8229600" cy="706438"/>
          </a:xfrm>
        </p:spPr>
        <p:txBody>
          <a:bodyPr/>
          <a:lstStyle/>
          <a:p>
            <a:r>
              <a:rPr lang="zh-CN" altLang="en-US" dirty="0" smtClean="0"/>
              <a:t>实验与结果</a:t>
            </a:r>
            <a:endParaRPr lang="zh-CN" altLang="en-US" dirty="0"/>
          </a:p>
        </p:txBody>
      </p:sp>
      <p:sp>
        <p:nvSpPr>
          <p:cNvPr id="3" name="内容占位符 2"/>
          <p:cNvSpPr>
            <a:spLocks noGrp="1"/>
          </p:cNvSpPr>
          <p:nvPr>
            <p:ph idx="1"/>
          </p:nvPr>
        </p:nvSpPr>
        <p:spPr>
          <a:xfrm>
            <a:off x="457200" y="1417638"/>
            <a:ext cx="8229600" cy="4525963"/>
          </a:xfrm>
        </p:spPr>
        <p:txBody>
          <a:bodyPr/>
          <a:lstStyle/>
          <a:p>
            <a:r>
              <a:rPr lang="zh-CN" altLang="zh-CN" sz="2000" dirty="0" smtClean="0"/>
              <a:t>通过</a:t>
            </a:r>
            <a:r>
              <a:rPr lang="zh-CN" altLang="zh-CN" sz="2000" dirty="0"/>
              <a:t>深度</a:t>
            </a:r>
            <a:r>
              <a:rPr lang="zh-CN" altLang="zh-CN" sz="2000" dirty="0" smtClean="0"/>
              <a:t>图可以</a:t>
            </a:r>
            <a:r>
              <a:rPr lang="zh-CN" altLang="zh-CN" sz="2000" dirty="0"/>
              <a:t>直观的区分距离的远近，并且根据深度</a:t>
            </a:r>
            <a:r>
              <a:rPr lang="zh-CN" altLang="zh-CN" sz="2000" dirty="0" smtClean="0"/>
              <a:t>突变</a:t>
            </a:r>
            <a:r>
              <a:rPr lang="zh-CN" altLang="en-US" sz="2000" dirty="0"/>
              <a:t>处</a:t>
            </a:r>
            <a:r>
              <a:rPr lang="zh-CN" altLang="zh-CN" sz="2000" dirty="0" smtClean="0"/>
              <a:t>可以</a:t>
            </a:r>
            <a:r>
              <a:rPr lang="zh-CN" altLang="zh-CN" sz="2000" dirty="0"/>
              <a:t>看到物体的</a:t>
            </a:r>
            <a:r>
              <a:rPr lang="zh-CN" altLang="zh-CN" sz="2000" dirty="0" smtClean="0"/>
              <a:t>轮廓</a:t>
            </a:r>
            <a:r>
              <a:rPr lang="zh-CN" altLang="en-US" sz="2000" dirty="0" smtClean="0"/>
              <a:t>。</a:t>
            </a:r>
            <a:endParaRPr lang="en-US" altLang="zh-CN" sz="2000" dirty="0" smtClean="0"/>
          </a:p>
          <a:p>
            <a:r>
              <a:rPr lang="zh-CN" altLang="zh-CN" sz="2000" dirty="0"/>
              <a:t>深度图中存在一些</a:t>
            </a:r>
            <a:r>
              <a:rPr lang="zh-CN" altLang="zh-CN" sz="2000" dirty="0" smtClean="0"/>
              <a:t>空洞</a:t>
            </a:r>
            <a:r>
              <a:rPr lang="zh-CN" altLang="en-US" sz="2000" dirty="0" smtClean="0"/>
              <a:t>，</a:t>
            </a:r>
            <a:r>
              <a:rPr lang="zh-CN" altLang="zh-CN" sz="2000" dirty="0" smtClean="0"/>
              <a:t>部分</a:t>
            </a:r>
            <a:r>
              <a:rPr lang="zh-CN" altLang="zh-CN" sz="2000" dirty="0"/>
              <a:t>区域所显示的颜色代表的深度信息与实际情况相差</a:t>
            </a:r>
            <a:r>
              <a:rPr lang="zh-CN" altLang="zh-CN" sz="2000" dirty="0" smtClean="0"/>
              <a:t>较大</a:t>
            </a:r>
            <a:r>
              <a:rPr lang="zh-CN" altLang="en-US" sz="2000" dirty="0" smtClean="0"/>
              <a:t>；</a:t>
            </a:r>
            <a:r>
              <a:rPr lang="zh-CN" altLang="zh-CN" sz="2000" dirty="0"/>
              <a:t>原因是所处理的图像区域环境复杂，对这一区域的</a:t>
            </a:r>
            <a:r>
              <a:rPr lang="zh-CN" altLang="zh-CN" sz="2000" dirty="0" smtClean="0"/>
              <a:t>特征匹配</a:t>
            </a:r>
            <a:r>
              <a:rPr lang="zh-CN" altLang="zh-CN" sz="2000" dirty="0"/>
              <a:t>存在</a:t>
            </a:r>
            <a:r>
              <a:rPr lang="zh-CN" altLang="zh-CN" sz="2000" dirty="0" smtClean="0"/>
              <a:t>难度</a:t>
            </a:r>
            <a:r>
              <a:rPr lang="zh-CN" altLang="en-US" sz="2000" dirty="0" smtClean="0"/>
              <a:t>。</a:t>
            </a:r>
            <a:endParaRPr lang="en-US" altLang="zh-CN" sz="2000" dirty="0" smtClean="0"/>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698500" y="3194367"/>
            <a:ext cx="7264400" cy="1866265"/>
          </a:xfrm>
          <a:prstGeom prst="rect">
            <a:avLst/>
          </a:prstGeom>
        </p:spPr>
      </p:pic>
    </p:spTree>
    <p:extLst>
      <p:ext uri="{BB962C8B-B14F-4D97-AF65-F5344CB8AC3E}">
        <p14:creationId xmlns:p14="http://schemas.microsoft.com/office/powerpoint/2010/main" val="399158303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49300"/>
            <a:ext cx="8229600" cy="668338"/>
          </a:xfrm>
        </p:spPr>
        <p:txBody>
          <a:bodyPr/>
          <a:lstStyle/>
          <a:p>
            <a:r>
              <a:rPr lang="zh-CN" altLang="en-US" sz="2800" dirty="0" smtClean="0"/>
              <a:t>下采样处理结果</a:t>
            </a:r>
            <a:endParaRPr lang="zh-CN" altLang="en-US" sz="2800" dirty="0"/>
          </a:p>
        </p:txBody>
      </p:sp>
      <p:sp>
        <p:nvSpPr>
          <p:cNvPr id="3" name="内容占位符 2"/>
          <p:cNvSpPr>
            <a:spLocks noGrp="1"/>
          </p:cNvSpPr>
          <p:nvPr>
            <p:ph idx="1"/>
          </p:nvPr>
        </p:nvSpPr>
        <p:spPr>
          <a:xfrm>
            <a:off x="457200" y="1600202"/>
            <a:ext cx="8229600" cy="4749798"/>
          </a:xfrm>
        </p:spPr>
        <p:txBody>
          <a:bodyPr/>
          <a:lstStyle/>
          <a:p>
            <a:pPr marL="0" indent="0">
              <a:buNone/>
            </a:pPr>
            <a:r>
              <a:rPr lang="zh-CN" altLang="en-US" sz="2000" dirty="0" smtClean="0"/>
              <a:t>质量上：</a:t>
            </a:r>
            <a:r>
              <a:rPr lang="zh-CN" altLang="zh-CN" sz="2000" dirty="0"/>
              <a:t>直观上看获得的深度信息并不完整</a:t>
            </a:r>
            <a:r>
              <a:rPr lang="zh-CN" altLang="zh-CN" sz="2000" dirty="0" smtClean="0"/>
              <a:t>，远处</a:t>
            </a:r>
            <a:r>
              <a:rPr lang="zh-CN" altLang="zh-CN" sz="2000" dirty="0"/>
              <a:t>的颜色亮度有明显区别的车和房子在深度</a:t>
            </a:r>
            <a:r>
              <a:rPr lang="zh-CN" altLang="zh-CN" sz="2000" dirty="0" smtClean="0"/>
              <a:t>图中</a:t>
            </a:r>
            <a:r>
              <a:rPr lang="zh-CN" altLang="zh-CN" sz="2000" dirty="0"/>
              <a:t>都没有明显的</a:t>
            </a:r>
            <a:r>
              <a:rPr lang="zh-CN" altLang="zh-CN" sz="2000" dirty="0" smtClean="0"/>
              <a:t>区别</a:t>
            </a:r>
            <a:r>
              <a:rPr lang="zh-CN" altLang="en-US" sz="2000" dirty="0" smtClean="0"/>
              <a:t>。</a:t>
            </a:r>
            <a:endParaRPr lang="en-US" altLang="zh-CN" sz="2000" dirty="0" smtClean="0"/>
          </a:p>
          <a:p>
            <a:endParaRPr lang="en-US" altLang="zh-CN" dirty="0" smtClean="0"/>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tretch>
            <a:fillRect/>
          </a:stretch>
        </p:blipFill>
        <p:spPr>
          <a:xfrm>
            <a:off x="457200" y="4290857"/>
            <a:ext cx="7302500" cy="1609090"/>
          </a:xfrm>
          <a:prstGeom prst="rect">
            <a:avLst/>
          </a:prstGeom>
        </p:spPr>
      </p:pic>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457200" y="2499203"/>
            <a:ext cx="7302500" cy="1609090"/>
          </a:xfrm>
          <a:prstGeom prst="rect">
            <a:avLst/>
          </a:prstGeom>
        </p:spPr>
      </p:pic>
    </p:spTree>
    <p:extLst>
      <p:ext uri="{BB962C8B-B14F-4D97-AF65-F5344CB8AC3E}">
        <p14:creationId xmlns:p14="http://schemas.microsoft.com/office/powerpoint/2010/main" val="81684897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2"/>
          <a:stretch>
            <a:fillRect/>
          </a:stretch>
        </p:blipFill>
        <p:spPr>
          <a:xfrm>
            <a:off x="2722880" y="1955800"/>
            <a:ext cx="5201920" cy="1876107"/>
          </a:xfrm>
          <a:prstGeom prst="rect">
            <a:avLst/>
          </a:prstGeom>
        </p:spPr>
      </p:pic>
      <p:sp>
        <p:nvSpPr>
          <p:cNvPr id="2" name="标题 1"/>
          <p:cNvSpPr>
            <a:spLocks noGrp="1"/>
          </p:cNvSpPr>
          <p:nvPr>
            <p:ph type="title"/>
          </p:nvPr>
        </p:nvSpPr>
        <p:spPr>
          <a:xfrm>
            <a:off x="457200" y="749300"/>
            <a:ext cx="8229600" cy="668338"/>
          </a:xfrm>
        </p:spPr>
        <p:txBody>
          <a:bodyPr/>
          <a:lstStyle/>
          <a:p>
            <a:r>
              <a:rPr lang="zh-CN" altLang="en-US" sz="2800" dirty="0"/>
              <a:t>下</a:t>
            </a:r>
            <a:r>
              <a:rPr lang="zh-CN" altLang="en-US" sz="2800" dirty="0" smtClean="0"/>
              <a:t>采样处理结果</a:t>
            </a:r>
            <a:endParaRPr lang="zh-CN" altLang="en-US" sz="2800" dirty="0"/>
          </a:p>
        </p:txBody>
      </p:sp>
      <p:sp>
        <p:nvSpPr>
          <p:cNvPr id="3" name="内容占位符 2"/>
          <p:cNvSpPr>
            <a:spLocks noGrp="1"/>
          </p:cNvSpPr>
          <p:nvPr>
            <p:ph idx="1"/>
          </p:nvPr>
        </p:nvSpPr>
        <p:spPr>
          <a:xfrm>
            <a:off x="457200" y="1600202"/>
            <a:ext cx="8229600" cy="4749798"/>
          </a:xfrm>
        </p:spPr>
        <p:txBody>
          <a:bodyPr/>
          <a:lstStyle/>
          <a:p>
            <a:pPr marL="0" indent="0">
              <a:buNone/>
            </a:pPr>
            <a:r>
              <a:rPr lang="zh-CN" altLang="en-US" sz="2000" dirty="0"/>
              <a:t>效率</a:t>
            </a:r>
            <a:r>
              <a:rPr lang="zh-CN" altLang="en-US" sz="2000" dirty="0" smtClean="0"/>
              <a:t>上：</a:t>
            </a:r>
            <a:endParaRPr lang="en-US" altLang="zh-CN" sz="2000" dirty="0" smtClean="0"/>
          </a:p>
          <a:p>
            <a:pPr marL="0" indent="0">
              <a:buNone/>
            </a:pPr>
            <a:r>
              <a:rPr lang="zh-CN" altLang="en-US" sz="1800" dirty="0" smtClean="0"/>
              <a:t>原始测试图：</a:t>
            </a:r>
            <a:endParaRPr lang="en-US" altLang="zh-CN" sz="1800" dirty="0" smtClean="0"/>
          </a:p>
          <a:p>
            <a:pPr marL="0" indent="0">
              <a:buNone/>
            </a:pPr>
            <a:r>
              <a:rPr lang="zh-CN" altLang="zh-CN" sz="1800" dirty="0"/>
              <a:t>分辨率为</a:t>
            </a:r>
            <a:r>
              <a:rPr lang="en-US" altLang="zh-CN" sz="1800" dirty="0"/>
              <a:t>1242x375</a:t>
            </a:r>
            <a:r>
              <a:rPr lang="zh-CN" altLang="zh-CN" sz="1800" dirty="0" smtClean="0"/>
              <a:t>，</a:t>
            </a:r>
            <a:endParaRPr lang="en-US" altLang="zh-CN" sz="1800" dirty="0" smtClean="0"/>
          </a:p>
          <a:p>
            <a:pPr marL="0" indent="0">
              <a:buNone/>
            </a:pPr>
            <a:r>
              <a:rPr lang="zh-CN" altLang="zh-CN" sz="1800" dirty="0" smtClean="0"/>
              <a:t>平均</a:t>
            </a:r>
            <a:r>
              <a:rPr lang="zh-CN" altLang="en-US" sz="1800" dirty="0" smtClean="0"/>
              <a:t>每帧运行</a:t>
            </a:r>
            <a:r>
              <a:rPr lang="zh-CN" altLang="zh-CN" sz="1800" dirty="0" smtClean="0"/>
              <a:t>时间</a:t>
            </a:r>
            <a:endParaRPr lang="en-US" altLang="zh-CN" sz="1800" dirty="0" smtClean="0"/>
          </a:p>
          <a:p>
            <a:pPr marL="0" indent="0">
              <a:buNone/>
            </a:pPr>
            <a:r>
              <a:rPr lang="zh-CN" altLang="zh-CN" sz="1800" dirty="0" smtClean="0"/>
              <a:t>为</a:t>
            </a:r>
            <a:r>
              <a:rPr lang="en-US" altLang="zh-CN" sz="1800" dirty="0" smtClean="0"/>
              <a:t>7244ms</a:t>
            </a:r>
            <a:r>
              <a:rPr lang="zh-CN" altLang="en-US" sz="1800" dirty="0" smtClean="0"/>
              <a:t>。</a:t>
            </a:r>
            <a:endParaRPr lang="en-US" altLang="zh-CN" sz="1800" dirty="0"/>
          </a:p>
          <a:p>
            <a:pPr marL="0" indent="0">
              <a:buNone/>
            </a:pPr>
            <a:endParaRPr lang="en-US" altLang="zh-CN" dirty="0" smtClean="0"/>
          </a:p>
          <a:p>
            <a:pPr marL="0" indent="0">
              <a:buNone/>
            </a:pPr>
            <a:r>
              <a:rPr lang="zh-CN" altLang="en-US" sz="1800" dirty="0" smtClean="0"/>
              <a:t>下采样测试图</a:t>
            </a:r>
            <a:r>
              <a:rPr lang="zh-CN" altLang="en-US" dirty="0" smtClean="0"/>
              <a:t>：</a:t>
            </a:r>
            <a:endParaRPr lang="en-US" altLang="zh-CN" dirty="0" smtClean="0"/>
          </a:p>
          <a:p>
            <a:pPr marL="0" indent="0">
              <a:buNone/>
            </a:pPr>
            <a:r>
              <a:rPr lang="zh-CN" altLang="en-US" sz="1800" dirty="0" smtClean="0"/>
              <a:t>分辨率为</a:t>
            </a:r>
            <a:r>
              <a:rPr lang="en-US" altLang="zh-CN" sz="1800" dirty="0" smtClean="0"/>
              <a:t>869x263</a:t>
            </a:r>
            <a:r>
              <a:rPr lang="zh-CN" altLang="en-US" sz="1800" dirty="0" smtClean="0"/>
              <a:t>，</a:t>
            </a:r>
            <a:endParaRPr lang="en-US" altLang="zh-CN" sz="1800" dirty="0" smtClean="0"/>
          </a:p>
          <a:p>
            <a:pPr marL="0" indent="0">
              <a:buNone/>
            </a:pPr>
            <a:r>
              <a:rPr lang="zh-CN" altLang="en-US" sz="1800" dirty="0" smtClean="0"/>
              <a:t>平均每帧运行时间</a:t>
            </a:r>
            <a:endParaRPr lang="en-US" altLang="zh-CN" sz="1800" dirty="0" smtClean="0"/>
          </a:p>
          <a:p>
            <a:pPr marL="0" indent="0">
              <a:buNone/>
            </a:pPr>
            <a:r>
              <a:rPr lang="zh-CN" altLang="en-US" sz="1800" dirty="0" smtClean="0"/>
              <a:t>为</a:t>
            </a:r>
            <a:r>
              <a:rPr lang="en-US" altLang="zh-CN" sz="1800" dirty="0" smtClean="0"/>
              <a:t>6415ms</a:t>
            </a:r>
            <a:r>
              <a:rPr lang="zh-CN" altLang="en-US" sz="1800" dirty="0" smtClean="0"/>
              <a:t>。</a:t>
            </a:r>
            <a:endParaRPr lang="en-US" altLang="zh-CN" sz="1800" dirty="0" smtClean="0"/>
          </a:p>
          <a:p>
            <a:pPr marL="0" indent="0">
              <a:buNone/>
            </a:pPr>
            <a:endParaRPr lang="zh-CN" altLang="en-US" dirty="0"/>
          </a:p>
        </p:txBody>
      </p:sp>
      <p:pic>
        <p:nvPicPr>
          <p:cNvPr id="7" name="图片 6"/>
          <p:cNvPicPr/>
          <p:nvPr/>
        </p:nvPicPr>
        <p:blipFill>
          <a:blip r:embed="rId3"/>
          <a:stretch>
            <a:fillRect/>
          </a:stretch>
        </p:blipFill>
        <p:spPr>
          <a:xfrm>
            <a:off x="2722880" y="3975101"/>
            <a:ext cx="5201920" cy="1876107"/>
          </a:xfrm>
          <a:prstGeom prst="rect">
            <a:avLst/>
          </a:prstGeom>
        </p:spPr>
      </p:pic>
    </p:spTree>
    <p:extLst>
      <p:ext uri="{BB962C8B-B14F-4D97-AF65-F5344CB8AC3E}">
        <p14:creationId xmlns:p14="http://schemas.microsoft.com/office/powerpoint/2010/main" val="342855794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3400" y="1054100"/>
            <a:ext cx="8039100" cy="1938992"/>
          </a:xfrm>
          <a:prstGeom prst="rect">
            <a:avLst/>
          </a:prstGeom>
          <a:noFill/>
        </p:spPr>
        <p:txBody>
          <a:bodyPr wrap="square" rtlCol="0">
            <a:spAutoFit/>
          </a:bodyPr>
          <a:lstStyle/>
          <a:p>
            <a:r>
              <a:rPr lang="zh-CN" altLang="en-US" sz="2000" dirty="0" smtClean="0"/>
              <a:t>主要内容：</a:t>
            </a:r>
            <a:endParaRPr lang="en-US" altLang="zh-CN" sz="2000" dirty="0" smtClean="0"/>
          </a:p>
          <a:p>
            <a:pPr marL="342900" indent="-342900">
              <a:buFont typeface="Arial" panose="020B0604020202020204" pitchFamily="34" charset="0"/>
              <a:buChar char="•"/>
            </a:pPr>
            <a:r>
              <a:rPr lang="zh-CN" altLang="en-US" sz="2000" dirty="0" smtClean="0"/>
              <a:t>研究背景、意义、现状</a:t>
            </a:r>
            <a:endParaRPr lang="en-US" altLang="zh-CN" sz="2000" dirty="0" smtClean="0"/>
          </a:p>
          <a:p>
            <a:pPr marL="342900" indent="-342900">
              <a:buFont typeface="Arial" panose="020B0604020202020204" pitchFamily="34" charset="0"/>
              <a:buChar char="•"/>
            </a:pPr>
            <a:r>
              <a:rPr lang="zh-CN" altLang="en-US" sz="2000" dirty="0" smtClean="0"/>
              <a:t>双目立体视觉</a:t>
            </a:r>
            <a:endParaRPr lang="en-US" altLang="zh-CN" sz="2000" dirty="0" smtClean="0"/>
          </a:p>
          <a:p>
            <a:pPr marL="342900" indent="-342900">
              <a:buFont typeface="Arial" panose="020B0604020202020204" pitchFamily="34" charset="0"/>
              <a:buChar char="•"/>
            </a:pPr>
            <a:r>
              <a:rPr lang="en-US" altLang="zh-CN" sz="2000" dirty="0" smtClean="0"/>
              <a:t>ELAS</a:t>
            </a:r>
            <a:r>
              <a:rPr lang="zh-CN" altLang="en-US" sz="2000" dirty="0" smtClean="0"/>
              <a:t>深度匹配模型</a:t>
            </a:r>
            <a:endParaRPr lang="en-US" altLang="zh-CN" sz="2000" dirty="0" smtClean="0"/>
          </a:p>
          <a:p>
            <a:pPr marL="342900" indent="-342900">
              <a:buFont typeface="Arial" panose="020B0604020202020204" pitchFamily="34" charset="0"/>
              <a:buChar char="•"/>
            </a:pPr>
            <a:r>
              <a:rPr lang="zh-CN" altLang="en-US" sz="2000" dirty="0" smtClean="0"/>
              <a:t>实验与结果</a:t>
            </a:r>
            <a:endParaRPr lang="en-US" altLang="zh-CN" sz="2000" dirty="0" smtClean="0"/>
          </a:p>
          <a:p>
            <a:pPr marL="342900" indent="-342900">
              <a:buFont typeface="Arial" panose="020B0604020202020204" pitchFamily="34" charset="0"/>
              <a:buChar char="•"/>
            </a:pPr>
            <a:r>
              <a:rPr lang="zh-CN" altLang="en-US" sz="2000" dirty="0"/>
              <a:t>总结</a:t>
            </a:r>
          </a:p>
        </p:txBody>
      </p:sp>
    </p:spTree>
    <p:extLst>
      <p:ext uri="{BB962C8B-B14F-4D97-AF65-F5344CB8AC3E}">
        <p14:creationId xmlns:p14="http://schemas.microsoft.com/office/powerpoint/2010/main" val="407109728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23900"/>
            <a:ext cx="8229600" cy="693738"/>
          </a:xfrm>
        </p:spPr>
        <p:txBody>
          <a:bodyPr/>
          <a:lstStyle/>
          <a:p>
            <a:r>
              <a:rPr lang="zh-CN" altLang="en-US" sz="2800" dirty="0" smtClean="0"/>
              <a:t>实验与结果</a:t>
            </a:r>
            <a:endParaRPr lang="zh-CN" altLang="en-US" sz="2800" dirty="0"/>
          </a:p>
        </p:txBody>
      </p:sp>
      <p:sp>
        <p:nvSpPr>
          <p:cNvPr id="3" name="内容占位符 2"/>
          <p:cNvSpPr>
            <a:spLocks noGrp="1"/>
          </p:cNvSpPr>
          <p:nvPr>
            <p:ph idx="1"/>
          </p:nvPr>
        </p:nvSpPr>
        <p:spPr/>
        <p:txBody>
          <a:bodyPr/>
          <a:lstStyle/>
          <a:p>
            <a:pPr marL="0" indent="0">
              <a:buNone/>
            </a:pPr>
            <a:r>
              <a:rPr lang="zh-CN" altLang="zh-CN" sz="2000" dirty="0"/>
              <a:t>通过这几次</a:t>
            </a:r>
            <a:r>
              <a:rPr lang="zh-CN" altLang="zh-CN" sz="2000" dirty="0" smtClean="0"/>
              <a:t>实验</a:t>
            </a:r>
            <a:r>
              <a:rPr lang="zh-CN" altLang="en-US" sz="2000" dirty="0"/>
              <a:t>，</a:t>
            </a:r>
            <a:r>
              <a:rPr lang="zh-CN" altLang="zh-CN" sz="2000" dirty="0" smtClean="0"/>
              <a:t>分析</a:t>
            </a:r>
            <a:r>
              <a:rPr lang="zh-CN" altLang="zh-CN" sz="2000" dirty="0"/>
              <a:t>效率和质量问题，可以得出</a:t>
            </a:r>
            <a:r>
              <a:rPr lang="zh-CN" altLang="zh-CN" sz="2000" dirty="0" smtClean="0"/>
              <a:t>：在</a:t>
            </a:r>
            <a:r>
              <a:rPr lang="zh-CN" altLang="zh-CN" sz="2000" dirty="0"/>
              <a:t>同一计算机上运行</a:t>
            </a:r>
            <a:r>
              <a:rPr lang="zh-CN" altLang="zh-CN" sz="2000" dirty="0" smtClean="0"/>
              <a:t>，可以通过</a:t>
            </a:r>
            <a:r>
              <a:rPr lang="zh-CN" altLang="en-US" sz="2000" dirty="0" smtClean="0"/>
              <a:t>下</a:t>
            </a:r>
            <a:r>
              <a:rPr lang="zh-CN" altLang="zh-CN" sz="2000" dirty="0" smtClean="0"/>
              <a:t>采样</a:t>
            </a:r>
            <a:r>
              <a:rPr lang="zh-CN" altLang="zh-CN" sz="2000" dirty="0"/>
              <a:t>处理可以提高运行速度</a:t>
            </a:r>
            <a:r>
              <a:rPr lang="zh-CN" altLang="zh-CN" sz="2000" dirty="0" smtClean="0"/>
              <a:t>，但</a:t>
            </a:r>
            <a:r>
              <a:rPr lang="zh-CN" altLang="zh-CN" sz="2000" dirty="0"/>
              <a:t>获得深度信息的误差更多</a:t>
            </a:r>
            <a:r>
              <a:rPr lang="zh-CN" altLang="zh-CN" sz="2000" dirty="0" smtClean="0"/>
              <a:t>。</a:t>
            </a:r>
            <a:endParaRPr lang="en-US" altLang="zh-CN" sz="2000" dirty="0" smtClean="0"/>
          </a:p>
          <a:p>
            <a:pPr marL="0" indent="0">
              <a:buNone/>
            </a:pPr>
            <a:r>
              <a:rPr lang="zh-CN" altLang="zh-CN" sz="2000" dirty="0" smtClean="0"/>
              <a:t>降</a:t>
            </a:r>
            <a:r>
              <a:rPr lang="zh-CN" altLang="zh-CN" sz="2000" dirty="0"/>
              <a:t>采样提高运行速度的可行性依赖对算法进一步的研究减少匹配误差。</a:t>
            </a:r>
          </a:p>
          <a:p>
            <a:pPr marL="0" indent="0">
              <a:buNone/>
            </a:pPr>
            <a:endParaRPr lang="zh-CN" altLang="en-US" dirty="0"/>
          </a:p>
        </p:txBody>
      </p:sp>
    </p:spTree>
    <p:extLst>
      <p:ext uri="{BB962C8B-B14F-4D97-AF65-F5344CB8AC3E}">
        <p14:creationId xmlns:p14="http://schemas.microsoft.com/office/powerpoint/2010/main" val="361811651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73100"/>
            <a:ext cx="8229600" cy="744538"/>
          </a:xfrm>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pPr marL="0" indent="0">
              <a:buNone/>
            </a:pPr>
            <a:r>
              <a:rPr lang="zh-CN" altLang="en-US" sz="2800" dirty="0" smtClean="0"/>
              <a:t>主要工作</a:t>
            </a:r>
            <a:endParaRPr lang="en-US" altLang="zh-CN" sz="2800" dirty="0" smtClean="0"/>
          </a:p>
          <a:p>
            <a:r>
              <a:rPr lang="zh-CN" altLang="en-US" sz="2000" dirty="0" smtClean="0"/>
              <a:t>首先研究了双目立体视觉和</a:t>
            </a:r>
            <a:r>
              <a:rPr lang="en-US" altLang="zh-CN" sz="2000" dirty="0" smtClean="0"/>
              <a:t>ELAS</a:t>
            </a:r>
            <a:r>
              <a:rPr lang="zh-CN" altLang="en-US" sz="2000" dirty="0" smtClean="0"/>
              <a:t>深度匹配模型。</a:t>
            </a:r>
            <a:endParaRPr lang="en-US" altLang="zh-CN" sz="2000" dirty="0" smtClean="0"/>
          </a:p>
          <a:p>
            <a:r>
              <a:rPr lang="zh-CN" altLang="en-US" sz="2000" dirty="0" smtClean="0"/>
              <a:t>编译调试代码，测试实验图。</a:t>
            </a:r>
            <a:endParaRPr lang="en-US" altLang="zh-CN" sz="2000" dirty="0" smtClean="0"/>
          </a:p>
          <a:p>
            <a:r>
              <a:rPr lang="zh-CN" altLang="en-US" sz="2000" dirty="0" smtClean="0"/>
              <a:t>下采样</a:t>
            </a:r>
            <a:r>
              <a:rPr lang="zh-CN" altLang="en-US" sz="2000" dirty="0" smtClean="0"/>
              <a:t>处理，</a:t>
            </a:r>
            <a:r>
              <a:rPr lang="zh-CN" altLang="en-US" sz="2000" dirty="0"/>
              <a:t>测试</a:t>
            </a:r>
            <a:r>
              <a:rPr lang="zh-CN" altLang="en-US" sz="2000" dirty="0" smtClean="0"/>
              <a:t>运行时间</a:t>
            </a:r>
            <a:r>
              <a:rPr lang="zh-CN" altLang="en-US" sz="2000" dirty="0" smtClean="0"/>
              <a:t>。</a:t>
            </a:r>
            <a:endParaRPr lang="en-US" altLang="zh-CN" sz="2000" dirty="0"/>
          </a:p>
          <a:p>
            <a:pPr marL="0" indent="0">
              <a:buNone/>
            </a:pPr>
            <a:r>
              <a:rPr lang="zh-CN" altLang="en-US" sz="2800" dirty="0" smtClean="0"/>
              <a:t>未来展望</a:t>
            </a:r>
            <a:endParaRPr lang="en-US" altLang="zh-CN" sz="2800" dirty="0" smtClean="0"/>
          </a:p>
          <a:p>
            <a:r>
              <a:rPr lang="zh-CN" altLang="en-US" sz="2000" dirty="0" smtClean="0"/>
              <a:t>对算法研究改进，提高算法精确度，减少计算量，提高效率；</a:t>
            </a:r>
            <a:endParaRPr lang="en-US" altLang="zh-CN" sz="2000" dirty="0" smtClean="0"/>
          </a:p>
          <a:p>
            <a:r>
              <a:rPr lang="zh-CN" altLang="en-US" sz="2000" dirty="0" smtClean="0"/>
              <a:t>对空洞产生的原因进一步研究，寻找更合适的算法降低其产生或进行误差检测来校正；</a:t>
            </a:r>
            <a:endParaRPr lang="en-US" altLang="zh-CN" sz="2000" dirty="0" smtClean="0"/>
          </a:p>
          <a:p>
            <a:r>
              <a:rPr lang="zh-CN" altLang="en-US" sz="2000" dirty="0" smtClean="0"/>
              <a:t>进一步对下采样进行研究</a:t>
            </a:r>
            <a:r>
              <a:rPr lang="zh-CN" altLang="en-US" sz="2000" dirty="0" smtClean="0"/>
              <a:t>，量化表示深度信息质量，寻找</a:t>
            </a:r>
            <a:r>
              <a:rPr lang="zh-CN" altLang="en-US" sz="2000" dirty="0" smtClean="0"/>
              <a:t>恰当的分辨率使得效率高的同时最大程度降低深度信息质量的影响；</a:t>
            </a:r>
            <a:endParaRPr lang="en-US" altLang="zh-CN" sz="2000" dirty="0" smtClean="0"/>
          </a:p>
          <a:p>
            <a:r>
              <a:rPr lang="zh-CN" altLang="en-US" sz="2000" dirty="0" smtClean="0"/>
              <a:t>进一步研究场景流中障碍物和运动目标的检测。</a:t>
            </a:r>
            <a:endParaRPr lang="en-US" altLang="zh-CN" sz="2000" dirty="0" smtClean="0"/>
          </a:p>
          <a:p>
            <a:pPr marL="0" indent="0">
              <a:buNone/>
            </a:pPr>
            <a:endParaRPr lang="zh-CN" altLang="en-US" sz="2800" dirty="0"/>
          </a:p>
        </p:txBody>
      </p:sp>
    </p:spTree>
    <p:extLst>
      <p:ext uri="{BB962C8B-B14F-4D97-AF65-F5344CB8AC3E}">
        <p14:creationId xmlns:p14="http://schemas.microsoft.com/office/powerpoint/2010/main" val="182526209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90800"/>
            <a:ext cx="8229600" cy="1333500"/>
          </a:xfrm>
        </p:spPr>
        <p:txBody>
          <a:bodyPr/>
          <a:lstStyle/>
          <a:p>
            <a:r>
              <a:rPr lang="zh-CN" altLang="en-US" sz="7200" dirty="0" smtClean="0"/>
              <a:t>谢谢！</a:t>
            </a:r>
            <a:endParaRPr lang="zh-CN" altLang="en-US" sz="7200" dirty="0"/>
          </a:p>
        </p:txBody>
      </p:sp>
    </p:spTree>
    <p:extLst>
      <p:ext uri="{BB962C8B-B14F-4D97-AF65-F5344CB8AC3E}">
        <p14:creationId xmlns:p14="http://schemas.microsoft.com/office/powerpoint/2010/main" val="399394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1500"/>
                                        <p:tgtEl>
                                          <p:spTgt spid="2"/>
                                        </p:tgtEl>
                                      </p:cBhvr>
                                    </p:animEffect>
                                    <p:anim calcmode="lin" valueType="num">
                                      <p:cBhvr>
                                        <p:cTn id="7" dur="15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1500"/>
                                        <p:tgtEl>
                                          <p:spTgt spid="2"/>
                                        </p:tgtEl>
                                        <p:attrNameLst>
                                          <p:attrName>ppt_h</p:attrName>
                                        </p:attrNameLst>
                                      </p:cBhvr>
                                      <p:tavLst>
                                        <p:tav tm="0">
                                          <p:val>
                                            <p:strVal val="ppt_h"/>
                                          </p:val>
                                        </p:tav>
                                        <p:tav tm="100000">
                                          <p:val>
                                            <p:strVal val="ppt_h"/>
                                          </p:val>
                                        </p:tav>
                                      </p:tavLst>
                                    </p:anim>
                                    <p:set>
                                      <p:cBhvr>
                                        <p:cTn id="9" dur="1" fill="hold">
                                          <p:stCondLst>
                                            <p:cond delay="1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457200" y="744582"/>
            <a:ext cx="8046720" cy="673055"/>
          </a:xfrm>
        </p:spPr>
        <p:txBody>
          <a:bodyPr/>
          <a:lstStyle/>
          <a:p>
            <a:r>
              <a:rPr lang="zh-CN" altLang="en-US" dirty="0" smtClean="0"/>
              <a:t>研究背景</a:t>
            </a:r>
            <a:endParaRPr lang="zh-CN" altLang="en-US" dirty="0"/>
          </a:p>
        </p:txBody>
      </p:sp>
      <p:sp>
        <p:nvSpPr>
          <p:cNvPr id="11" name="内容占位符 10"/>
          <p:cNvSpPr>
            <a:spLocks noGrp="1"/>
          </p:cNvSpPr>
          <p:nvPr>
            <p:ph idx="1"/>
          </p:nvPr>
        </p:nvSpPr>
        <p:spPr>
          <a:xfrm>
            <a:off x="365760" y="1417637"/>
            <a:ext cx="8138160" cy="4173265"/>
          </a:xfrm>
        </p:spPr>
        <p:txBody>
          <a:bodyPr/>
          <a:lstStyle/>
          <a:p>
            <a:r>
              <a:rPr lang="zh-CN" altLang="en-US" sz="2000" dirty="0" smtClean="0"/>
              <a:t>汽车</a:t>
            </a:r>
            <a:r>
              <a:rPr lang="zh-CN" altLang="en-US" sz="2000" dirty="0"/>
              <a:t>的</a:t>
            </a:r>
            <a:r>
              <a:rPr lang="zh-CN" altLang="en-US" sz="2000" dirty="0" smtClean="0"/>
              <a:t>改进逐渐向智能化发展</a:t>
            </a:r>
            <a:r>
              <a:rPr lang="zh-CN" altLang="en-US" sz="2000" dirty="0"/>
              <a:t>；</a:t>
            </a:r>
            <a:endParaRPr lang="en-US" altLang="zh-CN" sz="2000" dirty="0" smtClean="0"/>
          </a:p>
          <a:p>
            <a:r>
              <a:rPr lang="zh-CN" altLang="en-US" sz="2000" dirty="0"/>
              <a:t>从</a:t>
            </a:r>
            <a:r>
              <a:rPr lang="en-US" altLang="zh-CN" sz="2000" dirty="0"/>
              <a:t>20</a:t>
            </a:r>
            <a:r>
              <a:rPr lang="zh-CN" altLang="en-US" sz="2000" dirty="0"/>
              <a:t>世纪</a:t>
            </a:r>
            <a:r>
              <a:rPr lang="en-US" altLang="zh-CN" sz="2000" dirty="0"/>
              <a:t>70</a:t>
            </a:r>
            <a:r>
              <a:rPr lang="zh-CN" altLang="en-US" sz="2000" dirty="0"/>
              <a:t>年代开始，美国、英国、德国等国家都相继进行无人驾驶汽车的研究</a:t>
            </a:r>
            <a:r>
              <a:rPr lang="zh-CN" altLang="en-US" sz="2000" dirty="0" smtClean="0"/>
              <a:t>，在</a:t>
            </a:r>
            <a:r>
              <a:rPr lang="zh-CN" altLang="en-US" sz="2000" dirty="0"/>
              <a:t>可行性和实用性</a:t>
            </a:r>
            <a:r>
              <a:rPr lang="zh-CN" altLang="en-US" sz="2000" dirty="0" smtClean="0"/>
              <a:t>方面取得</a:t>
            </a:r>
            <a:r>
              <a:rPr lang="zh-CN" altLang="en-US" sz="2000" dirty="0"/>
              <a:t>了突破性的</a:t>
            </a:r>
            <a:r>
              <a:rPr lang="zh-CN" altLang="en-US" sz="2000" dirty="0" smtClean="0"/>
              <a:t>进展；</a:t>
            </a:r>
            <a:endParaRPr lang="en-US" altLang="zh-CN" sz="2000" dirty="0" smtClean="0"/>
          </a:p>
          <a:p>
            <a:r>
              <a:rPr lang="zh-CN" altLang="zh-CN" sz="2000" dirty="0" smtClean="0"/>
              <a:t>国防</a:t>
            </a:r>
            <a:r>
              <a:rPr lang="zh-CN" altLang="zh-CN" sz="2000" dirty="0"/>
              <a:t>科技大学在</a:t>
            </a:r>
            <a:r>
              <a:rPr lang="en-US" altLang="zh-CN" sz="2000" dirty="0"/>
              <a:t>1992</a:t>
            </a:r>
            <a:r>
              <a:rPr lang="zh-CN" altLang="zh-CN" sz="2000" dirty="0"/>
              <a:t>年成功研制中国第一辆真正意义上的无人驾驶</a:t>
            </a:r>
            <a:r>
              <a:rPr lang="zh-CN" altLang="zh-CN" sz="2000" dirty="0" smtClean="0"/>
              <a:t>汽车</a:t>
            </a:r>
            <a:r>
              <a:rPr lang="zh-CN" altLang="en-US" sz="2000" dirty="0" smtClean="0"/>
              <a:t>；</a:t>
            </a:r>
            <a:endParaRPr lang="en-US" altLang="zh-CN" sz="2000" dirty="0" smtClean="0"/>
          </a:p>
          <a:p>
            <a:pPr marL="0" indent="0">
              <a:buNone/>
            </a:pPr>
            <a:endParaRPr lang="zh-CN" altLang="en-US" dirty="0"/>
          </a:p>
        </p:txBody>
      </p:sp>
    </p:spTree>
    <p:extLst>
      <p:ext uri="{BB962C8B-B14F-4D97-AF65-F5344CB8AC3E}">
        <p14:creationId xmlns:p14="http://schemas.microsoft.com/office/powerpoint/2010/main" val="320672900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457200" y="744582"/>
            <a:ext cx="8046720" cy="673055"/>
          </a:xfrm>
        </p:spPr>
        <p:txBody>
          <a:bodyPr/>
          <a:lstStyle/>
          <a:p>
            <a:r>
              <a:rPr lang="zh-CN" altLang="en-US" dirty="0" smtClean="0"/>
              <a:t>研究意义</a:t>
            </a:r>
            <a:endParaRPr lang="zh-CN" altLang="en-US" dirty="0"/>
          </a:p>
        </p:txBody>
      </p:sp>
      <p:sp>
        <p:nvSpPr>
          <p:cNvPr id="11" name="内容占位符 10"/>
          <p:cNvSpPr>
            <a:spLocks noGrp="1"/>
          </p:cNvSpPr>
          <p:nvPr>
            <p:ph idx="1"/>
          </p:nvPr>
        </p:nvSpPr>
        <p:spPr/>
        <p:txBody>
          <a:bodyPr/>
          <a:lstStyle/>
          <a:p>
            <a:r>
              <a:rPr lang="zh-CN" altLang="zh-CN" sz="2000" dirty="0"/>
              <a:t>采用视频分析场景</a:t>
            </a:r>
            <a:r>
              <a:rPr lang="zh-CN" altLang="zh-CN" sz="2000" dirty="0" smtClean="0"/>
              <a:t>信息设备</a:t>
            </a:r>
            <a:r>
              <a:rPr lang="zh-CN" altLang="zh-CN" sz="2000" dirty="0"/>
              <a:t>价格较低</a:t>
            </a:r>
            <a:r>
              <a:rPr lang="zh-CN" altLang="zh-CN" sz="2000" dirty="0" smtClean="0"/>
              <a:t>，被动方式</a:t>
            </a:r>
            <a:r>
              <a:rPr lang="zh-CN" altLang="zh-CN" sz="2000" dirty="0"/>
              <a:t>分析视频</a:t>
            </a:r>
            <a:r>
              <a:rPr lang="zh-CN" altLang="zh-CN" sz="2000" dirty="0" smtClean="0"/>
              <a:t>信息识别</a:t>
            </a:r>
            <a:r>
              <a:rPr lang="zh-CN" altLang="zh-CN" sz="2000" dirty="0"/>
              <a:t>速度快，准确率</a:t>
            </a:r>
            <a:r>
              <a:rPr lang="zh-CN" altLang="zh-CN" sz="2000" dirty="0" smtClean="0"/>
              <a:t>高</a:t>
            </a:r>
            <a:r>
              <a:rPr lang="zh-CN" altLang="en-US" sz="2000" dirty="0"/>
              <a:t>。</a:t>
            </a:r>
            <a:endParaRPr lang="en-US" altLang="zh-CN" sz="2000" dirty="0" smtClean="0"/>
          </a:p>
          <a:p>
            <a:r>
              <a:rPr lang="zh-CN" altLang="zh-CN" sz="2000" dirty="0" smtClean="0"/>
              <a:t>为</a:t>
            </a:r>
            <a:r>
              <a:rPr lang="zh-CN" altLang="zh-CN" sz="2000" dirty="0"/>
              <a:t>创建</a:t>
            </a:r>
            <a:r>
              <a:rPr lang="en-US" altLang="zh-CN" sz="2000" dirty="0"/>
              <a:t>3D</a:t>
            </a:r>
            <a:r>
              <a:rPr lang="zh-CN" altLang="zh-CN" sz="2000" dirty="0"/>
              <a:t>场景流提供实时的，更加准确的深度</a:t>
            </a:r>
            <a:r>
              <a:rPr lang="zh-CN" altLang="zh-CN" sz="2000" dirty="0" smtClean="0"/>
              <a:t>信息</a:t>
            </a:r>
            <a:r>
              <a:rPr lang="zh-CN" altLang="en-US" sz="2000" dirty="0"/>
              <a:t>，</a:t>
            </a:r>
            <a:r>
              <a:rPr lang="zh-CN" altLang="zh-CN" sz="2000" dirty="0" smtClean="0"/>
              <a:t>丰富</a:t>
            </a:r>
            <a:r>
              <a:rPr lang="zh-CN" altLang="zh-CN" sz="2000" dirty="0"/>
              <a:t>了无人驾驶辅助系统对道路交通场景的感知能力，为无人驾驶的后续研究提供数据基础</a:t>
            </a:r>
            <a:r>
              <a:rPr lang="zh-CN" altLang="zh-CN" sz="2000" dirty="0" smtClean="0"/>
              <a:t>。</a:t>
            </a:r>
            <a:endParaRPr lang="en-US" altLang="zh-CN" sz="2000" dirty="0" smtClean="0"/>
          </a:p>
          <a:p>
            <a:r>
              <a:rPr lang="zh-CN" altLang="zh-CN" sz="2000" dirty="0" smtClean="0"/>
              <a:t>通过</a:t>
            </a:r>
            <a:r>
              <a:rPr lang="zh-CN" altLang="zh-CN" sz="2000" dirty="0"/>
              <a:t>计算机的高效反应速度来进行智能行为决策和控制汽车的行驶</a:t>
            </a:r>
            <a:r>
              <a:rPr lang="zh-CN" altLang="zh-CN" sz="2000" dirty="0" smtClean="0"/>
              <a:t>，</a:t>
            </a:r>
            <a:r>
              <a:rPr lang="zh-CN" altLang="en-US" sz="2000" dirty="0" smtClean="0"/>
              <a:t>从而</a:t>
            </a:r>
            <a:r>
              <a:rPr lang="zh-CN" altLang="zh-CN" sz="2000" dirty="0" smtClean="0"/>
              <a:t>有效</a:t>
            </a:r>
            <a:r>
              <a:rPr lang="zh-CN" altLang="zh-CN" sz="2000" dirty="0"/>
              <a:t>的</a:t>
            </a:r>
            <a:r>
              <a:rPr lang="zh-CN" altLang="zh-CN" sz="2000" dirty="0" smtClean="0"/>
              <a:t>减少</a:t>
            </a:r>
            <a:r>
              <a:rPr lang="zh-CN" altLang="en-US" sz="2000" dirty="0" smtClean="0"/>
              <a:t>由于</a:t>
            </a:r>
            <a:r>
              <a:rPr lang="zh-CN" altLang="zh-CN" sz="2000" dirty="0" smtClean="0"/>
              <a:t>驾驶员</a:t>
            </a:r>
            <a:r>
              <a:rPr lang="zh-CN" altLang="zh-CN" sz="2000" dirty="0"/>
              <a:t>疏忽导致的</a:t>
            </a:r>
            <a:r>
              <a:rPr lang="zh-CN" altLang="zh-CN" sz="2000" dirty="0" smtClean="0"/>
              <a:t>事故</a:t>
            </a:r>
            <a:r>
              <a:rPr lang="zh-CN" altLang="en-US" sz="2000" dirty="0" smtClean="0"/>
              <a:t>。</a:t>
            </a:r>
            <a:endParaRPr lang="en-US" altLang="zh-CN" sz="2000" dirty="0" smtClean="0"/>
          </a:p>
        </p:txBody>
      </p:sp>
    </p:spTree>
    <p:extLst>
      <p:ext uri="{BB962C8B-B14F-4D97-AF65-F5344CB8AC3E}">
        <p14:creationId xmlns:p14="http://schemas.microsoft.com/office/powerpoint/2010/main" val="238890091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457200" y="744582"/>
            <a:ext cx="8046720" cy="673055"/>
          </a:xfrm>
        </p:spPr>
        <p:txBody>
          <a:bodyPr/>
          <a:lstStyle/>
          <a:p>
            <a:r>
              <a:rPr lang="zh-CN" altLang="en-US" dirty="0" smtClean="0"/>
              <a:t>国内外相关研究情况</a:t>
            </a:r>
            <a:endParaRPr lang="zh-CN" altLang="en-US" dirty="0"/>
          </a:p>
        </p:txBody>
      </p:sp>
      <p:sp>
        <p:nvSpPr>
          <p:cNvPr id="11" name="内容占位符 10"/>
          <p:cNvSpPr>
            <a:spLocks noGrp="1"/>
          </p:cNvSpPr>
          <p:nvPr>
            <p:ph idx="1"/>
          </p:nvPr>
        </p:nvSpPr>
        <p:spPr/>
        <p:txBody>
          <a:bodyPr/>
          <a:lstStyle/>
          <a:p>
            <a:r>
              <a:rPr lang="zh-CN" altLang="en-US" sz="2000" dirty="0" smtClean="0"/>
              <a:t>根据立体匹配进行深度感知，</a:t>
            </a:r>
            <a:r>
              <a:rPr lang="en-US" altLang="zh-CN" sz="2000" dirty="0" err="1" smtClean="0"/>
              <a:t>Behrooz</a:t>
            </a:r>
            <a:r>
              <a:rPr lang="zh-CN" altLang="zh-CN" sz="2000" dirty="0" smtClean="0"/>
              <a:t>和</a:t>
            </a:r>
            <a:r>
              <a:rPr lang="en-US" altLang="zh-CN" sz="2000" dirty="0" err="1" smtClean="0"/>
              <a:t>Blostein</a:t>
            </a:r>
            <a:r>
              <a:rPr lang="zh-CN" altLang="zh-CN" sz="2000" dirty="0" smtClean="0"/>
              <a:t>等对影响</a:t>
            </a:r>
            <a:r>
              <a:rPr lang="zh-CN" altLang="en-US" sz="2000" dirty="0" smtClean="0"/>
              <a:t>深度计算的</a:t>
            </a:r>
            <a:r>
              <a:rPr lang="zh-CN" altLang="zh-CN" sz="2000" dirty="0" smtClean="0"/>
              <a:t>因素</a:t>
            </a:r>
            <a:r>
              <a:rPr lang="zh-CN" altLang="zh-CN" sz="2000" dirty="0"/>
              <a:t>及测量精度进行了详细</a:t>
            </a:r>
            <a:r>
              <a:rPr lang="zh-CN" altLang="zh-CN" sz="2000" dirty="0" smtClean="0"/>
              <a:t>分析</a:t>
            </a:r>
            <a:r>
              <a:rPr lang="zh-CN" altLang="en-US" sz="2000" dirty="0"/>
              <a:t>、</a:t>
            </a:r>
            <a:r>
              <a:rPr lang="en-US" altLang="zh-CN" sz="2000" dirty="0" smtClean="0"/>
              <a:t>Gem</a:t>
            </a:r>
            <a:r>
              <a:rPr lang="zh-CN" altLang="zh-CN" sz="2000" dirty="0" smtClean="0"/>
              <a:t>针对</a:t>
            </a:r>
            <a:r>
              <a:rPr lang="zh-CN" altLang="zh-CN" sz="2000" dirty="0"/>
              <a:t>噪声对图像的影响提出了模型</a:t>
            </a:r>
            <a:r>
              <a:rPr lang="zh-CN" altLang="zh-CN" sz="2000" dirty="0" smtClean="0"/>
              <a:t>估计</a:t>
            </a:r>
            <a:r>
              <a:rPr lang="zh-CN" altLang="en-US" sz="2000" dirty="0"/>
              <a:t>、</a:t>
            </a:r>
            <a:r>
              <a:rPr lang="zh-CN" altLang="en-US" sz="2000" dirty="0" smtClean="0"/>
              <a:t>等等。</a:t>
            </a:r>
            <a:endParaRPr lang="en-US" altLang="zh-CN" sz="2000" dirty="0" smtClean="0"/>
          </a:p>
          <a:p>
            <a:r>
              <a:rPr lang="zh-CN" altLang="zh-CN" sz="2000" dirty="0" smtClean="0"/>
              <a:t>由</a:t>
            </a:r>
            <a:r>
              <a:rPr lang="zh-CN" altLang="zh-CN" sz="2000" dirty="0"/>
              <a:t>国防科技大学自主研制的红旗</a:t>
            </a:r>
            <a:r>
              <a:rPr lang="en-US" altLang="zh-CN" sz="2000" dirty="0"/>
              <a:t>HQ3</a:t>
            </a:r>
            <a:r>
              <a:rPr lang="zh-CN" altLang="zh-CN" sz="2000" dirty="0"/>
              <a:t>无人车，在</a:t>
            </a:r>
            <a:r>
              <a:rPr lang="en-US" altLang="zh-CN" sz="2000" dirty="0"/>
              <a:t>2011</a:t>
            </a:r>
            <a:r>
              <a:rPr lang="zh-CN" altLang="zh-CN" sz="2000" dirty="0"/>
              <a:t>年</a:t>
            </a:r>
            <a:r>
              <a:rPr lang="en-US" altLang="zh-CN" sz="2000" dirty="0"/>
              <a:t>7</a:t>
            </a:r>
            <a:r>
              <a:rPr lang="zh-CN" altLang="zh-CN" sz="2000" dirty="0"/>
              <a:t>月</a:t>
            </a:r>
            <a:r>
              <a:rPr lang="en-US" altLang="zh-CN" sz="2000" dirty="0"/>
              <a:t>14</a:t>
            </a:r>
            <a:r>
              <a:rPr lang="zh-CN" altLang="zh-CN" sz="2000" dirty="0"/>
              <a:t>日完成了从长沙到武汉的高速全程无人驾驶实验，创造了中国自主研制的无人车在复杂交通状况下自主驾驶的新纪录，标志着中国无人车在复杂环境识别、智能行为决策和控制等方面实现了新的技术突破，达到世界先进</a:t>
            </a:r>
            <a:r>
              <a:rPr lang="zh-CN" altLang="zh-CN" sz="2000" dirty="0" smtClean="0"/>
              <a:t>水平</a:t>
            </a:r>
            <a:r>
              <a:rPr lang="zh-CN" altLang="en-US" sz="2000" dirty="0"/>
              <a:t>。</a:t>
            </a:r>
            <a:endParaRPr lang="en-US" altLang="zh-CN" sz="2000" dirty="0" smtClean="0"/>
          </a:p>
        </p:txBody>
      </p:sp>
    </p:spTree>
    <p:extLst>
      <p:ext uri="{BB962C8B-B14F-4D97-AF65-F5344CB8AC3E}">
        <p14:creationId xmlns:p14="http://schemas.microsoft.com/office/powerpoint/2010/main" val="208021799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822963"/>
            <a:ext cx="8229600" cy="1143000"/>
          </a:xfrm>
        </p:spPr>
        <p:txBody>
          <a:bodyPr/>
          <a:lstStyle/>
          <a:p>
            <a:r>
              <a:rPr lang="zh-CN" altLang="en-US" dirty="0" smtClean="0"/>
              <a:t>双目立体视觉</a:t>
            </a:r>
            <a:endParaRPr lang="zh-CN" altLang="en-US" dirty="0"/>
          </a:p>
        </p:txBody>
      </p:sp>
      <p:sp>
        <p:nvSpPr>
          <p:cNvPr id="3" name="内容占位符 2"/>
          <p:cNvSpPr>
            <a:spLocks noGrp="1"/>
          </p:cNvSpPr>
          <p:nvPr>
            <p:ph idx="1"/>
          </p:nvPr>
        </p:nvSpPr>
        <p:spPr>
          <a:xfrm>
            <a:off x="457200" y="1475428"/>
            <a:ext cx="8229600" cy="4525963"/>
          </a:xfrm>
        </p:spPr>
        <p:txBody>
          <a:bodyPr/>
          <a:lstStyle/>
          <a:p>
            <a:r>
              <a:rPr lang="zh-CN" altLang="zh-CN" sz="2000" dirty="0" smtClean="0"/>
              <a:t>立体视觉</a:t>
            </a:r>
            <a:endParaRPr lang="en-US" altLang="zh-CN" sz="2000" dirty="0" smtClean="0"/>
          </a:p>
          <a:p>
            <a:pPr marL="0" indent="0">
              <a:buNone/>
            </a:pPr>
            <a:r>
              <a:rPr lang="en-US" altLang="zh-CN" sz="2000" dirty="0"/>
              <a:t> </a:t>
            </a:r>
            <a:r>
              <a:rPr lang="en-US" altLang="zh-CN" sz="2000" dirty="0" smtClean="0"/>
              <a:t>       </a:t>
            </a:r>
            <a:r>
              <a:rPr lang="zh-CN" altLang="zh-CN" sz="2000" dirty="0" smtClean="0"/>
              <a:t>在</a:t>
            </a:r>
            <a:r>
              <a:rPr lang="zh-CN" altLang="zh-CN" sz="2000" dirty="0"/>
              <a:t>计算机视觉技术中通过由两幅或者多幅从不同角度拍摄的图像来恢复三维场景信息的</a:t>
            </a:r>
            <a:r>
              <a:rPr lang="zh-CN" altLang="zh-CN" sz="2000" dirty="0" smtClean="0"/>
              <a:t>技术</a:t>
            </a:r>
            <a:r>
              <a:rPr lang="zh-CN" altLang="en-US" sz="2000" dirty="0" smtClean="0"/>
              <a:t>。</a:t>
            </a:r>
            <a:endParaRPr lang="en-US" altLang="zh-CN" sz="2000" dirty="0" smtClean="0"/>
          </a:p>
          <a:p>
            <a:pPr marL="0" indent="0">
              <a:buNone/>
            </a:pPr>
            <a:r>
              <a:rPr lang="en-US" altLang="zh-CN" sz="2000" dirty="0" smtClean="0"/>
              <a:t>        </a:t>
            </a:r>
            <a:r>
              <a:rPr lang="zh-CN" altLang="zh-CN" sz="2000" dirty="0" smtClean="0"/>
              <a:t>立体视觉应用领域包括</a:t>
            </a:r>
            <a:r>
              <a:rPr lang="zh-CN" altLang="zh-CN" sz="2000" dirty="0"/>
              <a:t>医学成像、移动机器人视觉系统、</a:t>
            </a:r>
            <a:r>
              <a:rPr lang="zh-CN" altLang="zh-CN" sz="2000" dirty="0" smtClean="0"/>
              <a:t>航空及</a:t>
            </a:r>
            <a:r>
              <a:rPr lang="zh-CN" altLang="zh-CN" sz="2000" dirty="0"/>
              <a:t>遥感测量、反求工程、工业自动化系统</a:t>
            </a:r>
            <a:r>
              <a:rPr lang="zh-CN" altLang="zh-CN" sz="2000" dirty="0" smtClean="0"/>
              <a:t>等</a:t>
            </a:r>
            <a:r>
              <a:rPr lang="zh-CN" altLang="en-US" sz="2000" dirty="0" smtClean="0"/>
              <a:t>。</a:t>
            </a:r>
            <a:endParaRPr lang="en-US" altLang="zh-CN" sz="2000" dirty="0" smtClean="0"/>
          </a:p>
          <a:p>
            <a:pPr marL="0" indent="0">
              <a:buNone/>
            </a:pPr>
            <a:r>
              <a:rPr lang="en-US" altLang="zh-CN" sz="2000" dirty="0" smtClean="0"/>
              <a:t>        </a:t>
            </a:r>
          </a:p>
          <a:p>
            <a:r>
              <a:rPr lang="zh-CN" altLang="zh-CN" sz="2000" dirty="0" smtClean="0"/>
              <a:t>双目立体视觉</a:t>
            </a:r>
            <a:r>
              <a:rPr lang="zh-CN" altLang="en-US" sz="2000" dirty="0" smtClean="0"/>
              <a:t>技术</a:t>
            </a:r>
            <a:endParaRPr lang="en-US" altLang="zh-CN" sz="2000" dirty="0" smtClean="0"/>
          </a:p>
          <a:p>
            <a:pPr marL="0" indent="0">
              <a:buNone/>
            </a:pPr>
            <a:r>
              <a:rPr lang="zh-CN" altLang="en-US" sz="2000" dirty="0" smtClean="0"/>
              <a:t> </a:t>
            </a:r>
            <a:endParaRPr lang="en-US" altLang="zh-CN" sz="2000" dirty="0"/>
          </a:p>
          <a:p>
            <a:pPr marL="0" indent="0">
              <a:buNone/>
            </a:pPr>
            <a:r>
              <a:rPr lang="en-US" altLang="zh-CN" sz="2000" dirty="0" smtClean="0"/>
              <a:t>        </a:t>
            </a:r>
            <a:endParaRPr lang="zh-CN" altLang="en-US" sz="2000" dirty="0"/>
          </a:p>
        </p:txBody>
      </p:sp>
      <p:sp>
        <p:nvSpPr>
          <p:cNvPr id="4" name="圆角矩形 3"/>
          <p:cNvSpPr/>
          <p:nvPr/>
        </p:nvSpPr>
        <p:spPr>
          <a:xfrm>
            <a:off x="850900" y="4191000"/>
            <a:ext cx="1143000" cy="368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图像获取</a:t>
            </a:r>
            <a:endParaRPr lang="zh-CN" altLang="en-US" dirty="0"/>
          </a:p>
        </p:txBody>
      </p:sp>
      <p:sp>
        <p:nvSpPr>
          <p:cNvPr id="5" name="圆角矩形 4"/>
          <p:cNvSpPr/>
          <p:nvPr/>
        </p:nvSpPr>
        <p:spPr>
          <a:xfrm>
            <a:off x="2387600" y="4191000"/>
            <a:ext cx="1422400" cy="368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摄像机标定</a:t>
            </a:r>
            <a:endParaRPr lang="zh-CN" altLang="en-US" dirty="0"/>
          </a:p>
        </p:txBody>
      </p:sp>
      <p:sp>
        <p:nvSpPr>
          <p:cNvPr id="6" name="圆角矩形 5"/>
          <p:cNvSpPr/>
          <p:nvPr/>
        </p:nvSpPr>
        <p:spPr>
          <a:xfrm>
            <a:off x="4165600" y="4191000"/>
            <a:ext cx="1282700" cy="368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特征提取</a:t>
            </a:r>
            <a:endParaRPr lang="zh-CN" altLang="en-US" dirty="0"/>
          </a:p>
        </p:txBody>
      </p:sp>
      <p:sp>
        <p:nvSpPr>
          <p:cNvPr id="7" name="圆角矩形 6"/>
          <p:cNvSpPr/>
          <p:nvPr/>
        </p:nvSpPr>
        <p:spPr>
          <a:xfrm>
            <a:off x="5930900" y="4191000"/>
            <a:ext cx="1587500" cy="3683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立体匹配</a:t>
            </a:r>
            <a:endParaRPr lang="zh-CN" altLang="en-US" dirty="0"/>
          </a:p>
        </p:txBody>
      </p:sp>
      <p:sp>
        <p:nvSpPr>
          <p:cNvPr id="8" name="圆角矩形 7"/>
          <p:cNvSpPr/>
          <p:nvPr/>
        </p:nvSpPr>
        <p:spPr>
          <a:xfrm>
            <a:off x="5930900" y="5168900"/>
            <a:ext cx="15875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三维重建</a:t>
            </a:r>
          </a:p>
        </p:txBody>
      </p:sp>
      <p:sp>
        <p:nvSpPr>
          <p:cNvPr id="9" name="圆角矩形 8"/>
          <p:cNvSpPr/>
          <p:nvPr/>
        </p:nvSpPr>
        <p:spPr>
          <a:xfrm>
            <a:off x="4165600" y="5168900"/>
            <a:ext cx="1282700" cy="381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后处理</a:t>
            </a:r>
            <a:endParaRPr lang="zh-CN" altLang="en-US" dirty="0"/>
          </a:p>
        </p:txBody>
      </p:sp>
      <p:cxnSp>
        <p:nvCxnSpPr>
          <p:cNvPr id="11" name="直接箭头连接符 10"/>
          <p:cNvCxnSpPr>
            <a:stCxn id="4" idx="3"/>
          </p:cNvCxnSpPr>
          <p:nvPr/>
        </p:nvCxnSpPr>
        <p:spPr>
          <a:xfrm flipV="1">
            <a:off x="1993900" y="4368800"/>
            <a:ext cx="3937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3810000" y="4368800"/>
            <a:ext cx="355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endCxn id="7" idx="1"/>
          </p:cNvCxnSpPr>
          <p:nvPr/>
        </p:nvCxnSpPr>
        <p:spPr>
          <a:xfrm>
            <a:off x="5448300" y="4368800"/>
            <a:ext cx="482600" cy="6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7" idx="2"/>
            <a:endCxn id="8" idx="0"/>
          </p:cNvCxnSpPr>
          <p:nvPr/>
        </p:nvCxnSpPr>
        <p:spPr>
          <a:xfrm>
            <a:off x="6724650" y="4559300"/>
            <a:ext cx="0" cy="609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8" idx="1"/>
            <a:endCxn id="9" idx="3"/>
          </p:cNvCxnSpPr>
          <p:nvPr/>
        </p:nvCxnSpPr>
        <p:spPr>
          <a:xfrm flipH="1">
            <a:off x="5448300" y="5359400"/>
            <a:ext cx="482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688302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44582"/>
            <a:ext cx="8229600" cy="673055"/>
          </a:xfrm>
        </p:spPr>
        <p:txBody>
          <a:bodyPr/>
          <a:lstStyle/>
          <a:p>
            <a:r>
              <a:rPr lang="zh-CN" altLang="en-US" dirty="0" smtClean="0"/>
              <a:t>三维测量原理</a:t>
            </a:r>
            <a:endParaRPr lang="zh-CN" altLang="en-US" dirty="0"/>
          </a:p>
        </p:txBody>
      </p:sp>
      <p:pic>
        <p:nvPicPr>
          <p:cNvPr id="4" name="内容占位符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5845" y="1417637"/>
            <a:ext cx="5429989" cy="4290832"/>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193566" y="2509303"/>
                <a:ext cx="3839577" cy="7025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i="1" smtClean="0">
                              <a:latin typeface="Cambria Math" panose="02040503050406030204" pitchFamily="18" charset="0"/>
                            </a:rPr>
                          </m:ctrlPr>
                        </m:fPr>
                        <m:num>
                          <m:r>
                            <a:rPr lang="zh-CN" altLang="en-US" i="1">
                              <a:latin typeface="Cambria Math" panose="02040503050406030204" pitchFamily="18" charset="0"/>
                            </a:rPr>
                            <m:t>𝑇</m:t>
                          </m:r>
                          <m:r>
                            <a:rPr lang="zh-CN" altLang="en-US" i="0">
                              <a:latin typeface="Cambria Math" panose="02040503050406030204" pitchFamily="18" charset="0"/>
                            </a:rPr>
                            <m:t>−</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1">
                                  <a:latin typeface="Cambria Math" panose="02040503050406030204" pitchFamily="18" charset="0"/>
                                </a:rPr>
                                <m:t>𝑙</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1">
                                  <a:latin typeface="Cambria Math" panose="02040503050406030204" pitchFamily="18" charset="0"/>
                                </a:rPr>
                                <m:t>𝑟</m:t>
                              </m:r>
                            </m:sup>
                          </m:sSup>
                          <m:r>
                            <a:rPr lang="zh-CN" altLang="en-US" i="0">
                              <a:latin typeface="Cambria Math" panose="02040503050406030204" pitchFamily="18" charset="0"/>
                            </a:rPr>
                            <m:t>）</m:t>
                          </m:r>
                        </m:num>
                        <m:den>
                          <m:r>
                            <a:rPr lang="zh-CN" altLang="en-US" i="1">
                              <a:latin typeface="Cambria Math" panose="02040503050406030204" pitchFamily="18" charset="0"/>
                            </a:rPr>
                            <m:t>𝑍</m:t>
                          </m:r>
                          <m:r>
                            <a:rPr lang="zh-CN" altLang="en-US" i="0">
                              <a:latin typeface="Cambria Math" panose="02040503050406030204" pitchFamily="18" charset="0"/>
                            </a:rPr>
                            <m:t>−</m:t>
                          </m:r>
                          <m:r>
                            <a:rPr lang="zh-CN" altLang="en-US" i="1">
                              <a:latin typeface="Cambria Math" panose="02040503050406030204" pitchFamily="18" charset="0"/>
                            </a:rPr>
                            <m:t>𝑓</m:t>
                          </m:r>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𝑇</m:t>
                          </m:r>
                        </m:num>
                        <m:den>
                          <m:r>
                            <a:rPr lang="zh-CN" altLang="en-US" i="1">
                              <a:latin typeface="Cambria Math" panose="02040503050406030204" pitchFamily="18" charset="0"/>
                            </a:rPr>
                            <m:t>𝑍</m:t>
                          </m:r>
                        </m:den>
                      </m:f>
                      <m:r>
                        <a:rPr lang="zh-CN" altLang="en-US" i="0">
                          <a:latin typeface="Cambria Math" panose="02040503050406030204" pitchFamily="18" charset="0"/>
                        </a:rPr>
                        <m:t> ⇒</m:t>
                      </m:r>
                      <m:r>
                        <a:rPr lang="zh-CN" altLang="en-US" i="1">
                          <a:latin typeface="Cambria Math" panose="02040503050406030204" pitchFamily="18" charset="0"/>
                        </a:rPr>
                        <m:t>𝑍</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𝑓𝑇</m:t>
                          </m:r>
                        </m:num>
                        <m:den>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1">
                                  <a:latin typeface="Cambria Math" panose="02040503050406030204" pitchFamily="18" charset="0"/>
                                </a:rPr>
                                <m:t>𝑙</m:t>
                              </m:r>
                            </m:sup>
                          </m:sSup>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𝑥</m:t>
                              </m:r>
                            </m:e>
                            <m:sup>
                              <m:r>
                                <a:rPr lang="zh-CN" altLang="en-US" i="1">
                                  <a:latin typeface="Cambria Math" panose="02040503050406030204" pitchFamily="18" charset="0"/>
                                </a:rPr>
                                <m:t>𝑟</m:t>
                              </m:r>
                            </m:sup>
                          </m:sSup>
                        </m:den>
                      </m:f>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193566" y="2509303"/>
                <a:ext cx="3839577" cy="702500"/>
              </a:xfrm>
              <a:prstGeom prst="rect">
                <a:avLst/>
              </a:prstGeom>
              <a:blipFill rotWithShape="0">
                <a:blip r:embed="rId3"/>
                <a:stretch>
                  <a:fillRect/>
                </a:stretch>
              </a:blipFill>
            </p:spPr>
            <p:txBody>
              <a:bodyPr/>
              <a:lstStyle/>
              <a:p>
                <a:r>
                  <a:rPr lang="zh-CN" altLang="en-US">
                    <a:noFill/>
                  </a:rPr>
                  <a:t> </a:t>
                </a:r>
              </a:p>
            </p:txBody>
          </p:sp>
        </mc:Fallback>
      </mc:AlternateContent>
      <p:sp>
        <p:nvSpPr>
          <p:cNvPr id="6" name="文本框 5"/>
          <p:cNvSpPr txBox="1"/>
          <p:nvPr/>
        </p:nvSpPr>
        <p:spPr>
          <a:xfrm>
            <a:off x="168166" y="1698171"/>
            <a:ext cx="3711503" cy="707886"/>
          </a:xfrm>
          <a:prstGeom prst="rect">
            <a:avLst/>
          </a:prstGeom>
          <a:noFill/>
        </p:spPr>
        <p:txBody>
          <a:bodyPr wrap="square" rtlCol="0">
            <a:spAutoFit/>
          </a:bodyPr>
          <a:lstStyle/>
          <a:p>
            <a:r>
              <a:rPr lang="zh-CN" altLang="zh-CN" sz="2000" dirty="0"/>
              <a:t>双目立体视觉三维测量原理是基于视差</a:t>
            </a:r>
            <a:r>
              <a:rPr lang="zh-CN" altLang="zh-CN" sz="2000" dirty="0" smtClean="0"/>
              <a:t>原理</a:t>
            </a:r>
            <a:r>
              <a:rPr lang="zh-CN" altLang="en-US" sz="2000" dirty="0" smtClean="0"/>
              <a:t>：</a:t>
            </a:r>
            <a:endParaRPr lang="zh-CN" altLang="en-US" sz="2000" dirty="0"/>
          </a:p>
        </p:txBody>
      </p:sp>
      <p:sp>
        <p:nvSpPr>
          <p:cNvPr id="7" name="文本框 6"/>
          <p:cNvSpPr txBox="1"/>
          <p:nvPr/>
        </p:nvSpPr>
        <p:spPr>
          <a:xfrm>
            <a:off x="218966" y="3561692"/>
            <a:ext cx="3474720" cy="707886"/>
          </a:xfrm>
          <a:prstGeom prst="rect">
            <a:avLst/>
          </a:prstGeom>
          <a:noFill/>
        </p:spPr>
        <p:txBody>
          <a:bodyPr wrap="square" rtlCol="0">
            <a:spAutoFit/>
          </a:bodyPr>
          <a:lstStyle/>
          <a:p>
            <a:r>
              <a:rPr lang="zh-CN" altLang="en-US" sz="2000" dirty="0" smtClean="0"/>
              <a:t>由上式可以看出，</a:t>
            </a:r>
            <a:r>
              <a:rPr lang="zh-CN" altLang="zh-CN" sz="2000" dirty="0"/>
              <a:t>视差与深度成反比</a:t>
            </a:r>
            <a:r>
              <a:rPr lang="zh-CN" altLang="zh-CN" sz="2000" dirty="0" smtClean="0"/>
              <a:t>关系</a:t>
            </a:r>
            <a:r>
              <a:rPr lang="zh-CN" altLang="en-US" sz="2000" dirty="0" smtClean="0"/>
              <a:t>。</a:t>
            </a:r>
            <a:endParaRPr lang="zh-CN" altLang="en-US" sz="2000" dirty="0"/>
          </a:p>
        </p:txBody>
      </p:sp>
    </p:spTree>
    <p:extLst>
      <p:ext uri="{BB962C8B-B14F-4D97-AF65-F5344CB8AC3E}">
        <p14:creationId xmlns:p14="http://schemas.microsoft.com/office/powerpoint/2010/main" val="190663603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44582"/>
            <a:ext cx="8229600" cy="673055"/>
          </a:xfrm>
        </p:spPr>
        <p:txBody>
          <a:bodyPr/>
          <a:lstStyle/>
          <a:p>
            <a:r>
              <a:rPr lang="zh-CN" altLang="en-US" sz="2800" dirty="0" smtClean="0"/>
              <a:t>立体匹配</a:t>
            </a:r>
            <a:endParaRPr lang="zh-CN" altLang="en-US" sz="2800" dirty="0"/>
          </a:p>
        </p:txBody>
      </p:sp>
      <p:sp>
        <p:nvSpPr>
          <p:cNvPr id="3" name="内容占位符 2"/>
          <p:cNvSpPr>
            <a:spLocks noGrp="1"/>
          </p:cNvSpPr>
          <p:nvPr>
            <p:ph idx="1"/>
          </p:nvPr>
        </p:nvSpPr>
        <p:spPr/>
        <p:txBody>
          <a:bodyPr/>
          <a:lstStyle/>
          <a:p>
            <a:r>
              <a:rPr lang="zh-CN" altLang="en-US" sz="2000" dirty="0" smtClean="0"/>
              <a:t>分类</a:t>
            </a:r>
            <a:endParaRPr lang="en-US" altLang="zh-CN" sz="2000" dirty="0" smtClean="0"/>
          </a:p>
          <a:p>
            <a:pPr marL="0" indent="0">
              <a:buNone/>
            </a:pPr>
            <a:r>
              <a:rPr lang="en-US" altLang="zh-CN" sz="2000" dirty="0"/>
              <a:t> </a:t>
            </a:r>
            <a:r>
              <a:rPr lang="en-US" altLang="zh-CN" sz="2000" dirty="0" smtClean="0"/>
              <a:t>     1.</a:t>
            </a:r>
            <a:r>
              <a:rPr lang="zh-CN" altLang="en-US" sz="2000" dirty="0" smtClean="0"/>
              <a:t>根据采用图像表示的基元分为</a:t>
            </a:r>
            <a:endParaRPr lang="en-US" altLang="zh-CN" sz="2000" dirty="0" smtClean="0"/>
          </a:p>
          <a:p>
            <a:pPr marL="0" indent="0">
              <a:buNone/>
            </a:pPr>
            <a:r>
              <a:rPr lang="en-US" altLang="zh-CN" sz="2000" dirty="0"/>
              <a:t> </a:t>
            </a:r>
            <a:r>
              <a:rPr lang="en-US" altLang="zh-CN" sz="2000" dirty="0" smtClean="0"/>
              <a:t>         </a:t>
            </a:r>
            <a:r>
              <a:rPr lang="zh-CN" altLang="en-US" sz="2000" dirty="0" smtClean="0"/>
              <a:t>基于区域、基于特征、基于相位三种立体匹配算法；</a:t>
            </a:r>
            <a:endParaRPr lang="en-US" altLang="zh-CN" sz="2000" dirty="0" smtClean="0"/>
          </a:p>
          <a:p>
            <a:pPr marL="0" indent="0">
              <a:buNone/>
            </a:pPr>
            <a:r>
              <a:rPr lang="en-US" altLang="zh-CN" sz="2000" dirty="0" smtClean="0"/>
              <a:t>      2.</a:t>
            </a:r>
            <a:r>
              <a:rPr lang="zh-CN" altLang="en-US" sz="2000" dirty="0" smtClean="0"/>
              <a:t>根据采用不同最优化理论方法分为</a:t>
            </a:r>
            <a:endParaRPr lang="en-US" altLang="zh-CN" sz="2000" dirty="0" smtClean="0"/>
          </a:p>
          <a:p>
            <a:pPr marL="0" indent="0">
              <a:buNone/>
            </a:pPr>
            <a:r>
              <a:rPr lang="en-US" altLang="zh-CN" sz="2000" dirty="0"/>
              <a:t> </a:t>
            </a:r>
            <a:r>
              <a:rPr lang="en-US" altLang="zh-CN" sz="2000" dirty="0" smtClean="0"/>
              <a:t>         </a:t>
            </a:r>
            <a:r>
              <a:rPr lang="zh-CN" altLang="en-US" sz="2000" dirty="0" smtClean="0"/>
              <a:t>局部立体匹配算法、全局立体匹配算法。</a:t>
            </a:r>
            <a:endParaRPr lang="en-US" altLang="zh-CN" sz="2000" dirty="0" smtClean="0"/>
          </a:p>
          <a:p>
            <a:r>
              <a:rPr lang="zh-CN" altLang="en-US" sz="2000" dirty="0" smtClean="0"/>
              <a:t>场景中投影到的两幅图像并不总是一致</a:t>
            </a:r>
            <a:endParaRPr lang="en-US" altLang="zh-CN" sz="2000" dirty="0" smtClean="0"/>
          </a:p>
          <a:p>
            <a:pPr marL="0" indent="0">
              <a:buNone/>
            </a:pPr>
            <a:r>
              <a:rPr lang="en-US" altLang="zh-CN" sz="2000" dirty="0"/>
              <a:t> </a:t>
            </a:r>
            <a:r>
              <a:rPr lang="en-US" altLang="zh-CN" sz="2000" dirty="0" smtClean="0"/>
              <a:t>    </a:t>
            </a:r>
            <a:r>
              <a:rPr lang="zh-CN" altLang="en-US" sz="2000" dirty="0" smtClean="0"/>
              <a:t>原因：与摄像机的图像噪声、不同增益对比度等相关；</a:t>
            </a:r>
            <a:endParaRPr lang="en-US" altLang="zh-CN" sz="2000" dirty="0" smtClean="0"/>
          </a:p>
          <a:p>
            <a:pPr marL="0" indent="0">
              <a:buNone/>
            </a:pPr>
            <a:r>
              <a:rPr lang="zh-CN" altLang="en-US" sz="2000" dirty="0" smtClean="0"/>
              <a:t>     与图像本身属性相关</a:t>
            </a:r>
            <a:r>
              <a:rPr lang="zh-CN" altLang="en-US" sz="2000" dirty="0"/>
              <a:t>，</a:t>
            </a:r>
            <a:r>
              <a:rPr lang="zh-CN" altLang="en-US" sz="2000" dirty="0" smtClean="0"/>
              <a:t>存在重复场景、无纹理区域、遮挡区域等。</a:t>
            </a:r>
            <a:endParaRPr lang="en-US" altLang="zh-CN" sz="2000" dirty="0" smtClean="0"/>
          </a:p>
          <a:p>
            <a:pPr marL="0" indent="0">
              <a:buNone/>
            </a:pPr>
            <a:r>
              <a:rPr lang="zh-CN" altLang="en-US" sz="2000" dirty="0" smtClean="0"/>
              <a:t>     约束条件</a:t>
            </a:r>
            <a:r>
              <a:rPr lang="zh-CN" altLang="en-US" sz="2000" dirty="0"/>
              <a:t>：</a:t>
            </a:r>
            <a:endParaRPr lang="en-US" altLang="zh-CN" sz="2000" dirty="0" smtClean="0"/>
          </a:p>
          <a:p>
            <a:pPr marL="0" indent="0">
              <a:buNone/>
            </a:pPr>
            <a:r>
              <a:rPr lang="en-US" altLang="zh-CN" sz="2000" dirty="0"/>
              <a:t> </a:t>
            </a:r>
            <a:r>
              <a:rPr lang="en-US" altLang="zh-CN" sz="2000" dirty="0" smtClean="0"/>
              <a:t>    </a:t>
            </a:r>
            <a:r>
              <a:rPr lang="zh-CN" altLang="en-US" sz="2000" dirty="0" smtClean="0"/>
              <a:t>极线约束、顺序一致性约束、视差连续性约束、相似性约束等。</a:t>
            </a:r>
            <a:endParaRPr lang="en-US" altLang="zh-CN" sz="2000" dirty="0" smtClean="0"/>
          </a:p>
          <a:p>
            <a:pPr marL="0" indent="0">
              <a:buNone/>
            </a:pPr>
            <a:endParaRPr lang="zh-CN" altLang="en-US" sz="1800" dirty="0"/>
          </a:p>
        </p:txBody>
      </p:sp>
    </p:spTree>
    <p:extLst>
      <p:ext uri="{BB962C8B-B14F-4D97-AF65-F5344CB8AC3E}">
        <p14:creationId xmlns:p14="http://schemas.microsoft.com/office/powerpoint/2010/main" val="68418586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44582"/>
            <a:ext cx="8229600" cy="673055"/>
          </a:xfrm>
        </p:spPr>
        <p:txBody>
          <a:bodyPr/>
          <a:lstStyle/>
          <a:p>
            <a:r>
              <a:rPr lang="zh-CN" altLang="en-US" sz="2800" dirty="0" smtClean="0"/>
              <a:t>基于特征的立体匹配</a:t>
            </a:r>
            <a:endParaRPr lang="zh-CN" altLang="en-US" sz="28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547950"/>
                <a:ext cx="8229600" cy="4525963"/>
              </a:xfrm>
            </p:spPr>
            <p:txBody>
              <a:bodyPr/>
              <a:lstStyle/>
              <a:p>
                <a:pPr marL="0" indent="0">
                  <a:buNone/>
                </a:pPr>
                <a:r>
                  <a:rPr lang="zh-CN" altLang="en-US" dirty="0" smtClean="0"/>
                  <a:t>特征点提取</a:t>
                </a:r>
                <a:r>
                  <a:rPr lang="en-US" altLang="zh-CN" dirty="0" smtClean="0"/>
                  <a:t>:</a:t>
                </a:r>
              </a:p>
              <a:p>
                <a:pPr marL="0" indent="0">
                  <a:buNone/>
                </a:pPr>
                <a:r>
                  <a:rPr lang="zh-CN" altLang="zh-CN" sz="2000" dirty="0" smtClean="0"/>
                  <a:t>常用</a:t>
                </a:r>
                <a:r>
                  <a:rPr lang="zh-CN" altLang="zh-CN" sz="2000" dirty="0"/>
                  <a:t>于匹配的特征有边缘、线</a:t>
                </a:r>
                <a:r>
                  <a:rPr lang="en-US" altLang="zh-CN" sz="2000" dirty="0"/>
                  <a:t>(</a:t>
                </a:r>
                <a:r>
                  <a:rPr lang="zh-CN" altLang="zh-CN" sz="2000" dirty="0"/>
                  <a:t>长度、方向、平均对比度</a:t>
                </a:r>
                <a:r>
                  <a:rPr lang="en-US" altLang="zh-CN" sz="2000" dirty="0"/>
                  <a:t>)</a:t>
                </a:r>
                <a:r>
                  <a:rPr lang="zh-CN" altLang="zh-CN" sz="2000" dirty="0"/>
                  <a:t>、角</a:t>
                </a:r>
                <a:r>
                  <a:rPr lang="zh-CN" altLang="zh-CN" sz="2000" dirty="0" smtClean="0"/>
                  <a:t>点</a:t>
                </a:r>
                <a:r>
                  <a:rPr lang="zh-CN" altLang="en-US" sz="2000" dirty="0" smtClean="0"/>
                  <a:t>。</a:t>
                </a:r>
                <a:endParaRPr lang="en-US" altLang="zh-CN" sz="2000" dirty="0" smtClean="0"/>
              </a:p>
              <a:p>
                <a:pPr marL="0" indent="0">
                  <a:buNone/>
                </a:pPr>
                <a:r>
                  <a:rPr lang="en-US" altLang="zh-CN" sz="2000" dirty="0" smtClean="0"/>
                  <a:t> </a:t>
                </a:r>
                <a:r>
                  <a:rPr lang="en-US" altLang="zh-CN" sz="2000" dirty="0" err="1" smtClean="0"/>
                  <a:t>Sobel</a:t>
                </a:r>
                <a:r>
                  <a:rPr lang="zh-CN" altLang="en-US" sz="2000" dirty="0" smtClean="0"/>
                  <a:t>边缘检测：</a:t>
                </a:r>
                <a:endParaRPr lang="en-US" altLang="zh-CN" sz="2000" dirty="0" smtClean="0"/>
              </a:p>
              <a:p>
                <a:pPr marL="0" indent="0">
                  <a:buNone/>
                </a:pPr>
                <a:r>
                  <a:rPr lang="zh-CN" altLang="en-US" sz="2000" dirty="0" smtClean="0"/>
                  <a:t>水平近似梯度：</a:t>
                </a:r>
                <a14:m>
                  <m:oMath xmlns:m="http://schemas.openxmlformats.org/officeDocument/2006/math">
                    <m:r>
                      <a:rPr lang="zh-CN" altLang="en-US" sz="2000" i="1" dirty="0">
                        <a:latin typeface="Cambria Math" panose="02040503050406030204" pitchFamily="18" charset="0"/>
                      </a:rPr>
                      <m:t> </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𝑥</m:t>
                        </m:r>
                      </m:sub>
                    </m:sSub>
                    <m:r>
                      <a:rPr lang="en-US" altLang="zh-CN" sz="2000">
                        <a:latin typeface="Cambria Math" panose="02040503050406030204" pitchFamily="18" charset="0"/>
                      </a:rPr>
                      <m:t>=</m:t>
                    </m:r>
                    <m:d>
                      <m:dPr>
                        <m:begChr m:val="["/>
                        <m:endChr m:val="]"/>
                        <m:ctrlPr>
                          <a:rPr lang="zh-CN" altLang="zh-CN" sz="2000" i="1">
                            <a:latin typeface="Cambria Math" panose="02040503050406030204" pitchFamily="18" charset="0"/>
                          </a:rPr>
                        </m:ctrlPr>
                      </m:dPr>
                      <m:e>
                        <m:m>
                          <m:mPr>
                            <m:mcs>
                              <m:mc>
                                <m:mcPr>
                                  <m:count m:val="3"/>
                                  <m:mcJc m:val="center"/>
                                </m:mcPr>
                              </m:mc>
                            </m:mcs>
                            <m:ctrlPr>
                              <a:rPr lang="zh-CN" altLang="zh-CN" sz="2000" i="1">
                                <a:latin typeface="Cambria Math" panose="02040503050406030204" pitchFamily="18" charset="0"/>
                              </a:rPr>
                            </m:ctrlPr>
                          </m:mPr>
                          <m:m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+1</m:t>
                              </m:r>
                            </m:e>
                          </m:mr>
                          <m:mr>
                            <m:e>
                              <m:r>
                                <a:rPr lang="en-US" altLang="zh-CN" sz="2000" i="1">
                                  <a:latin typeface="Cambria Math" panose="02040503050406030204" pitchFamily="18" charset="0"/>
                                </a:rPr>
                                <m:t>−2</m:t>
                              </m:r>
                            </m:e>
                            <m:e>
                              <m:r>
                                <a:rPr lang="en-US" altLang="zh-CN" sz="2000" i="1">
                                  <a:latin typeface="Cambria Math" panose="02040503050406030204" pitchFamily="18" charset="0"/>
                                </a:rPr>
                                <m:t>0</m:t>
                              </m:r>
                            </m:e>
                            <m:e>
                              <m:r>
                                <a:rPr lang="en-US" altLang="zh-CN" sz="2000" i="1">
                                  <a:latin typeface="Cambria Math" panose="02040503050406030204" pitchFamily="18" charset="0"/>
                                </a:rPr>
                                <m:t>+2</m:t>
                              </m:r>
                            </m:e>
                          </m:mr>
                          <m:mr>
                            <m:e>
                              <m:r>
                                <a:rPr lang="en-US" altLang="zh-CN" sz="2000" i="1">
                                  <a:latin typeface="Cambria Math" panose="02040503050406030204" pitchFamily="18" charset="0"/>
                                </a:rPr>
                                <m:t>−1</m:t>
                              </m:r>
                            </m:e>
                            <m:e>
                              <m:r>
                                <a:rPr lang="en-US" altLang="zh-CN" sz="2000" i="1">
                                  <a:latin typeface="Cambria Math" panose="02040503050406030204" pitchFamily="18" charset="0"/>
                                </a:rPr>
                                <m:t>0</m:t>
                              </m:r>
                            </m:e>
                            <m:e>
                              <m:r>
                                <a:rPr lang="en-US" altLang="zh-CN" sz="2000" i="1">
                                  <a:latin typeface="Cambria Math" panose="02040503050406030204" pitchFamily="18" charset="0"/>
                                </a:rPr>
                                <m:t>+1</m:t>
                              </m:r>
                            </m:e>
                          </m:mr>
                        </m:m>
                      </m:e>
                    </m:d>
                    <m:r>
                      <a:rPr lang="en-US" altLang="zh-CN" sz="2000" i="1">
                        <a:latin typeface="Cambria Math" panose="02040503050406030204" pitchFamily="18" charset="0"/>
                      </a:rPr>
                      <m:t>∗</m:t>
                    </m:r>
                    <m:r>
                      <m:rPr>
                        <m:sty m:val="p"/>
                      </m:rPr>
                      <a:rPr lang="en-US" altLang="zh-CN" sz="2000">
                        <a:latin typeface="Cambria Math" panose="02040503050406030204" pitchFamily="18" charset="0"/>
                      </a:rPr>
                      <m:t>A</m:t>
                    </m:r>
                  </m:oMath>
                </a14:m>
                <a:endParaRPr lang="en-US" altLang="zh-CN" sz="2000" dirty="0" smtClean="0"/>
              </a:p>
              <a:p>
                <a:pPr marL="0" indent="0">
                  <a:buNone/>
                </a:pPr>
                <a:r>
                  <a:rPr lang="zh-CN" altLang="en-US" sz="2000" dirty="0" smtClean="0"/>
                  <a:t>垂直近似梯度： </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m:rPr>
                            <m:sty m:val="p"/>
                          </m:rPr>
                          <a:rPr lang="en-US" altLang="zh-CN" sz="2000">
                            <a:latin typeface="Cambria Math" panose="02040503050406030204" pitchFamily="18" charset="0"/>
                          </a:rPr>
                          <m:t>y</m:t>
                        </m:r>
                      </m:sub>
                    </m:sSub>
                    <m:r>
                      <a:rPr lang="en-US" altLang="zh-CN" sz="2000" i="1">
                        <a:latin typeface="Cambria Math" panose="02040503050406030204" pitchFamily="18" charset="0"/>
                      </a:rPr>
                      <m:t>=</m:t>
                    </m:r>
                    <m:d>
                      <m:dPr>
                        <m:begChr m:val="["/>
                        <m:endChr m:val="]"/>
                        <m:ctrlPr>
                          <a:rPr lang="zh-CN" altLang="zh-CN" sz="2000" i="1">
                            <a:latin typeface="Cambria Math" panose="02040503050406030204" pitchFamily="18" charset="0"/>
                          </a:rPr>
                        </m:ctrlPr>
                      </m:dPr>
                      <m:e>
                        <m:m>
                          <m:mPr>
                            <m:mcs>
                              <m:mc>
                                <m:mcPr>
                                  <m:count m:val="3"/>
                                  <m:mcJc m:val="center"/>
                                </m:mcPr>
                              </m:mc>
                            </m:mcs>
                            <m:ctrlPr>
                              <a:rPr lang="zh-CN" altLang="zh-CN" sz="2000" i="1">
                                <a:latin typeface="Cambria Math" panose="02040503050406030204" pitchFamily="18" charset="0"/>
                              </a:rPr>
                            </m:ctrlPr>
                          </m:mPr>
                          <m:mr>
                            <m:e>
                              <m:r>
                                <a:rPr lang="en-US" altLang="zh-CN" sz="2000" i="1">
                                  <a:latin typeface="Cambria Math" panose="02040503050406030204" pitchFamily="18" charset="0"/>
                                </a:rPr>
                                <m:t>−1</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mr>
                          <m:mr>
                            <m:e>
                              <m:r>
                                <a:rPr lang="en-US" altLang="zh-CN" sz="2000" i="1">
                                  <a:latin typeface="Cambria Math" panose="02040503050406030204" pitchFamily="18" charset="0"/>
                                </a:rPr>
                                <m:t>0</m:t>
                              </m:r>
                            </m:e>
                            <m:e>
                              <m:r>
                                <a:rPr lang="en-US" altLang="zh-CN" sz="2000" i="1">
                                  <a:latin typeface="Cambria Math" panose="02040503050406030204" pitchFamily="18" charset="0"/>
                                </a:rPr>
                                <m:t>0</m:t>
                              </m:r>
                            </m:e>
                            <m:e>
                              <m:r>
                                <a:rPr lang="en-US" altLang="zh-CN" sz="2000" i="1">
                                  <a:latin typeface="Cambria Math" panose="02040503050406030204" pitchFamily="18" charset="0"/>
                                </a:rPr>
                                <m:t>0</m:t>
                              </m:r>
                            </m:e>
                          </m:mr>
                          <m:mr>
                            <m:e>
                              <m:r>
                                <a:rPr lang="en-US" altLang="zh-CN" sz="2000" i="1">
                                  <a:latin typeface="Cambria Math" panose="02040503050406030204" pitchFamily="18" charset="0"/>
                                </a:rPr>
                                <m:t>+1</m:t>
                              </m:r>
                            </m:e>
                            <m:e>
                              <m:r>
                                <a:rPr lang="en-US" altLang="zh-CN" sz="2000" i="1">
                                  <a:latin typeface="Cambria Math" panose="02040503050406030204" pitchFamily="18" charset="0"/>
                                </a:rPr>
                                <m:t>+2</m:t>
                              </m:r>
                            </m:e>
                            <m:e>
                              <m:r>
                                <a:rPr lang="en-US" altLang="zh-CN" sz="2000" i="1">
                                  <a:latin typeface="Cambria Math" panose="02040503050406030204" pitchFamily="18" charset="0"/>
                                </a:rPr>
                                <m:t>+1</m:t>
                              </m:r>
                            </m:e>
                          </m:mr>
                        </m:m>
                      </m:e>
                    </m:d>
                    <m:r>
                      <a:rPr lang="en-US" altLang="zh-CN" sz="2000" i="1">
                        <a:latin typeface="Cambria Math" panose="02040503050406030204" pitchFamily="18" charset="0"/>
                      </a:rPr>
                      <m:t>∗</m:t>
                    </m:r>
                    <m:r>
                      <m:rPr>
                        <m:sty m:val="p"/>
                      </m:rPr>
                      <a:rPr lang="en-US" altLang="zh-CN" sz="2000">
                        <a:latin typeface="Cambria Math" panose="02040503050406030204" pitchFamily="18" charset="0"/>
                      </a:rPr>
                      <m:t>A</m:t>
                    </m:r>
                  </m:oMath>
                </a14:m>
                <a:endParaRPr lang="en-US" altLang="zh-CN" sz="2000" dirty="0" smtClean="0"/>
              </a:p>
              <a:p>
                <a:pPr marL="0" indent="0">
                  <a:buNone/>
                </a:pPr>
                <a:r>
                  <a:rPr lang="zh-CN" altLang="en-US" sz="2000" dirty="0" smtClean="0"/>
                  <a:t>总</a:t>
                </a:r>
                <a14:m>
                  <m:oMath xmlns:m="http://schemas.openxmlformats.org/officeDocument/2006/math">
                    <m:r>
                      <a:rPr lang="zh-CN" altLang="en-US" sz="2000" i="1">
                        <a:latin typeface="Cambria Math" panose="02040503050406030204" pitchFamily="18" charset="0"/>
                      </a:rPr>
                      <m:t>梯度幅值</m:t>
                    </m:r>
                  </m:oMath>
                </a14:m>
                <a:r>
                  <a:rPr lang="zh-CN" altLang="en-US" sz="2000" dirty="0" smtClean="0"/>
                  <a:t>：</a:t>
                </a:r>
                <a14:m>
                  <m:oMath xmlns:m="http://schemas.openxmlformats.org/officeDocument/2006/math">
                    <m:r>
                      <m:rPr>
                        <m:sty m:val="p"/>
                      </m:rPr>
                      <a:rPr lang="en-US" altLang="zh-CN" sz="2000">
                        <a:latin typeface="Cambria Math" panose="02040503050406030204" pitchFamily="18" charset="0"/>
                      </a:rPr>
                      <m:t>G</m:t>
                    </m:r>
                    <m:r>
                      <a:rPr lang="en-US" altLang="zh-CN" sz="2000">
                        <a:latin typeface="Cambria Math" panose="02040503050406030204" pitchFamily="18" charset="0"/>
                      </a:rPr>
                      <m:t>=</m:t>
                    </m:r>
                    <m:rad>
                      <m:radPr>
                        <m:degHide m:val="on"/>
                        <m:ctrlPr>
                          <a:rPr lang="zh-CN" altLang="zh-CN" sz="2000" i="1">
                            <a:latin typeface="Cambria Math" panose="02040503050406030204" pitchFamily="18" charset="0"/>
                          </a:rPr>
                        </m:ctrlPr>
                      </m:radPr>
                      <m:deg/>
                      <m:e>
                        <m:sSup>
                          <m:sSupPr>
                            <m:ctrlPr>
                              <a:rPr lang="zh-CN" altLang="zh-CN" sz="2000" i="1">
                                <a:latin typeface="Cambria Math" panose="02040503050406030204" pitchFamily="18" charset="0"/>
                              </a:rPr>
                            </m:ctrlPr>
                          </m:sSup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𝑥</m:t>
                                </m:r>
                              </m:sub>
                            </m:sSub>
                          </m:e>
                          <m:sup>
                            <m:r>
                              <a:rPr lang="en-US" altLang="zh-CN" sz="2000">
                                <a:latin typeface="Cambria Math" panose="02040503050406030204" pitchFamily="18" charset="0"/>
                              </a:rPr>
                              <m:t>2</m:t>
                            </m:r>
                          </m:sup>
                        </m:sSup>
                        <m:r>
                          <a:rPr lang="en-US" altLang="zh-CN" sz="2000">
                            <a:latin typeface="Cambria Math" panose="02040503050406030204" pitchFamily="18" charset="0"/>
                          </a:rPr>
                          <m:t>+</m:t>
                        </m:r>
                        <m:sSup>
                          <m:sSupPr>
                            <m:ctrlPr>
                              <a:rPr lang="zh-CN" altLang="zh-CN" sz="2000" i="1">
                                <a:latin typeface="Cambria Math" panose="02040503050406030204" pitchFamily="18" charset="0"/>
                              </a:rPr>
                            </m:ctrlPr>
                          </m:sSup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𝑦</m:t>
                                </m:r>
                              </m:sub>
                            </m:sSub>
                          </m:e>
                          <m:sup>
                            <m:r>
                              <a:rPr lang="en-US" altLang="zh-CN" sz="2000">
                                <a:latin typeface="Cambria Math" panose="02040503050406030204" pitchFamily="18" charset="0"/>
                              </a:rPr>
                              <m:t>2</m:t>
                            </m:r>
                          </m:sup>
                        </m:sSup>
                      </m:e>
                    </m:rad>
                  </m:oMath>
                </a14:m>
                <a:r>
                  <a:rPr lang="en-US" altLang="zh-CN" sz="2000" dirty="0"/>
                  <a:t>    </a:t>
                </a:r>
                <a:endParaRPr lang="en-US" altLang="zh-CN" sz="2000" dirty="0" smtClean="0"/>
              </a:p>
              <a:p>
                <a:pPr marL="0" indent="0">
                  <a:buNone/>
                </a:pPr>
                <a:r>
                  <a:rPr lang="zh-CN" altLang="en-US" sz="2000" dirty="0" smtClean="0"/>
                  <a:t>方向角：</a:t>
                </a:r>
                <a:r>
                  <a:rPr lang="en-US" altLang="zh-CN" sz="2000" dirty="0" smtClean="0"/>
                  <a:t> </a:t>
                </a:r>
                <a14:m>
                  <m:oMath xmlns:m="http://schemas.openxmlformats.org/officeDocument/2006/math">
                    <m:r>
                      <m:rPr>
                        <m:sty m:val="p"/>
                      </m:rPr>
                      <a:rPr lang="en-US" altLang="zh-CN" sz="2000">
                        <a:latin typeface="Cambria Math" panose="02040503050406030204" pitchFamily="18" charset="0"/>
                      </a:rPr>
                      <m:t>θ</m:t>
                    </m:r>
                    <m:r>
                      <a:rPr lang="en-US" altLang="zh-CN" sz="2000">
                        <a:latin typeface="Cambria Math" panose="02040503050406030204" pitchFamily="18" charset="0"/>
                      </a:rPr>
                      <m:t>=</m:t>
                    </m:r>
                    <m:func>
                      <m:funcPr>
                        <m:ctrlPr>
                          <a:rPr lang="zh-CN" altLang="zh-CN" sz="2000" i="1">
                            <a:latin typeface="Cambria Math" panose="02040503050406030204" pitchFamily="18" charset="0"/>
                          </a:rPr>
                        </m:ctrlPr>
                      </m:funcPr>
                      <m:fName>
                        <m:r>
                          <m:rPr>
                            <m:sty m:val="p"/>
                          </m:rPr>
                          <a:rPr lang="en-US" altLang="zh-CN" sz="2000">
                            <a:latin typeface="Cambria Math" panose="02040503050406030204" pitchFamily="18" charset="0"/>
                          </a:rPr>
                          <m:t>arctan</m:t>
                        </m:r>
                      </m:fName>
                      <m:e>
                        <m:d>
                          <m:dPr>
                            <m:ctrlPr>
                              <a:rPr lang="zh-CN" altLang="zh-CN" sz="2000" i="1">
                                <a:latin typeface="Cambria Math" panose="02040503050406030204" pitchFamily="18" charset="0"/>
                              </a:rPr>
                            </m:ctrlPr>
                          </m:dPr>
                          <m:e>
                            <m:f>
                              <m:fPr>
                                <m:ctrlPr>
                                  <a:rPr lang="zh-CN" altLang="zh-CN" sz="2000" i="1">
                                    <a:latin typeface="Cambria Math" panose="02040503050406030204" pitchFamily="18" charset="0"/>
                                  </a:rPr>
                                </m:ctrlPr>
                              </m:fPr>
                              <m:num>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𝑦</m:t>
                                    </m:r>
                                  </m:sub>
                                </m:sSub>
                              </m:num>
                              <m:den>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𝐺</m:t>
                                    </m:r>
                                  </m:e>
                                  <m:sub>
                                    <m:r>
                                      <a:rPr lang="en-US" altLang="zh-CN" sz="2000" i="1">
                                        <a:latin typeface="Cambria Math" panose="02040503050406030204" pitchFamily="18" charset="0"/>
                                      </a:rPr>
                                      <m:t>𝑥</m:t>
                                    </m:r>
                                  </m:sub>
                                </m:sSub>
                              </m:den>
                            </m:f>
                          </m:e>
                        </m:d>
                      </m:e>
                    </m:func>
                  </m:oMath>
                </a14:m>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547950"/>
                <a:ext cx="8229600" cy="4525963"/>
              </a:xfrm>
              <a:blipFill rotWithShape="0">
                <a:blip r:embed="rId2"/>
                <a:stretch>
                  <a:fillRect l="-1111" t="-16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96375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1037</TotalTime>
  <Words>1091</Words>
  <Application>Microsoft Office PowerPoint</Application>
  <PresentationFormat>全屏显示(4:3)</PresentationFormat>
  <Paragraphs>141</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楷体</vt:lpstr>
      <vt:lpstr>宋体</vt:lpstr>
      <vt:lpstr>Arial</vt:lpstr>
      <vt:lpstr>Calibri</vt:lpstr>
      <vt:lpstr>Cambria Math</vt:lpstr>
      <vt:lpstr>Wingdings</vt:lpstr>
      <vt:lpstr>1_Office 主题</vt:lpstr>
      <vt:lpstr>基于双目场景流的运动目标检测</vt:lpstr>
      <vt:lpstr>PowerPoint 演示文稿</vt:lpstr>
      <vt:lpstr>研究背景</vt:lpstr>
      <vt:lpstr>研究意义</vt:lpstr>
      <vt:lpstr>国内外相关研究情况</vt:lpstr>
      <vt:lpstr>双目立体视觉</vt:lpstr>
      <vt:lpstr>三维测量原理</vt:lpstr>
      <vt:lpstr>立体匹配</vt:lpstr>
      <vt:lpstr>基于特征的立体匹配</vt:lpstr>
      <vt:lpstr>基于特征的立体匹配</vt:lpstr>
      <vt:lpstr>基于特征的立体匹配</vt:lpstr>
      <vt:lpstr>基于特征的立体匹配</vt:lpstr>
      <vt:lpstr>双目深度匹配模型</vt:lpstr>
      <vt:lpstr>双目深度匹配模型</vt:lpstr>
      <vt:lpstr>双目深度匹配模型</vt:lpstr>
      <vt:lpstr>实验图像</vt:lpstr>
      <vt:lpstr>实验与结果</vt:lpstr>
      <vt:lpstr>下采样处理结果</vt:lpstr>
      <vt:lpstr>下采样处理结果</vt:lpstr>
      <vt:lpstr>实验与结果</vt:lpstr>
      <vt:lpstr>总结</vt:lpstr>
      <vt:lpstr>谢谢！</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基于双目场景流的运动目标检测</dc:title>
  <dc:creator>yue tao</dc:creator>
  <cp:lastModifiedBy>yue tao</cp:lastModifiedBy>
  <cp:revision>51</cp:revision>
  <dcterms:created xsi:type="dcterms:W3CDTF">2016-05-11T01:02:44Z</dcterms:created>
  <dcterms:modified xsi:type="dcterms:W3CDTF">2016-05-17T03:16:40Z</dcterms:modified>
</cp:coreProperties>
</file>