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547D88-A67B-4B12-B61D-98C0E83A41FC}">
  <a:tblStyle styleId="{14547D88-A67B-4B12-B61D-98C0E83A41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78aca93e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78aca93e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78aca93e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78aca93e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78aca93e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78aca93e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78aca93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78aca93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78aca93e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78aca93e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FIRST COME FIRST SERVE</a:t>
            </a:r>
            <a:r>
              <a:rPr lang="en">
                <a:solidFill>
                  <a:schemeClr val="dk1"/>
                </a:solidFill>
              </a:rPr>
              <a:t>: CPU scheduler will decide which process should be given the CPU for its execution. For this CPU uses different algorithm to choose among the process. One among that algorithm is FCFS algorithm. In this algorithm the process which arrives first is given the CPU after finishing its request only it will allow CPU to execute other process.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SHORTEST JOB FIRST</a:t>
            </a:r>
            <a:r>
              <a:rPr lang="en">
                <a:solidFill>
                  <a:schemeClr val="dk1"/>
                </a:solidFill>
              </a:rPr>
              <a:t>: CPU scheduler will decide which process should be given the CPU for its execution. For this CPU use different algorithm to choose among the process. One among that algorithm is SJF algorithm. In this algorithm the process which has less service time given the CPU after finishing its request only it will allow CPU to execute next other process.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ROUND ROBIN</a:t>
            </a:r>
            <a:r>
              <a:rPr lang="en">
                <a:solidFill>
                  <a:schemeClr val="dk1"/>
                </a:solidFill>
              </a:rPr>
              <a:t>: CPU scheduler will decide which process should be given the CPU for its execution. For this it use different algorithm to choose among the process .one among that algorithm is Round robin algorithm. In this algorithm we are assigning some time slice .The process is allocated according to the time slice ,if the process service time is less than the time slice then process itself will release the CPU voluntarily .The scheduler will then proceed to the next process in the ready queue .If the CPU burst of the currently running process is longer than time quantum ,the timer will go off and will cause an interrupt to the operating system .A context switch will be executed and the process will be put at the tail of the ready queue.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PRIORITY SCHEDULING</a:t>
            </a:r>
            <a:r>
              <a:rPr lang="en">
                <a:solidFill>
                  <a:schemeClr val="dk1"/>
                </a:solidFill>
              </a:rPr>
              <a:t>: CPU scheduler will decide which process should be given the CPU for its execution. For this it use different algorithm to choose among the process. One among that algorithm is Priority Scheduling algorithm. In this algorithm the process which has highest priority executed first. After finishing its request only, it will allow CPU to execute next process which has next priority level.</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78aca93e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78aca93e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ALGORITHM:</a:t>
            </a:r>
            <a:endParaRPr/>
          </a:p>
          <a:p>
            <a:pPr indent="-298450" lvl="0" marL="457200" rtl="0" algn="l">
              <a:lnSpc>
                <a:spcPct val="115000"/>
              </a:lnSpc>
              <a:spcBef>
                <a:spcPts val="1200"/>
              </a:spcBef>
              <a:spcAft>
                <a:spcPts val="0"/>
              </a:spcAft>
              <a:buClr>
                <a:schemeClr val="dk1"/>
              </a:buClr>
              <a:buSzPts val="1100"/>
              <a:buChar char="●"/>
            </a:pPr>
            <a:r>
              <a:rPr lang="en"/>
              <a:t>Step1: Create the number of processes.</a:t>
            </a:r>
            <a:endParaRPr/>
          </a:p>
          <a:p>
            <a:pPr indent="-298450" lvl="0" marL="457200" rtl="0" algn="l">
              <a:lnSpc>
                <a:spcPct val="115000"/>
              </a:lnSpc>
              <a:spcBef>
                <a:spcPts val="0"/>
              </a:spcBef>
              <a:spcAft>
                <a:spcPts val="0"/>
              </a:spcAft>
              <a:buClr>
                <a:schemeClr val="dk1"/>
              </a:buClr>
              <a:buSzPts val="1100"/>
              <a:buChar char="●"/>
            </a:pPr>
            <a:r>
              <a:rPr lang="en"/>
              <a:t>Step2: Get the ID and Service time for each process.</a:t>
            </a:r>
            <a:endParaRPr/>
          </a:p>
          <a:p>
            <a:pPr indent="-298450" lvl="0" marL="457200" rtl="0" algn="l">
              <a:lnSpc>
                <a:spcPct val="115000"/>
              </a:lnSpc>
              <a:spcBef>
                <a:spcPts val="0"/>
              </a:spcBef>
              <a:spcAft>
                <a:spcPts val="0"/>
              </a:spcAft>
              <a:buClr>
                <a:schemeClr val="dk1"/>
              </a:buClr>
              <a:buSzPts val="1100"/>
              <a:buChar char="●"/>
            </a:pPr>
            <a:r>
              <a:rPr lang="en"/>
              <a:t>Step3: Initially, waiting time of first process is zero and Total time for the first process is the starting time of that process.</a:t>
            </a:r>
            <a:endParaRPr/>
          </a:p>
          <a:p>
            <a:pPr indent="-298450" lvl="0" marL="457200" rtl="0" algn="l">
              <a:lnSpc>
                <a:spcPct val="115000"/>
              </a:lnSpc>
              <a:spcBef>
                <a:spcPts val="0"/>
              </a:spcBef>
              <a:spcAft>
                <a:spcPts val="0"/>
              </a:spcAft>
              <a:buClr>
                <a:schemeClr val="dk1"/>
              </a:buClr>
              <a:buSzPts val="1100"/>
              <a:buChar char="●"/>
            </a:pPr>
            <a:r>
              <a:rPr lang="en"/>
              <a:t>Step4: Calculate the Total time and Processing time for the remaining processes.</a:t>
            </a:r>
            <a:endParaRPr/>
          </a:p>
          <a:p>
            <a:pPr indent="-298450" lvl="0" marL="457200" rtl="0" algn="l">
              <a:lnSpc>
                <a:spcPct val="115000"/>
              </a:lnSpc>
              <a:spcBef>
                <a:spcPts val="0"/>
              </a:spcBef>
              <a:spcAft>
                <a:spcPts val="0"/>
              </a:spcAft>
              <a:buClr>
                <a:schemeClr val="dk1"/>
              </a:buClr>
              <a:buSzPts val="1100"/>
              <a:buChar char="●"/>
            </a:pPr>
            <a:r>
              <a:rPr lang="en"/>
              <a:t>Step5: Waiting time of one process is the Total time of the previous process.</a:t>
            </a:r>
            <a:endParaRPr/>
          </a:p>
          <a:p>
            <a:pPr indent="-298450" lvl="0" marL="457200" rtl="0" algn="l">
              <a:lnSpc>
                <a:spcPct val="115000"/>
              </a:lnSpc>
              <a:spcBef>
                <a:spcPts val="0"/>
              </a:spcBef>
              <a:spcAft>
                <a:spcPts val="0"/>
              </a:spcAft>
              <a:buClr>
                <a:schemeClr val="dk1"/>
              </a:buClr>
              <a:buSzPts val="1100"/>
              <a:buChar char="●"/>
            </a:pPr>
            <a:r>
              <a:rPr lang="en"/>
              <a:t>Step6: Total time of process is calculated by adding Waiting time and Service time.</a:t>
            </a:r>
            <a:endParaRPr/>
          </a:p>
          <a:p>
            <a:pPr indent="-298450" lvl="0" marL="457200" rtl="0" algn="l">
              <a:lnSpc>
                <a:spcPct val="115000"/>
              </a:lnSpc>
              <a:spcBef>
                <a:spcPts val="0"/>
              </a:spcBef>
              <a:spcAft>
                <a:spcPts val="0"/>
              </a:spcAft>
              <a:buClr>
                <a:schemeClr val="dk1"/>
              </a:buClr>
              <a:buSzPts val="1100"/>
              <a:buChar char="●"/>
            </a:pPr>
            <a:r>
              <a:rPr lang="en"/>
              <a:t>Step7: Total waiting time is calculated by adding the waiting time for lack process.</a:t>
            </a:r>
            <a:endParaRPr/>
          </a:p>
          <a:p>
            <a:pPr indent="-298450" lvl="0" marL="457200" rtl="0" algn="l">
              <a:lnSpc>
                <a:spcPct val="115000"/>
              </a:lnSpc>
              <a:spcBef>
                <a:spcPts val="0"/>
              </a:spcBef>
              <a:spcAft>
                <a:spcPts val="0"/>
              </a:spcAft>
              <a:buClr>
                <a:schemeClr val="dk1"/>
              </a:buClr>
              <a:buSzPts val="1100"/>
              <a:buChar char="●"/>
            </a:pPr>
            <a:r>
              <a:rPr lang="en"/>
              <a:t>Step8: Total turnaround time is calculated by adding all total time of each process.</a:t>
            </a:r>
            <a:endParaRPr/>
          </a:p>
          <a:p>
            <a:pPr indent="-298450" lvl="0" marL="457200" rtl="0" algn="l">
              <a:lnSpc>
                <a:spcPct val="115000"/>
              </a:lnSpc>
              <a:spcBef>
                <a:spcPts val="0"/>
              </a:spcBef>
              <a:spcAft>
                <a:spcPts val="0"/>
              </a:spcAft>
              <a:buClr>
                <a:schemeClr val="dk1"/>
              </a:buClr>
              <a:buSzPts val="1100"/>
              <a:buChar char="●"/>
            </a:pPr>
            <a:r>
              <a:rPr lang="en"/>
              <a:t>Step9: Calculate Average waiting time by dividing the total waiting time by total number of processes.</a:t>
            </a:r>
            <a:endParaRPr/>
          </a:p>
          <a:p>
            <a:pPr indent="-298450" lvl="0" marL="457200" rtl="0" algn="l">
              <a:lnSpc>
                <a:spcPct val="115000"/>
              </a:lnSpc>
              <a:spcBef>
                <a:spcPts val="0"/>
              </a:spcBef>
              <a:spcAft>
                <a:spcPts val="0"/>
              </a:spcAft>
              <a:buClr>
                <a:schemeClr val="dk1"/>
              </a:buClr>
              <a:buSzPts val="1100"/>
              <a:buChar char="●"/>
            </a:pPr>
            <a:r>
              <a:rPr lang="en"/>
              <a:t>Step10: Calculate Average turnaround time by dividing the total time by the number of processes.</a:t>
            </a:r>
            <a:endParaRPr/>
          </a:p>
          <a:p>
            <a:pPr indent="-298450" lvl="0" marL="457200" rtl="0" algn="l">
              <a:lnSpc>
                <a:spcPct val="115000"/>
              </a:lnSpc>
              <a:spcBef>
                <a:spcPts val="0"/>
              </a:spcBef>
              <a:spcAft>
                <a:spcPts val="0"/>
              </a:spcAft>
              <a:buClr>
                <a:schemeClr val="dk1"/>
              </a:buClr>
              <a:buSzPts val="1100"/>
              <a:buChar char="●"/>
            </a:pPr>
            <a:r>
              <a:rPr lang="en"/>
              <a:t>Step11: Display the result.</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78aca93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78aca93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78aca93e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78aca93e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78aca93e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78aca93e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78aca93e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78aca93e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78aca93e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78aca93e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IT210 Group 1 Project</a:t>
            </a:r>
            <a:endParaRPr/>
          </a:p>
        </p:txBody>
      </p:sp>
      <p:sp>
        <p:nvSpPr>
          <p:cNvPr id="59" name="Google Shape;59;p13"/>
          <p:cNvSpPr txBox="1"/>
          <p:nvPr>
            <p:ph idx="1" type="subTitle"/>
          </p:nvPr>
        </p:nvSpPr>
        <p:spPr>
          <a:xfrm>
            <a:off x="485875" y="1738075"/>
            <a:ext cx="8183700" cy="9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55450"/>
            <a:ext cx="82170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Priority Scheduling</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CPU scheduler will decide which process should be given based off another algorithm to determine the highest priority process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Similar but requires another loop to get user input for priority and then swapping until highest priority is in front, and calculating the time for that for elements t[1+n].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Priority Scheduling: Cont</a:t>
            </a:r>
            <a:endParaRPr/>
          </a:p>
        </p:txBody>
      </p:sp>
      <p:sp>
        <p:nvSpPr>
          <p:cNvPr id="127" name="Google Shape;127;p23"/>
          <p:cNvSpPr txBox="1"/>
          <p:nvPr>
            <p:ph idx="1" type="body"/>
          </p:nvPr>
        </p:nvSpPr>
        <p:spPr>
          <a:xfrm>
            <a:off x="0" y="623400"/>
            <a:ext cx="7244700" cy="12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collected by using a control list of data = [5, 3, 7, 9, 6] and a control priority of priority =  [1, 6, 3 , 9,  4] where d[i] ≡ p[i],</a:t>
            </a:r>
            <a:endParaRPr/>
          </a:p>
          <a:p>
            <a:pPr indent="0" lvl="0" marL="0" rtl="0" algn="l">
              <a:spcBef>
                <a:spcPts val="1200"/>
              </a:spcBef>
              <a:spcAft>
                <a:spcPts val="1200"/>
              </a:spcAft>
              <a:buNone/>
            </a:pPr>
            <a:r>
              <a:rPr lang="en"/>
              <a:t>Higher #  = Higher Priority in priority list</a:t>
            </a:r>
            <a:endParaRPr/>
          </a:p>
        </p:txBody>
      </p:sp>
      <p:graphicFrame>
        <p:nvGraphicFramePr>
          <p:cNvPr id="128" name="Google Shape;128;p23"/>
          <p:cNvGraphicFramePr/>
          <p:nvPr/>
        </p:nvGraphicFramePr>
        <p:xfrm>
          <a:off x="2850" y="1898700"/>
          <a:ext cx="3000000" cy="3000000"/>
        </p:xfrm>
        <a:graphic>
          <a:graphicData uri="http://schemas.openxmlformats.org/drawingml/2006/table">
            <a:tbl>
              <a:tblPr>
                <a:noFill/>
                <a:tableStyleId>{14547D88-A67B-4B12-B61D-98C0E83A41FC}</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a:t>
                      </a:r>
                      <a:endParaRPr/>
                    </a:p>
                  </a:txBody>
                  <a:tcPr marT="91425" marB="91425" marR="91425" marL="91425"/>
                </a:tc>
                <a:tc>
                  <a:txBody>
                    <a:bodyPr/>
                    <a:lstStyle/>
                    <a:p>
                      <a:pPr indent="0" lvl="0" marL="0" rtl="0" algn="l">
                        <a:spcBef>
                          <a:spcPts val="0"/>
                        </a:spcBef>
                        <a:spcAft>
                          <a:spcPts val="0"/>
                        </a:spcAft>
                        <a:buNone/>
                      </a:pPr>
                      <a:r>
                        <a:rPr lang="en"/>
                        <a:t>Priority</a:t>
                      </a:r>
                      <a:endParaRPr/>
                    </a:p>
                  </a:txBody>
                  <a:tcPr marT="91425" marB="91425" marR="91425" marL="91425"/>
                </a:tc>
                <a:tc>
                  <a:txBody>
                    <a:bodyPr/>
                    <a:lstStyle/>
                    <a:p>
                      <a:pPr indent="0" lvl="0" marL="0" rtl="0" algn="l">
                        <a:spcBef>
                          <a:spcPts val="0"/>
                        </a:spcBef>
                        <a:spcAft>
                          <a:spcPts val="0"/>
                        </a:spcAft>
                        <a:buNone/>
                      </a:pPr>
                      <a:r>
                        <a:rPr lang="en"/>
                        <a:t>Service Time</a:t>
                      </a:r>
                      <a:endParaRPr/>
                    </a:p>
                  </a:txBody>
                  <a:tcPr marT="91425" marB="91425" marR="91425" marL="91425"/>
                </a:tc>
                <a:tc>
                  <a:txBody>
                    <a:bodyPr/>
                    <a:lstStyle/>
                    <a:p>
                      <a:pPr indent="0" lvl="0" marL="0" rtl="0" algn="l">
                        <a:spcBef>
                          <a:spcPts val="0"/>
                        </a:spcBef>
                        <a:spcAft>
                          <a:spcPts val="0"/>
                        </a:spcAft>
                        <a:buNone/>
                      </a:pPr>
                      <a:r>
                        <a:rPr lang="en"/>
                        <a:t>Total Waiting Time</a:t>
                      </a:r>
                      <a:endParaRPr/>
                    </a:p>
                  </a:txBody>
                  <a:tcPr marT="91425" marB="91425" marR="91425" marL="91425"/>
                </a:tc>
              </a:tr>
              <a:tr h="38100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19</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3810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r>
            </a:tbl>
          </a:graphicData>
        </a:graphic>
      </p:graphicFrame>
      <p:sp>
        <p:nvSpPr>
          <p:cNvPr id="129" name="Google Shape;129;p23"/>
          <p:cNvSpPr txBox="1"/>
          <p:nvPr/>
        </p:nvSpPr>
        <p:spPr>
          <a:xfrm>
            <a:off x="2850" y="4390800"/>
            <a:ext cx="602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Total Waiting Time was calculated by the number of swaps it took to get the order the list (7), with the waiting time of the other processes before it,  excluding the first process which was just the servicing time.</a:t>
            </a:r>
            <a:endParaRPr>
              <a:latin typeface="Source Sans Pro"/>
              <a:ea typeface="Source Sans Pro"/>
              <a:cs typeface="Source Sans Pro"/>
              <a:sym typeface="Source Sans Pro"/>
            </a:endParaRPr>
          </a:p>
        </p:txBody>
      </p:sp>
      <p:sp>
        <p:nvSpPr>
          <p:cNvPr id="130" name="Google Shape;130;p23"/>
          <p:cNvSpPr txBox="1"/>
          <p:nvPr/>
        </p:nvSpPr>
        <p:spPr>
          <a:xfrm>
            <a:off x="5760325" y="4498650"/>
            <a:ext cx="32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Service time for elements t[1+n] was calculated by #swaps + service time</a:t>
            </a:r>
            <a:endParaRPr>
              <a:latin typeface="Source Sans Pro"/>
              <a:ea typeface="Source Sans Pro"/>
              <a:cs typeface="Source Sans Pro"/>
              <a:sym typeface="Source Sans Pro"/>
            </a:endParaRPr>
          </a:p>
        </p:txBody>
      </p:sp>
      <p:sp>
        <p:nvSpPr>
          <p:cNvPr id="131" name="Google Shape;131;p23"/>
          <p:cNvSpPr txBox="1"/>
          <p:nvPr/>
        </p:nvSpPr>
        <p:spPr>
          <a:xfrm>
            <a:off x="7338900" y="2151950"/>
            <a:ext cx="1589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average wait time was 7.4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The turnaround time was 94.0</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The average turnaround time was 18.8</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Turnaround time indicates that shortest job next is the fastest, turnaround time of 165.0 Slowest algorithm was  round robin with a turnaround time of 285 for 10 processes.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turnaround time for Priority Scheduling can vary depending on how many swaps are needed and the order they are placed in, smaller processes = lower turnaround time. TWT also affected by number of swaps.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12" y="4306263"/>
            <a:ext cx="4371975" cy="676275"/>
          </a:xfrm>
          <a:prstGeom prst="rect">
            <a:avLst/>
          </a:prstGeom>
          <a:noFill/>
          <a:ln>
            <a:noFill/>
          </a:ln>
        </p:spPr>
      </p:pic>
      <p:sp>
        <p:nvSpPr>
          <p:cNvPr id="139" name="Google Shape;139;p24"/>
          <p:cNvSpPr txBox="1"/>
          <p:nvPr/>
        </p:nvSpPr>
        <p:spPr>
          <a:xfrm>
            <a:off x="-62725" y="3690675"/>
            <a:ext cx="43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Ex: Best case for 10 processes (1-10) No swaps needed + organized lowest to highest  service time</a:t>
            </a:r>
            <a:endParaRPr>
              <a:latin typeface="Source Sans Pro"/>
              <a:ea typeface="Source Sans Pro"/>
              <a:cs typeface="Source Sans Pro"/>
              <a:sym typeface="Source Sans Pro"/>
            </a:endParaRPr>
          </a:p>
        </p:txBody>
      </p:sp>
      <p:sp>
        <p:nvSpPr>
          <p:cNvPr id="140" name="Google Shape;140;p24"/>
          <p:cNvSpPr txBox="1"/>
          <p:nvPr/>
        </p:nvSpPr>
        <p:spPr>
          <a:xfrm>
            <a:off x="4702500" y="3721425"/>
            <a:ext cx="444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Ex: Worst case for 10 processes (1-10), every element needs to be completed swapped + organized highest to lowest service time</a:t>
            </a:r>
            <a:endParaRPr sz="1200">
              <a:latin typeface="Source Sans Pro"/>
              <a:ea typeface="Source Sans Pro"/>
              <a:cs typeface="Source Sans Pro"/>
              <a:sym typeface="Source Sans Pro"/>
            </a:endParaRPr>
          </a:p>
        </p:txBody>
      </p:sp>
      <p:pic>
        <p:nvPicPr>
          <p:cNvPr id="141" name="Google Shape;141;p24"/>
          <p:cNvPicPr preferRelativeResize="0"/>
          <p:nvPr/>
        </p:nvPicPr>
        <p:blipFill>
          <a:blip r:embed="rId4">
            <a:alphaModFix/>
          </a:blip>
          <a:stretch>
            <a:fillRect/>
          </a:stretch>
        </p:blipFill>
        <p:spPr>
          <a:xfrm>
            <a:off x="4899175" y="4275513"/>
            <a:ext cx="4048125" cy="67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group members in order of their problems.</a:t>
            </a:r>
            <a:endParaRPr/>
          </a:p>
        </p:txBody>
      </p:sp>
      <p:sp>
        <p:nvSpPr>
          <p:cNvPr id="65" name="Google Shape;65;p14"/>
          <p:cNvSpPr txBox="1"/>
          <p:nvPr>
            <p:ph idx="1" type="body"/>
          </p:nvPr>
        </p:nvSpPr>
        <p:spPr>
          <a:xfrm>
            <a:off x="311700" y="1165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Guillaume Comfort: Problem 1: Implement the various CPU Scheduling Algorithms </a:t>
            </a:r>
            <a:endParaRPr b="1" sz="2000"/>
          </a:p>
          <a:p>
            <a:pPr indent="0" lvl="0" marL="0" rtl="0" algn="l">
              <a:spcBef>
                <a:spcPts val="1200"/>
              </a:spcBef>
              <a:spcAft>
                <a:spcPts val="0"/>
              </a:spcAft>
              <a:buNone/>
            </a:pPr>
            <a:r>
              <a:rPr b="1" lang="en" sz="2000"/>
              <a:t>Uloma Udeh: Problem 2: Bankers Algorithm for Deadlock Avoidance</a:t>
            </a:r>
            <a:endParaRPr b="1" sz="2000"/>
          </a:p>
          <a:p>
            <a:pPr indent="0" lvl="0" marL="0" rtl="0" algn="l">
              <a:spcBef>
                <a:spcPts val="1200"/>
              </a:spcBef>
              <a:spcAft>
                <a:spcPts val="0"/>
              </a:spcAft>
              <a:buNone/>
            </a:pPr>
            <a:r>
              <a:rPr b="1" lang="en" sz="2000"/>
              <a:t>Khadija Abdi: Problem 3: Deadlock Detection Algorithm</a:t>
            </a:r>
            <a:endParaRPr b="1" sz="2000"/>
          </a:p>
          <a:p>
            <a:pPr indent="0" lvl="0" marL="0" rtl="0" algn="l">
              <a:spcBef>
                <a:spcPts val="1200"/>
              </a:spcBef>
              <a:spcAft>
                <a:spcPts val="0"/>
              </a:spcAft>
              <a:buNone/>
            </a:pPr>
            <a:r>
              <a:rPr b="1" lang="en" sz="2000"/>
              <a:t>Precious Onyejose:</a:t>
            </a:r>
            <a:endParaRPr b="1" sz="2000"/>
          </a:p>
          <a:p>
            <a:pPr indent="0" lvl="0" marL="0" rtl="0" algn="l">
              <a:spcBef>
                <a:spcPts val="1200"/>
              </a:spcBef>
              <a:spcAft>
                <a:spcPts val="1200"/>
              </a:spcAft>
              <a:buNone/>
            </a:pPr>
            <a:r>
              <a:rPr b="1" lang="en" sz="2000"/>
              <a:t>Glory Deji-Akinlotan: Problem 6: File allocation Strategies.</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CPU Scheduling Algorithms</a:t>
            </a:r>
            <a:endParaRPr/>
          </a:p>
        </p:txBody>
      </p:sp>
      <p:sp>
        <p:nvSpPr>
          <p:cNvPr id="71" name="Google Shape;71;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Goal: Implementing the various CPU Scheduling algorithms using any programming language. I chose Python.</a:t>
            </a:r>
            <a:endParaRPr/>
          </a:p>
          <a:p>
            <a:pPr indent="-342900" lvl="0" marL="457200" rtl="0" algn="l">
              <a:spcBef>
                <a:spcPts val="1200"/>
              </a:spcBef>
              <a:spcAft>
                <a:spcPts val="0"/>
              </a:spcAft>
              <a:buSzPts val="1800"/>
              <a:buChar char="-"/>
            </a:pPr>
            <a:r>
              <a:rPr lang="en"/>
              <a:t>First Come First Serve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Shortest Job First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Round Robin Scheduling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Priority Scheduling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FCFS</a:t>
            </a:r>
            <a:endParaRPr/>
          </a:p>
        </p:txBody>
      </p:sp>
      <p:sp>
        <p:nvSpPr>
          <p:cNvPr id="77" name="Google Shape;77;p16"/>
          <p:cNvSpPr txBox="1"/>
          <p:nvPr>
            <p:ph idx="1" type="body"/>
          </p:nvPr>
        </p:nvSpPr>
        <p:spPr>
          <a:xfrm>
            <a:off x="311700" y="1152475"/>
            <a:ext cx="8520600" cy="3919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Algorithm that when a process shows up, it is executed in the order it showed up.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Service Time</a:t>
            </a:r>
            <a:r>
              <a:rPr lang="en"/>
              <a:t> is calculated for each process </a:t>
            </a:r>
            <a:r>
              <a:rPr lang="en"/>
              <a:t>separately</a:t>
            </a:r>
            <a:endParaRPr/>
          </a:p>
          <a:p>
            <a:pPr indent="0" lvl="0" marL="0" rtl="0" algn="l">
              <a:spcBef>
                <a:spcPts val="1200"/>
              </a:spcBef>
              <a:spcAft>
                <a:spcPts val="0"/>
              </a:spcAft>
              <a:buNone/>
            </a:pPr>
            <a:r>
              <a:rPr lang="en"/>
              <a:t>Total Waiting Time is calculated by adding the waiting time of each process, including time it takes to process. </a:t>
            </a:r>
            <a:endParaRPr/>
          </a:p>
          <a:p>
            <a:pPr indent="0" lvl="0" marL="0" rtl="0" algn="l">
              <a:spcBef>
                <a:spcPts val="1200"/>
              </a:spcBef>
              <a:spcAft>
                <a:spcPts val="0"/>
              </a:spcAft>
              <a:buNone/>
            </a:pPr>
            <a:r>
              <a:rPr lang="en"/>
              <a:t>Turnaround Time is calculated by adding the total time of each process.</a:t>
            </a:r>
            <a:endParaRPr/>
          </a:p>
          <a:p>
            <a:pPr indent="0" lvl="0" marL="0" rtl="0" algn="l">
              <a:spcBef>
                <a:spcPts val="1200"/>
              </a:spcBef>
              <a:spcAft>
                <a:spcPts val="0"/>
              </a:spcAft>
              <a:buNone/>
            </a:pPr>
            <a:r>
              <a:rPr lang="en"/>
              <a:t>Average waiting time = Total Time / # Processes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FCFS: Cont</a:t>
            </a:r>
            <a:endParaRPr/>
          </a:p>
        </p:txBody>
      </p:sp>
      <p:sp>
        <p:nvSpPr>
          <p:cNvPr id="83" name="Google Shape;83;p17"/>
          <p:cNvSpPr txBox="1"/>
          <p:nvPr>
            <p:ph idx="1" type="body"/>
          </p:nvPr>
        </p:nvSpPr>
        <p:spPr>
          <a:xfrm>
            <a:off x="2362675" y="0"/>
            <a:ext cx="6781500" cy="543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Using a control data list of [9, 8, 6, 2, 3 ,4, 5, 7, 10, 1]. This was the data collected.</a:t>
            </a:r>
            <a:endParaRPr/>
          </a:p>
        </p:txBody>
      </p:sp>
      <p:graphicFrame>
        <p:nvGraphicFramePr>
          <p:cNvPr id="84" name="Google Shape;84;p17"/>
          <p:cNvGraphicFramePr/>
          <p:nvPr/>
        </p:nvGraphicFramePr>
        <p:xfrm>
          <a:off x="0" y="623410"/>
          <a:ext cx="3000000" cy="3000000"/>
        </p:xfrm>
        <a:graphic>
          <a:graphicData uri="http://schemas.openxmlformats.org/drawingml/2006/table">
            <a:tbl>
              <a:tblPr>
                <a:noFill/>
                <a:tableStyleId>{14547D88-A67B-4B12-B61D-98C0E83A41FC}</a:tableStyleId>
              </a:tblPr>
              <a:tblGrid>
                <a:gridCol w="2289675"/>
                <a:gridCol w="2289675"/>
                <a:gridCol w="2289675"/>
              </a:tblGrid>
              <a:tr h="410900">
                <a:tc>
                  <a:txBody>
                    <a:bodyPr/>
                    <a:lstStyle/>
                    <a:p>
                      <a:pPr indent="0" lvl="0" marL="0" rtl="0" algn="l">
                        <a:spcBef>
                          <a:spcPts val="0"/>
                        </a:spcBef>
                        <a:spcAft>
                          <a:spcPts val="0"/>
                        </a:spcAft>
                        <a:buNone/>
                      </a:pPr>
                      <a:r>
                        <a:rPr lang="en"/>
                        <a:t>Process Time</a:t>
                      </a:r>
                      <a:endParaRPr/>
                    </a:p>
                  </a:txBody>
                  <a:tcPr marT="91425" marB="91425" marR="91425" marL="91425"/>
                </a:tc>
                <a:tc>
                  <a:txBody>
                    <a:bodyPr/>
                    <a:lstStyle/>
                    <a:p>
                      <a:pPr indent="0" lvl="0" marL="0" rtl="0" algn="l">
                        <a:spcBef>
                          <a:spcPts val="0"/>
                        </a:spcBef>
                        <a:spcAft>
                          <a:spcPts val="0"/>
                        </a:spcAft>
                        <a:buNone/>
                      </a:pPr>
                      <a:r>
                        <a:rPr lang="en"/>
                        <a:t>Service Time</a:t>
                      </a:r>
                      <a:endParaRPr/>
                    </a:p>
                  </a:txBody>
                  <a:tcPr marT="91425" marB="91425" marR="91425" marL="91425"/>
                </a:tc>
                <a:tc>
                  <a:txBody>
                    <a:bodyPr/>
                    <a:lstStyle/>
                    <a:p>
                      <a:pPr indent="0" lvl="0" marL="0" rtl="0" algn="l">
                        <a:spcBef>
                          <a:spcPts val="0"/>
                        </a:spcBef>
                        <a:spcAft>
                          <a:spcPts val="0"/>
                        </a:spcAft>
                        <a:buNone/>
                      </a:pPr>
                      <a:r>
                        <a:rPr lang="en"/>
                        <a:t>Total Waiting Time</a:t>
                      </a:r>
                      <a:endParaRPr/>
                    </a:p>
                  </a:txBody>
                  <a:tcPr marT="91425" marB="91425" marR="91425" marL="91425"/>
                </a:tc>
              </a:tr>
              <a:tr h="410925">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410925">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17</a:t>
                      </a:r>
                      <a:endParaRPr/>
                    </a:p>
                  </a:txBody>
                  <a:tcPr marT="91425" marB="91425" marR="91425" marL="91425"/>
                </a:tc>
              </a:tr>
              <a:tr h="41092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r>
              <a:tr h="4109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4109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r>
              <a:tr h="41092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r h="41092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r>
              <a:tr h="41092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r>
              <a:tr h="4109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54</a:t>
                      </a:r>
                      <a:endParaRPr/>
                    </a:p>
                  </a:txBody>
                  <a:tcPr marT="91425" marB="91425" marR="91425" marL="91425"/>
                </a:tc>
              </a:tr>
              <a:tr h="4109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55</a:t>
                      </a:r>
                      <a:endParaRPr/>
                    </a:p>
                  </a:txBody>
                  <a:tcPr marT="91425" marB="91425" marR="91425" marL="91425"/>
                </a:tc>
              </a:tr>
            </a:tbl>
          </a:graphicData>
        </a:graphic>
      </p:graphicFrame>
      <p:sp>
        <p:nvSpPr>
          <p:cNvPr id="85" name="Google Shape;85;p17"/>
          <p:cNvSpPr txBox="1"/>
          <p:nvPr/>
        </p:nvSpPr>
        <p:spPr>
          <a:xfrm>
            <a:off x="6920725" y="623400"/>
            <a:ext cx="2223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average wait time per process was 5.5</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The turnaround time was 269.0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The Average turnaround was 26.9</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SJN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Shortest Job next involves sorting the list such that the process with the lowest service time goes next.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Same steps as FCFS, with exception to sorting the list from Lowest to Highest.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SJN: Cont</a:t>
            </a:r>
            <a:endParaRPr/>
          </a:p>
        </p:txBody>
      </p:sp>
      <p:sp>
        <p:nvSpPr>
          <p:cNvPr id="97" name="Google Shape;97;p19"/>
          <p:cNvSpPr txBox="1"/>
          <p:nvPr>
            <p:ph idx="1" type="body"/>
          </p:nvPr>
        </p:nvSpPr>
        <p:spPr>
          <a:xfrm>
            <a:off x="1871325" y="0"/>
            <a:ext cx="6751800" cy="623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This was the data collected from SJN with a control list of [9,8,6,2,3,4,5,7,10,1] </a:t>
            </a:r>
            <a:endParaRPr/>
          </a:p>
        </p:txBody>
      </p:sp>
      <p:graphicFrame>
        <p:nvGraphicFramePr>
          <p:cNvPr id="98" name="Google Shape;98;p19"/>
          <p:cNvGraphicFramePr/>
          <p:nvPr/>
        </p:nvGraphicFramePr>
        <p:xfrm>
          <a:off x="0" y="800400"/>
          <a:ext cx="3000000" cy="3000000"/>
        </p:xfrm>
        <a:graphic>
          <a:graphicData uri="http://schemas.openxmlformats.org/drawingml/2006/table">
            <a:tbl>
              <a:tblPr>
                <a:noFill/>
                <a:tableStyleId>{14547D88-A67B-4B12-B61D-98C0E83A41FC}</a:tableStyleId>
              </a:tblPr>
              <a:tblGrid>
                <a:gridCol w="2178175"/>
                <a:gridCol w="2178175"/>
                <a:gridCol w="2178175"/>
              </a:tblGrid>
              <a:tr h="381000">
                <a:tc>
                  <a:txBody>
                    <a:bodyPr/>
                    <a:lstStyle/>
                    <a:p>
                      <a:pPr indent="0" lvl="0" marL="0" rtl="0" algn="l">
                        <a:spcBef>
                          <a:spcPts val="0"/>
                        </a:spcBef>
                        <a:spcAft>
                          <a:spcPts val="0"/>
                        </a:spcAft>
                        <a:buNone/>
                      </a:pPr>
                      <a:r>
                        <a:rPr lang="en"/>
                        <a:t>Process</a:t>
                      </a:r>
                      <a:endParaRPr/>
                    </a:p>
                  </a:txBody>
                  <a:tcPr marT="91425" marB="91425" marR="91425" marL="91425"/>
                </a:tc>
                <a:tc>
                  <a:txBody>
                    <a:bodyPr/>
                    <a:lstStyle/>
                    <a:p>
                      <a:pPr indent="0" lvl="0" marL="0" rtl="0" algn="l">
                        <a:spcBef>
                          <a:spcPts val="0"/>
                        </a:spcBef>
                        <a:spcAft>
                          <a:spcPts val="0"/>
                        </a:spcAft>
                        <a:buNone/>
                      </a:pPr>
                      <a:r>
                        <a:rPr lang="en"/>
                        <a:t>Service Time</a:t>
                      </a:r>
                      <a:endParaRPr/>
                    </a:p>
                  </a:txBody>
                  <a:tcPr marT="91425" marB="91425" marR="91425" marL="91425"/>
                </a:tc>
                <a:tc>
                  <a:txBody>
                    <a:bodyPr/>
                    <a:lstStyle/>
                    <a:p>
                      <a:pPr indent="0" lvl="0" marL="0" rtl="0" algn="l">
                        <a:spcBef>
                          <a:spcPts val="0"/>
                        </a:spcBef>
                        <a:spcAft>
                          <a:spcPts val="0"/>
                        </a:spcAft>
                        <a:buNone/>
                      </a:pPr>
                      <a:r>
                        <a:rPr lang="en"/>
                        <a:t>Total Waiting Time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r>
              <a:tr h="3810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r>
              <a:tr h="38100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45</a:t>
                      </a:r>
                      <a:endParaRPr/>
                    </a:p>
                  </a:txBody>
                  <a:tcPr marT="91425" marB="91425" marR="91425" marL="91425"/>
                </a:tc>
              </a:tr>
              <a:tr h="381000">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55</a:t>
                      </a:r>
                      <a:endParaRPr/>
                    </a:p>
                  </a:txBody>
                  <a:tcPr marT="91425" marB="91425" marR="91425" marL="91425"/>
                </a:tc>
              </a:tr>
            </a:tbl>
          </a:graphicData>
        </a:graphic>
      </p:graphicFrame>
      <p:sp>
        <p:nvSpPr>
          <p:cNvPr id="99" name="Google Shape;99;p19"/>
          <p:cNvSpPr txBox="1"/>
          <p:nvPr/>
        </p:nvSpPr>
        <p:spPr>
          <a:xfrm>
            <a:off x="6962550" y="1034975"/>
            <a:ext cx="22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00" name="Google Shape;100;p19"/>
          <p:cNvSpPr txBox="1"/>
          <p:nvPr/>
        </p:nvSpPr>
        <p:spPr>
          <a:xfrm>
            <a:off x="6680275" y="800400"/>
            <a:ext cx="23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Average wait time per process was 5.5 </a:t>
            </a:r>
            <a:endParaRPr>
              <a:latin typeface="Source Sans Pro"/>
              <a:ea typeface="Source Sans Pro"/>
              <a:cs typeface="Source Sans Pro"/>
              <a:sym typeface="Source Sans Pro"/>
            </a:endParaRPr>
          </a:p>
        </p:txBody>
      </p:sp>
      <p:sp>
        <p:nvSpPr>
          <p:cNvPr id="101" name="Google Shape;101;p19"/>
          <p:cNvSpPr txBox="1"/>
          <p:nvPr/>
        </p:nvSpPr>
        <p:spPr>
          <a:xfrm>
            <a:off x="6680275" y="1777225"/>
            <a:ext cx="215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Turnaround Time was 165.0</a:t>
            </a:r>
            <a:endParaRPr>
              <a:latin typeface="Source Sans Pro"/>
              <a:ea typeface="Source Sans Pro"/>
              <a:cs typeface="Source Sans Pro"/>
              <a:sym typeface="Source Sans Pro"/>
            </a:endParaRPr>
          </a:p>
        </p:txBody>
      </p:sp>
      <p:sp>
        <p:nvSpPr>
          <p:cNvPr id="102" name="Google Shape;102;p19"/>
          <p:cNvSpPr txBox="1"/>
          <p:nvPr/>
        </p:nvSpPr>
        <p:spPr>
          <a:xfrm>
            <a:off x="6680275" y="2644925"/>
            <a:ext cx="202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average turnaround time was 16.5</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Round Robin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program is assigned an equal time slice to execute.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-Most of the same steps as the first two except waiting time and requiring a time quantum.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0" y="0"/>
            <a:ext cx="37218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 Robin: Cont</a:t>
            </a:r>
            <a:endParaRPr/>
          </a:p>
        </p:txBody>
      </p:sp>
      <p:sp>
        <p:nvSpPr>
          <p:cNvPr id="114" name="Google Shape;114;p21"/>
          <p:cNvSpPr txBox="1"/>
          <p:nvPr>
            <p:ph idx="1" type="body"/>
          </p:nvPr>
        </p:nvSpPr>
        <p:spPr>
          <a:xfrm>
            <a:off x="3355800" y="0"/>
            <a:ext cx="5163000" cy="623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The data that was collected with a control list of [9,8,6,2,3,4,5,7,10,1]</a:t>
            </a:r>
            <a:endParaRPr/>
          </a:p>
        </p:txBody>
      </p:sp>
      <p:sp>
        <p:nvSpPr>
          <p:cNvPr id="115" name="Google Shape;115;p21"/>
          <p:cNvSpPr txBox="1"/>
          <p:nvPr/>
        </p:nvSpPr>
        <p:spPr>
          <a:xfrm>
            <a:off x="146350" y="1275425"/>
            <a:ext cx="842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Total Waiting Time: 55</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Average Waiting Time: 5.5</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Turnaround time: 285</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Average Turnaround time: 28.5</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