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Lst>
  <p:sldSz cy="5143500" cx="9144000"/>
  <p:notesSz cx="6858000" cy="9144000"/>
  <p:embeddedFontLst>
    <p:embeddedFont>
      <p:font typeface="Raleway"/>
      <p:regular r:id="rId9"/>
      <p:bold r:id="rId10"/>
      <p:italic r:id="rId11"/>
      <p:boldItalic r:id="rId12"/>
    </p:embeddedFont>
    <p:embeddedFont>
      <p:font typeface="Source Sans Pro"/>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Raleway-italic.fntdata"/><Relationship Id="rId10" Type="http://schemas.openxmlformats.org/officeDocument/2006/relationships/font" Target="fonts/Raleway-bold.fntdata"/><Relationship Id="rId13" Type="http://schemas.openxmlformats.org/officeDocument/2006/relationships/font" Target="fonts/SourceSansPro-regular.fntdata"/><Relationship Id="rId12" Type="http://schemas.openxmlformats.org/officeDocument/2006/relationships/font" Target="fonts/Raleway-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Raleway-regular.fntdata"/><Relationship Id="rId15" Type="http://schemas.openxmlformats.org/officeDocument/2006/relationships/font" Target="fonts/SourceSansPro-italic.fntdata"/><Relationship Id="rId14" Type="http://schemas.openxmlformats.org/officeDocument/2006/relationships/font" Target="fonts/SourceSansPro-bold.fntdata"/><Relationship Id="rId16" Type="http://schemas.openxmlformats.org/officeDocument/2006/relationships/font" Target="fonts/SourceSansPr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178aca93e7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178aca93e7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FIRST COME FIRST SERVE</a:t>
            </a:r>
            <a:r>
              <a:rPr lang="en">
                <a:solidFill>
                  <a:schemeClr val="dk1"/>
                </a:solidFill>
              </a:rPr>
              <a:t>: CPU scheduler will decide which process should be given the CPU for its execution. For this CPU uses different algorithm to choose among the process. One among that algorithm is FCFS algorithm. In this algorithm the process which arrives first is given the CPU after finishing its request only it will allow CPU to execute other process.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b="1" lang="en">
                <a:solidFill>
                  <a:schemeClr val="dk1"/>
                </a:solidFill>
              </a:rPr>
              <a:t>SHORTEST JOB FIRST</a:t>
            </a:r>
            <a:r>
              <a:rPr lang="en">
                <a:solidFill>
                  <a:schemeClr val="dk1"/>
                </a:solidFill>
              </a:rPr>
              <a:t>: CPU scheduler will decide which process should be given the CPU for its execution. For this CPU use different algorithm to choose among the process. One among that algorithm is SJF algorithm. In this algorithm the process which has less service time given the CPU after finishing its request only it will allow CPU to execute next other process.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b="1" lang="en">
                <a:solidFill>
                  <a:schemeClr val="dk1"/>
                </a:solidFill>
              </a:rPr>
              <a:t>ROUND ROBIN</a:t>
            </a:r>
            <a:r>
              <a:rPr lang="en">
                <a:solidFill>
                  <a:schemeClr val="dk1"/>
                </a:solidFill>
              </a:rPr>
              <a:t>: CPU scheduler will decide which process should be given the CPU for its execution. For this it use different algorithm to choose among the process .one among that algorithm is Round robin algorithm. In this algorithm we are assigning some time slice .The process is allocated according to the time slice ,if the process service time is less than the time slice then process itself will release the CPU voluntarily .The scheduler will then proceed to the next process in the ready queue .If the CPU burst of the currently running process is longer than time quantum ,the timer will go off and will cause an interrupt to the operating system .A context switch will be executed and the process will be put at the tail of the ready queue.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b="1" lang="en">
                <a:solidFill>
                  <a:schemeClr val="dk1"/>
                </a:solidFill>
              </a:rPr>
              <a:t>PRIORITY SCHEDULING</a:t>
            </a:r>
            <a:r>
              <a:rPr lang="en">
                <a:solidFill>
                  <a:schemeClr val="dk1"/>
                </a:solidFill>
              </a:rPr>
              <a:t>: CPU scheduler will decide which process should be given the CPU for its execution. For this it use different algorithm to choose among the process. One among that algorithm is Priority Scheduling algorithm. In this algorithm the process which has highest priority executed first. After finishing its request only, it will allow CPU to execute next process which has next priority level.</a:t>
            </a:r>
            <a:endParaRPr>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1d09278958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1d09278958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485875" y="264475"/>
            <a:ext cx="8183700" cy="14736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2" name="Google Shape;12;p2"/>
          <p:cNvSpPr txBox="1"/>
          <p:nvPr>
            <p:ph idx="1" type="subTitle"/>
          </p:nvPr>
        </p:nvSpPr>
        <p:spPr>
          <a:xfrm>
            <a:off x="485875" y="1738075"/>
            <a:ext cx="8183700" cy="861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2400"/>
              <a:buNone/>
              <a:defRPr sz="2400"/>
            </a:lvl1pPr>
            <a:lvl2pPr lvl="1">
              <a:lnSpc>
                <a:spcPct val="100000"/>
              </a:lnSpc>
              <a:spcBef>
                <a:spcPts val="0"/>
              </a:spcBef>
              <a:spcAft>
                <a:spcPts val="0"/>
              </a:spcAft>
              <a:buSzPts val="2400"/>
              <a:buNone/>
              <a:defRPr sz="2400"/>
            </a:lvl2pPr>
            <a:lvl3pPr lvl="2">
              <a:lnSpc>
                <a:spcPct val="100000"/>
              </a:lnSpc>
              <a:spcBef>
                <a:spcPts val="0"/>
              </a:spcBef>
              <a:spcAft>
                <a:spcPts val="0"/>
              </a:spcAft>
              <a:buSzPts val="2400"/>
              <a:buNone/>
              <a:defRPr sz="2400"/>
            </a:lvl3pPr>
            <a:lvl4pPr lvl="3">
              <a:lnSpc>
                <a:spcPct val="100000"/>
              </a:lnSpc>
              <a:spcBef>
                <a:spcPts val="0"/>
              </a:spcBef>
              <a:spcAft>
                <a:spcPts val="0"/>
              </a:spcAft>
              <a:buSzPts val="2400"/>
              <a:buNone/>
              <a:defRPr sz="2400"/>
            </a:lvl4pPr>
            <a:lvl5pPr lvl="4">
              <a:lnSpc>
                <a:spcPct val="100000"/>
              </a:lnSpc>
              <a:spcBef>
                <a:spcPts val="0"/>
              </a:spcBef>
              <a:spcAft>
                <a:spcPts val="0"/>
              </a:spcAft>
              <a:buSzPts val="2400"/>
              <a:buNone/>
              <a:defRPr sz="2400"/>
            </a:lvl5pPr>
            <a:lvl6pPr lvl="5">
              <a:lnSpc>
                <a:spcPct val="100000"/>
              </a:lnSpc>
              <a:spcBef>
                <a:spcPts val="0"/>
              </a:spcBef>
              <a:spcAft>
                <a:spcPts val="0"/>
              </a:spcAft>
              <a:buSzPts val="2400"/>
              <a:buNone/>
              <a:defRPr sz="2400"/>
            </a:lvl6pPr>
            <a:lvl7pPr lvl="6">
              <a:lnSpc>
                <a:spcPct val="100000"/>
              </a:lnSpc>
              <a:spcBef>
                <a:spcPts val="0"/>
              </a:spcBef>
              <a:spcAft>
                <a:spcPts val="0"/>
              </a:spcAft>
              <a:buSzPts val="2400"/>
              <a:buNone/>
              <a:defRPr sz="2400"/>
            </a:lvl7pPr>
            <a:lvl8pPr lvl="7">
              <a:lnSpc>
                <a:spcPct val="100000"/>
              </a:lnSpc>
              <a:spcBef>
                <a:spcPts val="0"/>
              </a:spcBef>
              <a:spcAft>
                <a:spcPts val="0"/>
              </a:spcAft>
              <a:buSzPts val="2400"/>
              <a:buNone/>
              <a:defRPr sz="2400"/>
            </a:lvl8pPr>
            <a:lvl9pPr lvl="8">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7" name="Shape 47"/>
        <p:cNvGrpSpPr/>
        <p:nvPr/>
      </p:nvGrpSpPr>
      <p:grpSpPr>
        <a:xfrm>
          <a:off x="0" y="0"/>
          <a:ext cx="0" cy="0"/>
          <a:chOff x="0" y="0"/>
          <a:chExt cx="0" cy="0"/>
        </a:xfrm>
      </p:grpSpPr>
      <p:sp>
        <p:nvSpPr>
          <p:cNvPr id="48" name="Google Shape;48;p11"/>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11"/>
          <p:cNvSpPr txBox="1"/>
          <p:nvPr>
            <p:ph hasCustomPrompt="1" type="title"/>
          </p:nvPr>
        </p:nvSpPr>
        <p:spPr>
          <a:xfrm>
            <a:off x="311700" y="743001"/>
            <a:ext cx="8520600" cy="20064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Font typeface="Source Sans Pro"/>
              <a:buNone/>
              <a:defRPr sz="12000">
                <a:latin typeface="Source Sans Pro"/>
                <a:ea typeface="Source Sans Pro"/>
                <a:cs typeface="Source Sans Pro"/>
                <a:sym typeface="Source Sans Pro"/>
              </a:defRPr>
            </a:lvl1pPr>
            <a:lvl2pPr lvl="1" algn="ctr">
              <a:spcBef>
                <a:spcPts val="0"/>
              </a:spcBef>
              <a:spcAft>
                <a:spcPts val="0"/>
              </a:spcAft>
              <a:buSzPts val="12000"/>
              <a:buFont typeface="Source Sans Pro"/>
              <a:buNone/>
              <a:defRPr sz="12000">
                <a:latin typeface="Source Sans Pro"/>
                <a:ea typeface="Source Sans Pro"/>
                <a:cs typeface="Source Sans Pro"/>
                <a:sym typeface="Source Sans Pro"/>
              </a:defRPr>
            </a:lvl2pPr>
            <a:lvl3pPr lvl="2" algn="ctr">
              <a:spcBef>
                <a:spcPts val="0"/>
              </a:spcBef>
              <a:spcAft>
                <a:spcPts val="0"/>
              </a:spcAft>
              <a:buSzPts val="12000"/>
              <a:buFont typeface="Source Sans Pro"/>
              <a:buNone/>
              <a:defRPr sz="12000">
                <a:latin typeface="Source Sans Pro"/>
                <a:ea typeface="Source Sans Pro"/>
                <a:cs typeface="Source Sans Pro"/>
                <a:sym typeface="Source Sans Pro"/>
              </a:defRPr>
            </a:lvl3pPr>
            <a:lvl4pPr lvl="3" algn="ctr">
              <a:spcBef>
                <a:spcPts val="0"/>
              </a:spcBef>
              <a:spcAft>
                <a:spcPts val="0"/>
              </a:spcAft>
              <a:buSzPts val="12000"/>
              <a:buFont typeface="Source Sans Pro"/>
              <a:buNone/>
              <a:defRPr sz="12000">
                <a:latin typeface="Source Sans Pro"/>
                <a:ea typeface="Source Sans Pro"/>
                <a:cs typeface="Source Sans Pro"/>
                <a:sym typeface="Source Sans Pro"/>
              </a:defRPr>
            </a:lvl4pPr>
            <a:lvl5pPr lvl="4" algn="ctr">
              <a:spcBef>
                <a:spcPts val="0"/>
              </a:spcBef>
              <a:spcAft>
                <a:spcPts val="0"/>
              </a:spcAft>
              <a:buSzPts val="12000"/>
              <a:buFont typeface="Source Sans Pro"/>
              <a:buNone/>
              <a:defRPr sz="12000">
                <a:latin typeface="Source Sans Pro"/>
                <a:ea typeface="Source Sans Pro"/>
                <a:cs typeface="Source Sans Pro"/>
                <a:sym typeface="Source Sans Pro"/>
              </a:defRPr>
            </a:lvl5pPr>
            <a:lvl6pPr lvl="5" algn="ctr">
              <a:spcBef>
                <a:spcPts val="0"/>
              </a:spcBef>
              <a:spcAft>
                <a:spcPts val="0"/>
              </a:spcAft>
              <a:buSzPts val="12000"/>
              <a:buFont typeface="Source Sans Pro"/>
              <a:buNone/>
              <a:defRPr sz="12000">
                <a:latin typeface="Source Sans Pro"/>
                <a:ea typeface="Source Sans Pro"/>
                <a:cs typeface="Source Sans Pro"/>
                <a:sym typeface="Source Sans Pro"/>
              </a:defRPr>
            </a:lvl6pPr>
            <a:lvl7pPr lvl="6" algn="ctr">
              <a:spcBef>
                <a:spcPts val="0"/>
              </a:spcBef>
              <a:spcAft>
                <a:spcPts val="0"/>
              </a:spcAft>
              <a:buSzPts val="12000"/>
              <a:buFont typeface="Source Sans Pro"/>
              <a:buNone/>
              <a:defRPr sz="12000">
                <a:latin typeface="Source Sans Pro"/>
                <a:ea typeface="Source Sans Pro"/>
                <a:cs typeface="Source Sans Pro"/>
                <a:sym typeface="Source Sans Pro"/>
              </a:defRPr>
            </a:lvl7pPr>
            <a:lvl8pPr lvl="7" algn="ctr">
              <a:spcBef>
                <a:spcPts val="0"/>
              </a:spcBef>
              <a:spcAft>
                <a:spcPts val="0"/>
              </a:spcAft>
              <a:buSzPts val="12000"/>
              <a:buFont typeface="Source Sans Pro"/>
              <a:buNone/>
              <a:defRPr sz="12000">
                <a:latin typeface="Source Sans Pro"/>
                <a:ea typeface="Source Sans Pro"/>
                <a:cs typeface="Source Sans Pro"/>
                <a:sym typeface="Source Sans Pro"/>
              </a:defRPr>
            </a:lvl8pPr>
            <a:lvl9pPr lvl="8" algn="ctr">
              <a:spcBef>
                <a:spcPts val="0"/>
              </a:spcBef>
              <a:spcAft>
                <a:spcPts val="0"/>
              </a:spcAft>
              <a:buSzPts val="12000"/>
              <a:buFont typeface="Source Sans Pro"/>
              <a:buNone/>
              <a:defRPr sz="12000">
                <a:latin typeface="Source Sans Pro"/>
                <a:ea typeface="Source Sans Pro"/>
                <a:cs typeface="Source Sans Pro"/>
                <a:sym typeface="Source Sans Pro"/>
              </a:defRPr>
            </a:lvl9pPr>
          </a:lstStyle>
          <a:p>
            <a:r>
              <a:t>xx%</a:t>
            </a:r>
          </a:p>
        </p:txBody>
      </p:sp>
      <p:sp>
        <p:nvSpPr>
          <p:cNvPr id="50" name="Google Shape;50;p11"/>
          <p:cNvSpPr txBox="1"/>
          <p:nvPr>
            <p:ph idx="1" type="body"/>
          </p:nvPr>
        </p:nvSpPr>
        <p:spPr>
          <a:xfrm>
            <a:off x="311700" y="2845182"/>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51" name="Google Shape;51;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txBox="1"/>
          <p:nvPr>
            <p:ph type="title"/>
          </p:nvPr>
        </p:nvSpPr>
        <p:spPr>
          <a:xfrm>
            <a:off x="485875" y="1714500"/>
            <a:ext cx="8183700" cy="785700"/>
          </a:xfrm>
          <a:prstGeom prst="rect">
            <a:avLst/>
          </a:prstGeom>
        </p:spPr>
        <p:txBody>
          <a:bodyPr anchorCtr="0" anchor="b"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7" name="Google Shape;17;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0" name="Google Shape;20;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1" name="Google Shape;21;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5"/>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4" name="Google Shape;24;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9" name="Google Shape;29;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2" name="Google Shape;32;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2"/>
        </a:solidFill>
      </p:bgPr>
    </p:bg>
    <p:spTree>
      <p:nvGrpSpPr>
        <p:cNvPr id="34" name="Shape 34"/>
        <p:cNvGrpSpPr/>
        <p:nvPr/>
      </p:nvGrpSpPr>
      <p:grpSpPr>
        <a:xfrm>
          <a:off x="0" y="0"/>
          <a:ext cx="0" cy="0"/>
          <a:chOff x="0" y="0"/>
          <a:chExt cx="0" cy="0"/>
        </a:xfrm>
      </p:grpSpPr>
      <p:sp>
        <p:nvSpPr>
          <p:cNvPr id="35" name="Google Shape;35;p8"/>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6" name="Google Shape;36;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9"/>
          <p:cNvSpPr/>
          <p:nvPr/>
        </p:nvSpPr>
        <p:spPr>
          <a:xfrm>
            <a:off x="4636800" y="80700"/>
            <a:ext cx="4426500" cy="4982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 name="Google Shape;39;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0" name="Google Shape;40;p9"/>
          <p:cNvSpPr txBox="1"/>
          <p:nvPr>
            <p:ph type="title"/>
          </p:nvPr>
        </p:nvSpPr>
        <p:spPr>
          <a:xfrm>
            <a:off x="265500" y="1181700"/>
            <a:ext cx="4045200" cy="15336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1" name="Google Shape;41;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2" name="Google Shape;42;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3" name="Google Shape;43;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4" name="Shape 44"/>
        <p:cNvGrpSpPr/>
        <p:nvPr/>
      </p:nvGrpSpPr>
      <p:grpSpPr>
        <a:xfrm>
          <a:off x="0" y="0"/>
          <a:ext cx="0" cy="0"/>
          <a:chOff x="0" y="0"/>
          <a:chExt cx="0" cy="0"/>
        </a:xfrm>
      </p:grpSpPr>
      <p:sp>
        <p:nvSpPr>
          <p:cNvPr id="45" name="Google Shape;45;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6" name="Google Shape;46;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l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Source Sans Pro"/>
              <a:buChar char="●"/>
              <a:defRPr sz="1800">
                <a:solidFill>
                  <a:schemeClr val="lt2"/>
                </a:solidFill>
                <a:latin typeface="Source Sans Pro"/>
                <a:ea typeface="Source Sans Pro"/>
                <a:cs typeface="Source Sans Pro"/>
                <a:sym typeface="Source Sans Pro"/>
              </a:defRPr>
            </a:lvl1pPr>
            <a:lvl2pPr indent="-317500" lvl="1" marL="9144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2pPr>
            <a:lvl3pPr indent="-317500" lvl="2" marL="13716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3pPr>
            <a:lvl4pPr indent="-317500" lvl="3" marL="18288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4pPr>
            <a:lvl5pPr indent="-317500" lvl="4" marL="22860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5pPr>
            <a:lvl6pPr indent="-317500" lvl="5" marL="27432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6pPr>
            <a:lvl7pPr indent="-317500" lvl="6" marL="32004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7pPr>
            <a:lvl8pPr indent="-317500" lvl="7" marL="36576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8pPr>
            <a:lvl9pPr indent="-317500" lvl="8" marL="41148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Source Sans Pro"/>
                <a:ea typeface="Source Sans Pro"/>
                <a:cs typeface="Source Sans Pro"/>
                <a:sym typeface="Source Sans Pro"/>
              </a:defRPr>
            </a:lvl1pPr>
            <a:lvl2pPr lvl="1" algn="r">
              <a:buNone/>
              <a:defRPr sz="1000">
                <a:solidFill>
                  <a:schemeClr val="lt2"/>
                </a:solidFill>
                <a:latin typeface="Source Sans Pro"/>
                <a:ea typeface="Source Sans Pro"/>
                <a:cs typeface="Source Sans Pro"/>
                <a:sym typeface="Source Sans Pro"/>
              </a:defRPr>
            </a:lvl2pPr>
            <a:lvl3pPr lvl="2" algn="r">
              <a:buNone/>
              <a:defRPr sz="1000">
                <a:solidFill>
                  <a:schemeClr val="lt2"/>
                </a:solidFill>
                <a:latin typeface="Source Sans Pro"/>
                <a:ea typeface="Source Sans Pro"/>
                <a:cs typeface="Source Sans Pro"/>
                <a:sym typeface="Source Sans Pro"/>
              </a:defRPr>
            </a:lvl3pPr>
            <a:lvl4pPr lvl="3" algn="r">
              <a:buNone/>
              <a:defRPr sz="1000">
                <a:solidFill>
                  <a:schemeClr val="lt2"/>
                </a:solidFill>
                <a:latin typeface="Source Sans Pro"/>
                <a:ea typeface="Source Sans Pro"/>
                <a:cs typeface="Source Sans Pro"/>
                <a:sym typeface="Source Sans Pro"/>
              </a:defRPr>
            </a:lvl4pPr>
            <a:lvl5pPr lvl="4" algn="r">
              <a:buNone/>
              <a:defRPr sz="1000">
                <a:solidFill>
                  <a:schemeClr val="lt2"/>
                </a:solidFill>
                <a:latin typeface="Source Sans Pro"/>
                <a:ea typeface="Source Sans Pro"/>
                <a:cs typeface="Source Sans Pro"/>
                <a:sym typeface="Source Sans Pro"/>
              </a:defRPr>
            </a:lvl5pPr>
            <a:lvl6pPr lvl="5" algn="r">
              <a:buNone/>
              <a:defRPr sz="1000">
                <a:solidFill>
                  <a:schemeClr val="lt2"/>
                </a:solidFill>
                <a:latin typeface="Source Sans Pro"/>
                <a:ea typeface="Source Sans Pro"/>
                <a:cs typeface="Source Sans Pro"/>
                <a:sym typeface="Source Sans Pro"/>
              </a:defRPr>
            </a:lvl6pPr>
            <a:lvl7pPr lvl="6" algn="r">
              <a:buNone/>
              <a:defRPr sz="1000">
                <a:solidFill>
                  <a:schemeClr val="lt2"/>
                </a:solidFill>
                <a:latin typeface="Source Sans Pro"/>
                <a:ea typeface="Source Sans Pro"/>
                <a:cs typeface="Source Sans Pro"/>
                <a:sym typeface="Source Sans Pro"/>
              </a:defRPr>
            </a:lvl7pPr>
            <a:lvl8pPr lvl="7" algn="r">
              <a:buNone/>
              <a:defRPr sz="1000">
                <a:solidFill>
                  <a:schemeClr val="lt2"/>
                </a:solidFill>
                <a:latin typeface="Source Sans Pro"/>
                <a:ea typeface="Source Sans Pro"/>
                <a:cs typeface="Source Sans Pro"/>
                <a:sym typeface="Source Sans Pro"/>
              </a:defRPr>
            </a:lvl8pPr>
            <a:lvl9pPr lvl="8" algn="r">
              <a:buNone/>
              <a:defRPr sz="1000">
                <a:solidFill>
                  <a:schemeClr val="lt2"/>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3"/>
          <p:cNvSpPr txBox="1"/>
          <p:nvPr>
            <p:ph type="ctrTitle"/>
          </p:nvPr>
        </p:nvSpPr>
        <p:spPr>
          <a:xfrm>
            <a:off x="485875" y="264475"/>
            <a:ext cx="8183700" cy="1473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IT210 Group 1 Project</a:t>
            </a:r>
            <a:endParaRPr/>
          </a:p>
        </p:txBody>
      </p:sp>
      <p:sp>
        <p:nvSpPr>
          <p:cNvPr id="59" name="Google Shape;59;p13"/>
          <p:cNvSpPr txBox="1"/>
          <p:nvPr>
            <p:ph idx="1" type="subTitle"/>
          </p:nvPr>
        </p:nvSpPr>
        <p:spPr>
          <a:xfrm>
            <a:off x="485875" y="1738075"/>
            <a:ext cx="8183700" cy="951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60" name="Google Shape;60;p13"/>
          <p:cNvSpPr txBox="1"/>
          <p:nvPr/>
        </p:nvSpPr>
        <p:spPr>
          <a:xfrm>
            <a:off x="485875" y="1882225"/>
            <a:ext cx="7803900" cy="2878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2"/>
              </a:buClr>
              <a:buSzPts val="1100"/>
              <a:buFont typeface="Arial"/>
              <a:buNone/>
            </a:pPr>
            <a:r>
              <a:rPr b="1" lang="en" sz="2000">
                <a:solidFill>
                  <a:schemeClr val="dk2"/>
                </a:solidFill>
                <a:latin typeface="Source Sans Pro"/>
                <a:ea typeface="Source Sans Pro"/>
                <a:cs typeface="Source Sans Pro"/>
                <a:sym typeface="Source Sans Pro"/>
              </a:rPr>
              <a:t>Guillaume Comfort: Problem 1: Implement the various CPU Scheduling Algorithms </a:t>
            </a:r>
            <a:endParaRPr b="1" sz="2000">
              <a:solidFill>
                <a:schemeClr val="dk2"/>
              </a:solidFill>
              <a:latin typeface="Source Sans Pro"/>
              <a:ea typeface="Source Sans Pro"/>
              <a:cs typeface="Source Sans Pro"/>
              <a:sym typeface="Source Sans Pro"/>
            </a:endParaRPr>
          </a:p>
          <a:p>
            <a:pPr indent="0" lvl="0" marL="0" rtl="0" algn="l">
              <a:lnSpc>
                <a:spcPct val="115000"/>
              </a:lnSpc>
              <a:spcBef>
                <a:spcPts val="1200"/>
              </a:spcBef>
              <a:spcAft>
                <a:spcPts val="0"/>
              </a:spcAft>
              <a:buClr>
                <a:schemeClr val="dk2"/>
              </a:buClr>
              <a:buSzPts val="1100"/>
              <a:buFont typeface="Arial"/>
              <a:buNone/>
            </a:pPr>
            <a:r>
              <a:rPr b="1" lang="en" sz="2000">
                <a:solidFill>
                  <a:schemeClr val="lt1"/>
                </a:solidFill>
                <a:latin typeface="Source Sans Pro"/>
                <a:ea typeface="Source Sans Pro"/>
                <a:cs typeface="Source Sans Pro"/>
                <a:sym typeface="Source Sans Pro"/>
              </a:rPr>
              <a:t>Uloma Udeh: Problem 2: Bankers Algorithm for Deadlock Avoidance</a:t>
            </a:r>
            <a:endParaRPr b="1" sz="2000">
              <a:solidFill>
                <a:schemeClr val="lt1"/>
              </a:solidFill>
              <a:latin typeface="Source Sans Pro"/>
              <a:ea typeface="Source Sans Pro"/>
              <a:cs typeface="Source Sans Pro"/>
              <a:sym typeface="Source Sans Pro"/>
            </a:endParaRPr>
          </a:p>
          <a:p>
            <a:pPr indent="0" lvl="0" marL="0" rtl="0" algn="l">
              <a:lnSpc>
                <a:spcPct val="115000"/>
              </a:lnSpc>
              <a:spcBef>
                <a:spcPts val="1200"/>
              </a:spcBef>
              <a:spcAft>
                <a:spcPts val="0"/>
              </a:spcAft>
              <a:buClr>
                <a:schemeClr val="dk2"/>
              </a:buClr>
              <a:buSzPts val="1100"/>
              <a:buFont typeface="Arial"/>
              <a:buNone/>
            </a:pPr>
            <a:r>
              <a:rPr b="1" lang="en" sz="2000">
                <a:solidFill>
                  <a:schemeClr val="lt1"/>
                </a:solidFill>
                <a:latin typeface="Source Sans Pro"/>
                <a:ea typeface="Source Sans Pro"/>
                <a:cs typeface="Source Sans Pro"/>
                <a:sym typeface="Source Sans Pro"/>
              </a:rPr>
              <a:t>Khadija Abdi: Problem 3: Deadlock Detection Algorithm</a:t>
            </a:r>
            <a:endParaRPr b="1" sz="2000">
              <a:solidFill>
                <a:schemeClr val="lt1"/>
              </a:solidFill>
              <a:latin typeface="Source Sans Pro"/>
              <a:ea typeface="Source Sans Pro"/>
              <a:cs typeface="Source Sans Pro"/>
              <a:sym typeface="Source Sans Pro"/>
            </a:endParaRPr>
          </a:p>
          <a:p>
            <a:pPr indent="0" lvl="0" marL="0" rtl="0" algn="l">
              <a:lnSpc>
                <a:spcPct val="115000"/>
              </a:lnSpc>
              <a:spcBef>
                <a:spcPts val="1200"/>
              </a:spcBef>
              <a:spcAft>
                <a:spcPts val="0"/>
              </a:spcAft>
              <a:buClr>
                <a:schemeClr val="dk2"/>
              </a:buClr>
              <a:buSzPts val="1100"/>
              <a:buFont typeface="Arial"/>
              <a:buNone/>
            </a:pPr>
            <a:r>
              <a:rPr b="1" lang="en" sz="2000">
                <a:solidFill>
                  <a:schemeClr val="lt1"/>
                </a:solidFill>
                <a:latin typeface="Source Sans Pro"/>
                <a:ea typeface="Source Sans Pro"/>
                <a:cs typeface="Source Sans Pro"/>
                <a:sym typeface="Source Sans Pro"/>
              </a:rPr>
              <a:t>Precious Onyejose:</a:t>
            </a:r>
            <a:endParaRPr b="1" sz="2000">
              <a:solidFill>
                <a:schemeClr val="lt1"/>
              </a:solidFill>
              <a:latin typeface="Source Sans Pro"/>
              <a:ea typeface="Source Sans Pro"/>
              <a:cs typeface="Source Sans Pro"/>
              <a:sym typeface="Source Sans Pro"/>
            </a:endParaRPr>
          </a:p>
          <a:p>
            <a:pPr indent="0" lvl="0" marL="0" rtl="0" algn="l">
              <a:lnSpc>
                <a:spcPct val="115000"/>
              </a:lnSpc>
              <a:spcBef>
                <a:spcPts val="1200"/>
              </a:spcBef>
              <a:spcAft>
                <a:spcPts val="1200"/>
              </a:spcAft>
              <a:buClr>
                <a:schemeClr val="dk2"/>
              </a:buClr>
              <a:buSzPts val="1100"/>
              <a:buFont typeface="Arial"/>
              <a:buNone/>
            </a:pPr>
            <a:r>
              <a:rPr b="1" lang="en" sz="2000">
                <a:solidFill>
                  <a:schemeClr val="lt1"/>
                </a:solidFill>
                <a:latin typeface="Source Sans Pro"/>
                <a:ea typeface="Source Sans Pro"/>
                <a:cs typeface="Source Sans Pro"/>
                <a:sym typeface="Source Sans Pro"/>
              </a:rPr>
              <a:t>Glory Deji-Akinlotan: Problem 6: File allocation Strategies.</a:t>
            </a:r>
            <a:endParaRPr>
              <a:solidFill>
                <a:schemeClr val="lt1"/>
              </a:solidFill>
              <a:latin typeface="Source Sans Pro"/>
              <a:ea typeface="Source Sans Pro"/>
              <a:cs typeface="Source Sans Pro"/>
              <a:sym typeface="Source Sans Pr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1: CPU Scheduling Algorithms</a:t>
            </a:r>
            <a:endParaRPr/>
          </a:p>
        </p:txBody>
      </p:sp>
      <p:sp>
        <p:nvSpPr>
          <p:cNvPr id="66" name="Google Shape;66;p14"/>
          <p:cNvSpPr txBox="1"/>
          <p:nvPr>
            <p:ph idx="1" type="body"/>
          </p:nvPr>
        </p:nvSpPr>
        <p:spPr>
          <a:xfrm>
            <a:off x="0" y="1103475"/>
            <a:ext cx="8628300" cy="1014000"/>
          </a:xfrm>
          <a:prstGeom prst="rect">
            <a:avLst/>
          </a:prstGeom>
        </p:spPr>
        <p:txBody>
          <a:bodyPr anchorCtr="0" anchor="t" bIns="91425" lIns="91425" spcFirstLastPara="1" rIns="91425" wrap="square" tIns="91425">
            <a:normAutofit fontScale="25000" lnSpcReduction="20000"/>
          </a:bodyPr>
          <a:lstStyle/>
          <a:p>
            <a:pPr indent="0" lvl="0" marL="457200" rtl="0" algn="l">
              <a:spcBef>
                <a:spcPts val="0"/>
              </a:spcBef>
              <a:spcAft>
                <a:spcPts val="0"/>
              </a:spcAft>
              <a:buNone/>
            </a:pPr>
            <a:r>
              <a:rPr lang="en" sz="4825"/>
              <a:t>Includes First Come First Serve, Shortest Job Next, Round Robin and Priority Scheduling.</a:t>
            </a:r>
            <a:endParaRPr sz="4825"/>
          </a:p>
          <a:p>
            <a:pPr indent="0" lvl="0" marL="457200" rtl="0" algn="l">
              <a:spcBef>
                <a:spcPts val="1200"/>
              </a:spcBef>
              <a:spcAft>
                <a:spcPts val="0"/>
              </a:spcAft>
              <a:buNone/>
            </a:pPr>
            <a:r>
              <a:rPr lang="en" sz="4825"/>
              <a:t>Control Data for all problems was d = [9, 8, 6, 2, 3, 4, 5, 7, 10, 1]. For Priority, the priority was p = [4, 7, 3, 8, 10, 1, 2, 9, 5, 6] where </a:t>
            </a:r>
            <a:r>
              <a:rPr lang="en" sz="4825"/>
              <a:t>d[i] ≡ p[i]. For all jobs except Priority Scheduling the wait time was sum(d) = 55, and average was sum(d) / len(d) which is 5.5 </a:t>
            </a:r>
            <a:endParaRPr sz="4825"/>
          </a:p>
          <a:p>
            <a:pPr indent="0" lvl="0" marL="457200" rtl="0" algn="l">
              <a:spcBef>
                <a:spcPts val="1200"/>
              </a:spcBef>
              <a:spcAft>
                <a:spcPts val="0"/>
              </a:spcAft>
              <a:buNone/>
            </a:pPr>
            <a:r>
              <a:t/>
            </a:r>
            <a:endParaRPr sz="1200"/>
          </a:p>
          <a:p>
            <a:pPr indent="0" lvl="0" marL="0" rtl="0" algn="l">
              <a:lnSpc>
                <a:spcPct val="100000"/>
              </a:lnSpc>
              <a:spcBef>
                <a:spcPts val="1200"/>
              </a:spcBef>
              <a:spcAft>
                <a:spcPts val="0"/>
              </a:spcAft>
              <a:buClr>
                <a:schemeClr val="dk2"/>
              </a:buClr>
              <a:buSzPct val="122222"/>
              <a:buFont typeface="Arial"/>
              <a:buNone/>
            </a:pPr>
            <a:r>
              <a:t/>
            </a:r>
            <a:endParaRPr sz="900"/>
          </a:p>
        </p:txBody>
      </p:sp>
      <p:sp>
        <p:nvSpPr>
          <p:cNvPr id="67" name="Google Shape;67;p14"/>
          <p:cNvSpPr txBox="1"/>
          <p:nvPr/>
        </p:nvSpPr>
        <p:spPr>
          <a:xfrm>
            <a:off x="423975" y="2455275"/>
            <a:ext cx="1276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Source Sans Pro"/>
              <a:ea typeface="Source Sans Pro"/>
              <a:cs typeface="Source Sans Pro"/>
              <a:sym typeface="Source Sans Pro"/>
            </a:endParaRPr>
          </a:p>
        </p:txBody>
      </p:sp>
      <p:sp>
        <p:nvSpPr>
          <p:cNvPr id="68" name="Google Shape;68;p14"/>
          <p:cNvSpPr txBox="1"/>
          <p:nvPr/>
        </p:nvSpPr>
        <p:spPr>
          <a:xfrm>
            <a:off x="0" y="2152500"/>
            <a:ext cx="2683500" cy="116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Source Sans Pro"/>
                <a:ea typeface="Source Sans Pro"/>
                <a:cs typeface="Source Sans Pro"/>
                <a:sym typeface="Source Sans Pro"/>
              </a:rPr>
              <a:t>First Come First serve yielded the following:</a:t>
            </a:r>
            <a:endParaRPr sz="1200">
              <a:latin typeface="Source Sans Pro"/>
              <a:ea typeface="Source Sans Pro"/>
              <a:cs typeface="Source Sans Pro"/>
              <a:sym typeface="Source Sans Pro"/>
            </a:endParaRPr>
          </a:p>
          <a:p>
            <a:pPr indent="0" lvl="0" marL="0" rtl="0" algn="l">
              <a:spcBef>
                <a:spcPts val="0"/>
              </a:spcBef>
              <a:spcAft>
                <a:spcPts val="0"/>
              </a:spcAft>
              <a:buClr>
                <a:schemeClr val="dk2"/>
              </a:buClr>
              <a:buSzPts val="1100"/>
              <a:buFont typeface="Arial"/>
              <a:buNone/>
            </a:pPr>
            <a:r>
              <a:t/>
            </a:r>
            <a:endParaRPr sz="1000">
              <a:solidFill>
                <a:schemeClr val="dk2"/>
              </a:solidFill>
              <a:latin typeface="Source Sans Pro"/>
              <a:ea typeface="Source Sans Pro"/>
              <a:cs typeface="Source Sans Pro"/>
              <a:sym typeface="Source Sans Pro"/>
            </a:endParaRPr>
          </a:p>
          <a:p>
            <a:pPr indent="0" lvl="0" marL="0" rtl="0" algn="l">
              <a:spcBef>
                <a:spcPts val="0"/>
              </a:spcBef>
              <a:spcAft>
                <a:spcPts val="0"/>
              </a:spcAft>
              <a:buClr>
                <a:schemeClr val="dk2"/>
              </a:buClr>
              <a:buSzPts val="1100"/>
              <a:buFont typeface="Arial"/>
              <a:buNone/>
            </a:pPr>
            <a:r>
              <a:rPr lang="en" sz="1000">
                <a:solidFill>
                  <a:schemeClr val="dk2"/>
                </a:solidFill>
                <a:latin typeface="Source Sans Pro"/>
                <a:ea typeface="Source Sans Pro"/>
                <a:cs typeface="Source Sans Pro"/>
                <a:sym typeface="Source Sans Pro"/>
              </a:rPr>
              <a:t>The turnaround time was 269.0 </a:t>
            </a:r>
            <a:endParaRPr sz="1000">
              <a:solidFill>
                <a:schemeClr val="dk2"/>
              </a:solidFill>
              <a:latin typeface="Source Sans Pro"/>
              <a:ea typeface="Source Sans Pro"/>
              <a:cs typeface="Source Sans Pro"/>
              <a:sym typeface="Source Sans Pro"/>
            </a:endParaRPr>
          </a:p>
          <a:p>
            <a:pPr indent="0" lvl="0" marL="0" rtl="0" algn="l">
              <a:spcBef>
                <a:spcPts val="0"/>
              </a:spcBef>
              <a:spcAft>
                <a:spcPts val="0"/>
              </a:spcAft>
              <a:buClr>
                <a:schemeClr val="dk2"/>
              </a:buClr>
              <a:buSzPts val="1100"/>
              <a:buFont typeface="Arial"/>
              <a:buNone/>
            </a:pPr>
            <a:r>
              <a:t/>
            </a:r>
            <a:endParaRPr sz="1000">
              <a:solidFill>
                <a:schemeClr val="dk2"/>
              </a:solidFill>
              <a:latin typeface="Source Sans Pro"/>
              <a:ea typeface="Source Sans Pro"/>
              <a:cs typeface="Source Sans Pro"/>
              <a:sym typeface="Source Sans Pro"/>
            </a:endParaRPr>
          </a:p>
          <a:p>
            <a:pPr indent="0" lvl="0" marL="0" rtl="0" algn="l">
              <a:spcBef>
                <a:spcPts val="0"/>
              </a:spcBef>
              <a:spcAft>
                <a:spcPts val="0"/>
              </a:spcAft>
              <a:buClr>
                <a:schemeClr val="dk2"/>
              </a:buClr>
              <a:buSzPts val="1100"/>
              <a:buFont typeface="Arial"/>
              <a:buNone/>
            </a:pPr>
            <a:r>
              <a:rPr lang="en" sz="1000">
                <a:solidFill>
                  <a:schemeClr val="dk2"/>
                </a:solidFill>
                <a:latin typeface="Source Sans Pro"/>
                <a:ea typeface="Source Sans Pro"/>
                <a:cs typeface="Source Sans Pro"/>
                <a:sym typeface="Source Sans Pro"/>
              </a:rPr>
              <a:t>The Average turnaround was 26.9</a:t>
            </a:r>
            <a:endParaRPr sz="800">
              <a:latin typeface="Source Sans Pro"/>
              <a:ea typeface="Source Sans Pro"/>
              <a:cs typeface="Source Sans Pro"/>
              <a:sym typeface="Source Sans Pro"/>
            </a:endParaRPr>
          </a:p>
        </p:txBody>
      </p:sp>
      <p:sp>
        <p:nvSpPr>
          <p:cNvPr id="69" name="Google Shape;69;p14"/>
          <p:cNvSpPr txBox="1"/>
          <p:nvPr/>
        </p:nvSpPr>
        <p:spPr>
          <a:xfrm>
            <a:off x="2664850" y="2152500"/>
            <a:ext cx="2506500" cy="116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Source Sans Pro"/>
                <a:ea typeface="Source Sans Pro"/>
                <a:cs typeface="Source Sans Pro"/>
                <a:sym typeface="Source Sans Pro"/>
              </a:rPr>
              <a:t>Shortest</a:t>
            </a:r>
            <a:r>
              <a:rPr lang="en" sz="1200">
                <a:latin typeface="Source Sans Pro"/>
                <a:ea typeface="Source Sans Pro"/>
                <a:cs typeface="Source Sans Pro"/>
                <a:sym typeface="Source Sans Pro"/>
              </a:rPr>
              <a:t> Job Next yielded the following:</a:t>
            </a:r>
            <a:endParaRPr sz="1000">
              <a:solidFill>
                <a:schemeClr val="dk2"/>
              </a:solidFill>
              <a:latin typeface="Source Sans Pro"/>
              <a:ea typeface="Source Sans Pro"/>
              <a:cs typeface="Source Sans Pro"/>
              <a:sym typeface="Source Sans Pro"/>
            </a:endParaRPr>
          </a:p>
          <a:p>
            <a:pPr indent="0" lvl="0" marL="0" rtl="0" algn="l">
              <a:spcBef>
                <a:spcPts val="0"/>
              </a:spcBef>
              <a:spcAft>
                <a:spcPts val="0"/>
              </a:spcAft>
              <a:buNone/>
            </a:pPr>
            <a:r>
              <a:t/>
            </a:r>
            <a:endParaRPr sz="1000">
              <a:solidFill>
                <a:schemeClr val="dk2"/>
              </a:solidFill>
              <a:latin typeface="Source Sans Pro"/>
              <a:ea typeface="Source Sans Pro"/>
              <a:cs typeface="Source Sans Pro"/>
              <a:sym typeface="Source Sans Pro"/>
            </a:endParaRPr>
          </a:p>
          <a:p>
            <a:pPr indent="0" lvl="0" marL="0" rtl="0" algn="l">
              <a:spcBef>
                <a:spcPts val="0"/>
              </a:spcBef>
              <a:spcAft>
                <a:spcPts val="0"/>
              </a:spcAft>
              <a:buNone/>
            </a:pPr>
            <a:r>
              <a:rPr lang="en" sz="1000">
                <a:solidFill>
                  <a:schemeClr val="dk2"/>
                </a:solidFill>
                <a:latin typeface="Source Sans Pro"/>
                <a:ea typeface="Source Sans Pro"/>
                <a:cs typeface="Source Sans Pro"/>
                <a:sym typeface="Source Sans Pro"/>
              </a:rPr>
              <a:t>The turnaround time was  165.0</a:t>
            </a:r>
            <a:endParaRPr sz="1000">
              <a:solidFill>
                <a:schemeClr val="dk2"/>
              </a:solidFill>
              <a:latin typeface="Source Sans Pro"/>
              <a:ea typeface="Source Sans Pro"/>
              <a:cs typeface="Source Sans Pro"/>
              <a:sym typeface="Source Sans Pro"/>
            </a:endParaRPr>
          </a:p>
          <a:p>
            <a:pPr indent="0" lvl="0" marL="0" rtl="0" algn="l">
              <a:spcBef>
                <a:spcPts val="0"/>
              </a:spcBef>
              <a:spcAft>
                <a:spcPts val="0"/>
              </a:spcAft>
              <a:buNone/>
            </a:pPr>
            <a:r>
              <a:t/>
            </a:r>
            <a:endParaRPr sz="1000">
              <a:solidFill>
                <a:schemeClr val="dk2"/>
              </a:solidFill>
              <a:latin typeface="Source Sans Pro"/>
              <a:ea typeface="Source Sans Pro"/>
              <a:cs typeface="Source Sans Pro"/>
              <a:sym typeface="Source Sans Pro"/>
            </a:endParaRPr>
          </a:p>
          <a:p>
            <a:pPr indent="0" lvl="0" marL="0" rtl="0" algn="l">
              <a:spcBef>
                <a:spcPts val="0"/>
              </a:spcBef>
              <a:spcAft>
                <a:spcPts val="0"/>
              </a:spcAft>
              <a:buClr>
                <a:schemeClr val="dk2"/>
              </a:buClr>
              <a:buSzPts val="1100"/>
              <a:buFont typeface="Arial"/>
              <a:buNone/>
            </a:pPr>
            <a:r>
              <a:rPr lang="en" sz="1000">
                <a:solidFill>
                  <a:schemeClr val="dk2"/>
                </a:solidFill>
                <a:latin typeface="Source Sans Pro"/>
                <a:ea typeface="Source Sans Pro"/>
                <a:cs typeface="Source Sans Pro"/>
                <a:sym typeface="Source Sans Pro"/>
              </a:rPr>
              <a:t>Average turnaround was 16.5</a:t>
            </a:r>
            <a:endParaRPr sz="1000">
              <a:solidFill>
                <a:schemeClr val="dk2"/>
              </a:solidFill>
              <a:latin typeface="Source Sans Pro"/>
              <a:ea typeface="Source Sans Pro"/>
              <a:cs typeface="Source Sans Pro"/>
              <a:sym typeface="Source Sans Pro"/>
            </a:endParaRPr>
          </a:p>
        </p:txBody>
      </p:sp>
      <p:sp>
        <p:nvSpPr>
          <p:cNvPr id="70" name="Google Shape;70;p14"/>
          <p:cNvSpPr txBox="1"/>
          <p:nvPr/>
        </p:nvSpPr>
        <p:spPr>
          <a:xfrm>
            <a:off x="5171350" y="2152500"/>
            <a:ext cx="2432100" cy="116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Source Sans Pro"/>
                <a:ea typeface="Source Sans Pro"/>
                <a:cs typeface="Source Sans Pro"/>
                <a:sym typeface="Source Sans Pro"/>
              </a:rPr>
              <a:t>Round Robin yielded the following:</a:t>
            </a:r>
            <a:endParaRPr sz="1200">
              <a:latin typeface="Source Sans Pro"/>
              <a:ea typeface="Source Sans Pro"/>
              <a:cs typeface="Source Sans Pro"/>
              <a:sym typeface="Source Sans Pro"/>
            </a:endParaRPr>
          </a:p>
          <a:p>
            <a:pPr indent="0" lvl="0" marL="0" rtl="0" algn="l">
              <a:spcBef>
                <a:spcPts val="0"/>
              </a:spcBef>
              <a:spcAft>
                <a:spcPts val="0"/>
              </a:spcAft>
              <a:buNone/>
            </a:pPr>
            <a:r>
              <a:t/>
            </a:r>
            <a:endParaRPr sz="1200">
              <a:latin typeface="Source Sans Pro"/>
              <a:ea typeface="Source Sans Pro"/>
              <a:cs typeface="Source Sans Pro"/>
              <a:sym typeface="Source Sans Pro"/>
            </a:endParaRPr>
          </a:p>
          <a:p>
            <a:pPr indent="0" lvl="0" marL="0" rtl="0" algn="l">
              <a:spcBef>
                <a:spcPts val="0"/>
              </a:spcBef>
              <a:spcAft>
                <a:spcPts val="0"/>
              </a:spcAft>
              <a:buNone/>
            </a:pPr>
            <a:r>
              <a:rPr lang="en" sz="1000">
                <a:latin typeface="Source Sans Pro"/>
                <a:ea typeface="Source Sans Pro"/>
                <a:cs typeface="Source Sans Pro"/>
                <a:sym typeface="Source Sans Pro"/>
              </a:rPr>
              <a:t>Turnaround time was: 285</a:t>
            </a:r>
            <a:endParaRPr sz="1000">
              <a:latin typeface="Source Sans Pro"/>
              <a:ea typeface="Source Sans Pro"/>
              <a:cs typeface="Source Sans Pro"/>
              <a:sym typeface="Source Sans Pro"/>
            </a:endParaRPr>
          </a:p>
          <a:p>
            <a:pPr indent="0" lvl="0" marL="0" rtl="0" algn="l">
              <a:spcBef>
                <a:spcPts val="0"/>
              </a:spcBef>
              <a:spcAft>
                <a:spcPts val="0"/>
              </a:spcAft>
              <a:buNone/>
            </a:pPr>
            <a:r>
              <a:t/>
            </a:r>
            <a:endParaRPr sz="1000">
              <a:latin typeface="Source Sans Pro"/>
              <a:ea typeface="Source Sans Pro"/>
              <a:cs typeface="Source Sans Pro"/>
              <a:sym typeface="Source Sans Pro"/>
            </a:endParaRPr>
          </a:p>
          <a:p>
            <a:pPr indent="0" lvl="0" marL="0" rtl="0" algn="l">
              <a:spcBef>
                <a:spcPts val="0"/>
              </a:spcBef>
              <a:spcAft>
                <a:spcPts val="0"/>
              </a:spcAft>
              <a:buNone/>
            </a:pPr>
            <a:r>
              <a:rPr lang="en" sz="1000">
                <a:latin typeface="Source Sans Pro"/>
                <a:ea typeface="Source Sans Pro"/>
                <a:cs typeface="Source Sans Pro"/>
                <a:sym typeface="Source Sans Pro"/>
              </a:rPr>
              <a:t>Average Turnaround time was 28.5</a:t>
            </a:r>
            <a:endParaRPr sz="1000">
              <a:latin typeface="Source Sans Pro"/>
              <a:ea typeface="Source Sans Pro"/>
              <a:cs typeface="Source Sans Pro"/>
              <a:sym typeface="Source Sans Pro"/>
            </a:endParaRPr>
          </a:p>
          <a:p>
            <a:pPr indent="0" lvl="0" marL="0" rtl="0" algn="l">
              <a:spcBef>
                <a:spcPts val="0"/>
              </a:spcBef>
              <a:spcAft>
                <a:spcPts val="0"/>
              </a:spcAft>
              <a:buNone/>
            </a:pPr>
            <a:r>
              <a:t/>
            </a:r>
            <a:endParaRPr sz="1000">
              <a:latin typeface="Source Sans Pro"/>
              <a:ea typeface="Source Sans Pro"/>
              <a:cs typeface="Source Sans Pro"/>
              <a:sym typeface="Source Sans Pro"/>
            </a:endParaRPr>
          </a:p>
        </p:txBody>
      </p:sp>
      <p:sp>
        <p:nvSpPr>
          <p:cNvPr id="71" name="Google Shape;71;p14"/>
          <p:cNvSpPr txBox="1"/>
          <p:nvPr/>
        </p:nvSpPr>
        <p:spPr>
          <a:xfrm>
            <a:off x="0" y="3322200"/>
            <a:ext cx="26835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Source Sans Pro"/>
                <a:ea typeface="Source Sans Pro"/>
                <a:cs typeface="Source Sans Pro"/>
                <a:sym typeface="Source Sans Pro"/>
              </a:rPr>
              <a:t>Priority Scheduling differs in two ways:</a:t>
            </a:r>
            <a:endParaRPr sz="800">
              <a:latin typeface="Source Sans Pro"/>
              <a:ea typeface="Source Sans Pro"/>
              <a:cs typeface="Source Sans Pro"/>
              <a:sym typeface="Source Sans Pro"/>
            </a:endParaRPr>
          </a:p>
          <a:p>
            <a:pPr indent="0" lvl="0" marL="0" rtl="0" algn="l">
              <a:spcBef>
                <a:spcPts val="0"/>
              </a:spcBef>
              <a:spcAft>
                <a:spcPts val="0"/>
              </a:spcAft>
              <a:buNone/>
            </a:pPr>
            <a:r>
              <a:t/>
            </a:r>
            <a:endParaRPr sz="800">
              <a:latin typeface="Source Sans Pro"/>
              <a:ea typeface="Source Sans Pro"/>
              <a:cs typeface="Source Sans Pro"/>
              <a:sym typeface="Source Sans Pro"/>
            </a:endParaRPr>
          </a:p>
          <a:p>
            <a:pPr indent="-266700" lvl="0" marL="457200" rtl="0" algn="l">
              <a:spcBef>
                <a:spcPts val="0"/>
              </a:spcBef>
              <a:spcAft>
                <a:spcPts val="0"/>
              </a:spcAft>
              <a:buSzPts val="600"/>
              <a:buFont typeface="Source Sans Pro"/>
              <a:buChar char="-"/>
            </a:pPr>
            <a:r>
              <a:rPr lang="en" sz="600">
                <a:latin typeface="Source Sans Pro"/>
                <a:ea typeface="Source Sans Pro"/>
                <a:cs typeface="Source Sans Pro"/>
                <a:sym typeface="Source Sans Pro"/>
              </a:rPr>
              <a:t>Priority dictates when a process is reached</a:t>
            </a:r>
            <a:endParaRPr sz="600">
              <a:latin typeface="Source Sans Pro"/>
              <a:ea typeface="Source Sans Pro"/>
              <a:cs typeface="Source Sans Pro"/>
              <a:sym typeface="Source Sans Pro"/>
            </a:endParaRPr>
          </a:p>
          <a:p>
            <a:pPr indent="-266700" lvl="0" marL="457200" rtl="0" algn="l">
              <a:spcBef>
                <a:spcPts val="0"/>
              </a:spcBef>
              <a:spcAft>
                <a:spcPts val="0"/>
              </a:spcAft>
              <a:buSzPts val="600"/>
              <a:buFont typeface="Source Sans Pro"/>
              <a:buChar char="-"/>
            </a:pPr>
            <a:r>
              <a:rPr lang="en" sz="600">
                <a:solidFill>
                  <a:schemeClr val="dk2"/>
                </a:solidFill>
                <a:latin typeface="Source Sans Pro"/>
                <a:ea typeface="Source Sans Pro"/>
                <a:cs typeface="Source Sans Pro"/>
                <a:sym typeface="Source Sans Pro"/>
              </a:rPr>
              <a:t>Waiting time includes the number of swaps necessary, number of swaps did not affect turnaround time at all.</a:t>
            </a:r>
            <a:endParaRPr sz="600">
              <a:latin typeface="Source Sans Pro"/>
              <a:ea typeface="Source Sans Pro"/>
              <a:cs typeface="Source Sans Pro"/>
              <a:sym typeface="Source Sans Pro"/>
            </a:endParaRPr>
          </a:p>
          <a:p>
            <a:pPr indent="0" lvl="0" marL="457200" rtl="0" algn="l">
              <a:spcBef>
                <a:spcPts val="0"/>
              </a:spcBef>
              <a:spcAft>
                <a:spcPts val="0"/>
              </a:spcAft>
              <a:buNone/>
            </a:pPr>
            <a:r>
              <a:t/>
            </a:r>
            <a:endParaRPr sz="1000">
              <a:latin typeface="Source Sans Pro"/>
              <a:ea typeface="Source Sans Pro"/>
              <a:cs typeface="Source Sans Pro"/>
              <a:sym typeface="Source Sans Pro"/>
            </a:endParaRPr>
          </a:p>
        </p:txBody>
      </p:sp>
      <p:sp>
        <p:nvSpPr>
          <p:cNvPr id="72" name="Google Shape;72;p14"/>
          <p:cNvSpPr txBox="1"/>
          <p:nvPr/>
        </p:nvSpPr>
        <p:spPr>
          <a:xfrm>
            <a:off x="2622925" y="3322188"/>
            <a:ext cx="2683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Source Sans Pro"/>
                <a:ea typeface="Source Sans Pro"/>
                <a:cs typeface="Source Sans Pro"/>
                <a:sym typeface="Source Sans Pro"/>
              </a:rPr>
              <a:t>What this means for Priority Scheduling:</a:t>
            </a:r>
            <a:endParaRPr sz="800">
              <a:latin typeface="Source Sans Pro"/>
              <a:ea typeface="Source Sans Pro"/>
              <a:cs typeface="Source Sans Pro"/>
              <a:sym typeface="Source Sans Pro"/>
            </a:endParaRPr>
          </a:p>
          <a:p>
            <a:pPr indent="0" lvl="0" marL="0" rtl="0" algn="l">
              <a:spcBef>
                <a:spcPts val="0"/>
              </a:spcBef>
              <a:spcAft>
                <a:spcPts val="0"/>
              </a:spcAft>
              <a:buNone/>
            </a:pPr>
            <a:r>
              <a:t/>
            </a:r>
            <a:endParaRPr sz="800">
              <a:latin typeface="Source Sans Pro"/>
              <a:ea typeface="Source Sans Pro"/>
              <a:cs typeface="Source Sans Pro"/>
              <a:sym typeface="Source Sans Pro"/>
            </a:endParaRPr>
          </a:p>
          <a:p>
            <a:pPr indent="0" lvl="0" marL="0" rtl="0" algn="l">
              <a:spcBef>
                <a:spcPts val="0"/>
              </a:spcBef>
              <a:spcAft>
                <a:spcPts val="0"/>
              </a:spcAft>
              <a:buNone/>
            </a:pPr>
            <a:r>
              <a:rPr lang="en" sz="600">
                <a:latin typeface="Source Sans Pro"/>
                <a:ea typeface="Source Sans Pro"/>
                <a:cs typeface="Source Sans Pro"/>
                <a:sym typeface="Source Sans Pro"/>
              </a:rPr>
              <a:t>Smaller processes + Less swapping = Lower waiting time and opposite is true.</a:t>
            </a:r>
            <a:endParaRPr sz="600">
              <a:latin typeface="Source Sans Pro"/>
              <a:ea typeface="Source Sans Pro"/>
              <a:cs typeface="Source Sans Pro"/>
              <a:sym typeface="Source Sans Pro"/>
            </a:endParaRPr>
          </a:p>
          <a:p>
            <a:pPr indent="0" lvl="0" marL="0" rtl="0" algn="l">
              <a:spcBef>
                <a:spcPts val="0"/>
              </a:spcBef>
              <a:spcAft>
                <a:spcPts val="0"/>
              </a:spcAft>
              <a:buNone/>
            </a:pPr>
            <a:r>
              <a:rPr lang="en" sz="600">
                <a:latin typeface="Source Sans Pro"/>
                <a:ea typeface="Source Sans Pro"/>
                <a:cs typeface="Source Sans Pro"/>
                <a:sym typeface="Source Sans Pro"/>
              </a:rPr>
              <a:t>Swapping did not affect turnaround time.</a:t>
            </a:r>
            <a:endParaRPr sz="600">
              <a:latin typeface="Source Sans Pro"/>
              <a:ea typeface="Source Sans Pro"/>
              <a:cs typeface="Source Sans Pro"/>
              <a:sym typeface="Source Sans Pro"/>
            </a:endParaRPr>
          </a:p>
        </p:txBody>
      </p:sp>
      <p:sp>
        <p:nvSpPr>
          <p:cNvPr id="73" name="Google Shape;73;p14"/>
          <p:cNvSpPr txBox="1"/>
          <p:nvPr/>
        </p:nvSpPr>
        <p:spPr>
          <a:xfrm>
            <a:off x="5269300" y="3508200"/>
            <a:ext cx="268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Source Sans Pro"/>
              <a:ea typeface="Source Sans Pro"/>
              <a:cs typeface="Source Sans Pro"/>
              <a:sym typeface="Source Sans Pro"/>
            </a:endParaRPr>
          </a:p>
        </p:txBody>
      </p:sp>
      <p:sp>
        <p:nvSpPr>
          <p:cNvPr id="74" name="Google Shape;74;p14"/>
          <p:cNvSpPr txBox="1"/>
          <p:nvPr/>
        </p:nvSpPr>
        <p:spPr>
          <a:xfrm>
            <a:off x="0" y="4007325"/>
            <a:ext cx="2683500" cy="1200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Source Sans Pro"/>
                <a:ea typeface="Source Sans Pro"/>
                <a:cs typeface="Source Sans Pro"/>
                <a:sym typeface="Source Sans Pro"/>
              </a:rPr>
              <a:t>Priority Scheduling yielded the following:</a:t>
            </a:r>
            <a:endParaRPr sz="1200">
              <a:latin typeface="Source Sans Pro"/>
              <a:ea typeface="Source Sans Pro"/>
              <a:cs typeface="Source Sans Pro"/>
              <a:sym typeface="Source Sans Pro"/>
            </a:endParaRPr>
          </a:p>
          <a:p>
            <a:pPr indent="0" lvl="0" marL="0" rtl="0" algn="l">
              <a:spcBef>
                <a:spcPts val="0"/>
              </a:spcBef>
              <a:spcAft>
                <a:spcPts val="0"/>
              </a:spcAft>
              <a:buNone/>
            </a:pPr>
            <a:r>
              <a:t/>
            </a:r>
            <a:endParaRPr sz="1200">
              <a:latin typeface="Source Sans Pro"/>
              <a:ea typeface="Source Sans Pro"/>
              <a:cs typeface="Source Sans Pro"/>
              <a:sym typeface="Source Sans Pro"/>
            </a:endParaRPr>
          </a:p>
          <a:p>
            <a:pPr indent="0" lvl="0" marL="0" rtl="0" algn="l">
              <a:spcBef>
                <a:spcPts val="0"/>
              </a:spcBef>
              <a:spcAft>
                <a:spcPts val="0"/>
              </a:spcAft>
              <a:buNone/>
            </a:pPr>
            <a:r>
              <a:rPr lang="en" sz="1000">
                <a:latin typeface="Source Sans Pro"/>
                <a:ea typeface="Source Sans Pro"/>
                <a:cs typeface="Source Sans Pro"/>
                <a:sym typeface="Source Sans Pro"/>
              </a:rPr>
              <a:t>Waiting Time &amp; Average: 79.0 &amp; 7.9</a:t>
            </a:r>
            <a:endParaRPr sz="1000">
              <a:latin typeface="Source Sans Pro"/>
              <a:ea typeface="Source Sans Pro"/>
              <a:cs typeface="Source Sans Pro"/>
              <a:sym typeface="Source Sans Pro"/>
            </a:endParaRPr>
          </a:p>
          <a:p>
            <a:pPr indent="0" lvl="0" marL="0" rtl="0" algn="l">
              <a:spcBef>
                <a:spcPts val="0"/>
              </a:spcBef>
              <a:spcAft>
                <a:spcPts val="0"/>
              </a:spcAft>
              <a:buNone/>
            </a:pPr>
            <a:r>
              <a:rPr lang="en" sz="1000">
                <a:latin typeface="Source Sans Pro"/>
                <a:ea typeface="Source Sans Pro"/>
                <a:cs typeface="Source Sans Pro"/>
                <a:sym typeface="Source Sans Pro"/>
              </a:rPr>
              <a:t>Turnaround time was: 234.0</a:t>
            </a:r>
            <a:endParaRPr sz="1000">
              <a:latin typeface="Source Sans Pro"/>
              <a:ea typeface="Source Sans Pro"/>
              <a:cs typeface="Source Sans Pro"/>
              <a:sym typeface="Source Sans Pro"/>
            </a:endParaRPr>
          </a:p>
          <a:p>
            <a:pPr indent="0" lvl="0" marL="0" rtl="0" algn="l">
              <a:spcBef>
                <a:spcPts val="0"/>
              </a:spcBef>
              <a:spcAft>
                <a:spcPts val="0"/>
              </a:spcAft>
              <a:buNone/>
            </a:pPr>
            <a:r>
              <a:rPr lang="en" sz="1000">
                <a:latin typeface="Source Sans Pro"/>
                <a:ea typeface="Source Sans Pro"/>
                <a:cs typeface="Source Sans Pro"/>
                <a:sym typeface="Source Sans Pro"/>
              </a:rPr>
              <a:t>Average turnaround was: 23.4</a:t>
            </a:r>
            <a:endParaRPr sz="1000">
              <a:latin typeface="Source Sans Pro"/>
              <a:ea typeface="Source Sans Pro"/>
              <a:cs typeface="Source Sans Pro"/>
              <a:sym typeface="Source Sans Pro"/>
            </a:endParaRPr>
          </a:p>
        </p:txBody>
      </p:sp>
      <p:sp>
        <p:nvSpPr>
          <p:cNvPr id="75" name="Google Shape;75;p14"/>
          <p:cNvSpPr txBox="1"/>
          <p:nvPr/>
        </p:nvSpPr>
        <p:spPr>
          <a:xfrm>
            <a:off x="2483200" y="3790188"/>
            <a:ext cx="3242700" cy="27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2"/>
              </a:buClr>
              <a:buSzPts val="1100"/>
              <a:buFont typeface="Arial"/>
              <a:buNone/>
            </a:pPr>
            <a:r>
              <a:rPr lang="en" sz="600">
                <a:solidFill>
                  <a:schemeClr val="dk2"/>
                </a:solidFill>
                <a:latin typeface="Source Sans Pro"/>
                <a:ea typeface="Source Sans Pro"/>
                <a:cs typeface="Source Sans Pro"/>
                <a:sym typeface="Source Sans Pro"/>
              </a:rPr>
              <a:t>Ex: Best case for 10 processes (1-10) No swaps needed + organized lowest to highest  service time</a:t>
            </a:r>
            <a:endParaRPr sz="600">
              <a:solidFill>
                <a:schemeClr val="dk2"/>
              </a:solidFill>
              <a:latin typeface="Source Sans Pro"/>
              <a:ea typeface="Source Sans Pro"/>
              <a:cs typeface="Source Sans Pro"/>
              <a:sym typeface="Source Sans Pro"/>
            </a:endParaRPr>
          </a:p>
        </p:txBody>
      </p:sp>
      <p:pic>
        <p:nvPicPr>
          <p:cNvPr id="76" name="Google Shape;76;p14"/>
          <p:cNvPicPr preferRelativeResize="0"/>
          <p:nvPr/>
        </p:nvPicPr>
        <p:blipFill>
          <a:blip r:embed="rId3">
            <a:alphaModFix/>
          </a:blip>
          <a:stretch>
            <a:fillRect/>
          </a:stretch>
        </p:blipFill>
        <p:spPr>
          <a:xfrm>
            <a:off x="2567023" y="3979400"/>
            <a:ext cx="2576425" cy="471675"/>
          </a:xfrm>
          <a:prstGeom prst="rect">
            <a:avLst/>
          </a:prstGeom>
          <a:noFill/>
          <a:ln>
            <a:noFill/>
          </a:ln>
        </p:spPr>
      </p:pic>
      <p:sp>
        <p:nvSpPr>
          <p:cNvPr id="77" name="Google Shape;77;p14"/>
          <p:cNvSpPr txBox="1"/>
          <p:nvPr/>
        </p:nvSpPr>
        <p:spPr>
          <a:xfrm>
            <a:off x="2483200" y="4383000"/>
            <a:ext cx="35175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600">
                <a:solidFill>
                  <a:schemeClr val="dk2"/>
                </a:solidFill>
                <a:latin typeface="Source Sans Pro"/>
                <a:ea typeface="Source Sans Pro"/>
                <a:cs typeface="Source Sans Pro"/>
                <a:sym typeface="Source Sans Pro"/>
              </a:rPr>
              <a:t>Ex: Worst case for 10 processes (1-10), every element needs to be completed swapped + organized highest to lowest service time</a:t>
            </a:r>
            <a:endParaRPr sz="600">
              <a:solidFill>
                <a:schemeClr val="dk2"/>
              </a:solidFill>
              <a:latin typeface="Source Sans Pro"/>
              <a:ea typeface="Source Sans Pro"/>
              <a:cs typeface="Source Sans Pro"/>
              <a:sym typeface="Source Sans Pro"/>
            </a:endParaRPr>
          </a:p>
          <a:p>
            <a:pPr indent="0" lvl="0" marL="0" rtl="0" algn="l">
              <a:spcBef>
                <a:spcPts val="0"/>
              </a:spcBef>
              <a:spcAft>
                <a:spcPts val="0"/>
              </a:spcAft>
              <a:buNone/>
            </a:pPr>
            <a:r>
              <a:t/>
            </a:r>
            <a:endParaRPr sz="1200">
              <a:solidFill>
                <a:schemeClr val="dk2"/>
              </a:solidFill>
              <a:latin typeface="Source Sans Pro"/>
              <a:ea typeface="Source Sans Pro"/>
              <a:cs typeface="Source Sans Pro"/>
              <a:sym typeface="Source Sans Pro"/>
            </a:endParaRPr>
          </a:p>
        </p:txBody>
      </p:sp>
      <p:pic>
        <p:nvPicPr>
          <p:cNvPr id="78" name="Google Shape;78;p14"/>
          <p:cNvPicPr preferRelativeResize="0"/>
          <p:nvPr/>
        </p:nvPicPr>
        <p:blipFill>
          <a:blip r:embed="rId4">
            <a:alphaModFix/>
          </a:blip>
          <a:stretch>
            <a:fillRect/>
          </a:stretch>
        </p:blipFill>
        <p:spPr>
          <a:xfrm>
            <a:off x="2567024" y="4662175"/>
            <a:ext cx="2576425" cy="481313"/>
          </a:xfrm>
          <a:prstGeom prst="rect">
            <a:avLst/>
          </a:prstGeom>
          <a:noFill/>
          <a:ln>
            <a:noFill/>
          </a:ln>
        </p:spPr>
      </p:pic>
      <p:sp>
        <p:nvSpPr>
          <p:cNvPr id="79" name="Google Shape;79;p14"/>
          <p:cNvSpPr txBox="1"/>
          <p:nvPr/>
        </p:nvSpPr>
        <p:spPr>
          <a:xfrm>
            <a:off x="6106500" y="3142488"/>
            <a:ext cx="3037500" cy="2001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Sans Pro"/>
                <a:ea typeface="Source Sans Pro"/>
                <a:cs typeface="Source Sans Pro"/>
                <a:sym typeface="Source Sans Pro"/>
              </a:rPr>
              <a:t>Conclusion: </a:t>
            </a:r>
            <a:endParaRPr>
              <a:latin typeface="Source Sans Pro"/>
              <a:ea typeface="Source Sans Pro"/>
              <a:cs typeface="Source Sans Pro"/>
              <a:sym typeface="Source Sans Pro"/>
            </a:endParaRPr>
          </a:p>
          <a:p>
            <a:pPr indent="0" lvl="0" marL="0" rtl="0" algn="l">
              <a:spcBef>
                <a:spcPts val="0"/>
              </a:spcBef>
              <a:spcAft>
                <a:spcPts val="0"/>
              </a:spcAft>
              <a:buNone/>
            </a:pPr>
            <a:r>
              <a:t/>
            </a:r>
            <a:endParaRPr>
              <a:latin typeface="Source Sans Pro"/>
              <a:ea typeface="Source Sans Pro"/>
              <a:cs typeface="Source Sans Pro"/>
              <a:sym typeface="Source Sans Pro"/>
            </a:endParaRPr>
          </a:p>
          <a:p>
            <a:pPr indent="0" lvl="0" marL="0" rtl="0" algn="l">
              <a:spcBef>
                <a:spcPts val="0"/>
              </a:spcBef>
              <a:spcAft>
                <a:spcPts val="0"/>
              </a:spcAft>
              <a:buNone/>
            </a:pPr>
            <a:r>
              <a:rPr lang="en" sz="1000">
                <a:latin typeface="Source Sans Pro"/>
                <a:ea typeface="Source Sans Pro"/>
                <a:cs typeface="Source Sans Pro"/>
                <a:sym typeface="Source Sans Pro"/>
              </a:rPr>
              <a:t>Shortest Job Next has lowest Turnaround time with the given data set, making it the fastest algorithm</a:t>
            </a:r>
            <a:endParaRPr sz="1000">
              <a:latin typeface="Source Sans Pro"/>
              <a:ea typeface="Source Sans Pro"/>
              <a:cs typeface="Source Sans Pro"/>
              <a:sym typeface="Source Sans Pro"/>
            </a:endParaRPr>
          </a:p>
          <a:p>
            <a:pPr indent="0" lvl="0" marL="0" rtl="0" algn="l">
              <a:spcBef>
                <a:spcPts val="0"/>
              </a:spcBef>
              <a:spcAft>
                <a:spcPts val="0"/>
              </a:spcAft>
              <a:buNone/>
            </a:pPr>
            <a:r>
              <a:t/>
            </a:r>
            <a:endParaRPr sz="1000">
              <a:latin typeface="Source Sans Pro"/>
              <a:ea typeface="Source Sans Pro"/>
              <a:cs typeface="Source Sans Pro"/>
              <a:sym typeface="Source Sans Pro"/>
            </a:endParaRPr>
          </a:p>
          <a:p>
            <a:pPr indent="0" lvl="0" marL="0" rtl="0" algn="l">
              <a:spcBef>
                <a:spcPts val="0"/>
              </a:spcBef>
              <a:spcAft>
                <a:spcPts val="0"/>
              </a:spcAft>
              <a:buNone/>
            </a:pPr>
            <a:r>
              <a:rPr lang="en" sz="1000">
                <a:latin typeface="Source Sans Pro"/>
                <a:ea typeface="Source Sans Pro"/>
                <a:cs typeface="Source Sans Pro"/>
                <a:sym typeface="Source Sans Pro"/>
              </a:rPr>
              <a:t>Round Robin has the highest turnaround time with the given data set, making it the slowest algorithm.</a:t>
            </a:r>
            <a:endParaRPr sz="1000">
              <a:latin typeface="Source Sans Pro"/>
              <a:ea typeface="Source Sans Pro"/>
              <a:cs typeface="Source Sans Pro"/>
              <a:sym typeface="Source Sans Pro"/>
            </a:endParaRPr>
          </a:p>
          <a:p>
            <a:pPr indent="0" lvl="0" marL="0" rtl="0" algn="l">
              <a:spcBef>
                <a:spcPts val="0"/>
              </a:spcBef>
              <a:spcAft>
                <a:spcPts val="0"/>
              </a:spcAft>
              <a:buNone/>
            </a:pPr>
            <a:r>
              <a:t/>
            </a:r>
            <a:endParaRPr sz="1000">
              <a:latin typeface="Source Sans Pro"/>
              <a:ea typeface="Source Sans Pro"/>
              <a:cs typeface="Source Sans Pro"/>
              <a:sym typeface="Source Sans Pro"/>
            </a:endParaRPr>
          </a:p>
          <a:p>
            <a:pPr indent="0" lvl="0" marL="0" rtl="0" algn="l">
              <a:spcBef>
                <a:spcPts val="0"/>
              </a:spcBef>
              <a:spcAft>
                <a:spcPts val="0"/>
              </a:spcAft>
              <a:buNone/>
            </a:pPr>
            <a:r>
              <a:rPr lang="en" sz="1000">
                <a:latin typeface="Source Sans Pro"/>
                <a:ea typeface="Source Sans Pro"/>
                <a:cs typeface="Source Sans Pro"/>
                <a:sym typeface="Source Sans Pro"/>
              </a:rPr>
              <a:t>Priority Scheduling can either be on par with SJN, or more worse than Round Robin in terms of speed. Avg case is still better than RR.</a:t>
            </a:r>
            <a:endParaRPr sz="1000">
              <a:latin typeface="Source Sans Pro"/>
              <a:ea typeface="Source Sans Pro"/>
              <a:cs typeface="Source Sans Pro"/>
              <a:sym typeface="Source Sans Pr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5"/>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85" name="Google Shape;85;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