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0cedbf5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0cedbf5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73775" y="1567800"/>
            <a:ext cx="1314900" cy="500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of Data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873775" y="2177400"/>
            <a:ext cx="1314900" cy="500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DBMS Internal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873775" y="3375000"/>
            <a:ext cx="1314900" cy="500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702950" y="1796400"/>
            <a:ext cx="2121900" cy="500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Management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873775" y="4006200"/>
            <a:ext cx="1314900" cy="500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Laarning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106450" y="3549000"/>
            <a:ext cx="1314900" cy="500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673750" y="1567800"/>
            <a:ext cx="1539300" cy="660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XCII210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Distributed Architecture</a:t>
            </a:r>
            <a:endParaRPr/>
          </a:p>
        </p:txBody>
      </p:sp>
      <p:cxnSp>
        <p:nvCxnSpPr>
          <p:cNvPr id="61" name="Google Shape;61;p13"/>
          <p:cNvCxnSpPr>
            <a:stCxn id="54" idx="3"/>
            <a:endCxn id="57" idx="1"/>
          </p:cNvCxnSpPr>
          <p:nvPr/>
        </p:nvCxnSpPr>
        <p:spPr>
          <a:xfrm>
            <a:off x="6188675" y="1818000"/>
            <a:ext cx="514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5" idx="3"/>
            <a:endCxn id="57" idx="1"/>
          </p:cNvCxnSpPr>
          <p:nvPr/>
        </p:nvCxnSpPr>
        <p:spPr>
          <a:xfrm flipH="1" rot="10800000">
            <a:off x="6188675" y="2046600"/>
            <a:ext cx="514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6" idx="3"/>
            <a:endCxn id="59" idx="1"/>
          </p:cNvCxnSpPr>
          <p:nvPr/>
        </p:nvCxnSpPr>
        <p:spPr>
          <a:xfrm>
            <a:off x="6188675" y="3625200"/>
            <a:ext cx="9177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8" idx="3"/>
            <a:endCxn id="59" idx="1"/>
          </p:cNvCxnSpPr>
          <p:nvPr/>
        </p:nvCxnSpPr>
        <p:spPr>
          <a:xfrm flipH="1" rot="10800000">
            <a:off x="6188675" y="3799200"/>
            <a:ext cx="9177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4873775" y="627488"/>
            <a:ext cx="1314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Knowledge Units (162)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106450" y="627488"/>
            <a:ext cx="1314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Knowledge Areas (17)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242625" y="18869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242625" y="37157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475300" y="25727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680725" y="134600"/>
            <a:ext cx="2783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CS curriculum 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917600" y="627488"/>
            <a:ext cx="109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Lectures (94)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65450" y="134600"/>
            <a:ext cx="2783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Master CS Curricula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673750" y="2329800"/>
            <a:ext cx="1539300" cy="660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XCIS212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Scale Database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673750" y="3244200"/>
            <a:ext cx="1539300" cy="660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XCIS222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 Mining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1673750" y="4006200"/>
            <a:ext cx="1539300" cy="660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XCIS223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Probalistic Models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2118425" y="20393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0775" y="2102725"/>
            <a:ext cx="1200000" cy="500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Engineering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0775" y="3626725"/>
            <a:ext cx="1200000" cy="500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65000" y="627488"/>
            <a:ext cx="109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Master Tracks (6)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0" name="Google Shape;80;p13"/>
          <p:cNvCxnSpPr>
            <a:stCxn id="60" idx="1"/>
            <a:endCxn id="77" idx="3"/>
          </p:cNvCxnSpPr>
          <p:nvPr/>
        </p:nvCxnSpPr>
        <p:spPr>
          <a:xfrm flipH="1">
            <a:off x="1250750" y="1898100"/>
            <a:ext cx="4230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3" idx="1"/>
            <a:endCxn id="77" idx="3"/>
          </p:cNvCxnSpPr>
          <p:nvPr/>
        </p:nvCxnSpPr>
        <p:spPr>
          <a:xfrm rot="10800000">
            <a:off x="1250750" y="2352900"/>
            <a:ext cx="4230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endCxn id="78" idx="0"/>
          </p:cNvCxnSpPr>
          <p:nvPr/>
        </p:nvCxnSpPr>
        <p:spPr>
          <a:xfrm flipH="1">
            <a:off x="650775" y="2660125"/>
            <a:ext cx="1023000" cy="9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endCxn id="78" idx="3"/>
          </p:cNvCxnSpPr>
          <p:nvPr/>
        </p:nvCxnSpPr>
        <p:spPr>
          <a:xfrm flipH="1">
            <a:off x="1250775" y="3574525"/>
            <a:ext cx="4230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75" idx="1"/>
            <a:endCxn id="78" idx="3"/>
          </p:cNvCxnSpPr>
          <p:nvPr/>
        </p:nvCxnSpPr>
        <p:spPr>
          <a:xfrm rot="10800000">
            <a:off x="1250750" y="3876900"/>
            <a:ext cx="42300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 txBox="1"/>
          <p:nvPr/>
        </p:nvSpPr>
        <p:spPr>
          <a:xfrm>
            <a:off x="2118425" y="37157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6" name="Google Shape;86;p13"/>
          <p:cNvCxnSpPr>
            <a:stCxn id="60" idx="3"/>
            <a:endCxn id="55" idx="1"/>
          </p:cNvCxnSpPr>
          <p:nvPr/>
        </p:nvCxnSpPr>
        <p:spPr>
          <a:xfrm>
            <a:off x="3213050" y="1898100"/>
            <a:ext cx="1660800" cy="52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60" idx="3"/>
            <a:endCxn id="56" idx="1"/>
          </p:cNvCxnSpPr>
          <p:nvPr/>
        </p:nvCxnSpPr>
        <p:spPr>
          <a:xfrm>
            <a:off x="3213050" y="1898100"/>
            <a:ext cx="1660800" cy="172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endCxn id="54" idx="1"/>
          </p:cNvCxnSpPr>
          <p:nvPr/>
        </p:nvCxnSpPr>
        <p:spPr>
          <a:xfrm flipH="1" rot="10800000">
            <a:off x="3212975" y="1818000"/>
            <a:ext cx="1660800" cy="84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74" idx="3"/>
            <a:endCxn id="58" idx="1"/>
          </p:cNvCxnSpPr>
          <p:nvPr/>
        </p:nvCxnSpPr>
        <p:spPr>
          <a:xfrm>
            <a:off x="3213050" y="3574500"/>
            <a:ext cx="1660800" cy="6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 txBox="1"/>
          <p:nvPr/>
        </p:nvSpPr>
        <p:spPr>
          <a:xfrm>
            <a:off x="3703513" y="1476550"/>
            <a:ext cx="679800" cy="41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??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94350" y="932875"/>
            <a:ext cx="36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1452675" y="1458775"/>
            <a:ext cx="1539300" cy="660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XCII210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Scale Database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596475" y="2275200"/>
            <a:ext cx="3251700" cy="207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To understand how big are big data and how distributed infrastructures are able to handle them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understand why traditional databases cannot handle big data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know online transaction processing, online analytical processing and streaming processing on big data.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know representative distributed datastore for big data OLTP ie. CouchBase, Google BigTable...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know how to program with Map-Reduce, resilient data structures, and stream processing ie. Hadoop, SPARK, Flink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be able to understand how current datastore are built, what they can do and what are their limitations.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be able to use large scale datastore for OLTP, OLAP and stream processing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996025" y="2275200"/>
            <a:ext cx="3585000" cy="2603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CS Core: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1. Data modeling (See also: SE-Requirements)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2. Relational data model (See also: MSF-Discrete)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KA Core: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3. Conceptual models (e.g., entity-relationship, UML diagrams)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4. Semi-structured data models (expressed using DTD, XML, or JSON Schema, for example)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Non-core: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5. Spreadsheet models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6. Object-oriented models (See also: FPL-OOP)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a. GraphQL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7. New features in SQL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8. Specialized Data Modeling topics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a. Time series data (aggregation, join)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b. Graph data (link traversal)117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c. Techniques for avoiding inefficient raw data access (e.g., “avg daily price”): materialized views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and special data structures (e.g., Hyperloglog, bitmap)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d. Geo-Spatial data (e.g., GIS databases) (See also: SPD-Interactive)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018875" y="1458775"/>
            <a:ext cx="1539300" cy="660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DM-Modeling : Data Modeling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734975" y="477550"/>
            <a:ext cx="974700" cy="423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Lecture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813675" y="477550"/>
            <a:ext cx="1949700" cy="859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Knowledge Unit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2" name="Google Shape;102;p14"/>
          <p:cNvCxnSpPr>
            <a:endCxn id="99" idx="1"/>
          </p:cNvCxnSpPr>
          <p:nvPr/>
        </p:nvCxnSpPr>
        <p:spPr>
          <a:xfrm>
            <a:off x="2991875" y="1789075"/>
            <a:ext cx="3027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3687700" y="1003425"/>
            <a:ext cx="1632300" cy="69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Covered or not cover ??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