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40cedbf5ab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40cedbf5a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4873775" y="1567800"/>
            <a:ext cx="1314900" cy="500400"/>
          </a:xfrm>
          <a:prstGeom prst="rect">
            <a:avLst/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Role of Data</a:t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4873775" y="2177400"/>
            <a:ext cx="1314900" cy="500400"/>
          </a:xfrm>
          <a:prstGeom prst="rect">
            <a:avLst/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DBMS Internal</a:t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4873775" y="3375000"/>
            <a:ext cx="1314900" cy="500400"/>
          </a:xfrm>
          <a:prstGeom prst="rect">
            <a:avLst/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Search</a:t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6702950" y="1796400"/>
            <a:ext cx="2121900" cy="5004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Management</a:t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4873775" y="4006200"/>
            <a:ext cx="1314900" cy="500400"/>
          </a:xfrm>
          <a:prstGeom prst="rect">
            <a:avLst/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Machine Learning</a:t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7106450" y="3549000"/>
            <a:ext cx="1314900" cy="5004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AI</a:t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1673750" y="1567800"/>
            <a:ext cx="1539300" cy="6606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XCII210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Distributed Architecture</a:t>
            </a:r>
            <a:endParaRPr/>
          </a:p>
        </p:txBody>
      </p:sp>
      <p:cxnSp>
        <p:nvCxnSpPr>
          <p:cNvPr id="61" name="Google Shape;61;p13"/>
          <p:cNvCxnSpPr>
            <a:stCxn id="54" idx="3"/>
            <a:endCxn id="57" idx="1"/>
          </p:cNvCxnSpPr>
          <p:nvPr/>
        </p:nvCxnSpPr>
        <p:spPr>
          <a:xfrm>
            <a:off x="6188675" y="1818000"/>
            <a:ext cx="514200" cy="22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" name="Google Shape;62;p13"/>
          <p:cNvCxnSpPr>
            <a:stCxn id="55" idx="3"/>
            <a:endCxn id="57" idx="1"/>
          </p:cNvCxnSpPr>
          <p:nvPr/>
        </p:nvCxnSpPr>
        <p:spPr>
          <a:xfrm flipH="1" rot="10800000">
            <a:off x="6188675" y="2046600"/>
            <a:ext cx="514200" cy="38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" name="Google Shape;63;p13"/>
          <p:cNvCxnSpPr>
            <a:stCxn id="56" idx="3"/>
            <a:endCxn id="59" idx="1"/>
          </p:cNvCxnSpPr>
          <p:nvPr/>
        </p:nvCxnSpPr>
        <p:spPr>
          <a:xfrm>
            <a:off x="6188675" y="3625200"/>
            <a:ext cx="917700" cy="17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" name="Google Shape;64;p13"/>
          <p:cNvCxnSpPr>
            <a:stCxn id="58" idx="3"/>
            <a:endCxn id="59" idx="1"/>
          </p:cNvCxnSpPr>
          <p:nvPr/>
        </p:nvCxnSpPr>
        <p:spPr>
          <a:xfrm flipH="1" rot="10800000">
            <a:off x="6188675" y="3799200"/>
            <a:ext cx="917700" cy="45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5" name="Google Shape;65;p13"/>
          <p:cNvSpPr txBox="1"/>
          <p:nvPr/>
        </p:nvSpPr>
        <p:spPr>
          <a:xfrm>
            <a:off x="4873775" y="627488"/>
            <a:ext cx="1314900" cy="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Knowledge Units (162)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7106450" y="627488"/>
            <a:ext cx="1314900" cy="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Knowledge Areas (17)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5242625" y="1886950"/>
            <a:ext cx="577200" cy="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⋯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5242625" y="3715750"/>
            <a:ext cx="577200" cy="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⋯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9" name="Google Shape;69;p13"/>
          <p:cNvSpPr txBox="1"/>
          <p:nvPr/>
        </p:nvSpPr>
        <p:spPr>
          <a:xfrm>
            <a:off x="7475300" y="2572750"/>
            <a:ext cx="577200" cy="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⋯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0" name="Google Shape;70;p13"/>
          <p:cNvSpPr txBox="1"/>
          <p:nvPr/>
        </p:nvSpPr>
        <p:spPr>
          <a:xfrm>
            <a:off x="5680725" y="134600"/>
            <a:ext cx="27834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ACM CS curricula 2023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1" name="Google Shape;71;p13"/>
          <p:cNvSpPr txBox="1"/>
          <p:nvPr/>
        </p:nvSpPr>
        <p:spPr>
          <a:xfrm>
            <a:off x="1917600" y="627488"/>
            <a:ext cx="10968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Courses (94)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2" name="Google Shape;72;p13"/>
          <p:cNvSpPr txBox="1"/>
          <p:nvPr/>
        </p:nvSpPr>
        <p:spPr>
          <a:xfrm>
            <a:off x="665450" y="134600"/>
            <a:ext cx="27834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Master CS Program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3" name="Google Shape;73;p13"/>
          <p:cNvSpPr/>
          <p:nvPr/>
        </p:nvSpPr>
        <p:spPr>
          <a:xfrm>
            <a:off x="1673750" y="2329800"/>
            <a:ext cx="1539300" cy="6606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XCIS212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Large Scale Database</a:t>
            </a:r>
            <a:endParaRPr/>
          </a:p>
        </p:txBody>
      </p:sp>
      <p:sp>
        <p:nvSpPr>
          <p:cNvPr id="74" name="Google Shape;74;p13"/>
          <p:cNvSpPr/>
          <p:nvPr/>
        </p:nvSpPr>
        <p:spPr>
          <a:xfrm>
            <a:off x="1673750" y="3244200"/>
            <a:ext cx="1539300" cy="6606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XCIS222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Pattern Mining</a:t>
            </a:r>
            <a:endParaRPr/>
          </a:p>
        </p:txBody>
      </p:sp>
      <p:sp>
        <p:nvSpPr>
          <p:cNvPr id="75" name="Google Shape;75;p13"/>
          <p:cNvSpPr/>
          <p:nvPr/>
        </p:nvSpPr>
        <p:spPr>
          <a:xfrm>
            <a:off x="1673750" y="4006200"/>
            <a:ext cx="1539300" cy="6606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XCIS223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Probabilistic Models</a:t>
            </a:r>
            <a:endParaRPr/>
          </a:p>
        </p:txBody>
      </p:sp>
      <p:sp>
        <p:nvSpPr>
          <p:cNvPr id="76" name="Google Shape;76;p13"/>
          <p:cNvSpPr txBox="1"/>
          <p:nvPr/>
        </p:nvSpPr>
        <p:spPr>
          <a:xfrm>
            <a:off x="2118425" y="2039350"/>
            <a:ext cx="577200" cy="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⋯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7" name="Google Shape;77;p13"/>
          <p:cNvSpPr/>
          <p:nvPr/>
        </p:nvSpPr>
        <p:spPr>
          <a:xfrm>
            <a:off x="50775" y="2102725"/>
            <a:ext cx="1200000" cy="5004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Software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Engineering</a:t>
            </a:r>
            <a:endParaRPr/>
          </a:p>
        </p:txBody>
      </p:sp>
      <p:sp>
        <p:nvSpPr>
          <p:cNvPr id="78" name="Google Shape;78;p13"/>
          <p:cNvSpPr/>
          <p:nvPr/>
        </p:nvSpPr>
        <p:spPr>
          <a:xfrm>
            <a:off x="50775" y="3626725"/>
            <a:ext cx="1200000" cy="5004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Science</a:t>
            </a:r>
            <a:endParaRPr/>
          </a:p>
        </p:txBody>
      </p:sp>
      <p:sp>
        <p:nvSpPr>
          <p:cNvPr id="79" name="Google Shape;79;p13"/>
          <p:cNvSpPr txBox="1"/>
          <p:nvPr/>
        </p:nvSpPr>
        <p:spPr>
          <a:xfrm>
            <a:off x="165000" y="627488"/>
            <a:ext cx="10968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Master Tracks (6)</a:t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80" name="Google Shape;80;p13"/>
          <p:cNvCxnSpPr>
            <a:stCxn id="60" idx="1"/>
            <a:endCxn id="77" idx="3"/>
          </p:cNvCxnSpPr>
          <p:nvPr/>
        </p:nvCxnSpPr>
        <p:spPr>
          <a:xfrm flipH="1">
            <a:off x="1250750" y="1898100"/>
            <a:ext cx="423000" cy="45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" name="Google Shape;81;p13"/>
          <p:cNvCxnSpPr>
            <a:stCxn id="73" idx="1"/>
            <a:endCxn id="77" idx="3"/>
          </p:cNvCxnSpPr>
          <p:nvPr/>
        </p:nvCxnSpPr>
        <p:spPr>
          <a:xfrm rot="10800000">
            <a:off x="1250750" y="2352900"/>
            <a:ext cx="423000" cy="30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" name="Google Shape;82;p13"/>
          <p:cNvCxnSpPr>
            <a:endCxn id="78" idx="0"/>
          </p:cNvCxnSpPr>
          <p:nvPr/>
        </p:nvCxnSpPr>
        <p:spPr>
          <a:xfrm flipH="1">
            <a:off x="650775" y="2660125"/>
            <a:ext cx="1023000" cy="96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" name="Google Shape;83;p13"/>
          <p:cNvCxnSpPr>
            <a:endCxn id="78" idx="3"/>
          </p:cNvCxnSpPr>
          <p:nvPr/>
        </p:nvCxnSpPr>
        <p:spPr>
          <a:xfrm flipH="1">
            <a:off x="1250775" y="3574525"/>
            <a:ext cx="423000" cy="30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" name="Google Shape;84;p13"/>
          <p:cNvCxnSpPr>
            <a:stCxn id="75" idx="1"/>
            <a:endCxn id="78" idx="3"/>
          </p:cNvCxnSpPr>
          <p:nvPr/>
        </p:nvCxnSpPr>
        <p:spPr>
          <a:xfrm rot="10800000">
            <a:off x="1250750" y="3876900"/>
            <a:ext cx="423000" cy="45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5" name="Google Shape;85;p13"/>
          <p:cNvSpPr txBox="1"/>
          <p:nvPr/>
        </p:nvSpPr>
        <p:spPr>
          <a:xfrm>
            <a:off x="2118425" y="3715750"/>
            <a:ext cx="577200" cy="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⋯</a:t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86" name="Google Shape;86;p13"/>
          <p:cNvCxnSpPr>
            <a:stCxn id="60" idx="3"/>
            <a:endCxn id="55" idx="1"/>
          </p:cNvCxnSpPr>
          <p:nvPr/>
        </p:nvCxnSpPr>
        <p:spPr>
          <a:xfrm>
            <a:off x="3213050" y="1898100"/>
            <a:ext cx="1660800" cy="529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7" name="Google Shape;87;p13"/>
          <p:cNvCxnSpPr>
            <a:stCxn id="60" idx="3"/>
            <a:endCxn id="56" idx="1"/>
          </p:cNvCxnSpPr>
          <p:nvPr/>
        </p:nvCxnSpPr>
        <p:spPr>
          <a:xfrm>
            <a:off x="3213050" y="1898100"/>
            <a:ext cx="1660800" cy="1727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" name="Google Shape;88;p13"/>
          <p:cNvCxnSpPr>
            <a:endCxn id="54" idx="1"/>
          </p:cNvCxnSpPr>
          <p:nvPr/>
        </p:nvCxnSpPr>
        <p:spPr>
          <a:xfrm flipH="1" rot="10800000">
            <a:off x="3212975" y="1818000"/>
            <a:ext cx="1660800" cy="842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" name="Google Shape;89;p13"/>
          <p:cNvCxnSpPr>
            <a:stCxn id="74" idx="3"/>
            <a:endCxn id="58" idx="1"/>
          </p:cNvCxnSpPr>
          <p:nvPr/>
        </p:nvCxnSpPr>
        <p:spPr>
          <a:xfrm>
            <a:off x="3213050" y="3574500"/>
            <a:ext cx="1660800" cy="681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0" name="Google Shape;90;p13"/>
          <p:cNvSpPr txBox="1"/>
          <p:nvPr/>
        </p:nvSpPr>
        <p:spPr>
          <a:xfrm>
            <a:off x="3703513" y="1476550"/>
            <a:ext cx="679800" cy="410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0000"/>
                </a:solidFill>
              </a:rPr>
              <a:t>??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4194350" y="932875"/>
            <a:ext cx="3694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/>
          <p:nvPr/>
        </p:nvSpPr>
        <p:spPr>
          <a:xfrm>
            <a:off x="1452675" y="1458775"/>
            <a:ext cx="1539300" cy="6606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XCII210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Large Scale Database</a:t>
            </a:r>
            <a:endParaRPr/>
          </a:p>
        </p:txBody>
      </p:sp>
      <p:sp>
        <p:nvSpPr>
          <p:cNvPr id="97" name="Google Shape;97;p14"/>
          <p:cNvSpPr txBox="1"/>
          <p:nvPr/>
        </p:nvSpPr>
        <p:spPr>
          <a:xfrm>
            <a:off x="596475" y="2275200"/>
            <a:ext cx="3251700" cy="20781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2"/>
                </a:solidFill>
              </a:rPr>
              <a:t>To understand how big are big data and how distributed infrastructures are able to handle them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2"/>
                </a:solidFill>
              </a:rPr>
              <a:t>• To understand why traditional databases cannot handle big data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2"/>
                </a:solidFill>
              </a:rPr>
              <a:t>• To know online transaction processing, online analytical processing and streaming processing on big data.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2"/>
                </a:solidFill>
              </a:rPr>
              <a:t>• To know representative distributed datastore for big data OLTP ie. CouchBase, Google BigTable...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2"/>
                </a:solidFill>
              </a:rPr>
              <a:t>• To know how to program with Map-Reduce, resilient data structures, and stream processing ie. Hadoop, SPARK, Flink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2"/>
                </a:solidFill>
              </a:rPr>
              <a:t>• To be able to understand how current datastore are built, what they can do and what are their limitations.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2"/>
                </a:solidFill>
              </a:rPr>
              <a:t>• To be able to use large scale datastore for OLTP, OLAP and stream processing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4996025" y="2275200"/>
            <a:ext cx="3585000" cy="26031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chemeClr val="dk2"/>
                </a:solidFill>
              </a:rPr>
              <a:t>CS Core: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chemeClr val="dk2"/>
                </a:solidFill>
              </a:rPr>
              <a:t>1. Data modeling (See also: SE-Requirements)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chemeClr val="dk2"/>
                </a:solidFill>
              </a:rPr>
              <a:t>2. Relational data model (See also: MSF-Discrete)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chemeClr val="dk2"/>
                </a:solidFill>
              </a:rPr>
              <a:t>KA Core: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chemeClr val="dk2"/>
                </a:solidFill>
              </a:rPr>
              <a:t>3. Conceptual models (e.g., entity-relationship, UML diagrams)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chemeClr val="dk2"/>
                </a:solidFill>
              </a:rPr>
              <a:t>4. Semi-structured data models (expressed using DTD, XML, or JSON Schema, for example)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chemeClr val="dk2"/>
                </a:solidFill>
              </a:rPr>
              <a:t>Non-core: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chemeClr val="dk2"/>
                </a:solidFill>
              </a:rPr>
              <a:t>5. Spreadsheet models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chemeClr val="dk2"/>
                </a:solidFill>
              </a:rPr>
              <a:t>6. Object-oriented models (See also: FPL-OOP)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chemeClr val="dk2"/>
                </a:solidFill>
              </a:rPr>
              <a:t>a. GraphQL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chemeClr val="dk2"/>
                </a:solidFill>
              </a:rPr>
              <a:t>7. New features in SQL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chemeClr val="dk2"/>
                </a:solidFill>
              </a:rPr>
              <a:t>8. Specialized Data Modeling topics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chemeClr val="dk2"/>
                </a:solidFill>
              </a:rPr>
              <a:t>a. Time series data (aggregation, join)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chemeClr val="dk2"/>
                </a:solidFill>
              </a:rPr>
              <a:t>b. Graph data (link traversal)117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chemeClr val="dk2"/>
                </a:solidFill>
              </a:rPr>
              <a:t>c. Techniques for avoiding inefficient raw data access (e.g., “avg daily price”): materialized views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chemeClr val="dk2"/>
                </a:solidFill>
              </a:rPr>
              <a:t>and special data structures (e.g., Hyperloglog, bitmap)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chemeClr val="dk2"/>
                </a:solidFill>
              </a:rPr>
              <a:t>d. </a:t>
            </a:r>
            <a:r>
              <a:rPr lang="en-GB" sz="800">
                <a:solidFill>
                  <a:schemeClr val="dk2"/>
                </a:solidFill>
              </a:rPr>
              <a:t>Geospatial</a:t>
            </a:r>
            <a:r>
              <a:rPr lang="en-GB" sz="800">
                <a:solidFill>
                  <a:schemeClr val="dk2"/>
                </a:solidFill>
              </a:rPr>
              <a:t> data (e.g., GIS databases) (See also: SPD-Interactive)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99" name="Google Shape;99;p14"/>
          <p:cNvSpPr/>
          <p:nvPr/>
        </p:nvSpPr>
        <p:spPr>
          <a:xfrm>
            <a:off x="6018875" y="1458775"/>
            <a:ext cx="1539300" cy="6606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DM-Modeling : Data Modeling</a:t>
            </a:r>
            <a:endParaRPr/>
          </a:p>
        </p:txBody>
      </p:sp>
      <p:sp>
        <p:nvSpPr>
          <p:cNvPr id="100" name="Google Shape;100;p14"/>
          <p:cNvSpPr txBox="1"/>
          <p:nvPr/>
        </p:nvSpPr>
        <p:spPr>
          <a:xfrm>
            <a:off x="1734975" y="477550"/>
            <a:ext cx="974700" cy="5622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Course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2"/>
                </a:solidFill>
              </a:rPr>
              <a:t>(french/english)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101" name="Google Shape;101;p14"/>
          <p:cNvSpPr txBox="1"/>
          <p:nvPr/>
        </p:nvSpPr>
        <p:spPr>
          <a:xfrm>
            <a:off x="5813675" y="477550"/>
            <a:ext cx="1949700" cy="8595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Knowledge Unit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2"/>
                </a:solidFill>
              </a:rPr>
              <a:t>(english)</a:t>
            </a:r>
            <a:endParaRPr sz="900">
              <a:solidFill>
                <a:schemeClr val="dk2"/>
              </a:solidFill>
            </a:endParaRPr>
          </a:p>
        </p:txBody>
      </p:sp>
      <p:cxnSp>
        <p:nvCxnSpPr>
          <p:cNvPr id="102" name="Google Shape;102;p14"/>
          <p:cNvCxnSpPr>
            <a:endCxn id="99" idx="1"/>
          </p:cNvCxnSpPr>
          <p:nvPr/>
        </p:nvCxnSpPr>
        <p:spPr>
          <a:xfrm>
            <a:off x="2991875" y="1789075"/>
            <a:ext cx="30270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3" name="Google Shape;103;p14"/>
          <p:cNvSpPr txBox="1"/>
          <p:nvPr/>
        </p:nvSpPr>
        <p:spPr>
          <a:xfrm>
            <a:off x="3687700" y="1003425"/>
            <a:ext cx="1632300" cy="699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0000"/>
                </a:solidFill>
              </a:rPr>
              <a:t>Covered or not cover ??</a:t>
            </a:r>
            <a:endParaRPr sz="1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