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</p:embeddedFont>
    <p:embeddedFont>
      <p:font typeface="Poppins" panose="00000500000000000000" pitchFamily="2" charset="0"/>
      <p:regular r:id="rId15"/>
    </p:embeddedFont>
    <p:embeddedFont>
      <p:font typeface="Poppins Bold" panose="00000800000000000000" charset="0"/>
      <p:regular r:id="rId16"/>
    </p:embeddedFont>
    <p:embeddedFont>
      <p:font typeface="Poppins Medium" panose="00000600000000000000" pitchFamily="2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-3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07.06.2025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‹N°›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7087899"/>
            <a:ext cx="5635550" cy="5635550"/>
          </a:xfrm>
          <a:custGeom>
            <a:avLst/>
            <a:gdLst/>
            <a:ahLst/>
            <a:cxnLst/>
            <a:rect l="l" t="t" r="r" b="b"/>
            <a:pathLst>
              <a:path w="5635550" h="5635550">
                <a:moveTo>
                  <a:pt x="0" y="0"/>
                </a:moveTo>
                <a:lnTo>
                  <a:pt x="5635550" y="0"/>
                </a:lnTo>
                <a:lnTo>
                  <a:pt x="5635550" y="5635551"/>
                </a:lnTo>
                <a:lnTo>
                  <a:pt x="0" y="56355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652450" y="7087899"/>
            <a:ext cx="5635550" cy="5635550"/>
          </a:xfrm>
          <a:custGeom>
            <a:avLst/>
            <a:gdLst/>
            <a:ahLst/>
            <a:cxnLst/>
            <a:rect l="l" t="t" r="r" b="b"/>
            <a:pathLst>
              <a:path w="5635550" h="5635550">
                <a:moveTo>
                  <a:pt x="0" y="0"/>
                </a:moveTo>
                <a:lnTo>
                  <a:pt x="5635550" y="0"/>
                </a:lnTo>
                <a:lnTo>
                  <a:pt x="5635550" y="5635551"/>
                </a:lnTo>
                <a:lnTo>
                  <a:pt x="0" y="56355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319992" y="-1680508"/>
            <a:ext cx="13648016" cy="13648016"/>
            <a:chOff x="0" y="0"/>
            <a:chExt cx="18197355" cy="18197355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8197355" cy="18197355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F8F8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8" name="Freeform 8"/>
            <p:cNvSpPr/>
            <p:nvPr/>
          </p:nvSpPr>
          <p:spPr>
            <a:xfrm>
              <a:off x="1761034" y="2021402"/>
              <a:ext cx="15634573" cy="15615029"/>
            </a:xfrm>
            <a:custGeom>
              <a:avLst/>
              <a:gdLst/>
              <a:ahLst/>
              <a:cxnLst/>
              <a:rect l="l" t="t" r="r" b="b"/>
              <a:pathLst>
                <a:path w="15634573" h="15615029">
                  <a:moveTo>
                    <a:pt x="0" y="0"/>
                  </a:moveTo>
                  <a:lnTo>
                    <a:pt x="15634573" y="0"/>
                  </a:lnTo>
                  <a:lnTo>
                    <a:pt x="15634573" y="15615030"/>
                  </a:lnTo>
                  <a:lnTo>
                    <a:pt x="0" y="15615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grpSp>
          <p:nvGrpSpPr>
            <p:cNvPr id="9" name="Group 9"/>
            <p:cNvGrpSpPr/>
            <p:nvPr/>
          </p:nvGrpSpPr>
          <p:grpSpPr>
            <a:xfrm>
              <a:off x="1396519" y="1396519"/>
              <a:ext cx="15404316" cy="15404316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2" name="Freeform 12"/>
            <p:cNvSpPr/>
            <p:nvPr/>
          </p:nvSpPr>
          <p:spPr>
            <a:xfrm>
              <a:off x="5276818" y="2021402"/>
              <a:ext cx="7643719" cy="8924423"/>
            </a:xfrm>
            <a:custGeom>
              <a:avLst/>
              <a:gdLst/>
              <a:ahLst/>
              <a:cxnLst/>
              <a:rect l="l" t="t" r="r" b="b"/>
              <a:pathLst>
                <a:path w="7643719" h="8924423">
                  <a:moveTo>
                    <a:pt x="0" y="0"/>
                  </a:moveTo>
                  <a:lnTo>
                    <a:pt x="7643719" y="0"/>
                  </a:lnTo>
                  <a:lnTo>
                    <a:pt x="7643719" y="8924423"/>
                  </a:lnTo>
                  <a:lnTo>
                    <a:pt x="0" y="89244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4124" t="-7105" r="-10926"/>
              </a:stretch>
            </a:blipFill>
          </p:spPr>
        </p:sp>
        <p:sp>
          <p:nvSpPr>
            <p:cNvPr id="13" name="TextBox 13"/>
            <p:cNvSpPr txBox="1"/>
            <p:nvPr/>
          </p:nvSpPr>
          <p:spPr>
            <a:xfrm>
              <a:off x="4185599" y="10320029"/>
              <a:ext cx="9826156" cy="45210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526"/>
                </a:lnSpc>
              </a:pPr>
              <a:r>
                <a:rPr lang="en-US" sz="9661" b="1">
                  <a:solidFill>
                    <a:srgbClr val="0061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VOICE</a:t>
              </a:r>
            </a:p>
            <a:p>
              <a:pPr algn="ctr">
                <a:lnSpc>
                  <a:spcPts val="13526"/>
                </a:lnSpc>
                <a:spcBef>
                  <a:spcPct val="0"/>
                </a:spcBef>
              </a:pPr>
              <a:r>
                <a:rPr lang="en-US" sz="9661" b="1">
                  <a:solidFill>
                    <a:srgbClr val="0061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PRIVACY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448719" y="352091"/>
            <a:ext cx="1489446" cy="1013043"/>
          </a:xfrm>
          <a:custGeom>
            <a:avLst/>
            <a:gdLst/>
            <a:ahLst/>
            <a:cxnLst/>
            <a:rect l="l" t="t" r="r" b="b"/>
            <a:pathLst>
              <a:path w="1489446" h="1013043">
                <a:moveTo>
                  <a:pt x="0" y="0"/>
                </a:moveTo>
                <a:lnTo>
                  <a:pt x="1489446" y="0"/>
                </a:lnTo>
                <a:lnTo>
                  <a:pt x="1489446" y="1013042"/>
                </a:lnTo>
                <a:lnTo>
                  <a:pt x="0" y="10130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5413075" y="352091"/>
            <a:ext cx="2442988" cy="848938"/>
          </a:xfrm>
          <a:custGeom>
            <a:avLst/>
            <a:gdLst/>
            <a:ahLst/>
            <a:cxnLst/>
            <a:rect l="l" t="t" r="r" b="b"/>
            <a:pathLst>
              <a:path w="2442988" h="848938">
                <a:moveTo>
                  <a:pt x="0" y="0"/>
                </a:moveTo>
                <a:lnTo>
                  <a:pt x="2442987" y="0"/>
                </a:lnTo>
                <a:lnTo>
                  <a:pt x="2442987" y="848938"/>
                </a:lnTo>
                <a:lnTo>
                  <a:pt x="0" y="84893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540005" y="1365133"/>
            <a:ext cx="2316057" cy="1141625"/>
          </a:xfrm>
          <a:custGeom>
            <a:avLst/>
            <a:gdLst/>
            <a:ahLst/>
            <a:cxnLst/>
            <a:rect l="l" t="t" r="r" b="b"/>
            <a:pathLst>
              <a:path w="2316057" h="1141625">
                <a:moveTo>
                  <a:pt x="0" y="0"/>
                </a:moveTo>
                <a:lnTo>
                  <a:pt x="2316057" y="0"/>
                </a:lnTo>
                <a:lnTo>
                  <a:pt x="2316057" y="1141626"/>
                </a:lnTo>
                <a:lnTo>
                  <a:pt x="0" y="114162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50371" b="-52502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4678" y="4150624"/>
            <a:ext cx="8581243" cy="8581243"/>
          </a:xfrm>
          <a:custGeom>
            <a:avLst/>
            <a:gdLst/>
            <a:ahLst/>
            <a:cxnLst/>
            <a:rect l="l" t="t" r="r" b="b"/>
            <a:pathLst>
              <a:path w="8581243" h="8581243">
                <a:moveTo>
                  <a:pt x="0" y="0"/>
                </a:moveTo>
                <a:lnTo>
                  <a:pt x="8581243" y="0"/>
                </a:lnTo>
                <a:lnTo>
                  <a:pt x="8581243" y="8581243"/>
                </a:lnTo>
                <a:lnTo>
                  <a:pt x="0" y="85812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374678" y="9266717"/>
            <a:ext cx="18288000" cy="1028700"/>
            <a:chOff x="0" y="0"/>
            <a:chExt cx="4816593" cy="270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0061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4816593" cy="299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312186" y="1133709"/>
            <a:ext cx="5457136" cy="7404128"/>
            <a:chOff x="0" y="0"/>
            <a:chExt cx="845453" cy="114709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45453" cy="1147093"/>
            </a:xfrm>
            <a:custGeom>
              <a:avLst/>
              <a:gdLst/>
              <a:ahLst/>
              <a:cxnLst/>
              <a:rect l="l" t="t" r="r" b="b"/>
              <a:pathLst>
                <a:path w="845453" h="1147093">
                  <a:moveTo>
                    <a:pt x="0" y="0"/>
                  </a:moveTo>
                  <a:lnTo>
                    <a:pt x="845453" y="0"/>
                  </a:lnTo>
                  <a:lnTo>
                    <a:pt x="845453" y="1147093"/>
                  </a:lnTo>
                  <a:lnTo>
                    <a:pt x="0" y="1147093"/>
                  </a:lnTo>
                  <a:close/>
                </a:path>
              </a:pathLst>
            </a:custGeom>
            <a:blipFill>
              <a:blip r:embed="rId4"/>
              <a:stretch>
                <a:fillRect t="-5312" b="-5312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3312186" y="1037117"/>
            <a:ext cx="5457136" cy="139755"/>
            <a:chOff x="0" y="0"/>
            <a:chExt cx="1437270" cy="3680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437270" cy="36808"/>
            </a:xfrm>
            <a:custGeom>
              <a:avLst/>
              <a:gdLst/>
              <a:ahLst/>
              <a:cxnLst/>
              <a:rect l="l" t="t" r="r" b="b"/>
              <a:pathLst>
                <a:path w="1437270" h="36808">
                  <a:moveTo>
                    <a:pt x="0" y="0"/>
                  </a:moveTo>
                  <a:lnTo>
                    <a:pt x="1437270" y="0"/>
                  </a:lnTo>
                  <a:lnTo>
                    <a:pt x="1437270" y="36808"/>
                  </a:lnTo>
                  <a:lnTo>
                    <a:pt x="0" y="36808"/>
                  </a:lnTo>
                  <a:close/>
                </a:path>
              </a:pathLst>
            </a:custGeom>
            <a:gradFill rotWithShape="1">
              <a:gsLst>
                <a:gs pos="0">
                  <a:srgbClr val="0061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1437270" cy="653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9388447" y="2916145"/>
            <a:ext cx="5870759" cy="1234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57"/>
              </a:lnSpc>
              <a:spcBef>
                <a:spcPct val="0"/>
              </a:spcBef>
            </a:pPr>
            <a:r>
              <a:rPr lang="en-US" sz="6898" b="1">
                <a:solidFill>
                  <a:srgbClr val="0061FF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388447" y="4778623"/>
            <a:ext cx="7831314" cy="3342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0208" lvl="1" indent="-205104" algn="l">
              <a:lnSpc>
                <a:spcPts val="2659"/>
              </a:lnSpc>
              <a:buFont typeface="Arial"/>
              <a:buChar char="•"/>
            </a:pPr>
            <a:r>
              <a:rPr lang="en-US" sz="18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The Voice Privacy Challenge aims to anonymize speech while preserving intelligibility. Existing approaches include deep learning-based voice conversion and speaker embedding modification, but deep learning incurs a penalty.</a:t>
            </a:r>
          </a:p>
          <a:p>
            <a:pPr marL="410208" lvl="1" indent="-205104" algn="l">
              <a:lnSpc>
                <a:spcPts val="2659"/>
              </a:lnSpc>
              <a:buFont typeface="Arial"/>
              <a:buChar char="•"/>
            </a:pPr>
            <a:r>
              <a:rPr lang="en-US" sz="18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We implemented a signal processing-based approach, modifying acoustic features like pitch, formants, and spectral properties to anonymize speaker identity while keeping speech clear.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endParaRPr lang="en-US" sz="1899" b="1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16608" y="604436"/>
            <a:ext cx="2463307" cy="283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39"/>
              </a:lnSpc>
              <a:spcBef>
                <a:spcPct val="0"/>
              </a:spcBef>
            </a:pPr>
            <a:r>
              <a:rPr lang="en-US" sz="1599" b="1" u="none" strike="noStrike">
                <a:solidFill>
                  <a:srgbClr val="0061FF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16608" y="1052885"/>
            <a:ext cx="246330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4D4D4D"/>
                </a:solidFill>
                <a:latin typeface="Poppins"/>
                <a:ea typeface="Poppins"/>
                <a:cs typeface="Poppins"/>
                <a:sym typeface="Poppins"/>
              </a:rPr>
              <a:t>Architecture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16608" y="1498020"/>
            <a:ext cx="2463307" cy="283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4D4D4D"/>
                </a:solidFill>
                <a:latin typeface="Poppins"/>
                <a:ea typeface="Poppins"/>
                <a:cs typeface="Poppins"/>
                <a:sym typeface="Poppins"/>
              </a:rPr>
              <a:t>Technique used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16608" y="1943192"/>
            <a:ext cx="2463307" cy="283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4D4D4D"/>
                </a:solidFill>
                <a:latin typeface="Poppins"/>
                <a:ea typeface="Poppins"/>
                <a:cs typeface="Poppins"/>
                <a:sym typeface="Poppins"/>
              </a:rPr>
              <a:t>Results exposed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10706" y="3798677"/>
            <a:ext cx="8581243" cy="8581243"/>
          </a:xfrm>
          <a:custGeom>
            <a:avLst/>
            <a:gdLst/>
            <a:ahLst/>
            <a:cxnLst/>
            <a:rect l="l" t="t" r="r" b="b"/>
            <a:pathLst>
              <a:path w="8581243" h="8581243">
                <a:moveTo>
                  <a:pt x="0" y="0"/>
                </a:moveTo>
                <a:lnTo>
                  <a:pt x="8581243" y="0"/>
                </a:lnTo>
                <a:lnTo>
                  <a:pt x="8581243" y="8581243"/>
                </a:lnTo>
                <a:lnTo>
                  <a:pt x="0" y="85812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9258300"/>
            <a:ext cx="18288000" cy="1028700"/>
            <a:chOff x="0" y="0"/>
            <a:chExt cx="4816593" cy="2709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0061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178216" y="0"/>
            <a:ext cx="4173962" cy="8269369"/>
            <a:chOff x="0" y="0"/>
            <a:chExt cx="646656" cy="128114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46656" cy="1281142"/>
            </a:xfrm>
            <a:custGeom>
              <a:avLst/>
              <a:gdLst/>
              <a:ahLst/>
              <a:cxnLst/>
              <a:rect l="l" t="t" r="r" b="b"/>
              <a:pathLst>
                <a:path w="646656" h="1281142">
                  <a:moveTo>
                    <a:pt x="0" y="0"/>
                  </a:moveTo>
                  <a:lnTo>
                    <a:pt x="646656" y="0"/>
                  </a:lnTo>
                  <a:lnTo>
                    <a:pt x="646656" y="1281142"/>
                  </a:lnTo>
                  <a:lnTo>
                    <a:pt x="0" y="1281142"/>
                  </a:lnTo>
                  <a:close/>
                </a:path>
              </a:pathLst>
            </a:custGeom>
            <a:blipFill>
              <a:blip r:embed="rId4"/>
              <a:stretch>
                <a:fillRect l="-16121" r="-16121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3178216" y="7843434"/>
            <a:ext cx="4173962" cy="425935"/>
            <a:chOff x="0" y="0"/>
            <a:chExt cx="1099315" cy="11218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99315" cy="112180"/>
            </a:xfrm>
            <a:custGeom>
              <a:avLst/>
              <a:gdLst/>
              <a:ahLst/>
              <a:cxnLst/>
              <a:rect l="l" t="t" r="r" b="b"/>
              <a:pathLst>
                <a:path w="1099315" h="112180">
                  <a:moveTo>
                    <a:pt x="0" y="0"/>
                  </a:moveTo>
                  <a:lnTo>
                    <a:pt x="1099315" y="0"/>
                  </a:lnTo>
                  <a:lnTo>
                    <a:pt x="1099315" y="112180"/>
                  </a:lnTo>
                  <a:lnTo>
                    <a:pt x="0" y="112180"/>
                  </a:lnTo>
                  <a:close/>
                </a:path>
              </a:pathLst>
            </a:custGeom>
            <a:gradFill rotWithShape="1">
              <a:gsLst>
                <a:gs pos="0">
                  <a:srgbClr val="0061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099315" cy="1598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644351" y="6928884"/>
            <a:ext cx="384349" cy="298395"/>
          </a:xfrm>
          <a:custGeom>
            <a:avLst/>
            <a:gdLst/>
            <a:ahLst/>
            <a:cxnLst/>
            <a:rect l="l" t="t" r="r" b="b"/>
            <a:pathLst>
              <a:path w="384349" h="298395">
                <a:moveTo>
                  <a:pt x="0" y="0"/>
                </a:moveTo>
                <a:lnTo>
                  <a:pt x="384349" y="0"/>
                </a:lnTo>
                <a:lnTo>
                  <a:pt x="384349" y="298395"/>
                </a:lnTo>
                <a:lnTo>
                  <a:pt x="0" y="29839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1179908" y="3457231"/>
            <a:ext cx="3086100" cy="1088380"/>
            <a:chOff x="0" y="0"/>
            <a:chExt cx="812800" cy="28665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286652"/>
            </a:xfrm>
            <a:custGeom>
              <a:avLst/>
              <a:gdLst/>
              <a:ahLst/>
              <a:cxnLst/>
              <a:rect l="l" t="t" r="r" b="b"/>
              <a:pathLst>
                <a:path w="812800" h="286652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58711"/>
                  </a:lnTo>
                  <a:cubicBezTo>
                    <a:pt x="812800" y="192643"/>
                    <a:pt x="799321" y="225185"/>
                    <a:pt x="775327" y="249179"/>
                  </a:cubicBezTo>
                  <a:cubicBezTo>
                    <a:pt x="751333" y="273172"/>
                    <a:pt x="718791" y="286652"/>
                    <a:pt x="684859" y="286652"/>
                  </a:cubicBezTo>
                  <a:lnTo>
                    <a:pt x="127941" y="286652"/>
                  </a:lnTo>
                  <a:cubicBezTo>
                    <a:pt x="94009" y="286652"/>
                    <a:pt x="61467" y="273172"/>
                    <a:pt x="37473" y="249179"/>
                  </a:cubicBezTo>
                  <a:cubicBezTo>
                    <a:pt x="13479" y="225185"/>
                    <a:pt x="0" y="192643"/>
                    <a:pt x="0" y="158711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59C8EA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812800" cy="3342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Feature extraction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016874" y="532027"/>
            <a:ext cx="5726484" cy="1184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37"/>
              </a:lnSpc>
              <a:spcBef>
                <a:spcPct val="0"/>
              </a:spcBef>
            </a:pPr>
            <a:r>
              <a:rPr lang="en-US" sz="6598" b="1">
                <a:solidFill>
                  <a:srgbClr val="0061FF"/>
                </a:solidFill>
                <a:latin typeface="Poppins Bold"/>
                <a:ea typeface="Poppins Bold"/>
                <a:cs typeface="Poppins Bold"/>
                <a:sym typeface="Poppins Bold"/>
              </a:rPr>
              <a:t>Architecture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16608" y="601123"/>
            <a:ext cx="246330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39"/>
              </a:lnSpc>
              <a:spcBef>
                <a:spcPct val="0"/>
              </a:spcBef>
            </a:pPr>
            <a:r>
              <a:rPr lang="en-US" sz="1599" u="none" strike="noStrike">
                <a:solidFill>
                  <a:srgbClr val="4D4D4D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16608" y="1049571"/>
            <a:ext cx="246330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39"/>
              </a:lnSpc>
              <a:spcBef>
                <a:spcPct val="0"/>
              </a:spcBef>
            </a:pPr>
            <a:r>
              <a:rPr lang="en-US" sz="1599" b="1">
                <a:solidFill>
                  <a:srgbClr val="0061FF"/>
                </a:solidFill>
                <a:latin typeface="Poppins Bold"/>
                <a:ea typeface="Poppins Bold"/>
                <a:cs typeface="Poppins Bold"/>
                <a:sym typeface="Poppins Bold"/>
              </a:rPr>
              <a:t>Architecture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1179908" y="5599816"/>
            <a:ext cx="3086100" cy="1088380"/>
            <a:chOff x="0" y="0"/>
            <a:chExt cx="812800" cy="28665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286652"/>
            </a:xfrm>
            <a:custGeom>
              <a:avLst/>
              <a:gdLst/>
              <a:ahLst/>
              <a:cxnLst/>
              <a:rect l="l" t="t" r="r" b="b"/>
              <a:pathLst>
                <a:path w="812800" h="286652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58711"/>
                  </a:lnTo>
                  <a:cubicBezTo>
                    <a:pt x="812800" y="192643"/>
                    <a:pt x="799321" y="225185"/>
                    <a:pt x="775327" y="249179"/>
                  </a:cubicBezTo>
                  <a:cubicBezTo>
                    <a:pt x="751333" y="273172"/>
                    <a:pt x="718791" y="286652"/>
                    <a:pt x="684859" y="286652"/>
                  </a:cubicBezTo>
                  <a:lnTo>
                    <a:pt x="127941" y="286652"/>
                  </a:lnTo>
                  <a:cubicBezTo>
                    <a:pt x="94009" y="286652"/>
                    <a:pt x="61467" y="273172"/>
                    <a:pt x="37473" y="249179"/>
                  </a:cubicBezTo>
                  <a:cubicBezTo>
                    <a:pt x="13479" y="225185"/>
                    <a:pt x="0" y="192643"/>
                    <a:pt x="0" y="158711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59C8EA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812800" cy="3342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Anominisation</a:t>
              </a:r>
            </a:p>
          </p:txBody>
        </p:sp>
      </p:grpSp>
      <p:sp>
        <p:nvSpPr>
          <p:cNvPr id="21" name="AutoShape 21"/>
          <p:cNvSpPr/>
          <p:nvPr/>
        </p:nvSpPr>
        <p:spPr>
          <a:xfrm>
            <a:off x="12722958" y="4545611"/>
            <a:ext cx="0" cy="105420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2" name="AutoShape 22"/>
          <p:cNvSpPr/>
          <p:nvPr/>
        </p:nvSpPr>
        <p:spPr>
          <a:xfrm>
            <a:off x="12703908" y="2442542"/>
            <a:ext cx="0" cy="105420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3" name="AutoShape 23"/>
          <p:cNvSpPr/>
          <p:nvPr/>
        </p:nvSpPr>
        <p:spPr>
          <a:xfrm>
            <a:off x="12742008" y="6688196"/>
            <a:ext cx="0" cy="105420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4" name="TextBox 24"/>
          <p:cNvSpPr txBox="1"/>
          <p:nvPr/>
        </p:nvSpPr>
        <p:spPr>
          <a:xfrm>
            <a:off x="11159126" y="1788461"/>
            <a:ext cx="3086093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Input sound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086088" y="7669883"/>
            <a:ext cx="3232167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Output sound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616608" y="1498020"/>
            <a:ext cx="2463307" cy="283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4D4D4D"/>
                </a:solidFill>
                <a:latin typeface="Poppins"/>
                <a:ea typeface="Poppins"/>
                <a:cs typeface="Poppins"/>
                <a:sym typeface="Poppins"/>
              </a:rPr>
              <a:t>Technique used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616608" y="1943192"/>
            <a:ext cx="2463307" cy="283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4D4D4D"/>
                </a:solidFill>
                <a:latin typeface="Poppins"/>
                <a:ea typeface="Poppins"/>
                <a:cs typeface="Poppins"/>
                <a:sym typeface="Poppins"/>
              </a:rPr>
              <a:t>Results exposed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58300"/>
            <a:ext cx="18288000" cy="1028700"/>
            <a:chOff x="0" y="0"/>
            <a:chExt cx="4816593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0061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16593" cy="299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16608" y="601123"/>
            <a:ext cx="246330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39"/>
              </a:lnSpc>
              <a:spcBef>
                <a:spcPct val="0"/>
              </a:spcBef>
            </a:pPr>
            <a:r>
              <a:rPr lang="en-US" sz="1599" u="none" strike="noStrike">
                <a:solidFill>
                  <a:srgbClr val="4D4D4D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16608" y="1049571"/>
            <a:ext cx="246330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4D4D4D"/>
                </a:solidFill>
                <a:latin typeface="Poppins"/>
                <a:ea typeface="Poppins"/>
                <a:cs typeface="Poppins"/>
                <a:sym typeface="Poppins"/>
              </a:rPr>
              <a:t>Architecture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422114" y="3892230"/>
            <a:ext cx="4582592" cy="2065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0911" lvl="1" indent="-210456" algn="l">
              <a:lnSpc>
                <a:spcPts val="2729"/>
              </a:lnSpc>
              <a:buFont typeface="Arial"/>
              <a:buChar char="•"/>
            </a:pPr>
            <a:r>
              <a:rPr lang="en-US" sz="1949">
                <a:solidFill>
                  <a:srgbClr val="4D4D4D"/>
                </a:solidFill>
                <a:latin typeface="Poppins"/>
                <a:ea typeface="Poppins"/>
                <a:cs typeface="Poppins"/>
                <a:sym typeface="Poppins"/>
              </a:rPr>
              <a:t>WSOLA (Waveform Similarity Overlap and Add)</a:t>
            </a:r>
          </a:p>
          <a:p>
            <a:pPr marL="420911" lvl="1" indent="-210456" algn="l">
              <a:lnSpc>
                <a:spcPts val="2729"/>
              </a:lnSpc>
              <a:buFont typeface="Arial"/>
              <a:buChar char="•"/>
            </a:pPr>
            <a:r>
              <a:rPr lang="en-US" sz="1949">
                <a:solidFill>
                  <a:srgbClr val="4D4D4D"/>
                </a:solidFill>
                <a:latin typeface="Poppins"/>
                <a:ea typeface="Poppins"/>
                <a:cs typeface="Poppins"/>
                <a:sym typeface="Poppins"/>
              </a:rPr>
              <a:t>Bandpass Filtering &amp; Frequency Warping</a:t>
            </a:r>
          </a:p>
          <a:p>
            <a:pPr marL="420911" lvl="1" indent="-210456" algn="l">
              <a:lnSpc>
                <a:spcPts val="2729"/>
              </a:lnSpc>
              <a:buFont typeface="Arial"/>
              <a:buChar char="•"/>
            </a:pPr>
            <a:r>
              <a:rPr lang="en-US" sz="1949">
                <a:solidFill>
                  <a:srgbClr val="4D4D4D"/>
                </a:solidFill>
                <a:latin typeface="Poppins"/>
                <a:ea typeface="Poppins"/>
                <a:cs typeface="Poppins"/>
                <a:sym typeface="Poppins"/>
              </a:rPr>
              <a:t>Changes speaking rate without pitch modification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679112" y="3334735"/>
            <a:ext cx="3425980" cy="344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29"/>
              </a:lnSpc>
              <a:spcBef>
                <a:spcPct val="0"/>
              </a:spcBef>
            </a:pPr>
            <a:r>
              <a:rPr lang="en-US" sz="1949" b="1">
                <a:solidFill>
                  <a:srgbClr val="0061FF"/>
                </a:solidFill>
                <a:latin typeface="Poppins Bold"/>
                <a:ea typeface="Poppins Bold"/>
                <a:cs typeface="Poppins Bold"/>
                <a:sym typeface="Poppins Bold"/>
              </a:rPr>
              <a:t>Formant Shifting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664224" y="3334735"/>
            <a:ext cx="3656625" cy="344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29"/>
              </a:lnSpc>
              <a:spcBef>
                <a:spcPct val="0"/>
              </a:spcBef>
            </a:pPr>
            <a:r>
              <a:rPr lang="en-US" sz="1949" b="1">
                <a:solidFill>
                  <a:srgbClr val="0061FF"/>
                </a:solidFill>
                <a:latin typeface="Poppins Bold"/>
                <a:ea typeface="Poppins Bold"/>
                <a:cs typeface="Poppins Bold"/>
                <a:sym typeface="Poppins Bold"/>
              </a:rPr>
              <a:t>Time-Strech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126228" y="532027"/>
            <a:ext cx="4871136" cy="1184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37"/>
              </a:lnSpc>
              <a:spcBef>
                <a:spcPct val="0"/>
              </a:spcBef>
            </a:pPr>
            <a:r>
              <a:rPr lang="en-US" sz="6598" b="1">
                <a:solidFill>
                  <a:srgbClr val="0061FF"/>
                </a:solidFill>
                <a:latin typeface="Poppins Bold"/>
                <a:ea typeface="Poppins Bold"/>
                <a:cs typeface="Poppins Bold"/>
                <a:sym typeface="Poppins Bold"/>
              </a:rPr>
              <a:t>Technique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884564" y="589978"/>
            <a:ext cx="3131027" cy="1126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5"/>
              </a:lnSpc>
            </a:pPr>
            <a:r>
              <a:rPr lang="en-US" sz="6599" b="1" spc="-442">
                <a:solidFill>
                  <a:srgbClr val="4D4D4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used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664224" y="2045122"/>
            <a:ext cx="6014889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Simulate a Different Vocal Tract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3178216" y="0"/>
            <a:ext cx="4173962" cy="8269369"/>
            <a:chOff x="0" y="0"/>
            <a:chExt cx="646656" cy="1281142"/>
          </a:xfrm>
        </p:grpSpPr>
        <p:sp>
          <p:nvSpPr>
            <p:cNvPr id="14" name="Freeform 14"/>
            <p:cNvSpPr/>
            <p:nvPr/>
          </p:nvSpPr>
          <p:spPr>
            <a:xfrm rot="5399999">
              <a:off x="-317243" y="317243"/>
              <a:ext cx="1281142" cy="646656"/>
            </a:xfrm>
            <a:custGeom>
              <a:avLst/>
              <a:gdLst/>
              <a:ahLst/>
              <a:cxnLst/>
              <a:rect l="l" t="t" r="r" b="b"/>
              <a:pathLst>
                <a:path w="1281142" h="646656">
                  <a:moveTo>
                    <a:pt x="0" y="646656"/>
                  </a:moveTo>
                  <a:lnTo>
                    <a:pt x="0" y="0"/>
                  </a:lnTo>
                  <a:lnTo>
                    <a:pt x="1281142" y="0"/>
                  </a:lnTo>
                  <a:lnTo>
                    <a:pt x="1281142" y="646656"/>
                  </a:lnTo>
                  <a:close/>
                </a:path>
              </a:pathLst>
            </a:custGeom>
            <a:blipFill>
              <a:blip r:embed="rId2"/>
              <a:stretch>
                <a:fillRect l="-3182" r="-3182"/>
              </a:stretch>
            </a:blipFill>
          </p:spPr>
        </p:sp>
      </p:grpSp>
      <p:grpSp>
        <p:nvGrpSpPr>
          <p:cNvPr id="15" name="Group 15"/>
          <p:cNvGrpSpPr/>
          <p:nvPr/>
        </p:nvGrpSpPr>
        <p:grpSpPr>
          <a:xfrm>
            <a:off x="5817550" y="1994093"/>
            <a:ext cx="1087990" cy="4622999"/>
            <a:chOff x="0" y="0"/>
            <a:chExt cx="286549" cy="121758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86549" cy="1217580"/>
            </a:xfrm>
            <a:custGeom>
              <a:avLst/>
              <a:gdLst/>
              <a:ahLst/>
              <a:cxnLst/>
              <a:rect l="l" t="t" r="r" b="b"/>
              <a:pathLst>
                <a:path w="286549" h="1217580">
                  <a:moveTo>
                    <a:pt x="143274" y="0"/>
                  </a:moveTo>
                  <a:lnTo>
                    <a:pt x="143274" y="0"/>
                  </a:lnTo>
                  <a:cubicBezTo>
                    <a:pt x="222403" y="0"/>
                    <a:pt x="286549" y="64146"/>
                    <a:pt x="286549" y="143274"/>
                  </a:cubicBezTo>
                  <a:lnTo>
                    <a:pt x="286549" y="1074306"/>
                  </a:lnTo>
                  <a:cubicBezTo>
                    <a:pt x="286549" y="1153434"/>
                    <a:pt x="222403" y="1217580"/>
                    <a:pt x="143274" y="1217580"/>
                  </a:cubicBezTo>
                  <a:lnTo>
                    <a:pt x="143274" y="1217580"/>
                  </a:lnTo>
                  <a:cubicBezTo>
                    <a:pt x="64146" y="1217580"/>
                    <a:pt x="0" y="1153434"/>
                    <a:pt x="0" y="1074306"/>
                  </a:cubicBezTo>
                  <a:lnTo>
                    <a:pt x="0" y="143274"/>
                  </a:lnTo>
                  <a:cubicBezTo>
                    <a:pt x="0" y="64146"/>
                    <a:pt x="64146" y="0"/>
                    <a:pt x="14327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286549" cy="12652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9769357" y="6166811"/>
            <a:ext cx="3909755" cy="344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29"/>
              </a:lnSpc>
              <a:spcBef>
                <a:spcPct val="0"/>
              </a:spcBef>
            </a:pPr>
            <a:r>
              <a:rPr lang="en-US" sz="1949" b="1">
                <a:solidFill>
                  <a:srgbClr val="0061FF"/>
                </a:solidFill>
                <a:latin typeface="Poppins Bold"/>
                <a:ea typeface="Poppins Bold"/>
                <a:cs typeface="Poppins Bold"/>
                <a:sym typeface="Poppins Bold"/>
              </a:rPr>
              <a:t>Speaking Rate Estimation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352177" y="3892230"/>
            <a:ext cx="4582592" cy="350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0911" lvl="1" indent="-210456" algn="l">
              <a:lnSpc>
                <a:spcPts val="2729"/>
              </a:lnSpc>
              <a:buFont typeface="Arial"/>
              <a:buChar char="•"/>
            </a:pPr>
            <a:r>
              <a:rPr lang="en-US" sz="1949">
                <a:solidFill>
                  <a:srgbClr val="4D4D4D"/>
                </a:solidFill>
                <a:latin typeface="Poppins"/>
                <a:ea typeface="Poppins"/>
                <a:cs typeface="Poppins"/>
                <a:sym typeface="Poppins"/>
              </a:rPr>
              <a:t>Resampling (Time Stretching)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643473" y="6739617"/>
            <a:ext cx="4582592" cy="350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0911" lvl="1" indent="-210456" algn="l">
              <a:lnSpc>
                <a:spcPts val="2729"/>
              </a:lnSpc>
              <a:buFont typeface="Arial"/>
              <a:buChar char="•"/>
            </a:pPr>
            <a:r>
              <a:rPr lang="en-US" sz="1949">
                <a:solidFill>
                  <a:srgbClr val="4D4D4D"/>
                </a:solidFill>
                <a:latin typeface="Poppins"/>
                <a:ea typeface="Poppins"/>
                <a:cs typeface="Poppins"/>
                <a:sym typeface="Poppins"/>
              </a:rPr>
              <a:t>Energy-Based Peak Detection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16608" y="1498020"/>
            <a:ext cx="2463307" cy="283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39"/>
              </a:lnSpc>
              <a:spcBef>
                <a:spcPct val="0"/>
              </a:spcBef>
            </a:pPr>
            <a:r>
              <a:rPr lang="en-US" sz="1599" b="1" u="none" strike="noStrike">
                <a:solidFill>
                  <a:srgbClr val="0061FF"/>
                </a:solidFill>
                <a:latin typeface="Poppins Bold"/>
                <a:ea typeface="Poppins Bold"/>
                <a:cs typeface="Poppins Bold"/>
                <a:sym typeface="Poppins Bold"/>
              </a:rPr>
              <a:t>Technique used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16608" y="1943192"/>
            <a:ext cx="2463307" cy="283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4D4D4D"/>
                </a:solidFill>
                <a:latin typeface="Poppins"/>
                <a:ea typeface="Poppins"/>
                <a:cs typeface="Poppins"/>
                <a:sym typeface="Poppins"/>
              </a:rPr>
              <a:t>Results exposed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58300"/>
            <a:ext cx="18288000" cy="1028700"/>
            <a:chOff x="0" y="0"/>
            <a:chExt cx="4816593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0061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16593" cy="299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408037" y="532027"/>
            <a:ext cx="4871136" cy="1184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37"/>
              </a:lnSpc>
              <a:spcBef>
                <a:spcPct val="0"/>
              </a:spcBef>
            </a:pPr>
            <a:r>
              <a:rPr lang="en-US" sz="6598" b="1">
                <a:solidFill>
                  <a:srgbClr val="0061FF"/>
                </a:solidFill>
                <a:latin typeface="Poppins Bold"/>
                <a:ea typeface="Poppins Bold"/>
                <a:cs typeface="Poppins Bold"/>
                <a:sym typeface="Poppins Bold"/>
              </a:rPr>
              <a:t>Technique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3356631" y="957441"/>
            <a:ext cx="4129517" cy="139755"/>
            <a:chOff x="0" y="0"/>
            <a:chExt cx="1087609" cy="3680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87609" cy="36808"/>
            </a:xfrm>
            <a:custGeom>
              <a:avLst/>
              <a:gdLst/>
              <a:ahLst/>
              <a:cxnLst/>
              <a:rect l="l" t="t" r="r" b="b"/>
              <a:pathLst>
                <a:path w="1087609" h="36808">
                  <a:moveTo>
                    <a:pt x="0" y="0"/>
                  </a:moveTo>
                  <a:lnTo>
                    <a:pt x="1087609" y="0"/>
                  </a:lnTo>
                  <a:lnTo>
                    <a:pt x="1087609" y="36808"/>
                  </a:lnTo>
                  <a:lnTo>
                    <a:pt x="0" y="36808"/>
                  </a:lnTo>
                  <a:close/>
                </a:path>
              </a:pathLst>
            </a:custGeom>
            <a:gradFill rotWithShape="1">
              <a:gsLst>
                <a:gs pos="0">
                  <a:srgbClr val="0061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1087609" cy="653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815098" y="1990780"/>
            <a:ext cx="1718918" cy="4622999"/>
            <a:chOff x="0" y="0"/>
            <a:chExt cx="452719" cy="121758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52719" cy="1217580"/>
            </a:xfrm>
            <a:custGeom>
              <a:avLst/>
              <a:gdLst/>
              <a:ahLst/>
              <a:cxnLst/>
              <a:rect l="l" t="t" r="r" b="b"/>
              <a:pathLst>
                <a:path w="452719" h="1217580">
                  <a:moveTo>
                    <a:pt x="226360" y="0"/>
                  </a:moveTo>
                  <a:lnTo>
                    <a:pt x="226360" y="0"/>
                  </a:lnTo>
                  <a:cubicBezTo>
                    <a:pt x="286394" y="0"/>
                    <a:pt x="343969" y="23849"/>
                    <a:pt x="386420" y="66299"/>
                  </a:cubicBezTo>
                  <a:cubicBezTo>
                    <a:pt x="428871" y="108750"/>
                    <a:pt x="452719" y="166325"/>
                    <a:pt x="452719" y="226360"/>
                  </a:cubicBezTo>
                  <a:lnTo>
                    <a:pt x="452719" y="991220"/>
                  </a:lnTo>
                  <a:cubicBezTo>
                    <a:pt x="452719" y="1051255"/>
                    <a:pt x="428871" y="1108830"/>
                    <a:pt x="386420" y="1151281"/>
                  </a:cubicBezTo>
                  <a:cubicBezTo>
                    <a:pt x="343969" y="1193731"/>
                    <a:pt x="286394" y="1217580"/>
                    <a:pt x="226360" y="1217580"/>
                  </a:cubicBezTo>
                  <a:lnTo>
                    <a:pt x="226360" y="1217580"/>
                  </a:lnTo>
                  <a:cubicBezTo>
                    <a:pt x="166325" y="1217580"/>
                    <a:pt x="108750" y="1193731"/>
                    <a:pt x="66299" y="1151281"/>
                  </a:cubicBezTo>
                  <a:cubicBezTo>
                    <a:pt x="23849" y="1108830"/>
                    <a:pt x="0" y="1051255"/>
                    <a:pt x="0" y="991220"/>
                  </a:cubicBezTo>
                  <a:lnTo>
                    <a:pt x="0" y="226360"/>
                  </a:lnTo>
                  <a:cubicBezTo>
                    <a:pt x="0" y="166325"/>
                    <a:pt x="23849" y="108750"/>
                    <a:pt x="66299" y="66299"/>
                  </a:cubicBezTo>
                  <a:cubicBezTo>
                    <a:pt x="108750" y="23849"/>
                    <a:pt x="166325" y="0"/>
                    <a:pt x="22636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452719" cy="12652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16608" y="601123"/>
            <a:ext cx="246330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39"/>
              </a:lnSpc>
              <a:spcBef>
                <a:spcPct val="0"/>
              </a:spcBef>
            </a:pPr>
            <a:r>
              <a:rPr lang="en-US" sz="1599" u="none" strike="noStrike">
                <a:solidFill>
                  <a:srgbClr val="4D4D4D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16608" y="1049571"/>
            <a:ext cx="246330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4D4D4D"/>
                </a:solidFill>
                <a:latin typeface="Poppins"/>
                <a:ea typeface="Poppins"/>
                <a:cs typeface="Poppins"/>
                <a:sym typeface="Poppins"/>
              </a:rPr>
              <a:t>Architecture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247036" y="4704426"/>
            <a:ext cx="3596569" cy="344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29"/>
              </a:lnSpc>
              <a:spcBef>
                <a:spcPct val="0"/>
              </a:spcBef>
            </a:pPr>
            <a:r>
              <a:rPr lang="en-US" sz="1949" b="1">
                <a:solidFill>
                  <a:srgbClr val="0061FF"/>
                </a:solidFill>
                <a:latin typeface="Poppins Bold"/>
                <a:ea typeface="Poppins Bold"/>
                <a:cs typeface="Poppins Bold"/>
                <a:sym typeface="Poppins Bold"/>
              </a:rPr>
              <a:t>Speaking Rate Modification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602675" y="4704426"/>
            <a:ext cx="3656625" cy="344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29"/>
              </a:lnSpc>
              <a:spcBef>
                <a:spcPct val="0"/>
              </a:spcBef>
            </a:pPr>
            <a:r>
              <a:rPr lang="en-US" sz="1949" b="1">
                <a:solidFill>
                  <a:srgbClr val="0061FF"/>
                </a:solidFill>
                <a:latin typeface="Poppins Bold"/>
                <a:ea typeface="Poppins Bold"/>
                <a:cs typeface="Poppins Bold"/>
                <a:sym typeface="Poppins Bold"/>
              </a:rPr>
              <a:t>Exchanging Formant Bands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166373" y="589978"/>
            <a:ext cx="3131027" cy="1126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5"/>
              </a:lnSpc>
            </a:pPr>
            <a:r>
              <a:rPr lang="en-US" sz="6599" b="1" spc="-442">
                <a:solidFill>
                  <a:srgbClr val="4D4D4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used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960026" y="2927670"/>
            <a:ext cx="5095131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Alter Speaking Rate and F0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3312186" y="1106995"/>
            <a:ext cx="4173962" cy="8269369"/>
            <a:chOff x="0" y="0"/>
            <a:chExt cx="646656" cy="1281142"/>
          </a:xfrm>
        </p:grpSpPr>
        <p:sp>
          <p:nvSpPr>
            <p:cNvPr id="19" name="Freeform 19"/>
            <p:cNvSpPr/>
            <p:nvPr/>
          </p:nvSpPr>
          <p:spPr>
            <a:xfrm rot="-5400000">
              <a:off x="-317243" y="317243"/>
              <a:ext cx="1281142" cy="646656"/>
            </a:xfrm>
            <a:custGeom>
              <a:avLst/>
              <a:gdLst/>
              <a:ahLst/>
              <a:cxnLst/>
              <a:rect l="l" t="t" r="r" b="b"/>
              <a:pathLst>
                <a:path w="1281142" h="646656">
                  <a:moveTo>
                    <a:pt x="1281142" y="0"/>
                  </a:moveTo>
                  <a:lnTo>
                    <a:pt x="1281142" y="646656"/>
                  </a:lnTo>
                  <a:lnTo>
                    <a:pt x="0" y="6466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182" r="-3182"/>
              </a:stretch>
            </a:blipFill>
          </p:spPr>
        </p:sp>
      </p:grpSp>
      <p:grpSp>
        <p:nvGrpSpPr>
          <p:cNvPr id="20" name="Group 20"/>
          <p:cNvGrpSpPr/>
          <p:nvPr/>
        </p:nvGrpSpPr>
        <p:grpSpPr>
          <a:xfrm>
            <a:off x="3586567" y="3241995"/>
            <a:ext cx="1087990" cy="4622999"/>
            <a:chOff x="0" y="0"/>
            <a:chExt cx="286549" cy="121758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6549" cy="1217580"/>
            </a:xfrm>
            <a:custGeom>
              <a:avLst/>
              <a:gdLst/>
              <a:ahLst/>
              <a:cxnLst/>
              <a:rect l="l" t="t" r="r" b="b"/>
              <a:pathLst>
                <a:path w="286549" h="1217580">
                  <a:moveTo>
                    <a:pt x="143274" y="0"/>
                  </a:moveTo>
                  <a:lnTo>
                    <a:pt x="143274" y="0"/>
                  </a:lnTo>
                  <a:cubicBezTo>
                    <a:pt x="222403" y="0"/>
                    <a:pt x="286549" y="64146"/>
                    <a:pt x="286549" y="143274"/>
                  </a:cubicBezTo>
                  <a:lnTo>
                    <a:pt x="286549" y="1074306"/>
                  </a:lnTo>
                  <a:cubicBezTo>
                    <a:pt x="286549" y="1153434"/>
                    <a:pt x="222403" y="1217580"/>
                    <a:pt x="143274" y="1217580"/>
                  </a:cubicBezTo>
                  <a:lnTo>
                    <a:pt x="143274" y="1217580"/>
                  </a:lnTo>
                  <a:cubicBezTo>
                    <a:pt x="64146" y="1217580"/>
                    <a:pt x="0" y="1153434"/>
                    <a:pt x="0" y="1074306"/>
                  </a:cubicBezTo>
                  <a:lnTo>
                    <a:pt x="0" y="143274"/>
                  </a:lnTo>
                  <a:cubicBezTo>
                    <a:pt x="0" y="64146"/>
                    <a:pt x="64146" y="0"/>
                    <a:pt x="14327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286549" cy="12652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960026" y="6952788"/>
            <a:ext cx="5022580" cy="344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29"/>
              </a:lnSpc>
              <a:spcBef>
                <a:spcPct val="0"/>
              </a:spcBef>
            </a:pPr>
            <a:r>
              <a:rPr lang="en-US" sz="1949" b="1">
                <a:solidFill>
                  <a:srgbClr val="0061FF"/>
                </a:solidFill>
                <a:latin typeface="Poppins Bold"/>
                <a:ea typeface="Poppins Bold"/>
                <a:cs typeface="Poppins Bold"/>
                <a:sym typeface="Poppins Bold"/>
              </a:rPr>
              <a:t> Replacing High Frequencies with Noise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925000" y="5283798"/>
            <a:ext cx="4582592" cy="69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0911" lvl="1" indent="-210456" algn="l">
              <a:lnSpc>
                <a:spcPts val="2729"/>
              </a:lnSpc>
              <a:buFont typeface="Arial"/>
              <a:buChar char="•"/>
            </a:pPr>
            <a:r>
              <a:rPr lang="en-US" sz="1949">
                <a:solidFill>
                  <a:srgbClr val="4D4D4D"/>
                </a:solidFill>
                <a:latin typeface="Poppins"/>
                <a:ea typeface="Poppins"/>
                <a:cs typeface="Poppins"/>
                <a:sym typeface="Poppins"/>
              </a:rPr>
              <a:t> Hilbert Transform + Phase Adjustment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139692" y="5178204"/>
            <a:ext cx="4582592" cy="69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0911" lvl="1" indent="-210456" algn="l">
              <a:lnSpc>
                <a:spcPts val="2729"/>
              </a:lnSpc>
              <a:buFont typeface="Arial"/>
              <a:buChar char="•"/>
            </a:pPr>
            <a:r>
              <a:rPr lang="en-US" sz="1949">
                <a:solidFill>
                  <a:srgbClr val="4D4D4D"/>
                </a:solidFill>
                <a:latin typeface="Poppins"/>
                <a:ea typeface="Poppins"/>
                <a:cs typeface="Poppins"/>
                <a:sym typeface="Poppins"/>
              </a:rPr>
              <a:t>Bandpass Filtering + Frequency Band Swapping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616608" y="1498020"/>
            <a:ext cx="2463307" cy="283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39"/>
              </a:lnSpc>
              <a:spcBef>
                <a:spcPct val="0"/>
              </a:spcBef>
            </a:pPr>
            <a:r>
              <a:rPr lang="en-US" sz="1599" b="1" u="none" strike="noStrike">
                <a:solidFill>
                  <a:srgbClr val="0061FF"/>
                </a:solidFill>
                <a:latin typeface="Poppins Bold"/>
                <a:ea typeface="Poppins Bold"/>
                <a:cs typeface="Poppins Bold"/>
                <a:sym typeface="Poppins Bold"/>
              </a:rPr>
              <a:t>Technique used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616608" y="1943192"/>
            <a:ext cx="2463307" cy="283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4D4D4D"/>
                </a:solidFill>
                <a:latin typeface="Poppins"/>
                <a:ea typeface="Poppins"/>
                <a:cs typeface="Poppins"/>
                <a:sym typeface="Poppins"/>
              </a:rPr>
              <a:t>Results exposed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960026" y="7535119"/>
            <a:ext cx="4582592" cy="350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0911" lvl="1" indent="-210456" algn="l">
              <a:lnSpc>
                <a:spcPts val="2729"/>
              </a:lnSpc>
              <a:buFont typeface="Arial"/>
              <a:buChar char="•"/>
            </a:pPr>
            <a:r>
              <a:rPr lang="en-US" sz="1949">
                <a:solidFill>
                  <a:srgbClr val="4D4D4D"/>
                </a:solidFill>
                <a:latin typeface="Poppins"/>
                <a:ea typeface="Poppins"/>
                <a:cs typeface="Poppins"/>
                <a:sym typeface="Poppins"/>
              </a:rPr>
              <a:t> Pink Noise Synthesis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58300"/>
            <a:ext cx="18288000" cy="1028700"/>
            <a:chOff x="0" y="0"/>
            <a:chExt cx="4816593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0061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3185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732983" y="948692"/>
            <a:ext cx="11161453" cy="1710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284"/>
              </a:lnSpc>
              <a:spcBef>
                <a:spcPct val="0"/>
              </a:spcBef>
            </a:pPr>
            <a:r>
              <a:rPr lang="en-US" sz="9488" b="1">
                <a:solidFill>
                  <a:srgbClr val="0061FF"/>
                </a:solidFill>
                <a:latin typeface="Poppins Bold"/>
                <a:ea typeface="Poppins Bold"/>
                <a:cs typeface="Poppins Bold"/>
                <a:sym typeface="Poppins Bold"/>
              </a:rPr>
              <a:t>Results  exposed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16608" y="601123"/>
            <a:ext cx="246330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39"/>
              </a:lnSpc>
              <a:spcBef>
                <a:spcPct val="0"/>
              </a:spcBef>
            </a:pPr>
            <a:r>
              <a:rPr lang="en-US" sz="1599" u="none" strike="noStrike">
                <a:solidFill>
                  <a:srgbClr val="4D4D4D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16608" y="1049571"/>
            <a:ext cx="2463307" cy="28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4D4D4D"/>
                </a:solidFill>
                <a:latin typeface="Poppins"/>
                <a:ea typeface="Poppins"/>
                <a:cs typeface="Poppins"/>
                <a:sym typeface="Poppins"/>
              </a:rPr>
              <a:t>Architecture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16608" y="1498020"/>
            <a:ext cx="2463307" cy="283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4D4D4D"/>
                </a:solidFill>
                <a:latin typeface="Poppins"/>
                <a:ea typeface="Poppins"/>
                <a:cs typeface="Poppins"/>
                <a:sym typeface="Poppins"/>
              </a:rPr>
              <a:t>Technique used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16608" y="1943192"/>
            <a:ext cx="2463307" cy="283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39"/>
              </a:lnSpc>
              <a:spcBef>
                <a:spcPct val="0"/>
              </a:spcBef>
            </a:pPr>
            <a:r>
              <a:rPr lang="en-US" sz="1599" b="1" u="none" strike="noStrike">
                <a:solidFill>
                  <a:srgbClr val="0061FF"/>
                </a:solidFill>
                <a:latin typeface="Poppins Bold"/>
                <a:ea typeface="Poppins Bold"/>
                <a:cs typeface="Poppins Bold"/>
                <a:sym typeface="Poppins Bold"/>
              </a:rPr>
              <a:t>Results exposed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32983" y="4831956"/>
            <a:ext cx="6015393" cy="906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2516" lvl="1" indent="-276258" algn="l">
              <a:lnSpc>
                <a:spcPts val="3582"/>
              </a:lnSpc>
              <a:buFont typeface="Arial"/>
              <a:buChar char="•"/>
            </a:pPr>
            <a:r>
              <a:rPr lang="en-US" sz="2559" b="1">
                <a:solidFill>
                  <a:srgbClr val="4D4D4D"/>
                </a:solidFill>
                <a:latin typeface="Poppins Bold"/>
                <a:ea typeface="Poppins Bold"/>
                <a:cs typeface="Poppins Bold"/>
                <a:sym typeface="Poppins Bold"/>
              </a:rPr>
              <a:t>WER: 0.23</a:t>
            </a:r>
          </a:p>
          <a:p>
            <a:pPr marL="552516" lvl="1" indent="-276258" algn="l">
              <a:lnSpc>
                <a:spcPts val="3582"/>
              </a:lnSpc>
              <a:spcBef>
                <a:spcPct val="0"/>
              </a:spcBef>
              <a:buFont typeface="Arial"/>
              <a:buChar char="•"/>
            </a:pPr>
            <a:r>
              <a:rPr lang="en-US" sz="2559" b="1">
                <a:solidFill>
                  <a:srgbClr val="4D4D4D"/>
                </a:solidFill>
                <a:latin typeface="Poppins Bold"/>
                <a:ea typeface="Poppins Bold"/>
                <a:cs typeface="Poppins Bold"/>
                <a:sym typeface="Poppins Bold"/>
              </a:rPr>
              <a:t>EER:  0.30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732983" y="4056200"/>
            <a:ext cx="4497154" cy="453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82"/>
              </a:lnSpc>
              <a:spcBef>
                <a:spcPct val="0"/>
              </a:spcBef>
            </a:pPr>
            <a:r>
              <a:rPr lang="en-US" sz="2559" b="1">
                <a:solidFill>
                  <a:srgbClr val="0061FF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 with noise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989313" y="4056200"/>
            <a:ext cx="4799912" cy="453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82"/>
              </a:lnSpc>
              <a:spcBef>
                <a:spcPct val="0"/>
              </a:spcBef>
            </a:pPr>
            <a:r>
              <a:rPr lang="en-US" sz="2559" b="1">
                <a:solidFill>
                  <a:srgbClr val="0061FF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 without noise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989313" y="4831956"/>
            <a:ext cx="6015393" cy="906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2516" lvl="1" indent="-276258" algn="l">
              <a:lnSpc>
                <a:spcPts val="3582"/>
              </a:lnSpc>
              <a:buFont typeface="Arial"/>
              <a:buChar char="•"/>
            </a:pPr>
            <a:r>
              <a:rPr lang="en-US" sz="2559" b="1">
                <a:solidFill>
                  <a:srgbClr val="4D4D4D"/>
                </a:solidFill>
                <a:latin typeface="Poppins Bold"/>
                <a:ea typeface="Poppins Bold"/>
                <a:cs typeface="Poppins Bold"/>
                <a:sym typeface="Poppins Bold"/>
              </a:rPr>
              <a:t>WER: 0.13</a:t>
            </a:r>
          </a:p>
          <a:p>
            <a:pPr marL="552516" lvl="1" indent="-276258" algn="l">
              <a:lnSpc>
                <a:spcPts val="3582"/>
              </a:lnSpc>
              <a:buFont typeface="Arial"/>
              <a:buChar char="•"/>
            </a:pPr>
            <a:r>
              <a:rPr lang="en-US" sz="2559" b="1">
                <a:solidFill>
                  <a:srgbClr val="4D4D4D"/>
                </a:solidFill>
                <a:latin typeface="Poppins Bold"/>
                <a:ea typeface="Poppins Bold"/>
                <a:cs typeface="Poppins Bold"/>
                <a:sym typeface="Poppins Bold"/>
              </a:rPr>
              <a:t>EER: 0.25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7087899"/>
            <a:ext cx="5635550" cy="5635550"/>
          </a:xfrm>
          <a:custGeom>
            <a:avLst/>
            <a:gdLst/>
            <a:ahLst/>
            <a:cxnLst/>
            <a:rect l="l" t="t" r="r" b="b"/>
            <a:pathLst>
              <a:path w="5635550" h="5635550">
                <a:moveTo>
                  <a:pt x="0" y="0"/>
                </a:moveTo>
                <a:lnTo>
                  <a:pt x="5635550" y="0"/>
                </a:lnTo>
                <a:lnTo>
                  <a:pt x="5635550" y="5635551"/>
                </a:lnTo>
                <a:lnTo>
                  <a:pt x="0" y="56355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652450" y="7087899"/>
            <a:ext cx="5635550" cy="5635550"/>
          </a:xfrm>
          <a:custGeom>
            <a:avLst/>
            <a:gdLst/>
            <a:ahLst/>
            <a:cxnLst/>
            <a:rect l="l" t="t" r="r" b="b"/>
            <a:pathLst>
              <a:path w="5635550" h="5635550">
                <a:moveTo>
                  <a:pt x="0" y="0"/>
                </a:moveTo>
                <a:lnTo>
                  <a:pt x="5635550" y="0"/>
                </a:lnTo>
                <a:lnTo>
                  <a:pt x="5635550" y="5635551"/>
                </a:lnTo>
                <a:lnTo>
                  <a:pt x="0" y="56355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319992" y="-1680508"/>
            <a:ext cx="13648016" cy="13648016"/>
            <a:chOff x="0" y="0"/>
            <a:chExt cx="18197355" cy="18197355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8197355" cy="18197355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F8F8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8" name="Freeform 8"/>
            <p:cNvSpPr/>
            <p:nvPr/>
          </p:nvSpPr>
          <p:spPr>
            <a:xfrm>
              <a:off x="1761034" y="2021402"/>
              <a:ext cx="15634573" cy="15615029"/>
            </a:xfrm>
            <a:custGeom>
              <a:avLst/>
              <a:gdLst/>
              <a:ahLst/>
              <a:cxnLst/>
              <a:rect l="l" t="t" r="r" b="b"/>
              <a:pathLst>
                <a:path w="15634573" h="15615029">
                  <a:moveTo>
                    <a:pt x="0" y="0"/>
                  </a:moveTo>
                  <a:lnTo>
                    <a:pt x="15634573" y="0"/>
                  </a:lnTo>
                  <a:lnTo>
                    <a:pt x="15634573" y="15615030"/>
                  </a:lnTo>
                  <a:lnTo>
                    <a:pt x="0" y="156150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grpSp>
          <p:nvGrpSpPr>
            <p:cNvPr id="9" name="Group 9"/>
            <p:cNvGrpSpPr/>
            <p:nvPr/>
          </p:nvGrpSpPr>
          <p:grpSpPr>
            <a:xfrm>
              <a:off x="1396519" y="1396519"/>
              <a:ext cx="15404316" cy="15404316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2" name="Freeform 12"/>
            <p:cNvSpPr/>
            <p:nvPr/>
          </p:nvSpPr>
          <p:spPr>
            <a:xfrm>
              <a:off x="5276818" y="2021402"/>
              <a:ext cx="7643719" cy="8924423"/>
            </a:xfrm>
            <a:custGeom>
              <a:avLst/>
              <a:gdLst/>
              <a:ahLst/>
              <a:cxnLst/>
              <a:rect l="l" t="t" r="r" b="b"/>
              <a:pathLst>
                <a:path w="7643719" h="8924423">
                  <a:moveTo>
                    <a:pt x="0" y="0"/>
                  </a:moveTo>
                  <a:lnTo>
                    <a:pt x="7643719" y="0"/>
                  </a:lnTo>
                  <a:lnTo>
                    <a:pt x="7643719" y="8924423"/>
                  </a:lnTo>
                  <a:lnTo>
                    <a:pt x="0" y="89244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4124" t="-7105" r="-10926"/>
              </a:stretch>
            </a:blipFill>
          </p:spPr>
        </p:sp>
        <p:sp>
          <p:nvSpPr>
            <p:cNvPr id="13" name="TextBox 13"/>
            <p:cNvSpPr txBox="1"/>
            <p:nvPr/>
          </p:nvSpPr>
          <p:spPr>
            <a:xfrm>
              <a:off x="4185599" y="10320029"/>
              <a:ext cx="9826156" cy="45210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526"/>
                </a:lnSpc>
              </a:pPr>
              <a:r>
                <a:rPr lang="en-US" sz="9661" b="1">
                  <a:solidFill>
                    <a:srgbClr val="0061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VOICE</a:t>
              </a:r>
            </a:p>
            <a:p>
              <a:pPr algn="ctr">
                <a:lnSpc>
                  <a:spcPts val="13526"/>
                </a:lnSpc>
                <a:spcBef>
                  <a:spcPct val="0"/>
                </a:spcBef>
              </a:pPr>
              <a:r>
                <a:rPr lang="en-US" sz="9661" b="1">
                  <a:solidFill>
                    <a:srgbClr val="0061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PRIVACY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448719" y="352091"/>
            <a:ext cx="1489446" cy="1013043"/>
          </a:xfrm>
          <a:custGeom>
            <a:avLst/>
            <a:gdLst/>
            <a:ahLst/>
            <a:cxnLst/>
            <a:rect l="l" t="t" r="r" b="b"/>
            <a:pathLst>
              <a:path w="1489446" h="1013043">
                <a:moveTo>
                  <a:pt x="0" y="0"/>
                </a:moveTo>
                <a:lnTo>
                  <a:pt x="1489446" y="0"/>
                </a:lnTo>
                <a:lnTo>
                  <a:pt x="1489446" y="1013042"/>
                </a:lnTo>
                <a:lnTo>
                  <a:pt x="0" y="10130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5413075" y="352091"/>
            <a:ext cx="2442988" cy="848938"/>
          </a:xfrm>
          <a:custGeom>
            <a:avLst/>
            <a:gdLst/>
            <a:ahLst/>
            <a:cxnLst/>
            <a:rect l="l" t="t" r="r" b="b"/>
            <a:pathLst>
              <a:path w="2442988" h="848938">
                <a:moveTo>
                  <a:pt x="0" y="0"/>
                </a:moveTo>
                <a:lnTo>
                  <a:pt x="2442987" y="0"/>
                </a:lnTo>
                <a:lnTo>
                  <a:pt x="2442987" y="848938"/>
                </a:lnTo>
                <a:lnTo>
                  <a:pt x="0" y="84893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540005" y="1365133"/>
            <a:ext cx="2316057" cy="1141625"/>
          </a:xfrm>
          <a:custGeom>
            <a:avLst/>
            <a:gdLst/>
            <a:ahLst/>
            <a:cxnLst/>
            <a:rect l="l" t="t" r="r" b="b"/>
            <a:pathLst>
              <a:path w="2316057" h="1141625">
                <a:moveTo>
                  <a:pt x="0" y="0"/>
                </a:moveTo>
                <a:lnTo>
                  <a:pt x="2316057" y="0"/>
                </a:lnTo>
                <a:lnTo>
                  <a:pt x="2316057" y="1141626"/>
                </a:lnTo>
                <a:lnTo>
                  <a:pt x="0" y="114162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50371" b="-52502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196</Words>
  <Application>Microsoft Office PowerPoint</Application>
  <PresentationFormat>Personnalisé</PresentationFormat>
  <Paragraphs>59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Calibri</vt:lpstr>
      <vt:lpstr>Open Sans</vt:lpstr>
      <vt:lpstr>Arial</vt:lpstr>
      <vt:lpstr>Poppins Medium</vt:lpstr>
      <vt:lpstr>Poppins</vt:lpstr>
      <vt:lpstr>Poppins 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Privacy Presentatoin</dc:title>
  <cp:lastModifiedBy>zakaria azmi</cp:lastModifiedBy>
  <cp:revision>2</cp:revision>
  <dcterms:created xsi:type="dcterms:W3CDTF">2006-08-16T00:00:00Z</dcterms:created>
  <dcterms:modified xsi:type="dcterms:W3CDTF">2025-06-07T15:52:45Z</dcterms:modified>
  <dc:identifier>DAGe0vIoapA</dc:identifier>
</cp:coreProperties>
</file>