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85" r:id="rId3"/>
    <p:sldId id="332" r:id="rId4"/>
    <p:sldId id="326" r:id="rId5"/>
    <p:sldId id="333" r:id="rId6"/>
    <p:sldId id="313" r:id="rId7"/>
    <p:sldId id="327" r:id="rId8"/>
    <p:sldId id="334" r:id="rId9"/>
    <p:sldId id="329" r:id="rId10"/>
    <p:sldId id="335" r:id="rId11"/>
    <p:sldId id="331" r:id="rId12"/>
    <p:sldId id="336" r:id="rId13"/>
    <p:sldId id="337" r:id="rId14"/>
    <p:sldId id="338" r:id="rId15"/>
    <p:sldId id="340" r:id="rId16"/>
    <p:sldId id="339" r:id="rId17"/>
    <p:sldId id="341" r:id="rId18"/>
    <p:sldId id="330" r:id="rId19"/>
    <p:sldId id="32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>
        <p:scale>
          <a:sx n="89" d="100"/>
          <a:sy n="89" d="100"/>
        </p:scale>
        <p:origin x="21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420E2-1EDA-4D0F-B4A4-761B06DD98BA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95141-66E9-4ECF-943B-1F2564450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8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b8ab64d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2b8ab64d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26EB546D-AE23-5ABC-031C-703F8336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b8ab64de_0_50:notes">
            <a:extLst>
              <a:ext uri="{FF2B5EF4-FFF2-40B4-BE49-F238E27FC236}">
                <a16:creationId xmlns:a16="http://schemas.microsoft.com/office/drawing/2014/main" id="{BFDFA2D2-B10A-7CB4-E1C5-EBE81DF2E4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2b8ab64de_0_50:notes">
            <a:extLst>
              <a:ext uri="{FF2B5EF4-FFF2-40B4-BE49-F238E27FC236}">
                <a16:creationId xmlns:a16="http://schemas.microsoft.com/office/drawing/2014/main" id="{3B8E41D7-50F2-9E77-1DBA-4B8CAE271B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465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86F594F7-2A5D-A56E-7F19-90AB7887A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b8ab64de_0_50:notes">
            <a:extLst>
              <a:ext uri="{FF2B5EF4-FFF2-40B4-BE49-F238E27FC236}">
                <a16:creationId xmlns:a16="http://schemas.microsoft.com/office/drawing/2014/main" id="{011EC280-F68F-EB1D-1926-8A82DDDA97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2b8ab64de_0_50:notes">
            <a:extLst>
              <a:ext uri="{FF2B5EF4-FFF2-40B4-BE49-F238E27FC236}">
                <a16:creationId xmlns:a16="http://schemas.microsoft.com/office/drawing/2014/main" id="{DB84C375-B08B-6BD3-3CD6-D176046A76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482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EE620F02-3D6D-DCB7-4F38-F278E9050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b8ab64de_0_50:notes">
            <a:extLst>
              <a:ext uri="{FF2B5EF4-FFF2-40B4-BE49-F238E27FC236}">
                <a16:creationId xmlns:a16="http://schemas.microsoft.com/office/drawing/2014/main" id="{B194A03B-352C-0C79-9E25-B055DBC185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2b8ab64de_0_50:notes">
            <a:extLst>
              <a:ext uri="{FF2B5EF4-FFF2-40B4-BE49-F238E27FC236}">
                <a16:creationId xmlns:a16="http://schemas.microsoft.com/office/drawing/2014/main" id="{45FBB1BA-5326-BE70-1BBE-5CE0276E67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813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AB193135-ED83-8D6D-B4D0-C7111E843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b8ab64de_0_50:notes">
            <a:extLst>
              <a:ext uri="{FF2B5EF4-FFF2-40B4-BE49-F238E27FC236}">
                <a16:creationId xmlns:a16="http://schemas.microsoft.com/office/drawing/2014/main" id="{DFC0127A-A3B7-BA64-A7FB-61018B3223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2b8ab64de_0_50:notes">
            <a:extLst>
              <a:ext uri="{FF2B5EF4-FFF2-40B4-BE49-F238E27FC236}">
                <a16:creationId xmlns:a16="http://schemas.microsoft.com/office/drawing/2014/main" id="{D465F3FE-682B-ECF3-B01E-2753AEE1E0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068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EED4F4D9-F766-5A9C-6FC8-7980A3F4E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b8ab64de_0_50:notes">
            <a:extLst>
              <a:ext uri="{FF2B5EF4-FFF2-40B4-BE49-F238E27FC236}">
                <a16:creationId xmlns:a16="http://schemas.microsoft.com/office/drawing/2014/main" id="{84453B8F-377D-866A-D847-2045752803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2b8ab64de_0_50:notes">
            <a:extLst>
              <a:ext uri="{FF2B5EF4-FFF2-40B4-BE49-F238E27FC236}">
                <a16:creationId xmlns:a16="http://schemas.microsoft.com/office/drawing/2014/main" id="{50D16E2C-B73C-A9BD-A09C-3C14D10A0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529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6739CBE9-7754-8BA2-1A9F-3A8A5C857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b8ab64de_0_50:notes">
            <a:extLst>
              <a:ext uri="{FF2B5EF4-FFF2-40B4-BE49-F238E27FC236}">
                <a16:creationId xmlns:a16="http://schemas.microsoft.com/office/drawing/2014/main" id="{E629392E-1743-6062-563C-444C0C44D1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2b8ab64de_0_50:notes">
            <a:extLst>
              <a:ext uri="{FF2B5EF4-FFF2-40B4-BE49-F238E27FC236}">
                <a16:creationId xmlns:a16="http://schemas.microsoft.com/office/drawing/2014/main" id="{E83FD099-703F-C299-747F-57DFF5929A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743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CE97CE10-7B46-B317-3C9D-124EFC51D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b8ab64de_0_50:notes">
            <a:extLst>
              <a:ext uri="{FF2B5EF4-FFF2-40B4-BE49-F238E27FC236}">
                <a16:creationId xmlns:a16="http://schemas.microsoft.com/office/drawing/2014/main" id="{A842D1C2-7D68-99B0-E459-A187A09CAD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2b8ab64de_0_50:notes">
            <a:extLst>
              <a:ext uri="{FF2B5EF4-FFF2-40B4-BE49-F238E27FC236}">
                <a16:creationId xmlns:a16="http://schemas.microsoft.com/office/drawing/2014/main" id="{2D375FFF-2831-C1E6-AC3D-CF6BA1130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655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83E35F0A-71DF-6B84-A554-F09224F2A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b8ab64de_0_50:notes">
            <a:extLst>
              <a:ext uri="{FF2B5EF4-FFF2-40B4-BE49-F238E27FC236}">
                <a16:creationId xmlns:a16="http://schemas.microsoft.com/office/drawing/2014/main" id="{6DA05410-32BE-C6CB-9162-83AC7BD858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2b8ab64de_0_50:notes">
            <a:extLst>
              <a:ext uri="{FF2B5EF4-FFF2-40B4-BE49-F238E27FC236}">
                <a16:creationId xmlns:a16="http://schemas.microsoft.com/office/drawing/2014/main" id="{0BC1F035-F0B8-B0D5-A979-14885D0DE2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95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872D08B4-C4BD-D44C-26E5-D17A4FDF9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b8ab64de_0_50:notes">
            <a:extLst>
              <a:ext uri="{FF2B5EF4-FFF2-40B4-BE49-F238E27FC236}">
                <a16:creationId xmlns:a16="http://schemas.microsoft.com/office/drawing/2014/main" id="{192A304B-13EA-50AA-4138-7EDBD574D2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2b8ab64de_0_50:notes">
            <a:extLst>
              <a:ext uri="{FF2B5EF4-FFF2-40B4-BE49-F238E27FC236}">
                <a16:creationId xmlns:a16="http://schemas.microsoft.com/office/drawing/2014/main" id="{58DC46D3-8E30-E389-4EED-58AB3FBEA1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159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32b8ab64de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332b8ab64de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32b8ab64de_0_1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32b8ab64de_0_1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5EC79245-FB55-02B5-4527-0CCAF0D40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32b8ab64de_0_1683:notes">
            <a:extLst>
              <a:ext uri="{FF2B5EF4-FFF2-40B4-BE49-F238E27FC236}">
                <a16:creationId xmlns:a16="http://schemas.microsoft.com/office/drawing/2014/main" id="{42D75900-3573-945F-5A73-158F51FADD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32b8ab64de_0_1683:notes">
            <a:extLst>
              <a:ext uri="{FF2B5EF4-FFF2-40B4-BE49-F238E27FC236}">
                <a16:creationId xmlns:a16="http://schemas.microsoft.com/office/drawing/2014/main" id="{74E0AC4E-3155-BDCA-5437-FEE75529FE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09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ECE1EA9C-FB8B-8394-2511-48DB3F4E5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b8ab64de_0_50:notes">
            <a:extLst>
              <a:ext uri="{FF2B5EF4-FFF2-40B4-BE49-F238E27FC236}">
                <a16:creationId xmlns:a16="http://schemas.microsoft.com/office/drawing/2014/main" id="{260DA1DF-5E6F-27CC-BF67-C12E1B07DD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2b8ab64de_0_50:notes">
            <a:extLst>
              <a:ext uri="{FF2B5EF4-FFF2-40B4-BE49-F238E27FC236}">
                <a16:creationId xmlns:a16="http://schemas.microsoft.com/office/drawing/2014/main" id="{3D4D0E82-5696-172D-FD5C-677A87ACF6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697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8DF6BF04-9F20-1E41-00DE-76DDB3F7A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b8ab64de_0_50:notes">
            <a:extLst>
              <a:ext uri="{FF2B5EF4-FFF2-40B4-BE49-F238E27FC236}">
                <a16:creationId xmlns:a16="http://schemas.microsoft.com/office/drawing/2014/main" id="{4FE027F6-F130-C276-D92D-6D3375DACA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2b8ab64de_0_50:notes">
            <a:extLst>
              <a:ext uri="{FF2B5EF4-FFF2-40B4-BE49-F238E27FC236}">
                <a16:creationId xmlns:a16="http://schemas.microsoft.com/office/drawing/2014/main" id="{5A294F44-7258-800E-A7C3-FBC9F374BD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77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332b8ab64de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332b8ab64de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81351C31-AFDC-2FD9-85BF-3CEF1A22B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b8ab64de_0_50:notes">
            <a:extLst>
              <a:ext uri="{FF2B5EF4-FFF2-40B4-BE49-F238E27FC236}">
                <a16:creationId xmlns:a16="http://schemas.microsoft.com/office/drawing/2014/main" id="{CBF96EA1-75DF-A79B-14EF-56FA5345B1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2b8ab64de_0_50:notes">
            <a:extLst>
              <a:ext uri="{FF2B5EF4-FFF2-40B4-BE49-F238E27FC236}">
                <a16:creationId xmlns:a16="http://schemas.microsoft.com/office/drawing/2014/main" id="{4B31D03F-3DD9-7FE4-65DF-31841E3552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772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C3C13CFB-7D73-6C56-2ABA-B6703B1B7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b8ab64de_0_50:notes">
            <a:extLst>
              <a:ext uri="{FF2B5EF4-FFF2-40B4-BE49-F238E27FC236}">
                <a16:creationId xmlns:a16="http://schemas.microsoft.com/office/drawing/2014/main" id="{31D6DF4E-6A64-F70C-81DB-42A03D799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2b8ab64de_0_50:notes">
            <a:extLst>
              <a:ext uri="{FF2B5EF4-FFF2-40B4-BE49-F238E27FC236}">
                <a16:creationId xmlns:a16="http://schemas.microsoft.com/office/drawing/2014/main" id="{0496A2D6-E597-4282-D3D5-4E4E7407FA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981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9398917F-7A16-C61A-F38C-BED9B70CB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2b8ab64de_0_50:notes">
            <a:extLst>
              <a:ext uri="{FF2B5EF4-FFF2-40B4-BE49-F238E27FC236}">
                <a16:creationId xmlns:a16="http://schemas.microsoft.com/office/drawing/2014/main" id="{E0FC5089-D539-9FC0-5A34-4318219EB9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2b8ab64de_0_50:notes">
            <a:extLst>
              <a:ext uri="{FF2B5EF4-FFF2-40B4-BE49-F238E27FC236}">
                <a16:creationId xmlns:a16="http://schemas.microsoft.com/office/drawing/2014/main" id="{B3D0CBAF-C7B4-9E86-FBC8-353DE812AB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58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87C26-2A95-5858-F766-FDFB2671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AFF1B4-C725-CB3E-F20D-E4A69B714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BB487-DE30-8C80-7854-AEC76598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4F0C-5429-44EC-AD9B-0701A6BE93F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C88A2-4583-5138-6700-668C708B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E0206-9FC5-9C5E-636F-3BE36B72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FF52-F711-4D21-ADDF-98FD74A6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3D7F4-E524-28DA-04C9-E03B9F1E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22961E-3F20-DB5A-858D-17D5D550D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04398-0618-4E7D-F839-5F82179D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4F0C-5429-44EC-AD9B-0701A6BE93F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AAD8E4-0410-5999-AD81-B74D5782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87DF3-2D2F-2C29-AE26-D36CFD97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FF52-F711-4D21-ADDF-98FD74A6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1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0FF66E-9FB3-C83D-4F5E-AA3D5598D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1081A0-AC64-CD22-0B20-1BCA1E8BE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50F19-73DE-82DE-8752-C50AC230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4F0C-5429-44EC-AD9B-0701A6BE93F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01EB-9AB0-66AC-7888-53822431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07637-F9C1-2ADA-D938-556348DF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FF52-F711-4D21-ADDF-98FD74A6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3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93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 3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77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20F9-5703-DF6F-6952-206AB5F1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BD454-DEA3-7D6F-9E91-46E5D3DD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671B4-1445-98A7-2CC1-80D10B8C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4F0C-5429-44EC-AD9B-0701A6BE93F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976AB-6D8A-FB00-C4C8-C99DCABD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60E7E-4E3B-D0FF-0A28-18CED0A2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FF52-F711-4D21-ADDF-98FD74A6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7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8EF97-0F35-729E-0FB4-D19E037B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E1B6B-3EFC-9666-28A4-27D1A5068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5636D-56B7-F1ED-7150-80CF0F49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4F0C-5429-44EC-AD9B-0701A6BE93F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CB531-B972-B819-37C9-D34F610E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4BEBB-5681-69A8-1452-08A3CD02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FF52-F711-4D21-ADDF-98FD74A6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2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5F806-B933-55F5-7B52-032E4472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FF03D-7FDD-CB5C-07F6-A80F63BC9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8C8E6-4E8A-186B-FA3D-9DD06FEA6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7ECE99-F53B-4C07-5CF1-A160126A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4F0C-5429-44EC-AD9B-0701A6BE93F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D6CF9B-192D-F156-C5F6-90960AA3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FAB2F-2CFC-F326-1624-FC2D2B19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FF52-F711-4D21-ADDF-98FD74A6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53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E5FA1-B8C8-83F3-D5ED-897814BF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C4FDFD-81B6-EE28-5A47-BE7DFBF19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FCDAFA-8BCD-2F83-D2BE-AAE4277ED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5499A6-038A-314C-CF2E-FB9D123A3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D53E05-20D6-FD70-F30D-7BEE4C2EA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BF72F6-B37A-EA0D-D551-A6E8F0B2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4F0C-5429-44EC-AD9B-0701A6BE93F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9CFFE0-35AE-F4B2-3955-939BABF8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AB8DB-7871-A3F6-DE98-F0543CF7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FF52-F711-4D21-ADDF-98FD74A6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1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CB30-7A05-BB08-F6D4-7FA22022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93C05E-A003-E6B2-061C-AAE5DB02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4F0C-5429-44EC-AD9B-0701A6BE93F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C1DFA8-E5EA-5193-15E5-89ABEBF4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5782EE-FA50-901C-7203-904B980B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FF52-F711-4D21-ADDF-98FD74A6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63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EA0210-7862-EACD-D333-D8939C76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4F0C-5429-44EC-AD9B-0701A6BE93F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95E71F-5E7B-055D-86DB-6FE43997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EBF7EA-56F8-276E-508F-B0E119B3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FF52-F711-4D21-ADDF-98FD74A6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8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23325-3F66-30B4-402F-8D057379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DA31E4-723A-5852-D6A0-BB6FBFBEF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84EA6D-7B5B-C6A5-4BC2-CDB8B2481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C46FB-B41C-C0CE-4E0F-B0968BAE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4F0C-5429-44EC-AD9B-0701A6BE93F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DB44B-1367-C16C-B10A-8356F2E7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A6ABC8-656E-D442-FDF4-91BA9A5F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FF52-F711-4D21-ADDF-98FD74A6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AEDBF-01B7-B04B-A22A-D1585871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26916-5136-D2D4-FF64-D32D87F9C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09747F-320F-2128-66EA-4528F1119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A6BC8-402F-A76F-3E22-8C502BF0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4F0C-5429-44EC-AD9B-0701A6BE93F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08CCC-177E-34B1-5D7E-88C30017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CBA19-A820-3C67-63DD-D588BEF9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FF52-F711-4D21-ADDF-98FD74A6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25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3A8FA6-6138-C21B-73F0-92B37B4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A02816-DE9B-8F2F-519D-CA20E9924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5F867-5B1A-B20E-B418-AEF234F67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D4F0C-5429-44EC-AD9B-0701A6BE93F9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98D3D-2DB8-3944-C810-A44F12D9D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E8253-4CA0-F29C-4424-A3BEA1C79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D3FF52-F711-4D21-ADDF-98FD74A689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9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34" y="579525"/>
            <a:ext cx="3673983" cy="4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7"/>
          <p:cNvSpPr txBox="1"/>
          <p:nvPr/>
        </p:nvSpPr>
        <p:spPr>
          <a:xfrm>
            <a:off x="697633" y="2434833"/>
            <a:ext cx="9209600" cy="1620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8933" dirty="0" err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FixMatch</a:t>
            </a:r>
            <a:endParaRPr sz="8933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37"/>
          <p:cNvSpPr txBox="1"/>
          <p:nvPr/>
        </p:nvSpPr>
        <p:spPr>
          <a:xfrm>
            <a:off x="697633" y="5528667"/>
            <a:ext cx="7661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Community Core </a:t>
            </a:r>
            <a:r>
              <a:rPr lang="ko-KR" altLang="en-US" sz="2400" dirty="0" err="1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홍승혁</a:t>
            </a:r>
            <a:endParaRPr sz="2400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176" name="Google Shape;176;p37"/>
          <p:cNvPicPr preferRelativeResize="0"/>
          <p:nvPr/>
        </p:nvPicPr>
        <p:blipFill rotWithShape="1">
          <a:blip r:embed="rId4">
            <a:alphaModFix/>
          </a:blip>
          <a:srcRect t="855" b="855"/>
          <a:stretch/>
        </p:blipFill>
        <p:spPr>
          <a:xfrm>
            <a:off x="9295933" y="4742544"/>
            <a:ext cx="2250667" cy="139993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7"/>
          <p:cNvSpPr txBox="1"/>
          <p:nvPr/>
        </p:nvSpPr>
        <p:spPr>
          <a:xfrm>
            <a:off x="1760424" y="850917"/>
            <a:ext cx="32136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1400" dirty="0">
                <a:solidFill>
                  <a:srgbClr val="34A853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Incheon National University</a:t>
            </a:r>
            <a:endParaRPr sz="1533" dirty="0">
              <a:solidFill>
                <a:srgbClr val="34A853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FFBBB1C2-E3C9-B3BE-038D-008049D5F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8D955B4-5930-A7FC-BDE9-8B23C5C993C6}"/>
              </a:ext>
            </a:extLst>
          </p:cNvPr>
          <p:cNvGrpSpPr/>
          <p:nvPr/>
        </p:nvGrpSpPr>
        <p:grpSpPr>
          <a:xfrm>
            <a:off x="8432930" y="6215450"/>
            <a:ext cx="4138090" cy="486836"/>
            <a:chOff x="835934" y="579525"/>
            <a:chExt cx="4138090" cy="486836"/>
          </a:xfrm>
        </p:grpSpPr>
        <p:pic>
          <p:nvPicPr>
            <p:cNvPr id="173" name="Google Shape;173;p37">
              <a:extLst>
                <a:ext uri="{FF2B5EF4-FFF2-40B4-BE49-F238E27FC236}">
                  <a16:creationId xmlns:a16="http://schemas.microsoft.com/office/drawing/2014/main" id="{D1558FCA-EC72-2B11-C50F-DB5670134E5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5934" y="579525"/>
              <a:ext cx="3673983" cy="47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7">
              <a:extLst>
                <a:ext uri="{FF2B5EF4-FFF2-40B4-BE49-F238E27FC236}">
                  <a16:creationId xmlns:a16="http://schemas.microsoft.com/office/drawing/2014/main" id="{8F8EF49E-318E-1DAC-CC99-3B38450E205E}"/>
                </a:ext>
              </a:extLst>
            </p:cNvPr>
            <p:cNvSpPr txBox="1"/>
            <p:nvPr/>
          </p:nvSpPr>
          <p:spPr>
            <a:xfrm>
              <a:off x="1760424" y="850917"/>
              <a:ext cx="3213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400" dirty="0">
                  <a:solidFill>
                    <a:srgbClr val="34A853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Incheon National University</a:t>
              </a:r>
              <a:endParaRPr sz="1533" dirty="0">
                <a:solidFill>
                  <a:srgbClr val="34A853"/>
                </a:solidFill>
                <a:latin typeface="Google Sans Medium"/>
                <a:ea typeface="Google Sans Medium"/>
                <a:cs typeface="Google Sans Medium"/>
                <a:sym typeface="Google Sans Medium"/>
              </a:endParaRPr>
            </a:p>
          </p:txBody>
        </p:sp>
      </p:grpSp>
      <p:sp>
        <p:nvSpPr>
          <p:cNvPr id="3" name="Google Shape;432;p61">
            <a:extLst>
              <a:ext uri="{FF2B5EF4-FFF2-40B4-BE49-F238E27FC236}">
                <a16:creationId xmlns:a16="http://schemas.microsoft.com/office/drawing/2014/main" id="{A0A29E03-0AA5-19C5-3FD7-458030D13BB4}"/>
              </a:ext>
            </a:extLst>
          </p:cNvPr>
          <p:cNvSpPr txBox="1"/>
          <p:nvPr/>
        </p:nvSpPr>
        <p:spPr>
          <a:xfrm>
            <a:off x="697633" y="453234"/>
            <a:ext cx="9054174" cy="12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267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Other related works</a:t>
            </a:r>
            <a:endParaRPr sz="62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5FFB1-C33B-EAB4-DA47-DD4D3A985942}"/>
              </a:ext>
            </a:extLst>
          </p:cNvPr>
          <p:cNvSpPr txBox="1"/>
          <p:nvPr/>
        </p:nvSpPr>
        <p:spPr>
          <a:xfrm>
            <a:off x="526473" y="1764145"/>
            <a:ext cx="112037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Unsupervised Data Augmentation (UDA)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Consistency 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MixMatch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낮은 엔트로피의 </a:t>
            </a:r>
            <a:r>
              <a:rPr lang="en-US" altLang="ko-KR" sz="1600" dirty="0"/>
              <a:t>pseudo-label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MixUp</a:t>
            </a:r>
            <a:r>
              <a:rPr lang="en-US" altLang="ko-KR" sz="1600" dirty="0"/>
              <a:t> </a:t>
            </a:r>
            <a:r>
              <a:rPr lang="ko-KR" altLang="en-US" sz="1600" dirty="0"/>
              <a:t>기법 적용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ReMixMatch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97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8CADE0FA-2BC2-4862-37EC-21D6EDA52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4DB1C50-2DC3-B22B-B55D-25C58581DA4D}"/>
              </a:ext>
            </a:extLst>
          </p:cNvPr>
          <p:cNvGrpSpPr/>
          <p:nvPr/>
        </p:nvGrpSpPr>
        <p:grpSpPr>
          <a:xfrm>
            <a:off x="8432930" y="6215450"/>
            <a:ext cx="4138090" cy="486836"/>
            <a:chOff x="835934" y="579525"/>
            <a:chExt cx="4138090" cy="486836"/>
          </a:xfrm>
        </p:grpSpPr>
        <p:pic>
          <p:nvPicPr>
            <p:cNvPr id="173" name="Google Shape;173;p37">
              <a:extLst>
                <a:ext uri="{FF2B5EF4-FFF2-40B4-BE49-F238E27FC236}">
                  <a16:creationId xmlns:a16="http://schemas.microsoft.com/office/drawing/2014/main" id="{71FD5830-DC5B-F7E9-2909-663A37E29DA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5934" y="579525"/>
              <a:ext cx="3673983" cy="47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7">
              <a:extLst>
                <a:ext uri="{FF2B5EF4-FFF2-40B4-BE49-F238E27FC236}">
                  <a16:creationId xmlns:a16="http://schemas.microsoft.com/office/drawing/2014/main" id="{6C2050D9-1775-1048-005A-C33A98882A51}"/>
                </a:ext>
              </a:extLst>
            </p:cNvPr>
            <p:cNvSpPr txBox="1"/>
            <p:nvPr/>
          </p:nvSpPr>
          <p:spPr>
            <a:xfrm>
              <a:off x="1760424" y="850917"/>
              <a:ext cx="3213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400" dirty="0">
                  <a:solidFill>
                    <a:srgbClr val="34A853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Incheon National University</a:t>
              </a:r>
              <a:endParaRPr sz="1533" dirty="0">
                <a:solidFill>
                  <a:srgbClr val="34A853"/>
                </a:solidFill>
                <a:latin typeface="Google Sans Medium"/>
                <a:ea typeface="Google Sans Medium"/>
                <a:cs typeface="Google Sans Medium"/>
                <a:sym typeface="Google Sans Medium"/>
              </a:endParaRPr>
            </a:p>
          </p:txBody>
        </p:sp>
      </p:grpSp>
      <p:sp>
        <p:nvSpPr>
          <p:cNvPr id="3" name="Google Shape;432;p61">
            <a:extLst>
              <a:ext uri="{FF2B5EF4-FFF2-40B4-BE49-F238E27FC236}">
                <a16:creationId xmlns:a16="http://schemas.microsoft.com/office/drawing/2014/main" id="{69AF8A72-F5FC-2FEC-BDD1-ADA23ED3DDBF}"/>
              </a:ext>
            </a:extLst>
          </p:cNvPr>
          <p:cNvSpPr txBox="1"/>
          <p:nvPr/>
        </p:nvSpPr>
        <p:spPr>
          <a:xfrm>
            <a:off x="697633" y="453234"/>
            <a:ext cx="8616000" cy="12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267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Methods</a:t>
            </a:r>
            <a:endParaRPr sz="62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561AF5-33DC-A874-3847-43AF01EF3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1966912"/>
            <a:ext cx="81343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45BCA1EA-5C00-4669-2A05-BEDB64B22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69726F-E176-ECEE-6742-ACF94EEE917E}"/>
              </a:ext>
            </a:extLst>
          </p:cNvPr>
          <p:cNvGrpSpPr/>
          <p:nvPr/>
        </p:nvGrpSpPr>
        <p:grpSpPr>
          <a:xfrm>
            <a:off x="8432930" y="6215450"/>
            <a:ext cx="4138090" cy="486836"/>
            <a:chOff x="835934" y="579525"/>
            <a:chExt cx="4138090" cy="486836"/>
          </a:xfrm>
        </p:grpSpPr>
        <p:pic>
          <p:nvPicPr>
            <p:cNvPr id="173" name="Google Shape;173;p37">
              <a:extLst>
                <a:ext uri="{FF2B5EF4-FFF2-40B4-BE49-F238E27FC236}">
                  <a16:creationId xmlns:a16="http://schemas.microsoft.com/office/drawing/2014/main" id="{3F0FE3F0-4392-6C85-6F61-66D359F3767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5934" y="579525"/>
              <a:ext cx="3673983" cy="47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7">
              <a:extLst>
                <a:ext uri="{FF2B5EF4-FFF2-40B4-BE49-F238E27FC236}">
                  <a16:creationId xmlns:a16="http://schemas.microsoft.com/office/drawing/2014/main" id="{FEC1F55F-8FA3-1F07-C325-1BD575E3D656}"/>
                </a:ext>
              </a:extLst>
            </p:cNvPr>
            <p:cNvSpPr txBox="1"/>
            <p:nvPr/>
          </p:nvSpPr>
          <p:spPr>
            <a:xfrm>
              <a:off x="1760424" y="850917"/>
              <a:ext cx="3213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400" dirty="0">
                  <a:solidFill>
                    <a:srgbClr val="34A853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Incheon National University</a:t>
              </a:r>
              <a:endParaRPr sz="1533" dirty="0">
                <a:solidFill>
                  <a:srgbClr val="34A853"/>
                </a:solidFill>
                <a:latin typeface="Google Sans Medium"/>
                <a:ea typeface="Google Sans Medium"/>
                <a:cs typeface="Google Sans Medium"/>
                <a:sym typeface="Google Sans Medium"/>
              </a:endParaRPr>
            </a:p>
          </p:txBody>
        </p:sp>
      </p:grpSp>
      <p:sp>
        <p:nvSpPr>
          <p:cNvPr id="3" name="Google Shape;432;p61">
            <a:extLst>
              <a:ext uri="{FF2B5EF4-FFF2-40B4-BE49-F238E27FC236}">
                <a16:creationId xmlns:a16="http://schemas.microsoft.com/office/drawing/2014/main" id="{E8A4E80B-EC06-6FA3-8E4A-EF47E0E9211E}"/>
              </a:ext>
            </a:extLst>
          </p:cNvPr>
          <p:cNvSpPr txBox="1"/>
          <p:nvPr/>
        </p:nvSpPr>
        <p:spPr>
          <a:xfrm>
            <a:off x="697633" y="453234"/>
            <a:ext cx="8616000" cy="12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267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Methods</a:t>
            </a:r>
            <a:endParaRPr sz="62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6BC8C3-8B4D-6480-AB9A-E8AD2E8A1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942" y="1860228"/>
            <a:ext cx="6290830" cy="2386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4B666F-927B-EF0E-A28E-66830F1561AA}"/>
              </a:ext>
            </a:extLst>
          </p:cNvPr>
          <p:cNvSpPr txBox="1"/>
          <p:nvPr/>
        </p:nvSpPr>
        <p:spPr>
          <a:xfrm>
            <a:off x="6490769" y="4861849"/>
            <a:ext cx="5645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*Cross-Entropy: </a:t>
            </a:r>
            <a:r>
              <a:rPr lang="ko-KR" altLang="en-US" sz="1400" dirty="0"/>
              <a:t>모델이 출력한 예측 확률 분포와 실제 정답 분포</a:t>
            </a:r>
            <a:r>
              <a:rPr lang="en-US" altLang="ko-KR" sz="1400" dirty="0"/>
              <a:t>(</a:t>
            </a:r>
            <a:r>
              <a:rPr lang="ko-KR" altLang="en-US" sz="1400" dirty="0"/>
              <a:t>또는 </a:t>
            </a:r>
            <a:r>
              <a:rPr lang="en-US" altLang="ko-KR" sz="1400" dirty="0"/>
              <a:t>pseudo-label </a:t>
            </a:r>
            <a:r>
              <a:rPr lang="ko-KR" altLang="en-US" sz="1400" dirty="0"/>
              <a:t>분포</a:t>
            </a:r>
            <a:r>
              <a:rPr lang="en-US" altLang="ko-KR" sz="1400" dirty="0"/>
              <a:t>) </a:t>
            </a:r>
            <a:r>
              <a:rPr lang="ko-KR" altLang="en-US" sz="1400" dirty="0"/>
              <a:t>사이의 차이</a:t>
            </a:r>
            <a:endParaRPr lang="en-US" altLang="ko-KR" sz="1400" dirty="0"/>
          </a:p>
          <a:p>
            <a:r>
              <a:rPr lang="en-US" altLang="ko-KR" sz="1400" dirty="0"/>
              <a:t>-&gt; Label</a:t>
            </a:r>
            <a:r>
              <a:rPr lang="ko-KR" altLang="en-US" sz="1400" dirty="0"/>
              <a:t>과 </a:t>
            </a:r>
            <a:r>
              <a:rPr lang="en-US" altLang="ko-KR" sz="1400" dirty="0"/>
              <a:t>prediction </a:t>
            </a:r>
            <a:r>
              <a:rPr lang="ko-KR" altLang="en-US" sz="1400" dirty="0"/>
              <a:t>간의 차를 좁히도록 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1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CD226531-3264-FDA0-B6AB-AEB9747EF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EF2A214-DF8A-5101-67CE-ABFBEEFABFED}"/>
              </a:ext>
            </a:extLst>
          </p:cNvPr>
          <p:cNvGrpSpPr/>
          <p:nvPr/>
        </p:nvGrpSpPr>
        <p:grpSpPr>
          <a:xfrm>
            <a:off x="8432930" y="6215450"/>
            <a:ext cx="4138090" cy="486836"/>
            <a:chOff x="835934" y="579525"/>
            <a:chExt cx="4138090" cy="486836"/>
          </a:xfrm>
        </p:grpSpPr>
        <p:pic>
          <p:nvPicPr>
            <p:cNvPr id="173" name="Google Shape;173;p37">
              <a:extLst>
                <a:ext uri="{FF2B5EF4-FFF2-40B4-BE49-F238E27FC236}">
                  <a16:creationId xmlns:a16="http://schemas.microsoft.com/office/drawing/2014/main" id="{EB8B8705-DAB0-FE03-62E6-DF911E1BC4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5934" y="579525"/>
              <a:ext cx="3673983" cy="47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7">
              <a:extLst>
                <a:ext uri="{FF2B5EF4-FFF2-40B4-BE49-F238E27FC236}">
                  <a16:creationId xmlns:a16="http://schemas.microsoft.com/office/drawing/2014/main" id="{CD07CA9C-27A0-6E9F-A4FF-30F1B1D5422D}"/>
                </a:ext>
              </a:extLst>
            </p:cNvPr>
            <p:cNvSpPr txBox="1"/>
            <p:nvPr/>
          </p:nvSpPr>
          <p:spPr>
            <a:xfrm>
              <a:off x="1760424" y="850917"/>
              <a:ext cx="3213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400" dirty="0">
                  <a:solidFill>
                    <a:srgbClr val="34A853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Incheon National University</a:t>
              </a:r>
              <a:endParaRPr sz="1533" dirty="0">
                <a:solidFill>
                  <a:srgbClr val="34A853"/>
                </a:solidFill>
                <a:latin typeface="Google Sans Medium"/>
                <a:ea typeface="Google Sans Medium"/>
                <a:cs typeface="Google Sans Medium"/>
                <a:sym typeface="Google Sans Medium"/>
              </a:endParaRPr>
            </a:p>
          </p:txBody>
        </p:sp>
      </p:grpSp>
      <p:sp>
        <p:nvSpPr>
          <p:cNvPr id="3" name="Google Shape;432;p61">
            <a:extLst>
              <a:ext uri="{FF2B5EF4-FFF2-40B4-BE49-F238E27FC236}">
                <a16:creationId xmlns:a16="http://schemas.microsoft.com/office/drawing/2014/main" id="{F3DEAC60-F912-5970-5417-A472DC014A13}"/>
              </a:ext>
            </a:extLst>
          </p:cNvPr>
          <p:cNvSpPr txBox="1"/>
          <p:nvPr/>
        </p:nvSpPr>
        <p:spPr>
          <a:xfrm>
            <a:off x="697633" y="453234"/>
            <a:ext cx="8616000" cy="12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267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Methods</a:t>
            </a:r>
            <a:endParaRPr sz="62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870B67-E0E6-EA88-5C20-525FF1748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587" y="2328862"/>
            <a:ext cx="81248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1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D050DE87-15A7-C312-7A73-15990647A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13696AA-A697-6C53-E3E7-11108E2E9A51}"/>
              </a:ext>
            </a:extLst>
          </p:cNvPr>
          <p:cNvGrpSpPr/>
          <p:nvPr/>
        </p:nvGrpSpPr>
        <p:grpSpPr>
          <a:xfrm>
            <a:off x="8432930" y="6215450"/>
            <a:ext cx="4138090" cy="486836"/>
            <a:chOff x="835934" y="579525"/>
            <a:chExt cx="4138090" cy="486836"/>
          </a:xfrm>
        </p:grpSpPr>
        <p:pic>
          <p:nvPicPr>
            <p:cNvPr id="173" name="Google Shape;173;p37">
              <a:extLst>
                <a:ext uri="{FF2B5EF4-FFF2-40B4-BE49-F238E27FC236}">
                  <a16:creationId xmlns:a16="http://schemas.microsoft.com/office/drawing/2014/main" id="{A87697E1-B3B4-4BBC-BE07-BEBCF010295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5934" y="579525"/>
              <a:ext cx="3673983" cy="47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7">
              <a:extLst>
                <a:ext uri="{FF2B5EF4-FFF2-40B4-BE49-F238E27FC236}">
                  <a16:creationId xmlns:a16="http://schemas.microsoft.com/office/drawing/2014/main" id="{7B0518A1-A32F-BC31-0919-5DD5D063D05D}"/>
                </a:ext>
              </a:extLst>
            </p:cNvPr>
            <p:cNvSpPr txBox="1"/>
            <p:nvPr/>
          </p:nvSpPr>
          <p:spPr>
            <a:xfrm>
              <a:off x="1760424" y="850917"/>
              <a:ext cx="3213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400" dirty="0">
                  <a:solidFill>
                    <a:srgbClr val="34A853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Incheon National University</a:t>
              </a:r>
              <a:endParaRPr sz="1533" dirty="0">
                <a:solidFill>
                  <a:srgbClr val="34A853"/>
                </a:solidFill>
                <a:latin typeface="Google Sans Medium"/>
                <a:ea typeface="Google Sans Medium"/>
                <a:cs typeface="Google Sans Medium"/>
                <a:sym typeface="Google Sans Medium"/>
              </a:endParaRPr>
            </a:p>
          </p:txBody>
        </p:sp>
      </p:grpSp>
      <p:sp>
        <p:nvSpPr>
          <p:cNvPr id="3" name="Google Shape;432;p61">
            <a:extLst>
              <a:ext uri="{FF2B5EF4-FFF2-40B4-BE49-F238E27FC236}">
                <a16:creationId xmlns:a16="http://schemas.microsoft.com/office/drawing/2014/main" id="{FD081892-1A35-D9FD-81EF-85081D332647}"/>
              </a:ext>
            </a:extLst>
          </p:cNvPr>
          <p:cNvSpPr txBox="1"/>
          <p:nvPr/>
        </p:nvSpPr>
        <p:spPr>
          <a:xfrm>
            <a:off x="697633" y="453234"/>
            <a:ext cx="8616000" cy="12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267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Experiments</a:t>
            </a:r>
            <a:endParaRPr sz="62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F2436-CC12-40D7-F349-5B05A4E8D9E7}"/>
              </a:ext>
            </a:extLst>
          </p:cNvPr>
          <p:cNvSpPr txBox="1"/>
          <p:nvPr/>
        </p:nvSpPr>
        <p:spPr>
          <a:xfrm>
            <a:off x="879764" y="1794164"/>
            <a:ext cx="101068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CIFAR-10/10, SVHN, and STL-10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ImageNet(10% labeled, 90% unlabeled)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Standard SSL evaluation protocols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Architecture(models)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WRN-28-2 for CIFAR-10 and SVHN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WRN-28-8 for CIFAR-100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WRN-37-2 for STL-10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ResNet-50 for ImageNet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E30A71-8EE2-41B0-4A78-A08FA54C76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54"/>
          <a:stretch/>
        </p:blipFill>
        <p:spPr>
          <a:xfrm>
            <a:off x="1572490" y="3201722"/>
            <a:ext cx="5832764" cy="3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96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95F98C47-6647-EFCC-178B-5BAAFE3D4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B55050-6499-3F78-84E9-CEEA9DE74F67}"/>
              </a:ext>
            </a:extLst>
          </p:cNvPr>
          <p:cNvGrpSpPr/>
          <p:nvPr/>
        </p:nvGrpSpPr>
        <p:grpSpPr>
          <a:xfrm>
            <a:off x="8432930" y="6215450"/>
            <a:ext cx="4138090" cy="486836"/>
            <a:chOff x="835934" y="579525"/>
            <a:chExt cx="4138090" cy="486836"/>
          </a:xfrm>
        </p:grpSpPr>
        <p:pic>
          <p:nvPicPr>
            <p:cNvPr id="173" name="Google Shape;173;p37">
              <a:extLst>
                <a:ext uri="{FF2B5EF4-FFF2-40B4-BE49-F238E27FC236}">
                  <a16:creationId xmlns:a16="http://schemas.microsoft.com/office/drawing/2014/main" id="{A9552E7B-FC19-5082-B196-79AF6FC5561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5934" y="579525"/>
              <a:ext cx="3673983" cy="47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7">
              <a:extLst>
                <a:ext uri="{FF2B5EF4-FFF2-40B4-BE49-F238E27FC236}">
                  <a16:creationId xmlns:a16="http://schemas.microsoft.com/office/drawing/2014/main" id="{581A9487-2663-E271-ACC0-911C5E57E864}"/>
                </a:ext>
              </a:extLst>
            </p:cNvPr>
            <p:cNvSpPr txBox="1"/>
            <p:nvPr/>
          </p:nvSpPr>
          <p:spPr>
            <a:xfrm>
              <a:off x="1760424" y="850917"/>
              <a:ext cx="3213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400" dirty="0">
                  <a:solidFill>
                    <a:srgbClr val="34A853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Incheon National University</a:t>
              </a:r>
              <a:endParaRPr sz="1533" dirty="0">
                <a:solidFill>
                  <a:srgbClr val="34A853"/>
                </a:solidFill>
                <a:latin typeface="Google Sans Medium"/>
                <a:ea typeface="Google Sans Medium"/>
                <a:cs typeface="Google Sans Medium"/>
                <a:sym typeface="Google Sans Medium"/>
              </a:endParaRPr>
            </a:p>
          </p:txBody>
        </p:sp>
      </p:grpSp>
      <p:sp>
        <p:nvSpPr>
          <p:cNvPr id="3" name="Google Shape;432;p61">
            <a:extLst>
              <a:ext uri="{FF2B5EF4-FFF2-40B4-BE49-F238E27FC236}">
                <a16:creationId xmlns:a16="http://schemas.microsoft.com/office/drawing/2014/main" id="{6D21DAAF-8785-B5AD-3D86-AF9519728490}"/>
              </a:ext>
            </a:extLst>
          </p:cNvPr>
          <p:cNvSpPr txBox="1"/>
          <p:nvPr/>
        </p:nvSpPr>
        <p:spPr>
          <a:xfrm>
            <a:off x="697633" y="453234"/>
            <a:ext cx="8616000" cy="12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267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Experiments</a:t>
            </a:r>
            <a:endParaRPr sz="62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0B1ADE-4138-05BC-E7A9-1FD392BCD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2152650"/>
            <a:ext cx="81343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9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B3FCAA20-7255-2BF6-25F8-9E9AD8FE1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12C8DEB-9720-A266-9B52-9D673A844925}"/>
              </a:ext>
            </a:extLst>
          </p:cNvPr>
          <p:cNvGrpSpPr/>
          <p:nvPr/>
        </p:nvGrpSpPr>
        <p:grpSpPr>
          <a:xfrm>
            <a:off x="8432930" y="6215450"/>
            <a:ext cx="4138090" cy="486836"/>
            <a:chOff x="835934" y="579525"/>
            <a:chExt cx="4138090" cy="486836"/>
          </a:xfrm>
        </p:grpSpPr>
        <p:pic>
          <p:nvPicPr>
            <p:cNvPr id="173" name="Google Shape;173;p37">
              <a:extLst>
                <a:ext uri="{FF2B5EF4-FFF2-40B4-BE49-F238E27FC236}">
                  <a16:creationId xmlns:a16="http://schemas.microsoft.com/office/drawing/2014/main" id="{EB6993BE-FD7F-2E3E-1123-0F567A1C8BA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5934" y="579525"/>
              <a:ext cx="3673983" cy="47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7">
              <a:extLst>
                <a:ext uri="{FF2B5EF4-FFF2-40B4-BE49-F238E27FC236}">
                  <a16:creationId xmlns:a16="http://schemas.microsoft.com/office/drawing/2014/main" id="{2C2199D4-8CEE-BD85-D163-D1FB32890350}"/>
                </a:ext>
              </a:extLst>
            </p:cNvPr>
            <p:cNvSpPr txBox="1"/>
            <p:nvPr/>
          </p:nvSpPr>
          <p:spPr>
            <a:xfrm>
              <a:off x="1760424" y="850917"/>
              <a:ext cx="3213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400" dirty="0">
                  <a:solidFill>
                    <a:srgbClr val="34A853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Incheon National University</a:t>
              </a:r>
              <a:endParaRPr sz="1533" dirty="0">
                <a:solidFill>
                  <a:srgbClr val="34A853"/>
                </a:solidFill>
                <a:latin typeface="Google Sans Medium"/>
                <a:ea typeface="Google Sans Medium"/>
                <a:cs typeface="Google Sans Medium"/>
                <a:sym typeface="Google Sans Medium"/>
              </a:endParaRPr>
            </a:p>
          </p:txBody>
        </p:sp>
      </p:grpSp>
      <p:sp>
        <p:nvSpPr>
          <p:cNvPr id="3" name="Google Shape;432;p61">
            <a:extLst>
              <a:ext uri="{FF2B5EF4-FFF2-40B4-BE49-F238E27FC236}">
                <a16:creationId xmlns:a16="http://schemas.microsoft.com/office/drawing/2014/main" id="{57CAEAAE-2DCB-F78B-15C5-AE24173599F9}"/>
              </a:ext>
            </a:extLst>
          </p:cNvPr>
          <p:cNvSpPr txBox="1"/>
          <p:nvPr/>
        </p:nvSpPr>
        <p:spPr>
          <a:xfrm>
            <a:off x="697633" y="453234"/>
            <a:ext cx="8616000" cy="12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267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Experiments</a:t>
            </a:r>
            <a:endParaRPr sz="62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F43795-5A01-96CE-E08C-C41A8378A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289" y="1696449"/>
            <a:ext cx="8833422" cy="346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7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A8A2BE90-76BB-31C6-5DE7-915F31E8E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A52B8A4-F961-EF59-EACB-ABEAF9507671}"/>
              </a:ext>
            </a:extLst>
          </p:cNvPr>
          <p:cNvGrpSpPr/>
          <p:nvPr/>
        </p:nvGrpSpPr>
        <p:grpSpPr>
          <a:xfrm>
            <a:off x="8432930" y="6215450"/>
            <a:ext cx="4138090" cy="486836"/>
            <a:chOff x="835934" y="579525"/>
            <a:chExt cx="4138090" cy="486836"/>
          </a:xfrm>
        </p:grpSpPr>
        <p:pic>
          <p:nvPicPr>
            <p:cNvPr id="173" name="Google Shape;173;p37">
              <a:extLst>
                <a:ext uri="{FF2B5EF4-FFF2-40B4-BE49-F238E27FC236}">
                  <a16:creationId xmlns:a16="http://schemas.microsoft.com/office/drawing/2014/main" id="{AAEE9916-B66A-2AAB-7F79-AAE2939306F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5934" y="579525"/>
              <a:ext cx="3673983" cy="47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7">
              <a:extLst>
                <a:ext uri="{FF2B5EF4-FFF2-40B4-BE49-F238E27FC236}">
                  <a16:creationId xmlns:a16="http://schemas.microsoft.com/office/drawing/2014/main" id="{D3465808-733B-6F58-0486-A739AE2FE1F9}"/>
                </a:ext>
              </a:extLst>
            </p:cNvPr>
            <p:cNvSpPr txBox="1"/>
            <p:nvPr/>
          </p:nvSpPr>
          <p:spPr>
            <a:xfrm>
              <a:off x="1760424" y="850917"/>
              <a:ext cx="3213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400" dirty="0">
                  <a:solidFill>
                    <a:srgbClr val="34A853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Incheon National University</a:t>
              </a:r>
              <a:endParaRPr sz="1533" dirty="0">
                <a:solidFill>
                  <a:srgbClr val="34A853"/>
                </a:solidFill>
                <a:latin typeface="Google Sans Medium"/>
                <a:ea typeface="Google Sans Medium"/>
                <a:cs typeface="Google Sans Medium"/>
                <a:sym typeface="Google Sans Medium"/>
              </a:endParaRPr>
            </a:p>
          </p:txBody>
        </p:sp>
      </p:grpSp>
      <p:sp>
        <p:nvSpPr>
          <p:cNvPr id="3" name="Google Shape;432;p61">
            <a:extLst>
              <a:ext uri="{FF2B5EF4-FFF2-40B4-BE49-F238E27FC236}">
                <a16:creationId xmlns:a16="http://schemas.microsoft.com/office/drawing/2014/main" id="{B546FFB7-2070-82B9-8B6A-3ACA52818BE9}"/>
              </a:ext>
            </a:extLst>
          </p:cNvPr>
          <p:cNvSpPr txBox="1"/>
          <p:nvPr/>
        </p:nvSpPr>
        <p:spPr>
          <a:xfrm>
            <a:off x="697633" y="453234"/>
            <a:ext cx="8616000" cy="12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267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Ablations</a:t>
            </a:r>
            <a:endParaRPr sz="62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EE015A-885C-9CE7-8D09-2ABE84653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965" y="1341232"/>
            <a:ext cx="4856069" cy="2913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60CB1-DA3A-5F57-4FCD-CCB436FEAB61}"/>
              </a:ext>
            </a:extLst>
          </p:cNvPr>
          <p:cNvSpPr txBox="1"/>
          <p:nvPr/>
        </p:nvSpPr>
        <p:spPr>
          <a:xfrm>
            <a:off x="1647825" y="4254874"/>
            <a:ext cx="9172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class </a:t>
            </a:r>
            <a:r>
              <a:rPr lang="ko-KR" altLang="en-US" dirty="0"/>
              <a:t>당</a:t>
            </a:r>
            <a:r>
              <a:rPr lang="en-US" altLang="ko-KR" dirty="0"/>
              <a:t> 1</a:t>
            </a:r>
            <a:r>
              <a:rPr lang="ko-KR" altLang="en-US" dirty="0"/>
              <a:t>개의 이미지만 </a:t>
            </a:r>
            <a:r>
              <a:rPr lang="en-US" altLang="ko-KR" dirty="0"/>
              <a:t>label </a:t>
            </a:r>
            <a:r>
              <a:rPr lang="ko-KR" altLang="en-US" dirty="0"/>
              <a:t>부여 후 학습 </a:t>
            </a:r>
            <a:r>
              <a:rPr lang="en-US" altLang="ko-KR" dirty="0"/>
              <a:t>(*median)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Most representative part: 78%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Middle representative: 65%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Less representative(outlier): 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Representative labeled data is essential for high-quality learning.</a:t>
            </a:r>
          </a:p>
        </p:txBody>
      </p:sp>
    </p:spTree>
    <p:extLst>
      <p:ext uri="{BB962C8B-B14F-4D97-AF65-F5344CB8AC3E}">
        <p14:creationId xmlns:p14="http://schemas.microsoft.com/office/powerpoint/2010/main" val="222369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87ED0593-2791-824B-1E60-513EC4453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BC04DF-9616-B090-CD0B-D11D36331F2C}"/>
              </a:ext>
            </a:extLst>
          </p:cNvPr>
          <p:cNvGrpSpPr/>
          <p:nvPr/>
        </p:nvGrpSpPr>
        <p:grpSpPr>
          <a:xfrm>
            <a:off x="8432930" y="6215450"/>
            <a:ext cx="4138090" cy="486836"/>
            <a:chOff x="835934" y="579525"/>
            <a:chExt cx="4138090" cy="486836"/>
          </a:xfrm>
        </p:grpSpPr>
        <p:pic>
          <p:nvPicPr>
            <p:cNvPr id="173" name="Google Shape;173;p37">
              <a:extLst>
                <a:ext uri="{FF2B5EF4-FFF2-40B4-BE49-F238E27FC236}">
                  <a16:creationId xmlns:a16="http://schemas.microsoft.com/office/drawing/2014/main" id="{985E7701-E613-A655-58CF-A56C41C75BE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5934" y="579525"/>
              <a:ext cx="3673983" cy="47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7">
              <a:extLst>
                <a:ext uri="{FF2B5EF4-FFF2-40B4-BE49-F238E27FC236}">
                  <a16:creationId xmlns:a16="http://schemas.microsoft.com/office/drawing/2014/main" id="{60A5190D-A355-4A33-9392-E97B21886A48}"/>
                </a:ext>
              </a:extLst>
            </p:cNvPr>
            <p:cNvSpPr txBox="1"/>
            <p:nvPr/>
          </p:nvSpPr>
          <p:spPr>
            <a:xfrm>
              <a:off x="1760424" y="850917"/>
              <a:ext cx="3213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400" dirty="0">
                  <a:solidFill>
                    <a:srgbClr val="34A853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Incheon National University</a:t>
              </a:r>
              <a:endParaRPr sz="1533" dirty="0">
                <a:solidFill>
                  <a:srgbClr val="34A853"/>
                </a:solidFill>
                <a:latin typeface="Google Sans Medium"/>
                <a:ea typeface="Google Sans Medium"/>
                <a:cs typeface="Google Sans Medium"/>
                <a:sym typeface="Google Sans Medium"/>
              </a:endParaRPr>
            </a:p>
          </p:txBody>
        </p:sp>
      </p:grpSp>
      <p:sp>
        <p:nvSpPr>
          <p:cNvPr id="3" name="Google Shape;432;p61">
            <a:extLst>
              <a:ext uri="{FF2B5EF4-FFF2-40B4-BE49-F238E27FC236}">
                <a16:creationId xmlns:a16="http://schemas.microsoft.com/office/drawing/2014/main" id="{A43AE71B-8E09-EF42-0F95-BD31DA06B300}"/>
              </a:ext>
            </a:extLst>
          </p:cNvPr>
          <p:cNvSpPr txBox="1"/>
          <p:nvPr/>
        </p:nvSpPr>
        <p:spPr>
          <a:xfrm>
            <a:off x="697633" y="453234"/>
            <a:ext cx="8616000" cy="12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267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Discussion</a:t>
            </a:r>
            <a:endParaRPr sz="62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55E5F-ECD5-7D55-3FB3-F41B81A0E4B5}"/>
              </a:ext>
            </a:extLst>
          </p:cNvPr>
          <p:cNvSpPr txBox="1"/>
          <p:nvPr/>
        </p:nvSpPr>
        <p:spPr>
          <a:xfrm>
            <a:off x="526473" y="1764145"/>
            <a:ext cx="11203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라벨 확보가 어려운 도메인에서 </a:t>
            </a:r>
            <a:r>
              <a:rPr lang="ko-KR" altLang="en-US" dirty="0" err="1"/>
              <a:t>머신러닝</a:t>
            </a:r>
            <a:r>
              <a:rPr lang="ko-KR" altLang="en-US" dirty="0"/>
              <a:t> 적용 가능성을 크게 확장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Confirmation</a:t>
            </a:r>
            <a:r>
              <a:rPr lang="ko-KR" altLang="en-US" dirty="0"/>
              <a:t> </a:t>
            </a:r>
            <a:r>
              <a:rPr lang="en-US" altLang="ko-KR" dirty="0"/>
              <a:t>Bias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Class imbalance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Augmentation</a:t>
            </a:r>
            <a:r>
              <a:rPr lang="ko-KR" altLang="en-US" dirty="0"/>
              <a:t>에 대한 의존성 </a:t>
            </a:r>
            <a:r>
              <a:rPr lang="en-US" altLang="ko-KR" dirty="0"/>
              <a:t>-&gt; augmentation</a:t>
            </a:r>
            <a:r>
              <a:rPr lang="ko-KR" altLang="en-US" dirty="0"/>
              <a:t>의 성능이 </a:t>
            </a:r>
            <a:r>
              <a:rPr lang="en-US" altLang="ko-KR" dirty="0"/>
              <a:t>pseudo-label</a:t>
            </a:r>
            <a:r>
              <a:rPr lang="ko-KR" altLang="en-US" dirty="0"/>
              <a:t>의 품질에 큰 영향을 끼침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후속 연구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FlexMatch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동적인 </a:t>
            </a:r>
            <a:r>
              <a:rPr lang="en-US" altLang="ko-KR" dirty="0"/>
              <a:t>threshold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SA-</a:t>
            </a:r>
            <a:r>
              <a:rPr lang="en-US" altLang="ko-KR" dirty="0" err="1"/>
              <a:t>FixMatch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Semantic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ko-KR" altLang="en-US" dirty="0"/>
              <a:t>학습 개선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930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101"/>
          <p:cNvPicPr preferRelativeResize="0"/>
          <p:nvPr/>
        </p:nvPicPr>
        <p:blipFill rotWithShape="1">
          <a:blip r:embed="rId3">
            <a:alphaModFix/>
          </a:blip>
          <a:srcRect t="209" b="209"/>
          <a:stretch/>
        </p:blipFill>
        <p:spPr>
          <a:xfrm>
            <a:off x="392309" y="389757"/>
            <a:ext cx="1810833" cy="14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101"/>
          <p:cNvPicPr preferRelativeResize="0"/>
          <p:nvPr/>
        </p:nvPicPr>
        <p:blipFill rotWithShape="1">
          <a:blip r:embed="rId4">
            <a:alphaModFix/>
          </a:blip>
          <a:srcRect t="209" b="209"/>
          <a:stretch/>
        </p:blipFill>
        <p:spPr>
          <a:xfrm>
            <a:off x="9964009" y="5041003"/>
            <a:ext cx="1810833" cy="14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101"/>
          <p:cNvSpPr txBox="1"/>
          <p:nvPr/>
        </p:nvSpPr>
        <p:spPr>
          <a:xfrm>
            <a:off x="1994400" y="2772462"/>
            <a:ext cx="8203200" cy="131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ko-KR" altLang="en-US" sz="6933">
                <a:solidFill>
                  <a:schemeClr val="dk1"/>
                </a:solidFill>
                <a:latin typeface="Google Sans"/>
                <a:ea typeface="Roboto Mono Light"/>
                <a:cs typeface="Roboto Mono Light"/>
                <a:sym typeface="Google Sans"/>
              </a:rPr>
              <a:t>끝</a:t>
            </a:r>
            <a:endParaRPr sz="800" dirty="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D293B-E8DA-A8D8-C1E2-11244E1BC216}"/>
              </a:ext>
            </a:extLst>
          </p:cNvPr>
          <p:cNvSpPr txBox="1"/>
          <p:nvPr/>
        </p:nvSpPr>
        <p:spPr>
          <a:xfrm>
            <a:off x="2828364" y="4144704"/>
            <a:ext cx="653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1"/>
          <p:cNvSpPr txBox="1"/>
          <p:nvPr/>
        </p:nvSpPr>
        <p:spPr>
          <a:xfrm>
            <a:off x="697633" y="1018417"/>
            <a:ext cx="7736800" cy="543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Abstract</a:t>
            </a:r>
          </a:p>
          <a:p>
            <a:pPr marL="342900" indent="-342900"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Introduction</a:t>
            </a:r>
          </a:p>
          <a:p>
            <a:pPr marL="342900" indent="-342900"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Related Works</a:t>
            </a:r>
          </a:p>
          <a:p>
            <a:pPr marL="342900" indent="-342900"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Methods</a:t>
            </a:r>
          </a:p>
          <a:p>
            <a:pPr marL="342900" indent="-342900"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Experiments</a:t>
            </a:r>
          </a:p>
          <a:p>
            <a:pPr marL="342900" indent="-342900"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Ablation</a:t>
            </a:r>
          </a:p>
          <a:p>
            <a:pPr marL="342900" indent="-342900"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Discussion</a:t>
            </a:r>
          </a:p>
        </p:txBody>
      </p:sp>
      <p:sp>
        <p:nvSpPr>
          <p:cNvPr id="432" name="Google Shape;432;p61"/>
          <p:cNvSpPr txBox="1"/>
          <p:nvPr/>
        </p:nvSpPr>
        <p:spPr>
          <a:xfrm>
            <a:off x="697633" y="453234"/>
            <a:ext cx="8616000" cy="12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267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Table</a:t>
            </a:r>
            <a:endParaRPr sz="62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433" name="Google Shape;43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0994" y="2531977"/>
            <a:ext cx="2063668" cy="2027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8534" y="5349375"/>
            <a:ext cx="2068601" cy="614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9BE8418C-4A97-37D8-1690-7635D265E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61">
            <a:extLst>
              <a:ext uri="{FF2B5EF4-FFF2-40B4-BE49-F238E27FC236}">
                <a16:creationId xmlns:a16="http://schemas.microsoft.com/office/drawing/2014/main" id="{2A38BCCA-5809-E952-398A-5B952ED0B1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8534" y="5349375"/>
            <a:ext cx="2068601" cy="614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8CFCFC-6E85-269C-F80F-606B72E90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1876425"/>
            <a:ext cx="81343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0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98632020-C437-0D48-C27C-34E7E0414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AA557E0-8CCA-FF0E-AFB6-4ABE17D1AC84}"/>
              </a:ext>
            </a:extLst>
          </p:cNvPr>
          <p:cNvGrpSpPr/>
          <p:nvPr/>
        </p:nvGrpSpPr>
        <p:grpSpPr>
          <a:xfrm>
            <a:off x="8432930" y="6215450"/>
            <a:ext cx="4138090" cy="486836"/>
            <a:chOff x="835934" y="579525"/>
            <a:chExt cx="4138090" cy="486836"/>
          </a:xfrm>
        </p:grpSpPr>
        <p:pic>
          <p:nvPicPr>
            <p:cNvPr id="173" name="Google Shape;173;p37">
              <a:extLst>
                <a:ext uri="{FF2B5EF4-FFF2-40B4-BE49-F238E27FC236}">
                  <a16:creationId xmlns:a16="http://schemas.microsoft.com/office/drawing/2014/main" id="{FE54FBAA-D6DC-BFC8-F516-DC8B2979429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5934" y="579525"/>
              <a:ext cx="3673983" cy="47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7">
              <a:extLst>
                <a:ext uri="{FF2B5EF4-FFF2-40B4-BE49-F238E27FC236}">
                  <a16:creationId xmlns:a16="http://schemas.microsoft.com/office/drawing/2014/main" id="{66FD2F53-97EF-B1B4-06C5-48BEFB41946C}"/>
                </a:ext>
              </a:extLst>
            </p:cNvPr>
            <p:cNvSpPr txBox="1"/>
            <p:nvPr/>
          </p:nvSpPr>
          <p:spPr>
            <a:xfrm>
              <a:off x="1760424" y="850917"/>
              <a:ext cx="3213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400" dirty="0">
                  <a:solidFill>
                    <a:srgbClr val="34A853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Incheon National University</a:t>
              </a:r>
              <a:endParaRPr sz="1533" dirty="0">
                <a:solidFill>
                  <a:srgbClr val="34A853"/>
                </a:solidFill>
                <a:latin typeface="Google Sans Medium"/>
                <a:ea typeface="Google Sans Medium"/>
                <a:cs typeface="Google Sans Medium"/>
                <a:sym typeface="Google Sans Medium"/>
              </a:endParaRPr>
            </a:p>
          </p:txBody>
        </p:sp>
      </p:grpSp>
      <p:sp>
        <p:nvSpPr>
          <p:cNvPr id="3" name="Google Shape;432;p61">
            <a:extLst>
              <a:ext uri="{FF2B5EF4-FFF2-40B4-BE49-F238E27FC236}">
                <a16:creationId xmlns:a16="http://schemas.microsoft.com/office/drawing/2014/main" id="{6D154A70-CA5C-9183-B262-F9FD63D2FAA6}"/>
              </a:ext>
            </a:extLst>
          </p:cNvPr>
          <p:cNvSpPr txBox="1"/>
          <p:nvPr/>
        </p:nvSpPr>
        <p:spPr>
          <a:xfrm>
            <a:off x="697633" y="453234"/>
            <a:ext cx="8616000" cy="12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267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Abstract</a:t>
            </a:r>
            <a:endParaRPr sz="62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87792-7406-B9D6-FBEB-C9F30E1A7488}"/>
              </a:ext>
            </a:extLst>
          </p:cNvPr>
          <p:cNvSpPr txBox="1"/>
          <p:nvPr/>
        </p:nvSpPr>
        <p:spPr>
          <a:xfrm>
            <a:off x="860612" y="1909482"/>
            <a:ext cx="109243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SSL(Semi-Supervised Learning)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라벨 없는 데이터를 활용하여 모델 성능을 향상시키는 효과적인 접근법</a:t>
            </a:r>
            <a:endParaRPr lang="en-US" altLang="ko-KR" sz="1600" dirty="0"/>
          </a:p>
          <a:p>
            <a:pPr lvl="1"/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FixMatch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기존 반지도 학습 기법들을 단순화한 알고리즘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주요 성과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CIFAR-10: 250</a:t>
            </a:r>
            <a:r>
              <a:rPr lang="ko-KR" altLang="en-US" sz="1600" dirty="0"/>
              <a:t>개 라벨 → </a:t>
            </a:r>
            <a:r>
              <a:rPr lang="en-US" altLang="ko-KR" sz="1600" dirty="0"/>
              <a:t>94.93% </a:t>
            </a:r>
            <a:r>
              <a:rPr lang="ko-KR" altLang="en-US" sz="1600" dirty="0"/>
              <a:t>정확도</a:t>
            </a:r>
          </a:p>
        </p:txBody>
      </p:sp>
    </p:spTree>
    <p:extLst>
      <p:ext uri="{BB962C8B-B14F-4D97-AF65-F5344CB8AC3E}">
        <p14:creationId xmlns:p14="http://schemas.microsoft.com/office/powerpoint/2010/main" val="196585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3B31EC09-7926-F965-5B19-6B94D778D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9C61F75-8474-5F7E-9A71-0E0F8F6044B6}"/>
              </a:ext>
            </a:extLst>
          </p:cNvPr>
          <p:cNvGrpSpPr/>
          <p:nvPr/>
        </p:nvGrpSpPr>
        <p:grpSpPr>
          <a:xfrm>
            <a:off x="8432930" y="6215450"/>
            <a:ext cx="4138090" cy="486836"/>
            <a:chOff x="835934" y="579525"/>
            <a:chExt cx="4138090" cy="486836"/>
          </a:xfrm>
        </p:grpSpPr>
        <p:pic>
          <p:nvPicPr>
            <p:cNvPr id="173" name="Google Shape;173;p37">
              <a:extLst>
                <a:ext uri="{FF2B5EF4-FFF2-40B4-BE49-F238E27FC236}">
                  <a16:creationId xmlns:a16="http://schemas.microsoft.com/office/drawing/2014/main" id="{7E104D99-6889-E0A2-63A2-4DCAED005CC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5934" y="579525"/>
              <a:ext cx="3673983" cy="47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7">
              <a:extLst>
                <a:ext uri="{FF2B5EF4-FFF2-40B4-BE49-F238E27FC236}">
                  <a16:creationId xmlns:a16="http://schemas.microsoft.com/office/drawing/2014/main" id="{79E90E85-53C1-C8D6-9D6A-E477CCE8031A}"/>
                </a:ext>
              </a:extLst>
            </p:cNvPr>
            <p:cNvSpPr txBox="1"/>
            <p:nvPr/>
          </p:nvSpPr>
          <p:spPr>
            <a:xfrm>
              <a:off x="1760424" y="850917"/>
              <a:ext cx="3213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400" dirty="0">
                  <a:solidFill>
                    <a:srgbClr val="34A853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Incheon National University</a:t>
              </a:r>
              <a:endParaRPr sz="1533" dirty="0">
                <a:solidFill>
                  <a:srgbClr val="34A853"/>
                </a:solidFill>
                <a:latin typeface="Google Sans Medium"/>
                <a:ea typeface="Google Sans Medium"/>
                <a:cs typeface="Google Sans Medium"/>
                <a:sym typeface="Google Sans Medium"/>
              </a:endParaRPr>
            </a:p>
          </p:txBody>
        </p:sp>
      </p:grpSp>
      <p:sp>
        <p:nvSpPr>
          <p:cNvPr id="3" name="Google Shape;432;p61">
            <a:extLst>
              <a:ext uri="{FF2B5EF4-FFF2-40B4-BE49-F238E27FC236}">
                <a16:creationId xmlns:a16="http://schemas.microsoft.com/office/drawing/2014/main" id="{19C6FDC1-7DDD-4F24-18FD-682D5E4A2078}"/>
              </a:ext>
            </a:extLst>
          </p:cNvPr>
          <p:cNvSpPr txBox="1"/>
          <p:nvPr/>
        </p:nvSpPr>
        <p:spPr>
          <a:xfrm>
            <a:off x="697633" y="453234"/>
            <a:ext cx="8616000" cy="12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267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Introduction</a:t>
            </a:r>
            <a:endParaRPr sz="62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809D1-F109-1251-6507-EA98BA02C248}"/>
              </a:ext>
            </a:extLst>
          </p:cNvPr>
          <p:cNvSpPr txBox="1"/>
          <p:nvPr/>
        </p:nvSpPr>
        <p:spPr>
          <a:xfrm>
            <a:off x="860612" y="1909482"/>
            <a:ext cx="1092439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Limitation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DL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대규모 라벨 데이터로 높은 성능 달성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라벨링</a:t>
            </a:r>
            <a:r>
              <a:rPr lang="ko-KR" altLang="en-US" sz="1600" dirty="0"/>
              <a:t> 비용 및 전문가 필요성 문제 존재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Semi-supervised Learning(SSL)</a:t>
            </a:r>
            <a:r>
              <a:rPr lang="ko-KR" altLang="en-US" dirty="0"/>
              <a:t>의 필요성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적은 라벨로도 효과적인 학습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Pseudo-labeling: weakly augmented </a:t>
            </a:r>
            <a:r>
              <a:rPr lang="ko-KR" altLang="en-US" sz="1600" dirty="0"/>
              <a:t>이미지로부터 높은 </a:t>
            </a:r>
            <a:r>
              <a:rPr lang="en-US" altLang="ko-KR" sz="1600" dirty="0"/>
              <a:t>confidence</a:t>
            </a:r>
            <a:r>
              <a:rPr lang="ko-KR" altLang="en-US" sz="1600" dirty="0"/>
              <a:t>를 보이는 예측만 활용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Consistency Regularization: strong augmentation</a:t>
            </a:r>
            <a:r>
              <a:rPr lang="ko-KR" altLang="en-US" sz="1600" dirty="0"/>
              <a:t>을 적용해 </a:t>
            </a:r>
            <a:r>
              <a:rPr lang="en-US" altLang="ko-KR" sz="1600" dirty="0"/>
              <a:t>consistency</a:t>
            </a:r>
            <a:r>
              <a:rPr lang="ko-KR" altLang="en-US" sz="1600" dirty="0"/>
              <a:t> 유지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단순한 구조와 적은 </a:t>
            </a:r>
            <a:r>
              <a:rPr lang="ko-KR" altLang="en-US" dirty="0" err="1"/>
              <a:t>하이퍼파라미터로</a:t>
            </a:r>
            <a:r>
              <a:rPr lang="ko-KR" altLang="en-US" dirty="0"/>
              <a:t> </a:t>
            </a:r>
            <a:r>
              <a:rPr lang="en-US" altLang="ko-KR" dirty="0"/>
              <a:t>SOTA </a:t>
            </a:r>
            <a:r>
              <a:rPr lang="ko-KR" altLang="en-US" dirty="0"/>
              <a:t>달성</a:t>
            </a:r>
          </a:p>
        </p:txBody>
      </p:sp>
    </p:spTree>
    <p:extLst>
      <p:ext uri="{BB962C8B-B14F-4D97-AF65-F5344CB8AC3E}">
        <p14:creationId xmlns:p14="http://schemas.microsoft.com/office/powerpoint/2010/main" val="15809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9"/>
          <p:cNvSpPr/>
          <p:nvPr/>
        </p:nvSpPr>
        <p:spPr>
          <a:xfrm>
            <a:off x="650838" y="617167"/>
            <a:ext cx="10913262" cy="5623600"/>
          </a:xfrm>
          <a:prstGeom prst="roundRect">
            <a:avLst>
              <a:gd name="adj" fmla="val 16667"/>
            </a:avLst>
          </a:prstGeom>
          <a:solidFill>
            <a:srgbClr val="CCF6C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667">
              <a:solidFill>
                <a:srgbClr val="20212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C3BDA-4FD5-5A3D-67EF-8FB572C48F07}"/>
              </a:ext>
            </a:extLst>
          </p:cNvPr>
          <p:cNvSpPr txBox="1"/>
          <p:nvPr/>
        </p:nvSpPr>
        <p:spPr>
          <a:xfrm>
            <a:off x="1175088" y="2766236"/>
            <a:ext cx="9864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Related Works</a:t>
            </a:r>
            <a:endParaRPr lang="ko-KR" altLang="en-US" sz="8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9805558F-848E-9B60-0A29-F72117685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8E03421-60CF-AB4A-66E7-68EC68B898CF}"/>
              </a:ext>
            </a:extLst>
          </p:cNvPr>
          <p:cNvGrpSpPr/>
          <p:nvPr/>
        </p:nvGrpSpPr>
        <p:grpSpPr>
          <a:xfrm>
            <a:off x="8432930" y="6215450"/>
            <a:ext cx="4138090" cy="486836"/>
            <a:chOff x="835934" y="579525"/>
            <a:chExt cx="4138090" cy="486836"/>
          </a:xfrm>
        </p:grpSpPr>
        <p:pic>
          <p:nvPicPr>
            <p:cNvPr id="173" name="Google Shape;173;p37">
              <a:extLst>
                <a:ext uri="{FF2B5EF4-FFF2-40B4-BE49-F238E27FC236}">
                  <a16:creationId xmlns:a16="http://schemas.microsoft.com/office/drawing/2014/main" id="{F2497787-9248-1780-0024-4231FAE2841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5934" y="579525"/>
              <a:ext cx="3673983" cy="47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7">
              <a:extLst>
                <a:ext uri="{FF2B5EF4-FFF2-40B4-BE49-F238E27FC236}">
                  <a16:creationId xmlns:a16="http://schemas.microsoft.com/office/drawing/2014/main" id="{CC40F086-2158-1C6F-099D-A7B31FF9663D}"/>
                </a:ext>
              </a:extLst>
            </p:cNvPr>
            <p:cNvSpPr txBox="1"/>
            <p:nvPr/>
          </p:nvSpPr>
          <p:spPr>
            <a:xfrm>
              <a:off x="1760424" y="850917"/>
              <a:ext cx="3213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400" dirty="0">
                  <a:solidFill>
                    <a:srgbClr val="34A853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Incheon National University</a:t>
              </a:r>
              <a:endParaRPr sz="1533" dirty="0">
                <a:solidFill>
                  <a:srgbClr val="34A853"/>
                </a:solidFill>
                <a:latin typeface="Google Sans Medium"/>
                <a:ea typeface="Google Sans Medium"/>
                <a:cs typeface="Google Sans Medium"/>
                <a:sym typeface="Google Sans Medium"/>
              </a:endParaRPr>
            </a:p>
          </p:txBody>
        </p:sp>
      </p:grpSp>
      <p:sp>
        <p:nvSpPr>
          <p:cNvPr id="3" name="Google Shape;432;p61">
            <a:extLst>
              <a:ext uri="{FF2B5EF4-FFF2-40B4-BE49-F238E27FC236}">
                <a16:creationId xmlns:a16="http://schemas.microsoft.com/office/drawing/2014/main" id="{5F13060B-4D96-918F-C7E8-185B83D2793D}"/>
              </a:ext>
            </a:extLst>
          </p:cNvPr>
          <p:cNvSpPr txBox="1"/>
          <p:nvPr/>
        </p:nvSpPr>
        <p:spPr>
          <a:xfrm>
            <a:off x="697633" y="453234"/>
            <a:ext cx="8616000" cy="12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267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Semi-Supervised Learning</a:t>
            </a:r>
            <a:endParaRPr sz="62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16D4CD-0288-5D6F-BBDA-84DFC547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19" y="1578347"/>
            <a:ext cx="97536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0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98F5DF65-445D-8BED-B41A-2FEDBC853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E97026B-CFB5-9D77-A3CA-190CE2FDBF2E}"/>
              </a:ext>
            </a:extLst>
          </p:cNvPr>
          <p:cNvGrpSpPr/>
          <p:nvPr/>
        </p:nvGrpSpPr>
        <p:grpSpPr>
          <a:xfrm>
            <a:off x="8432930" y="6215450"/>
            <a:ext cx="4138090" cy="486836"/>
            <a:chOff x="835934" y="579525"/>
            <a:chExt cx="4138090" cy="486836"/>
          </a:xfrm>
        </p:grpSpPr>
        <p:pic>
          <p:nvPicPr>
            <p:cNvPr id="173" name="Google Shape;173;p37">
              <a:extLst>
                <a:ext uri="{FF2B5EF4-FFF2-40B4-BE49-F238E27FC236}">
                  <a16:creationId xmlns:a16="http://schemas.microsoft.com/office/drawing/2014/main" id="{1C5B7F1F-BB50-8CA9-938B-171ECA94EC5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5934" y="579525"/>
              <a:ext cx="3673983" cy="47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7">
              <a:extLst>
                <a:ext uri="{FF2B5EF4-FFF2-40B4-BE49-F238E27FC236}">
                  <a16:creationId xmlns:a16="http://schemas.microsoft.com/office/drawing/2014/main" id="{516A033C-63B4-B90D-98A5-A20EF4A26AEE}"/>
                </a:ext>
              </a:extLst>
            </p:cNvPr>
            <p:cNvSpPr txBox="1"/>
            <p:nvPr/>
          </p:nvSpPr>
          <p:spPr>
            <a:xfrm>
              <a:off x="1760424" y="850917"/>
              <a:ext cx="3213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400" dirty="0">
                  <a:solidFill>
                    <a:srgbClr val="34A853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Incheon National University</a:t>
              </a:r>
              <a:endParaRPr sz="1533" dirty="0">
                <a:solidFill>
                  <a:srgbClr val="34A853"/>
                </a:solidFill>
                <a:latin typeface="Google Sans Medium"/>
                <a:ea typeface="Google Sans Medium"/>
                <a:cs typeface="Google Sans Medium"/>
                <a:sym typeface="Google Sans Medium"/>
              </a:endParaRPr>
            </a:p>
          </p:txBody>
        </p:sp>
      </p:grpSp>
      <p:sp>
        <p:nvSpPr>
          <p:cNvPr id="3" name="Google Shape;432;p61">
            <a:extLst>
              <a:ext uri="{FF2B5EF4-FFF2-40B4-BE49-F238E27FC236}">
                <a16:creationId xmlns:a16="http://schemas.microsoft.com/office/drawing/2014/main" id="{BDC5DE76-4D40-7B12-8261-3E77D1D3CF86}"/>
              </a:ext>
            </a:extLst>
          </p:cNvPr>
          <p:cNvSpPr txBox="1"/>
          <p:nvPr/>
        </p:nvSpPr>
        <p:spPr>
          <a:xfrm>
            <a:off x="697633" y="453234"/>
            <a:ext cx="8616000" cy="12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267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Pseudo-Labeling</a:t>
            </a:r>
            <a:endParaRPr sz="62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368CF8-768B-B0F4-9DF1-99AF1DBEE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404" y="777541"/>
            <a:ext cx="3627042" cy="54379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87A5A1-6AB2-078D-D861-84E0147D37E9}"/>
              </a:ext>
            </a:extLst>
          </p:cNvPr>
          <p:cNvSpPr txBox="1"/>
          <p:nvPr/>
        </p:nvSpPr>
        <p:spPr>
          <a:xfrm>
            <a:off x="697633" y="1793402"/>
            <a:ext cx="53983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Labeled data</a:t>
            </a:r>
            <a:r>
              <a:rPr lang="ko-KR" altLang="en-US" dirty="0"/>
              <a:t>로 학습한 모델을 라벨 없는 샘플에 적용함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Unlabeled data</a:t>
            </a:r>
            <a:r>
              <a:rPr lang="ko-KR" altLang="en-US" dirty="0"/>
              <a:t>를 기반으로 생성된 </a:t>
            </a:r>
            <a:r>
              <a:rPr lang="en-US" altLang="ko-KR" dirty="0"/>
              <a:t>label</a:t>
            </a:r>
            <a:r>
              <a:rPr lang="ko-KR" altLang="en-US" dirty="0"/>
              <a:t>이 </a:t>
            </a:r>
            <a:r>
              <a:rPr lang="en-US" altLang="ko-KR" dirty="0"/>
              <a:t>threshold</a:t>
            </a:r>
            <a:r>
              <a:rPr lang="ko-KR" altLang="en-US" dirty="0"/>
              <a:t>를 넘긴다면 이는</a:t>
            </a:r>
            <a:r>
              <a:rPr lang="en-US" altLang="ko-KR" dirty="0"/>
              <a:t> </a:t>
            </a:r>
            <a:r>
              <a:rPr lang="ko-KR" altLang="en-US" dirty="0"/>
              <a:t>곧 </a:t>
            </a:r>
            <a:r>
              <a:rPr lang="en-US" altLang="ko-KR" dirty="0"/>
              <a:t>pseudo-label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Confirmation</a:t>
            </a:r>
            <a:r>
              <a:rPr lang="ko-KR" altLang="en-US" dirty="0"/>
              <a:t> </a:t>
            </a:r>
            <a:r>
              <a:rPr lang="en-US" altLang="ko-KR" dirty="0"/>
              <a:t>Bias issue</a:t>
            </a:r>
            <a:r>
              <a:rPr lang="ko-KR" altLang="en-US" dirty="0"/>
              <a:t>가 발생할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92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E7C34C19-AA84-B96A-1DDD-404EA5EEC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071D2BD-DA71-546D-3DDE-DD3647ED3854}"/>
              </a:ext>
            </a:extLst>
          </p:cNvPr>
          <p:cNvGrpSpPr/>
          <p:nvPr/>
        </p:nvGrpSpPr>
        <p:grpSpPr>
          <a:xfrm>
            <a:off x="8432930" y="6215450"/>
            <a:ext cx="4138090" cy="486836"/>
            <a:chOff x="835934" y="579525"/>
            <a:chExt cx="4138090" cy="486836"/>
          </a:xfrm>
        </p:grpSpPr>
        <p:pic>
          <p:nvPicPr>
            <p:cNvPr id="173" name="Google Shape;173;p37">
              <a:extLst>
                <a:ext uri="{FF2B5EF4-FFF2-40B4-BE49-F238E27FC236}">
                  <a16:creationId xmlns:a16="http://schemas.microsoft.com/office/drawing/2014/main" id="{8A234E69-BEB2-5D84-8877-CEEE1917745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5934" y="579525"/>
              <a:ext cx="3673983" cy="475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37">
              <a:extLst>
                <a:ext uri="{FF2B5EF4-FFF2-40B4-BE49-F238E27FC236}">
                  <a16:creationId xmlns:a16="http://schemas.microsoft.com/office/drawing/2014/main" id="{2386B023-2CE5-4C74-B9A0-216C9953D1DD}"/>
                </a:ext>
              </a:extLst>
            </p:cNvPr>
            <p:cNvSpPr txBox="1"/>
            <p:nvPr/>
          </p:nvSpPr>
          <p:spPr>
            <a:xfrm>
              <a:off x="1760424" y="850917"/>
              <a:ext cx="3213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" sz="1400" dirty="0">
                  <a:solidFill>
                    <a:srgbClr val="34A853"/>
                  </a:solidFill>
                  <a:latin typeface="Google Sans Medium"/>
                  <a:ea typeface="Google Sans Medium"/>
                  <a:cs typeface="Google Sans Medium"/>
                  <a:sym typeface="Google Sans Medium"/>
                </a:rPr>
                <a:t>Incheon National University</a:t>
              </a:r>
              <a:endParaRPr sz="1533" dirty="0">
                <a:solidFill>
                  <a:srgbClr val="34A853"/>
                </a:solidFill>
                <a:latin typeface="Google Sans Medium"/>
                <a:ea typeface="Google Sans Medium"/>
                <a:cs typeface="Google Sans Medium"/>
                <a:sym typeface="Google Sans Medium"/>
              </a:endParaRPr>
            </a:p>
          </p:txBody>
        </p:sp>
      </p:grpSp>
      <p:sp>
        <p:nvSpPr>
          <p:cNvPr id="3" name="Google Shape;432;p61">
            <a:extLst>
              <a:ext uri="{FF2B5EF4-FFF2-40B4-BE49-F238E27FC236}">
                <a16:creationId xmlns:a16="http://schemas.microsoft.com/office/drawing/2014/main" id="{005846AB-8785-50ED-92E0-6F4DE4DDED83}"/>
              </a:ext>
            </a:extLst>
          </p:cNvPr>
          <p:cNvSpPr txBox="1"/>
          <p:nvPr/>
        </p:nvSpPr>
        <p:spPr>
          <a:xfrm>
            <a:off x="697633" y="453234"/>
            <a:ext cx="9054174" cy="121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267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Consistency Regularization</a:t>
            </a:r>
            <a:endParaRPr sz="62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13EAF-3485-97EA-D790-9CA074F3BDB0}"/>
              </a:ext>
            </a:extLst>
          </p:cNvPr>
          <p:cNvSpPr txBox="1"/>
          <p:nvPr/>
        </p:nvSpPr>
        <p:spPr>
          <a:xfrm>
            <a:off x="526473" y="1764145"/>
            <a:ext cx="1120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모델이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에 </a:t>
            </a:r>
            <a:r>
              <a:rPr lang="en-US" altLang="ko-KR" dirty="0"/>
              <a:t>augmentation</a:t>
            </a:r>
            <a:r>
              <a:rPr lang="ko-KR" altLang="en-US" dirty="0"/>
              <a:t>을 가해도 일관된 예측을 내도록 학습시킴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학습에</a:t>
            </a:r>
            <a:r>
              <a:rPr lang="en-US" altLang="ko-KR" dirty="0"/>
              <a:t> </a:t>
            </a:r>
            <a:r>
              <a:rPr lang="ko-KR" altLang="en-US" dirty="0"/>
              <a:t>사용하는</a:t>
            </a:r>
            <a:r>
              <a:rPr lang="en-US" altLang="ko-KR" dirty="0"/>
              <a:t> </a:t>
            </a:r>
            <a:r>
              <a:rPr lang="ko-KR" altLang="en-US" dirty="0"/>
              <a:t>모델을 통해 </a:t>
            </a:r>
            <a:r>
              <a:rPr lang="en-US" altLang="ko-KR" dirty="0"/>
              <a:t>unlabeled data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분포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8907C-FCBF-3808-71F9-94F07398D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577" y="3014378"/>
            <a:ext cx="6667500" cy="2152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385C1E-87DE-1F64-D454-6805AF323822}"/>
              </a:ext>
            </a:extLst>
          </p:cNvPr>
          <p:cNvSpPr txBox="1"/>
          <p:nvPr/>
        </p:nvSpPr>
        <p:spPr>
          <a:xfrm>
            <a:off x="7671100" y="3477538"/>
            <a:ext cx="3110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93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386</Words>
  <Application>Microsoft Office PowerPoint</Application>
  <PresentationFormat>와이드스크린</PresentationFormat>
  <Paragraphs>105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Google Sans</vt:lpstr>
      <vt:lpstr>Google Sans Medium</vt:lpstr>
      <vt:lpstr>Google Sans SemiBold</vt:lpstr>
      <vt:lpstr>Google Sans Text</vt:lpstr>
      <vt:lpstr>맑은 고딕</vt:lpstr>
      <vt:lpstr>Arial</vt:lpstr>
      <vt:lpstr>Roboto Mono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승혁 홍</dc:creator>
  <cp:lastModifiedBy>홍승혁/컴퓨터공학부</cp:lastModifiedBy>
  <cp:revision>9</cp:revision>
  <dcterms:created xsi:type="dcterms:W3CDTF">2025-03-24T06:28:19Z</dcterms:created>
  <dcterms:modified xsi:type="dcterms:W3CDTF">2025-04-02T07:13:16Z</dcterms:modified>
</cp:coreProperties>
</file>