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9" r:id="rId3"/>
    <p:sldId id="257" r:id="rId4"/>
    <p:sldId id="302" r:id="rId5"/>
    <p:sldId id="303" r:id="rId6"/>
    <p:sldId id="306" r:id="rId7"/>
    <p:sldId id="286" r:id="rId8"/>
    <p:sldId id="305" r:id="rId9"/>
    <p:sldId id="326" r:id="rId10"/>
    <p:sldId id="308" r:id="rId11"/>
    <p:sldId id="287" r:id="rId12"/>
    <p:sldId id="309" r:id="rId13"/>
    <p:sldId id="324" r:id="rId14"/>
    <p:sldId id="325" r:id="rId15"/>
    <p:sldId id="327" r:id="rId16"/>
    <p:sldId id="310" r:id="rId17"/>
    <p:sldId id="311" r:id="rId18"/>
    <p:sldId id="312" r:id="rId19"/>
    <p:sldId id="316" r:id="rId20"/>
    <p:sldId id="317" r:id="rId21"/>
    <p:sldId id="318" r:id="rId22"/>
    <p:sldId id="319" r:id="rId23"/>
    <p:sldId id="313" r:id="rId24"/>
    <p:sldId id="314" r:id="rId25"/>
    <p:sldId id="315" r:id="rId26"/>
    <p:sldId id="320" r:id="rId27"/>
    <p:sldId id="321" r:id="rId28"/>
    <p:sldId id="322" r:id="rId29"/>
    <p:sldId id="323" r:id="rId30"/>
    <p:sldId id="328" r:id="rId31"/>
    <p:sldId id="291" r:id="rId32"/>
    <p:sldId id="329" r:id="rId33"/>
    <p:sldId id="330" r:id="rId34"/>
    <p:sldId id="331" r:id="rId35"/>
    <p:sldId id="332" r:id="rId36"/>
    <p:sldId id="333" r:id="rId37"/>
    <p:sldId id="334" r:id="rId38"/>
    <p:sldId id="278" r:id="rId39"/>
  </p:sldIdLst>
  <p:sldSz cx="9144000" cy="5143500" type="screen16x9"/>
  <p:notesSz cx="6858000" cy="9144000"/>
  <p:embeddedFontLst>
    <p:embeddedFont>
      <p:font typeface="Karla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BCD4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1D59B0-D8C5-4A18-A1AE-F8094447A59C}">
  <a:tblStyle styleId="{411D59B0-D8C5-4A18-A1AE-F8094447A59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84" d="100"/>
          <a:sy n="84" d="100"/>
        </p:scale>
        <p:origin x="96" y="2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0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63815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81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31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76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149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306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519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333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795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202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702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37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261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699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61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981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7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98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92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00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16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218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73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58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58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intl/ru/guide/topics/resources/string-resource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intl/ru/guide/topics/resources/string-resource.html#StringArray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intl/ru/guide/topics/resources/more-resources.html#Color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intl/ru/guide/topics/resources/color-list-resource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intl/ru/guide/topics/resources/more-resources.html#Dimension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eveloper.android.com/intl/ru/guide/topics/resources/available-resources.html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eveloper.android.com/intl/ru/guide/topics/resources/providing-resources.html#AlternativeResources" TargetMode="Externa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alibri" pitchFamily="34" charset="0"/>
                <a:cs typeface="Calibri" pitchFamily="34" charset="0"/>
              </a:rPr>
              <a:t>ANDROID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" dirty="0" smtClean="0">
                <a:latin typeface="Calibri" pitchFamily="34" charset="0"/>
                <a:cs typeface="Calibri" pitchFamily="34" charset="0"/>
              </a:rPr>
            </a:br>
            <a:r>
              <a:rPr lang="en" dirty="0" smtClean="0">
                <a:solidFill>
                  <a:srgbClr val="00BCD4"/>
                </a:solidFill>
                <a:latin typeface="Calibri" pitchFamily="34" charset="0"/>
                <a:cs typeface="Calibri" pitchFamily="34" charset="0"/>
              </a:rPr>
              <a:t>RESOURCES</a:t>
            </a:r>
            <a:endParaRPr lang="en" dirty="0">
              <a:solidFill>
                <a:srgbClr val="00BCD4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742744" y="2072178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750" y="2581519"/>
            <a:ext cx="4603376" cy="2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3148199" cy="485699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Строковые ресурсы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964122"/>
            <a:ext cx="3148199" cy="3047788"/>
          </a:xfrm>
        </p:spPr>
        <p:txBody>
          <a:bodyPr/>
          <a:lstStyle/>
          <a:p>
            <a:pPr>
              <a:buNone/>
            </a:pP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Представляют собой строки текста, которые могут быть использованы как в разметке макетов, так и из кода приложения.</a:t>
            </a:r>
            <a:endParaRPr lang="en-US" altLang="zh-HK" dirty="0" smtClean="0">
              <a:latin typeface="Calibri" pitchFamily="34" charset="0"/>
              <a:ea typeface="Roboto" pitchFamily="2" charset="0"/>
              <a:cs typeface="Calibri" pitchFamily="34" charset="0"/>
            </a:endParaRPr>
          </a:p>
          <a:p>
            <a:pPr>
              <a:buNone/>
            </a:pP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 smtClean="0">
                <a:latin typeface="Calibri" pitchFamily="34" charset="0"/>
              </a:rPr>
              <a:t>Обычно строки размещаются в файле </a:t>
            </a:r>
            <a:r>
              <a:rPr lang="en-US" dirty="0" smtClean="0">
                <a:latin typeface="Calibri" pitchFamily="34" charset="0"/>
              </a:rPr>
              <a:t>strings.xml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/>
          <a:srcRect l="25008" t="11501" r="25008" b="66099"/>
          <a:stretch/>
        </p:blipFill>
        <p:spPr>
          <a:xfrm>
            <a:off x="6084168" y="1131590"/>
            <a:ext cx="2016224" cy="2688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32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3148199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Строковые</a:t>
            </a:r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 </a:t>
            </a:r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ресурсы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ru-RU" sz="2000" b="1" dirty="0">
                <a:solidFill>
                  <a:srgbClr val="00CCFF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Синтаксис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idx="1"/>
          </p:nvPr>
        </p:nvSpPr>
        <p:spPr>
          <a:xfrm>
            <a:off x="838250" y="2355726"/>
            <a:ext cx="6614070" cy="2016224"/>
          </a:xfrm>
        </p:spPr>
        <p:txBody>
          <a:bodyPr anchor="t"/>
          <a:lstStyle/>
          <a:p>
            <a:pPr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ea typeface="Karla" charset="0"/>
                <a:cs typeface="Calibri" pitchFamily="34" charset="0"/>
              </a:rPr>
              <a:t>name 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название строкового ресурса. В дальнейшем будет использоваться, как ссылка на этот ресурс.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9023" y="1615499"/>
            <a:ext cx="5232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string_name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192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021723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Строковые</a:t>
            </a:r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 </a:t>
            </a:r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ресурсы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en-US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E</a:t>
            </a:r>
            <a:r>
              <a:rPr lang="en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XAMPLE</a:t>
            </a:r>
            <a:endParaRPr lang="en" sz="2000" b="1" dirty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  <a:sym typeface="Montserrat"/>
            </a:endParaRPr>
          </a:p>
        </p:txBody>
      </p:sp>
      <p:sp>
        <p:nvSpPr>
          <p:cNvPr id="13" name="Shape 396"/>
          <p:cNvSpPr/>
          <p:nvPr/>
        </p:nvSpPr>
        <p:spPr>
          <a:xfrm>
            <a:off x="512260" y="481346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51970" y="1273472"/>
            <a:ext cx="5592238" cy="30264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Создание ресурса строки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(</a:t>
            </a: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в файле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strings.xml)</a:t>
            </a:r>
            <a:endParaRPr lang="ru-RU" altLang="ru-RU" sz="2000" dirty="0" smtClean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  <a:sym typeface="Kar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  <a:sym typeface="Kar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&gt;Привет!&lt;/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</a:rPr>
              <a:t>Использование ресурса строки в разметке</a:t>
            </a: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endParaRPr lang="ru-RU" dirty="0">
              <a:solidFill>
                <a:srgbClr val="666666"/>
              </a:solidFill>
              <a:latin typeface="Courier New" pitchFamily="49" charset="0"/>
              <a:ea typeface="Karla"/>
              <a:cs typeface="Courier New" pitchFamily="49" charset="0"/>
              <a:sym typeface="Karla"/>
            </a:endParaRP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&lt;</a:t>
            </a:r>
            <a:r>
              <a:rPr lang="en-US" b="1" dirty="0" err="1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TextView</a:t>
            </a:r>
            <a: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:layout_width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match_parent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:layout_height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wrap_content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android:text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@string/hello"</a:t>
            </a:r>
            <a:r>
              <a:rPr lang="en-US" dirty="0" smtClean="0">
                <a:solidFill>
                  <a:srgbClr val="666666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/&gt;</a:t>
            </a:r>
            <a:endParaRPr lang="en" dirty="0">
              <a:solidFill>
                <a:srgbClr val="666666"/>
              </a:solidFill>
              <a:latin typeface="Courier New" pitchFamily="49" charset="0"/>
              <a:ea typeface="Karla"/>
              <a:cs typeface="Courier New" pitchFamily="49" charset="0"/>
              <a:sym typeface="Kar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512260" y="4515575"/>
            <a:ext cx="7164782" cy="554578"/>
            <a:chOff x="544468" y="577012"/>
            <a:chExt cx="7164782" cy="554578"/>
          </a:xfrm>
        </p:grpSpPr>
        <p:grpSp>
          <p:nvGrpSpPr>
            <p:cNvPr id="17" name="Shape 821"/>
            <p:cNvGrpSpPr/>
            <p:nvPr/>
          </p:nvGrpSpPr>
          <p:grpSpPr>
            <a:xfrm>
              <a:off x="544468" y="667776"/>
              <a:ext cx="215966" cy="342398"/>
              <a:chOff x="6718575" y="2318625"/>
              <a:chExt cx="256950" cy="407375"/>
            </a:xfrm>
          </p:grpSpPr>
          <p:sp>
            <p:nvSpPr>
              <p:cNvPr id="20" name="Shape 822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823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824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825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826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0" t="0" r="0" b="0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827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828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0" t="0" r="0" b="0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829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92643" y="577012"/>
              <a:ext cx="216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999999"/>
                </a:buClr>
                <a:buSzPct val="100000"/>
              </a:pPr>
              <a:r>
                <a:rPr lang="en-US" sz="1600" b="1" dirty="0" smtClean="0">
                  <a:solidFill>
                    <a:srgbClr val="999999"/>
                  </a:solidFill>
                  <a:latin typeface="Calibri" pitchFamily="34" charset="0"/>
                  <a:ea typeface="Montserrat"/>
                  <a:cs typeface="Calibri" pitchFamily="34" charset="0"/>
                  <a:sym typeface="Montserrat"/>
                </a:rPr>
                <a:t>DOCUMENTATION</a:t>
              </a:r>
              <a:endParaRPr lang="ru-RU" sz="16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642" y="823813"/>
              <a:ext cx="6916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http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://developer.android.com/intl/ru/guide/topics/resources/string-resource.html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  </a:t>
              </a:r>
              <a:endParaRPr lang="ru-RU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6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3148199" cy="485699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Строковые массивы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964122"/>
            <a:ext cx="3148199" cy="3047788"/>
          </a:xfrm>
        </p:spPr>
        <p:txBody>
          <a:bodyPr/>
          <a:lstStyle/>
          <a:p>
            <a:pPr>
              <a:buNone/>
            </a:pP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Представляют собой массивы строк текста, которые могут быть использованы в адаптерах.</a:t>
            </a:r>
            <a:endParaRPr lang="en-US" altLang="zh-HK" dirty="0" smtClean="0">
              <a:latin typeface="Calibri" pitchFamily="34" charset="0"/>
              <a:ea typeface="Roboto" pitchFamily="2" charset="0"/>
              <a:cs typeface="Calibri" pitchFamily="34" charset="0"/>
            </a:endParaRPr>
          </a:p>
          <a:p>
            <a:pPr>
              <a:buNone/>
            </a:pP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 smtClean="0">
                <a:latin typeface="Calibri" pitchFamily="34" charset="0"/>
              </a:rPr>
              <a:t>Обычно строки размещаются в файле </a:t>
            </a:r>
            <a:r>
              <a:rPr lang="en-US" dirty="0" smtClean="0">
                <a:latin typeface="Calibri" pitchFamily="34" charset="0"/>
              </a:rPr>
              <a:t>arrays.xml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436" y="987574"/>
            <a:ext cx="2125980" cy="3417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3148199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Строковые</a:t>
            </a:r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 </a:t>
            </a:r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массивы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ru-RU" sz="2000" b="1" dirty="0">
                <a:solidFill>
                  <a:srgbClr val="00CCFF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Синтаксис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idx="1"/>
          </p:nvPr>
        </p:nvSpPr>
        <p:spPr>
          <a:xfrm>
            <a:off x="838250" y="2931790"/>
            <a:ext cx="6614070" cy="809332"/>
          </a:xfrm>
        </p:spPr>
        <p:txBody>
          <a:bodyPr anchor="t"/>
          <a:lstStyle/>
          <a:p>
            <a:pPr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ea typeface="Karla" charset="0"/>
                <a:cs typeface="Calibri" pitchFamily="34" charset="0"/>
              </a:rPr>
              <a:t>name 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название строкового массива. В дальнейшем будет использоваться, как ссылка на этот ресурс.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79712" y="1347614"/>
            <a:ext cx="383630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string-array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string_array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string-array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021723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Строковые</a:t>
            </a:r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 </a:t>
            </a:r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массивы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en-US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E</a:t>
            </a:r>
            <a:r>
              <a:rPr lang="en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XAMPLE</a:t>
            </a:r>
            <a:endParaRPr lang="en" sz="2000" b="1" dirty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  <a:sym typeface="Montserrat"/>
            </a:endParaRPr>
          </a:p>
        </p:txBody>
      </p:sp>
      <p:sp>
        <p:nvSpPr>
          <p:cNvPr id="13" name="Shape 396"/>
          <p:cNvSpPr/>
          <p:nvPr/>
        </p:nvSpPr>
        <p:spPr>
          <a:xfrm>
            <a:off x="512260" y="481346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51970" y="1273472"/>
            <a:ext cx="7464446" cy="32316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Создание ресурса массива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(</a:t>
            </a: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в файле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arrays.xml)</a:t>
            </a:r>
            <a:endParaRPr lang="ru-RU" altLang="ru-RU" sz="2000" dirty="0" smtClean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  <a:sym typeface="Kar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  <a:sym typeface="Karl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-array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families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&gt;Иванов&lt;/</a:t>
            </a:r>
            <a:r>
              <a:rPr lang="en-US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&gt;Петров&lt;/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&gt;Сидоров&lt;/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</a:rPr>
              <a:t>Получение массива строк в коде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 smtClean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  <a:p>
            <a:pPr lvl="0"/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families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getStringArray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ru-RU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families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000" dirty="0" smtClean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512260" y="4515575"/>
            <a:ext cx="7804156" cy="770021"/>
            <a:chOff x="544468" y="577012"/>
            <a:chExt cx="7164782" cy="770021"/>
          </a:xfrm>
        </p:grpSpPr>
        <p:grpSp>
          <p:nvGrpSpPr>
            <p:cNvPr id="17" name="Shape 821"/>
            <p:cNvGrpSpPr/>
            <p:nvPr/>
          </p:nvGrpSpPr>
          <p:grpSpPr>
            <a:xfrm>
              <a:off x="544468" y="667776"/>
              <a:ext cx="215966" cy="342398"/>
              <a:chOff x="6718575" y="2318625"/>
              <a:chExt cx="256950" cy="407375"/>
            </a:xfrm>
          </p:grpSpPr>
          <p:sp>
            <p:nvSpPr>
              <p:cNvPr id="20" name="Shape 822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823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824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825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826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0" t="0" r="0" b="0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827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828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0" t="0" r="0" b="0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829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92643" y="577012"/>
              <a:ext cx="216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999999"/>
                </a:buClr>
                <a:buSzPct val="100000"/>
              </a:pPr>
              <a:r>
                <a:rPr lang="en-US" sz="1600" b="1" dirty="0" smtClean="0">
                  <a:solidFill>
                    <a:srgbClr val="999999"/>
                  </a:solidFill>
                  <a:latin typeface="Calibri" pitchFamily="34" charset="0"/>
                  <a:ea typeface="Montserrat"/>
                  <a:cs typeface="Calibri" pitchFamily="34" charset="0"/>
                  <a:sym typeface="Montserrat"/>
                </a:rPr>
                <a:t>DOCUMENTATION</a:t>
              </a:r>
              <a:endParaRPr lang="ru-RU" sz="16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642" y="823813"/>
              <a:ext cx="6916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http://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developer.android.com/intl/ru/guide/topics/resources/string-resource.html#StringArray</a:t>
              </a:r>
              <a:endParaRPr lang="ru-RU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4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4069" t="8717" r="26064" b="6137"/>
          <a:stretch/>
        </p:blipFill>
        <p:spPr>
          <a:xfrm>
            <a:off x="6084168" y="1131590"/>
            <a:ext cx="2036564" cy="2688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3148199" cy="485699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Ресурсы цветов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964122"/>
            <a:ext cx="3148199" cy="3047788"/>
          </a:xfrm>
        </p:spPr>
        <p:txBody>
          <a:bodyPr/>
          <a:lstStyle/>
          <a:p>
            <a:pPr>
              <a:buNone/>
            </a:pP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Представляют собой </a:t>
            </a: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часто используемые цвета приложения в шестнадцатеричном формате</a:t>
            </a: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.</a:t>
            </a:r>
            <a:endParaRPr lang="en-US" altLang="zh-HK" dirty="0" smtClean="0">
              <a:latin typeface="Calibri" pitchFamily="34" charset="0"/>
              <a:ea typeface="Roboto" pitchFamily="2" charset="0"/>
              <a:cs typeface="Calibri" pitchFamily="34" charset="0"/>
            </a:endParaRPr>
          </a:p>
          <a:p>
            <a:pPr>
              <a:buNone/>
            </a:pP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 smtClean="0">
                <a:latin typeface="Calibri" pitchFamily="34" charset="0"/>
              </a:rPr>
              <a:t>Обычно цвета размещаются в файле </a:t>
            </a:r>
            <a:r>
              <a:rPr lang="en-US" dirty="0" smtClean="0">
                <a:latin typeface="Calibri" pitchFamily="34" charset="0"/>
              </a:rPr>
              <a:t>colors.xml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3148199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Ресурсы цветов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ru-RU" sz="2000" b="1" dirty="0">
                <a:solidFill>
                  <a:srgbClr val="00CCFF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Синтаксис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idx="1"/>
          </p:nvPr>
        </p:nvSpPr>
        <p:spPr>
          <a:xfrm>
            <a:off x="838250" y="2355726"/>
            <a:ext cx="6614070" cy="2016224"/>
          </a:xfrm>
        </p:spPr>
        <p:txBody>
          <a:bodyPr anchor="t"/>
          <a:lstStyle/>
          <a:p>
            <a:pPr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ea typeface="Karla" charset="0"/>
                <a:cs typeface="Calibri" pitchFamily="34" charset="0"/>
              </a:rPr>
              <a:t>name 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название ресурса цвета. В дальнейшем будет использоваться, как ссылка на этот ресурс.</a:t>
            </a:r>
            <a:endParaRPr lang="en-US" dirty="0" smtClean="0">
              <a:latin typeface="Calibri" pitchFamily="34" charset="0"/>
              <a:ea typeface="Karla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Значение всегда начинается с символа 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#</a:t>
            </a:r>
          </a:p>
          <a:p>
            <a:pPr>
              <a:spcAft>
                <a:spcPts val="600"/>
              </a:spcAft>
              <a:buNone/>
            </a:pP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Допустимые форматы:</a:t>
            </a:r>
            <a:endParaRPr lang="en-US" dirty="0" smtClean="0">
              <a:latin typeface="Calibri" pitchFamily="34" charset="0"/>
              <a:ea typeface="Karla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#RGB, #ARGB, #RRGGBB, #AARRGGBB</a:t>
            </a:r>
            <a:endParaRPr lang="en-US" dirty="0"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615901"/>
            <a:ext cx="532859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"с</a:t>
            </a:r>
            <a:r>
              <a:rPr lang="en-US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olor_name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#AARRGGBB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194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021723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Ресурсы цветов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en-US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E</a:t>
            </a:r>
            <a:r>
              <a:rPr lang="en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XAMPLE</a:t>
            </a:r>
            <a:endParaRPr lang="en" sz="2000" b="1" dirty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  <a:sym typeface="Montserrat"/>
            </a:endParaRPr>
          </a:p>
        </p:txBody>
      </p:sp>
      <p:sp>
        <p:nvSpPr>
          <p:cNvPr id="13" name="Shape 396"/>
          <p:cNvSpPr/>
          <p:nvPr/>
        </p:nvSpPr>
        <p:spPr>
          <a:xfrm>
            <a:off x="512260" y="481346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51970" y="1273472"/>
            <a:ext cx="5592238" cy="3241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Создание ресурса цвета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(</a:t>
            </a: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в файле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colors.xml)</a:t>
            </a:r>
            <a:endParaRPr lang="ru-RU" altLang="ru-RU" sz="2000" dirty="0" smtClean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  <a:sym typeface="Kar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  <a:sym typeface="Karl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text_primary_color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#FF4400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</a:rPr>
              <a:t>Использование ресурса цвета в разметке</a:t>
            </a: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endParaRPr lang="ru-RU" dirty="0">
              <a:solidFill>
                <a:srgbClr val="666666"/>
              </a:solidFill>
              <a:latin typeface="Courier New" pitchFamily="49" charset="0"/>
              <a:ea typeface="Karla"/>
              <a:cs typeface="Courier New" pitchFamily="49" charset="0"/>
              <a:sym typeface="Karla"/>
            </a:endParaRP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&lt;</a:t>
            </a:r>
            <a:r>
              <a:rPr lang="en-US" b="1" dirty="0" err="1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TextView</a:t>
            </a:r>
            <a: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:layout_width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match_parent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:layout_height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wrap_content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android:textColor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@color/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text_primary_color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:text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ru-RU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@string/hello"</a:t>
            </a:r>
            <a:r>
              <a:rPr lang="en-US" dirty="0" smtClean="0">
                <a:solidFill>
                  <a:srgbClr val="666666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/&gt;</a:t>
            </a:r>
            <a:endParaRPr lang="en" dirty="0">
              <a:solidFill>
                <a:srgbClr val="666666"/>
              </a:solidFill>
              <a:latin typeface="Courier New" pitchFamily="49" charset="0"/>
              <a:ea typeface="Karla"/>
              <a:cs typeface="Courier New" pitchFamily="49" charset="0"/>
              <a:sym typeface="Kar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512260" y="4515575"/>
            <a:ext cx="7164782" cy="554578"/>
            <a:chOff x="544468" y="577012"/>
            <a:chExt cx="7164782" cy="554578"/>
          </a:xfrm>
        </p:grpSpPr>
        <p:grpSp>
          <p:nvGrpSpPr>
            <p:cNvPr id="17" name="Shape 821"/>
            <p:cNvGrpSpPr/>
            <p:nvPr/>
          </p:nvGrpSpPr>
          <p:grpSpPr>
            <a:xfrm>
              <a:off x="544468" y="667776"/>
              <a:ext cx="215966" cy="342398"/>
              <a:chOff x="6718575" y="2318625"/>
              <a:chExt cx="256950" cy="407375"/>
            </a:xfrm>
          </p:grpSpPr>
          <p:sp>
            <p:nvSpPr>
              <p:cNvPr id="20" name="Shape 822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823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824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825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826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0" t="0" r="0" b="0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827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828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0" t="0" r="0" b="0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829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92643" y="577012"/>
              <a:ext cx="216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999999"/>
                </a:buClr>
                <a:buSzPct val="100000"/>
              </a:pPr>
              <a:r>
                <a:rPr lang="en-US" sz="1600" b="1" dirty="0" smtClean="0">
                  <a:solidFill>
                    <a:srgbClr val="999999"/>
                  </a:solidFill>
                  <a:latin typeface="Calibri" pitchFamily="34" charset="0"/>
                  <a:ea typeface="Montserrat"/>
                  <a:cs typeface="Calibri" pitchFamily="34" charset="0"/>
                  <a:sym typeface="Montserrat"/>
                </a:rPr>
                <a:t>DOCUMENTATION</a:t>
              </a:r>
              <a:endParaRPr lang="ru-RU" sz="16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642" y="823813"/>
              <a:ext cx="6916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http://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developer.android.com/intl/ru/guide/topics/resources/more-resources.html#Color</a:t>
              </a:r>
              <a:endParaRPr lang="ru-RU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78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04" y="960100"/>
            <a:ext cx="1931670" cy="3051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09" y="277768"/>
            <a:ext cx="3148199" cy="922934"/>
          </a:xfrm>
        </p:spPr>
        <p:txBody>
          <a:bodyPr anchor="t"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Ресурсы состояний цветов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1131590"/>
            <a:ext cx="3301702" cy="2880320"/>
          </a:xfrm>
        </p:spPr>
        <p:txBody>
          <a:bodyPr/>
          <a:lstStyle/>
          <a:p>
            <a:pPr>
              <a:buNone/>
            </a:pP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Представляют собой </a:t>
            </a: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ресурс цвета, цвет которого меняется в зависимости от состояния </a:t>
            </a:r>
            <a:r>
              <a:rPr lang="en-US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View</a:t>
            </a: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.</a:t>
            </a:r>
            <a:endParaRPr lang="en-US" altLang="zh-HK" dirty="0" smtClean="0">
              <a:latin typeface="Calibri" pitchFamily="34" charset="0"/>
              <a:ea typeface="Roboto" pitchFamily="2" charset="0"/>
              <a:cs typeface="Calibri" pitchFamily="34" charset="0"/>
            </a:endParaRPr>
          </a:p>
          <a:p>
            <a:pPr>
              <a:buNone/>
            </a:pP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 smtClean="0">
                <a:latin typeface="Calibri" pitchFamily="34" charset="0"/>
              </a:rPr>
              <a:t>Каждый ресурс состояния размещается в отдельном файле в каталоге </a:t>
            </a:r>
            <a:r>
              <a:rPr lang="en-US" dirty="0" smtClean="0">
                <a:latin typeface="Calibri" pitchFamily="34" charset="0"/>
              </a:rPr>
              <a:t>res/colors/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50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00BCD4"/>
                </a:solidFill>
                <a:latin typeface="Calibri" pitchFamily="34" charset="0"/>
                <a:cs typeface="Calibri" pitchFamily="34" charset="0"/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ОБЗОР РЕСУРСОВ</a:t>
            </a:r>
            <a:endParaRPr lang="e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Что это такое?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Зачем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endParaRPr lang="e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309755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Ресурсы состояний цветов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ru-RU" sz="2000" b="1" dirty="0">
                <a:solidFill>
                  <a:srgbClr val="00CCFF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Синтаксис</a:t>
            </a:r>
          </a:p>
        </p:txBody>
      </p:sp>
      <p:sp>
        <p:nvSpPr>
          <p:cNvPr id="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55105"/>
            <a:ext cx="695094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:color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hex_color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android:state_pressed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android:state_focused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android:state_selected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android:state_checkable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android:state_checked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android:state_enabled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021723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Ресурсы</a:t>
            </a:r>
            <a:r>
              <a:rPr lang="en-US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 </a:t>
            </a:r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состояни</a:t>
            </a:r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й</a:t>
            </a:r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 цветов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en-US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E</a:t>
            </a:r>
            <a:r>
              <a:rPr lang="en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XAMPLE</a:t>
            </a:r>
            <a:endParaRPr lang="en" sz="2000" b="1" dirty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  <a:sym typeface="Montserrat"/>
            </a:endParaRPr>
          </a:p>
        </p:txBody>
      </p:sp>
      <p:sp>
        <p:nvSpPr>
          <p:cNvPr id="13" name="Shape 396"/>
          <p:cNvSpPr/>
          <p:nvPr/>
        </p:nvSpPr>
        <p:spPr>
          <a:xfrm>
            <a:off x="512260" y="481346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38309" y="1131590"/>
            <a:ext cx="654200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Создание класса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res/colors/button_text_color.xml</a:t>
            </a: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2213" y="1659741"/>
            <a:ext cx="6568099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:color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"#C8C8C8"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:state_enabled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:color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"#FF4400“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:state_enabled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:state_pressed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:color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"#000000"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3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021723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Ресурсы </a:t>
            </a:r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состояний </a:t>
            </a:r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цветов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en-US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E</a:t>
            </a:r>
            <a:r>
              <a:rPr lang="en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XAMPLE</a:t>
            </a:r>
            <a:endParaRPr lang="en" sz="2000" b="1" dirty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  <a:sym typeface="Montserrat"/>
            </a:endParaRPr>
          </a:p>
        </p:txBody>
      </p:sp>
      <p:sp>
        <p:nvSpPr>
          <p:cNvPr id="13" name="Shape 396"/>
          <p:cNvSpPr/>
          <p:nvPr/>
        </p:nvSpPr>
        <p:spPr>
          <a:xfrm>
            <a:off x="512260" y="481346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51970" y="1273472"/>
            <a:ext cx="5592238" cy="2410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</a:rPr>
              <a:t>Использование ресурса состояний цветов в разметке</a:t>
            </a: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endParaRPr lang="ru-RU" dirty="0">
              <a:solidFill>
                <a:srgbClr val="666666"/>
              </a:solidFill>
              <a:latin typeface="Courier New" pitchFamily="49" charset="0"/>
              <a:ea typeface="Karla"/>
              <a:cs typeface="Courier New" pitchFamily="49" charset="0"/>
              <a:sym typeface="Karla"/>
            </a:endParaRP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r>
              <a:rPr lang="en-US" dirty="0" smtClean="0">
                <a:solidFill>
                  <a:srgbClr val="666666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Button</a:t>
            </a:r>
            <a: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:layout_width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match_parent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:layout_height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wrap_content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android:textColor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@color/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button_text_color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:text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ru-RU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@string/hello"</a:t>
            </a:r>
            <a:r>
              <a:rPr lang="en-US" dirty="0" smtClean="0">
                <a:solidFill>
                  <a:srgbClr val="666666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/&gt;</a:t>
            </a:r>
            <a:endParaRPr lang="en" dirty="0">
              <a:solidFill>
                <a:srgbClr val="666666"/>
              </a:solidFill>
              <a:latin typeface="Courier New" pitchFamily="49" charset="0"/>
              <a:ea typeface="Karla"/>
              <a:cs typeface="Courier New" pitchFamily="49" charset="0"/>
              <a:sym typeface="Kar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512260" y="4515575"/>
            <a:ext cx="7164782" cy="554578"/>
            <a:chOff x="544468" y="577012"/>
            <a:chExt cx="7164782" cy="554578"/>
          </a:xfrm>
        </p:grpSpPr>
        <p:grpSp>
          <p:nvGrpSpPr>
            <p:cNvPr id="17" name="Shape 821"/>
            <p:cNvGrpSpPr/>
            <p:nvPr/>
          </p:nvGrpSpPr>
          <p:grpSpPr>
            <a:xfrm>
              <a:off x="544468" y="667776"/>
              <a:ext cx="215966" cy="342398"/>
              <a:chOff x="6718575" y="2318625"/>
              <a:chExt cx="256950" cy="407375"/>
            </a:xfrm>
          </p:grpSpPr>
          <p:sp>
            <p:nvSpPr>
              <p:cNvPr id="20" name="Shape 822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823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824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825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826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0" t="0" r="0" b="0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827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828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0" t="0" r="0" b="0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829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92643" y="577012"/>
              <a:ext cx="216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999999"/>
                </a:buClr>
                <a:buSzPct val="100000"/>
              </a:pPr>
              <a:r>
                <a:rPr lang="en-US" sz="1600" b="1" dirty="0" smtClean="0">
                  <a:solidFill>
                    <a:srgbClr val="999999"/>
                  </a:solidFill>
                  <a:latin typeface="Calibri" pitchFamily="34" charset="0"/>
                  <a:ea typeface="Montserrat"/>
                  <a:cs typeface="Calibri" pitchFamily="34" charset="0"/>
                  <a:sym typeface="Montserrat"/>
                </a:rPr>
                <a:t>DOCUMENTATION</a:t>
              </a:r>
              <a:endParaRPr lang="ru-RU" sz="16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642" y="823813"/>
              <a:ext cx="6916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http://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developer.android.com/intl/ru/guide/topics/resources/color-list-resource.html</a:t>
              </a:r>
              <a:endParaRPr lang="ru-RU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51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131589"/>
            <a:ext cx="2036564" cy="2642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3148199" cy="485699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Ресурсы размеров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964122"/>
            <a:ext cx="3148199" cy="3047788"/>
          </a:xfrm>
        </p:spPr>
        <p:txBody>
          <a:bodyPr/>
          <a:lstStyle/>
          <a:p>
            <a:pPr>
              <a:buNone/>
            </a:pP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Представляют собой размеры, задаваемые с указанием единицы измерения.</a:t>
            </a:r>
            <a:endParaRPr lang="en-US" altLang="zh-HK" dirty="0" smtClean="0">
              <a:latin typeface="Calibri" pitchFamily="34" charset="0"/>
              <a:ea typeface="Roboto" pitchFamily="2" charset="0"/>
              <a:cs typeface="Calibri" pitchFamily="34" charset="0"/>
            </a:endParaRPr>
          </a:p>
          <a:p>
            <a:pPr>
              <a:buNone/>
            </a:pP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 smtClean="0">
                <a:latin typeface="Calibri" pitchFamily="34" charset="0"/>
              </a:rPr>
              <a:t>Обычно </a:t>
            </a: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размеры </a:t>
            </a:r>
            <a:r>
              <a:rPr lang="ru-RU" dirty="0" smtClean="0">
                <a:latin typeface="Calibri" pitchFamily="34" charset="0"/>
              </a:rPr>
              <a:t>размещаются в файле </a:t>
            </a:r>
            <a:r>
              <a:rPr lang="en-US" dirty="0" smtClean="0">
                <a:latin typeface="Calibri" pitchFamily="34" charset="0"/>
              </a:rPr>
              <a:t>dimens.xml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80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453771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Ресурсы размеров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ru-RU" sz="2000" b="1" dirty="0" smtClean="0">
                <a:solidFill>
                  <a:srgbClr val="00CCFF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Возможные единицы измерения</a:t>
            </a:r>
            <a:endParaRPr lang="ru-RU" sz="2000" b="1" dirty="0">
              <a:solidFill>
                <a:srgbClr val="00CCFF"/>
              </a:solidFill>
              <a:latin typeface="Calibri" pitchFamily="34" charset="0"/>
              <a:ea typeface="Karla" charset="0"/>
              <a:cs typeface="Calibri" pitchFamily="34" charset="0"/>
              <a:sym typeface="Karla"/>
            </a:endParaRPr>
          </a:p>
        </p:txBody>
      </p:sp>
      <p:sp>
        <p:nvSpPr>
          <p:cNvPr id="11" name="Текст 5"/>
          <p:cNvSpPr>
            <a:spLocks noGrp="1"/>
          </p:cNvSpPr>
          <p:nvPr>
            <p:ph type="body" idx="1"/>
          </p:nvPr>
        </p:nvSpPr>
        <p:spPr>
          <a:xfrm>
            <a:off x="838250" y="1183050"/>
            <a:ext cx="5324100" cy="3188900"/>
          </a:xfrm>
        </p:spPr>
        <p:txBody>
          <a:bodyPr anchor="t"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Karla"/>
              <a:buChar char="▸"/>
            </a:pPr>
            <a:r>
              <a:rPr lang="en-US" altLang="zh-HK" dirty="0" err="1" smtClean="0">
                <a:latin typeface="Calibri" pitchFamily="34" charset="0"/>
                <a:ea typeface="Karla" charset="0"/>
                <a:cs typeface="Calibri" pitchFamily="34" charset="0"/>
              </a:rPr>
              <a:t>dp</a:t>
            </a:r>
            <a:r>
              <a:rPr lang="en-US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 – 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абстрактная единица. Конкретное значение в пикселях зависит от плотности точек экрана.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Karla"/>
              <a:buChar char="▸"/>
            </a:pPr>
            <a:r>
              <a:rPr lang="en-US" altLang="zh-HK" dirty="0" err="1" smtClean="0">
                <a:latin typeface="Calibri" pitchFamily="34" charset="0"/>
                <a:ea typeface="Karla" charset="0"/>
                <a:cs typeface="Calibri" pitchFamily="34" charset="0"/>
              </a:rPr>
              <a:t>sp</a:t>
            </a:r>
            <a:r>
              <a:rPr lang="en-US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 – 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единица измерения, похожая на </a:t>
            </a:r>
            <a:r>
              <a:rPr lang="en-US" altLang="zh-HK" dirty="0" err="1" smtClean="0">
                <a:latin typeface="Calibri" pitchFamily="34" charset="0"/>
                <a:ea typeface="Karla" charset="0"/>
                <a:cs typeface="Calibri" pitchFamily="34" charset="0"/>
              </a:rPr>
              <a:t>dp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, но также зависит от пользовательских настроек размеров шрифта.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Karla"/>
              <a:buChar char="▸"/>
            </a:pPr>
            <a:r>
              <a:rPr lang="en-US" altLang="zh-HK" dirty="0" err="1" smtClean="0">
                <a:latin typeface="Calibri" pitchFamily="34" charset="0"/>
                <a:ea typeface="Karla" charset="0"/>
                <a:cs typeface="Calibri" pitchFamily="34" charset="0"/>
              </a:rPr>
              <a:t>pt</a:t>
            </a:r>
            <a:r>
              <a:rPr lang="en-US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 – 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1/72 дюйма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Karla"/>
              <a:buChar char="▸"/>
            </a:pPr>
            <a:r>
              <a:rPr lang="en-US" altLang="zh-HK" dirty="0" err="1" smtClean="0">
                <a:latin typeface="Calibri" pitchFamily="34" charset="0"/>
                <a:ea typeface="Karla" charset="0"/>
                <a:cs typeface="Calibri" pitchFamily="34" charset="0"/>
              </a:rPr>
              <a:t>px</a:t>
            </a:r>
            <a:r>
              <a:rPr lang="en-US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 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– точное значение в пикселях.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Karla"/>
              <a:buChar char="▸"/>
            </a:pPr>
            <a:r>
              <a:rPr lang="en-US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mm / in – 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физические размеры.</a:t>
            </a:r>
            <a:endParaRPr lang="ru-RU" dirty="0">
              <a:latin typeface="Calibri" pitchFamily="34" charset="0"/>
              <a:ea typeface="Karla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3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021723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Ресурсы размеров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en-US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E</a:t>
            </a:r>
            <a:r>
              <a:rPr lang="en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XAMPLE</a:t>
            </a:r>
            <a:endParaRPr lang="en" sz="2000" b="1" dirty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  <a:sym typeface="Montserrat"/>
            </a:endParaRPr>
          </a:p>
        </p:txBody>
      </p:sp>
      <p:sp>
        <p:nvSpPr>
          <p:cNvPr id="13" name="Shape 396"/>
          <p:cNvSpPr/>
          <p:nvPr/>
        </p:nvSpPr>
        <p:spPr>
          <a:xfrm>
            <a:off x="512260" y="481346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51970" y="1273472"/>
            <a:ext cx="6024286" cy="3344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Создание ресурса размера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(</a:t>
            </a: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в файле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dimens.xml)</a:t>
            </a:r>
            <a:endParaRPr lang="ru-RU" altLang="ru-RU" sz="2000" dirty="0" smtClean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  <a:sym typeface="Kar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  <a:sym typeface="Karl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text_view_min_height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48dp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</a:rPr>
              <a:t>Использование ресурса размера в разметке</a:t>
            </a: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endParaRPr lang="ru-RU" dirty="0">
              <a:solidFill>
                <a:srgbClr val="666666"/>
              </a:solidFill>
              <a:latin typeface="Courier New" pitchFamily="49" charset="0"/>
              <a:ea typeface="Karla"/>
              <a:cs typeface="Courier New" pitchFamily="49" charset="0"/>
              <a:sym typeface="Karla"/>
            </a:endParaRP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&lt;</a:t>
            </a:r>
            <a:r>
              <a:rPr lang="en-US" b="1" dirty="0" err="1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TextView</a:t>
            </a:r>
            <a: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008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:layout_width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match_parent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:layout_height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wrap_content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"</a:t>
            </a:r>
            <a:endParaRPr lang="en-US" b="1" dirty="0" smtClean="0">
              <a:solidFill>
                <a:srgbClr val="008000"/>
              </a:solidFill>
              <a:latin typeface="Courier New" pitchFamily="49" charset="0"/>
              <a:ea typeface="Karla"/>
              <a:cs typeface="Courier New" pitchFamily="49" charset="0"/>
              <a:sym typeface="Karla"/>
            </a:endParaRP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android:minHeight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="@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dimen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/</a:t>
            </a:r>
            <a:r>
              <a:rPr lang="en-US" altLang="ru-RU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text_view_min_height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“</a:t>
            </a:r>
          </a:p>
          <a:p>
            <a:pPr lvl="0">
              <a:spcBef>
                <a:spcPts val="360"/>
              </a:spcBef>
              <a:buClr>
                <a:srgbClr val="666666"/>
              </a:buClr>
              <a:buSzPct val="100000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   </a:t>
            </a:r>
            <a:r>
              <a:rPr lang="en-US" b="1" dirty="0" err="1" smtClean="0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:text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ru-RU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@string/hello"</a:t>
            </a:r>
            <a:r>
              <a:rPr lang="en-US" dirty="0" smtClean="0">
                <a:solidFill>
                  <a:srgbClr val="666666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/&gt;</a:t>
            </a:r>
            <a:endParaRPr lang="en" dirty="0">
              <a:solidFill>
                <a:srgbClr val="666666"/>
              </a:solidFill>
              <a:latin typeface="Courier New" pitchFamily="49" charset="0"/>
              <a:ea typeface="Karla"/>
              <a:cs typeface="Courier New" pitchFamily="49" charset="0"/>
              <a:sym typeface="Karl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512260" y="4515575"/>
            <a:ext cx="7516124" cy="770021"/>
            <a:chOff x="544468" y="577012"/>
            <a:chExt cx="7164782" cy="770021"/>
          </a:xfrm>
        </p:grpSpPr>
        <p:grpSp>
          <p:nvGrpSpPr>
            <p:cNvPr id="17" name="Shape 821"/>
            <p:cNvGrpSpPr/>
            <p:nvPr/>
          </p:nvGrpSpPr>
          <p:grpSpPr>
            <a:xfrm>
              <a:off x="544468" y="667776"/>
              <a:ext cx="215966" cy="342398"/>
              <a:chOff x="6718575" y="2318625"/>
              <a:chExt cx="256950" cy="407375"/>
            </a:xfrm>
          </p:grpSpPr>
          <p:sp>
            <p:nvSpPr>
              <p:cNvPr id="20" name="Shape 822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823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824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825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826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0" t="0" r="0" b="0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827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0" t="0" r="0" b="0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828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0" t="0" r="0" b="0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829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2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92643" y="577012"/>
              <a:ext cx="216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999999"/>
                </a:buClr>
                <a:buSzPct val="100000"/>
              </a:pPr>
              <a:r>
                <a:rPr lang="en-US" sz="1600" b="1" dirty="0" smtClean="0">
                  <a:solidFill>
                    <a:srgbClr val="999999"/>
                  </a:solidFill>
                  <a:latin typeface="Calibri" pitchFamily="34" charset="0"/>
                  <a:ea typeface="Montserrat"/>
                  <a:cs typeface="Calibri" pitchFamily="34" charset="0"/>
                  <a:sym typeface="Montserrat"/>
                </a:rPr>
                <a:t>DOCUMENTATION</a:t>
              </a:r>
              <a:endParaRPr lang="ru-RU" sz="1600" b="1" dirty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642" y="823813"/>
              <a:ext cx="6916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http://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  <a:hlinkClick r:id="rId2"/>
                </a:rPr>
                <a:t>developer.android.com/intl/ru/guide/topics/resources/more-resources.html#Dimension</a:t>
              </a:r>
              <a:endParaRPr lang="ru-RU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71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3148199" cy="485699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Ресурсы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меню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964122"/>
            <a:ext cx="3148199" cy="3047788"/>
          </a:xfrm>
        </p:spPr>
        <p:txBody>
          <a:bodyPr/>
          <a:lstStyle/>
          <a:p>
            <a:pPr>
              <a:buNone/>
            </a:pPr>
            <a:r>
              <a:rPr lang="ru-RU" altLang="zh-HK" dirty="0" smtClean="0">
                <a:latin typeface="Calibri" pitchFamily="34" charset="0"/>
                <a:ea typeface="Roboto" pitchFamily="2" charset="0"/>
                <a:cs typeface="Calibri" pitchFamily="34" charset="0"/>
              </a:rPr>
              <a:t>Ресурсы, определяющие меню приложения (меню опций, контекстные меню, подменю и т.д.).</a:t>
            </a:r>
            <a:endParaRPr lang="en-US" altLang="zh-HK" dirty="0" smtClean="0">
              <a:latin typeface="Calibri" pitchFamily="34" charset="0"/>
              <a:ea typeface="Roboto" pitchFamily="2" charset="0"/>
              <a:cs typeface="Calibri" pitchFamily="34" charset="0"/>
            </a:endParaRPr>
          </a:p>
          <a:p>
            <a:pPr>
              <a:buNone/>
            </a:pP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Каждый ресурс </a:t>
            </a:r>
            <a:r>
              <a:rPr lang="ru-RU" dirty="0" smtClean="0">
                <a:latin typeface="Calibri" pitchFamily="34" charset="0"/>
              </a:rPr>
              <a:t>меню размещается </a:t>
            </a:r>
            <a:r>
              <a:rPr lang="ru-RU" dirty="0">
                <a:latin typeface="Calibri" pitchFamily="34" charset="0"/>
              </a:rPr>
              <a:t>в отдельном файле в каталоге </a:t>
            </a:r>
            <a:r>
              <a:rPr lang="en-US" dirty="0" smtClean="0">
                <a:latin typeface="Calibri" pitchFamily="34" charset="0"/>
              </a:rPr>
              <a:t>res/menu/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454" y="1345016"/>
            <a:ext cx="220599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85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309755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</a:rPr>
              <a:t>Ресурсы меню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ru-RU" sz="2000" b="1" dirty="0">
                <a:solidFill>
                  <a:srgbClr val="00CCFF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Синтаксис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20" y="1239892"/>
            <a:ext cx="7789142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"@[+][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:titleCondensed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"@[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drawable_resource_name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ifRoom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u-RU" altLang="ru-RU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:orderInCategory</a:t>
            </a:r>
            <a:r>
              <a:rPr lang="ru-RU" altLang="ru-RU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9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021723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Ресурсы</a:t>
            </a:r>
            <a:r>
              <a:rPr lang="en-US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 </a:t>
            </a:r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меню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en-US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E</a:t>
            </a:r>
            <a:r>
              <a:rPr lang="en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XAMPLE</a:t>
            </a:r>
            <a:endParaRPr lang="en" sz="2000" b="1" dirty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  <a:sym typeface="Montserrat"/>
            </a:endParaRPr>
          </a:p>
        </p:txBody>
      </p:sp>
      <p:sp>
        <p:nvSpPr>
          <p:cNvPr id="13" name="Shape 396"/>
          <p:cNvSpPr/>
          <p:nvPr/>
        </p:nvSpPr>
        <p:spPr>
          <a:xfrm>
            <a:off x="512260" y="481346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38309" y="1131590"/>
            <a:ext cx="654200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Создание класса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res/menu/menu_activity_main.xml</a:t>
            </a: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1801435"/>
            <a:ext cx="7789142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action_settings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@string/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menu_action_settings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ic_menu_action_settings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ifRoom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u-RU" altLang="ru-RU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:orderInCategory</a:t>
            </a:r>
            <a:r>
              <a:rPr lang="ru-RU" altLang="ru-RU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021723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Ресурсы</a:t>
            </a:r>
            <a:r>
              <a:rPr lang="en-US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 </a:t>
            </a:r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меню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en-US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E</a:t>
            </a:r>
            <a:r>
              <a:rPr lang="en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XAMPLE</a:t>
            </a:r>
            <a:endParaRPr lang="en" sz="2000" b="1" dirty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  <a:sym typeface="Montserrat"/>
            </a:endParaRPr>
          </a:p>
        </p:txBody>
      </p:sp>
      <p:sp>
        <p:nvSpPr>
          <p:cNvPr id="13" name="Shape 396"/>
          <p:cNvSpPr/>
          <p:nvPr/>
        </p:nvSpPr>
        <p:spPr>
          <a:xfrm>
            <a:off x="512260" y="481346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38309" y="1131590"/>
            <a:ext cx="654200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Обновление класса </a:t>
            </a:r>
            <a:r>
              <a:rPr lang="en-US" altLang="ru-RU" sz="2000" dirty="0" smtClean="0">
                <a:solidFill>
                  <a:srgbClr val="666666"/>
                </a:solidFill>
                <a:latin typeface="Calibri" pitchFamily="34" charset="0"/>
                <a:ea typeface="Karla" charset="0"/>
                <a:cs typeface="Calibri" pitchFamily="34" charset="0"/>
                <a:sym typeface="Karla"/>
              </a:rPr>
              <a:t>MainActivity.java</a:t>
            </a:r>
            <a:endParaRPr lang="ru-RU" altLang="ru-RU" sz="2000" dirty="0">
              <a:solidFill>
                <a:srgbClr val="666666"/>
              </a:solidFill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7584" y="1553180"/>
            <a:ext cx="5984331" cy="3754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onCreateOptionsMenu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getMenuInflater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R.menu.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menu_main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item.getItemId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action_settings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openSettings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.onOptionsItemSelected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1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339502"/>
            <a:ext cx="5324100" cy="4032448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altLang="zh-HK" b="1" dirty="0" smtClean="0">
                <a:solidFill>
                  <a:srgbClr val="00CCFF"/>
                </a:solidFill>
                <a:latin typeface="Calibri" pitchFamily="34" charset="0"/>
                <a:ea typeface="Karla" charset="0"/>
                <a:cs typeface="Calibri" pitchFamily="34" charset="0"/>
              </a:rPr>
              <a:t>Ресурсы приложения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 </a:t>
            </a:r>
            <a:r>
              <a:rPr lang="en-US" altLang="zh-HK" dirty="0">
                <a:latin typeface="Calibri" pitchFamily="34" charset="0"/>
                <a:ea typeface="Karla" charset="0"/>
                <a:cs typeface="Calibri" pitchFamily="34" charset="0"/>
              </a:rPr>
              <a:t>- 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о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дин </a:t>
            </a:r>
            <a:r>
              <a:rPr lang="ru-RU" altLang="zh-HK" dirty="0">
                <a:latin typeface="Calibri" pitchFamily="34" charset="0"/>
                <a:ea typeface="Karla" charset="0"/>
                <a:cs typeface="Calibri" pitchFamily="34" charset="0"/>
              </a:rPr>
              <a:t>из основных компонентов, с которыми вам придется работать очень 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часто.</a:t>
            </a:r>
          </a:p>
          <a:p>
            <a:pPr>
              <a:spcAft>
                <a:spcPts val="600"/>
              </a:spcAft>
              <a:buNone/>
            </a:pP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За пределы исходного кода выносят:</a:t>
            </a:r>
            <a:endParaRPr lang="ru-RU" altLang="zh-HK" dirty="0">
              <a:latin typeface="Calibri" pitchFamily="34" charset="0"/>
              <a:ea typeface="Karla" charset="0"/>
              <a:cs typeface="Calibri" pitchFamily="34" charset="0"/>
            </a:endParaRPr>
          </a:p>
          <a:p>
            <a:pPr marL="342900" indent="-342900">
              <a:spcAft>
                <a:spcPts val="600"/>
              </a:spcAft>
            </a:pP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Строки</a:t>
            </a:r>
            <a:endParaRPr lang="ru-RU" altLang="zh-HK" dirty="0">
              <a:latin typeface="Calibri" pitchFamily="34" charset="0"/>
              <a:ea typeface="Karla" charset="0"/>
              <a:cs typeface="Calibri" pitchFamily="34" charset="0"/>
            </a:endParaRPr>
          </a:p>
          <a:p>
            <a:pPr marL="342900" indent="-342900">
              <a:spcAft>
                <a:spcPts val="600"/>
              </a:spcAft>
            </a:pP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Графику</a:t>
            </a:r>
          </a:p>
          <a:p>
            <a:pPr marL="342900" indent="-342900">
              <a:spcAft>
                <a:spcPts val="600"/>
              </a:spcAft>
            </a:pP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Верстку</a:t>
            </a:r>
          </a:p>
          <a:p>
            <a:pPr marL="342900" indent="-342900">
              <a:spcAft>
                <a:spcPts val="600"/>
              </a:spcAft>
            </a:pP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Меню</a:t>
            </a:r>
          </a:p>
          <a:p>
            <a:pPr marL="342900" indent="-342900">
              <a:spcAft>
                <a:spcPts val="600"/>
              </a:spcAft>
            </a:pP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Анимацию</a:t>
            </a:r>
          </a:p>
          <a:p>
            <a:pPr marL="342900" indent="-342900">
              <a:spcAft>
                <a:spcPts val="600"/>
              </a:spcAft>
            </a:pP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Стили</a:t>
            </a:r>
          </a:p>
          <a:p>
            <a:pPr marL="342900" indent="-342900">
              <a:spcAft>
                <a:spcPts val="600"/>
              </a:spcAft>
            </a:pPr>
            <a:r>
              <a:rPr lang="ru-RU" altLang="zh-HK" dirty="0" smtClean="0">
                <a:latin typeface="Calibri" pitchFamily="34" charset="0"/>
                <a:ea typeface="Karla" charset="0"/>
              </a:rPr>
              <a:t>и другие</a:t>
            </a:r>
            <a:endParaRPr lang="ru-RU" altLang="zh-HK" dirty="0" smtClean="0">
              <a:ea typeface="Roboto" pitchFamily="2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987574"/>
            <a:ext cx="5605958" cy="3384376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Больше информации по различным типам ресурсов Вы можете найти по ссылке:</a:t>
            </a:r>
          </a:p>
          <a:p>
            <a:pPr>
              <a:spcAft>
                <a:spcPts val="600"/>
              </a:spcAft>
              <a:buNone/>
            </a:pP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Resource Types</a:t>
            </a:r>
            <a:endParaRPr lang="ru-RU" dirty="0">
              <a:latin typeface="Calibri" pitchFamily="34" charset="0"/>
              <a:ea typeface="Karla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>
                <a:latin typeface="Calibri" pitchFamily="34" charset="0"/>
                <a:ea typeface="Karla" charset="0"/>
                <a:cs typeface="Calibri" pitchFamily="34" charset="0"/>
                <a:hlinkClick r:id="rId5"/>
              </a:rPr>
              <a:t>http://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  <a:hlinkClick r:id="rId5"/>
              </a:rPr>
              <a:t>developer.android.com/intl/ru/guide/topics/resources/available-resources.html</a:t>
            </a: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4885819" cy="485699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Другие ресурсы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1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00BCD4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" sz="7200" dirty="0" smtClean="0">
                <a:solidFill>
                  <a:srgbClr val="00BCD4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" sz="7200" dirty="0">
              <a:solidFill>
                <a:srgbClr val="00BCD4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ALTERNATIVE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RESOURCES</a:t>
            </a:r>
            <a:endParaRPr lang="e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954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1347614"/>
            <a:ext cx="5605958" cy="3024336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dirty="0">
                <a:latin typeface="Calibri" pitchFamily="34" charset="0"/>
                <a:ea typeface="Karla" charset="0"/>
                <a:cs typeface="Calibri" pitchFamily="34" charset="0"/>
              </a:rPr>
              <a:t>Почти каждое приложение должно предоставлять альтернативные ресурсы, чтобы поддерживать определенные конфигурации устройств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. </a:t>
            </a:r>
          </a:p>
          <a:p>
            <a:pPr>
              <a:spcAft>
                <a:spcPts val="600"/>
              </a:spcAft>
              <a:buNone/>
            </a:pP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ru-RU" dirty="0">
                <a:latin typeface="Calibri" pitchFamily="34" charset="0"/>
                <a:ea typeface="Karla" charset="0"/>
                <a:cs typeface="Calibri" pitchFamily="34" charset="0"/>
              </a:rPr>
              <a:t>В режиме выполнения </a:t>
            </a:r>
            <a:r>
              <a:rPr lang="ru-RU" dirty="0" err="1">
                <a:latin typeface="Calibri" pitchFamily="34" charset="0"/>
                <a:ea typeface="Karla" charset="0"/>
                <a:cs typeface="Calibri" pitchFamily="34" charset="0"/>
              </a:rPr>
              <a:t>Android</a:t>
            </a:r>
            <a:r>
              <a:rPr lang="ru-RU" dirty="0">
                <a:latin typeface="Calibri" pitchFamily="34" charset="0"/>
                <a:ea typeface="Karla" charset="0"/>
                <a:cs typeface="Calibri" pitchFamily="34" charset="0"/>
              </a:rPr>
              <a:t> определяет конфигурацию устройства и загружает соответствующие ресурсы для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приложения.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4885819" cy="778918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Предоставление альтернативных ресурсов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1347614"/>
            <a:ext cx="5605958" cy="3024336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1. Создайте новый каталог в 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res/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с именем следующего вида: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&lt;resources-name&gt;-&lt;qualifier&gt;</a:t>
            </a:r>
            <a:endParaRPr lang="ru-RU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spcAft>
                <a:spcPts val="600"/>
              </a:spcAft>
              <a:buNone/>
            </a:pP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2. Сохраните соответствующие альтернативные ресурсы в новом каталоге. Обратите внимание, что имена ресурсов должны совпадать с именами ресурсов по умолчанию.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4885819" cy="778918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Создание альтернативных ресурсов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5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309" y="332124"/>
            <a:ext cx="4021723" cy="8509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sz="24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Альтернативные ресурсы</a:t>
            </a:r>
            <a:endParaRPr lang="en-US" sz="2400" b="1" dirty="0" smtClean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</a:endParaRPr>
          </a:p>
          <a:p>
            <a:r>
              <a:rPr lang="en-US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E</a:t>
            </a:r>
            <a:r>
              <a:rPr lang="en" sz="2000" b="1" dirty="0" smtClean="0">
                <a:solidFill>
                  <a:srgbClr val="999999"/>
                </a:solidFill>
                <a:latin typeface="Calibri" pitchFamily="34" charset="0"/>
                <a:ea typeface="Montserrat"/>
                <a:cs typeface="Calibri" pitchFamily="34" charset="0"/>
                <a:sym typeface="Montserrat"/>
              </a:rPr>
              <a:t>XAMPLE</a:t>
            </a:r>
            <a:endParaRPr lang="en" sz="2000" b="1" dirty="0">
              <a:solidFill>
                <a:srgbClr val="999999"/>
              </a:solidFill>
              <a:latin typeface="Calibri" pitchFamily="34" charset="0"/>
              <a:ea typeface="Montserrat"/>
              <a:cs typeface="Calibri" pitchFamily="34" charset="0"/>
              <a:sym typeface="Montserrat"/>
            </a:endParaRPr>
          </a:p>
        </p:txBody>
      </p:sp>
      <p:sp>
        <p:nvSpPr>
          <p:cNvPr id="13" name="Shape 396"/>
          <p:cNvSpPr/>
          <p:nvPr/>
        </p:nvSpPr>
        <p:spPr>
          <a:xfrm>
            <a:off x="512260" y="481346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419225"/>
            <a:ext cx="2160270" cy="276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00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4885819" cy="778918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Имена квалификаторов конфигурации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06581"/>
              </p:ext>
            </p:extLst>
          </p:nvPr>
        </p:nvGraphicFramePr>
        <p:xfrm>
          <a:off x="843960" y="1275606"/>
          <a:ext cx="6865290" cy="3017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8935"/>
                <a:gridCol w="1287057"/>
                <a:gridCol w="3569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Конфигурация</a:t>
                      </a:r>
                      <a:endParaRPr lang="ru-RU" sz="2000" b="1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Значения</a:t>
                      </a:r>
                      <a:endParaRPr lang="ru-RU" sz="2000" b="1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Описание</a:t>
                      </a:r>
                      <a:endParaRPr lang="ru-RU" sz="2000" b="1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Язык и регион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en</a:t>
                      </a:r>
                      <a:endParaRPr lang="en-US" sz="2000" b="0" i="0" u="none" strike="noStrike" cap="none" dirty="0" smtClean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  <a:p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en-rUS</a:t>
                      </a:r>
                      <a:endParaRPr lang="en-US" sz="2000" b="0" i="0" u="none" strike="noStrike" cap="none" dirty="0" smtClean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  <a:p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ru</a:t>
                      </a:r>
                      <a:endParaRPr lang="en-US" sz="2000" b="0" i="0" u="none" strike="noStrike" cap="none" dirty="0" smtClean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  <a:p>
                      <a:r>
                        <a:rPr lang="en-US" sz="2000" b="0" i="0" u="none" strike="noStrike" cap="none" baseline="0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fr</a:t>
                      </a:r>
                      <a:endParaRPr lang="en-US" sz="2000" b="0" i="0" u="none" strike="noStrike" cap="none" baseline="0" dirty="0" smtClean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  <a:p>
                      <a:r>
                        <a:rPr lang="en-US" sz="2000" b="0" i="0" u="none" strike="noStrike" cap="none" baseline="0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fr-rCA</a:t>
                      </a:r>
                      <a:r>
                        <a:rPr lang="en-US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 </a:t>
                      </a:r>
                    </a:p>
                    <a:p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и </a:t>
                      </a:r>
                      <a:r>
                        <a:rPr lang="ru-RU" sz="2000" b="0" i="0" u="none" strike="noStrike" cap="none" baseline="0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т.д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Язык задается двухбуквенным кодом языка ISO 639-1,</a:t>
                      </a:r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 к которому можно добавить код региона </a:t>
                      </a:r>
                      <a:r>
                        <a:rPr lang="en-US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ISO 3166-1-alpha-2.</a:t>
                      </a:r>
                    </a:p>
                    <a:p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Язык может быть изменён пользователем в настройках.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Ориентация экрана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port</a:t>
                      </a:r>
                    </a:p>
                    <a:p>
                      <a:r>
                        <a:rPr lang="en-US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land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Портретная или альбомная ориентацию экрана.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60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4885819" cy="778918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Имена квалификаторов конфигурации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82343"/>
              </p:ext>
            </p:extLst>
          </p:nvPr>
        </p:nvGraphicFramePr>
        <p:xfrm>
          <a:off x="843960" y="1275606"/>
          <a:ext cx="6865290" cy="3017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08935"/>
                <a:gridCol w="1287057"/>
                <a:gridCol w="3569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Конфигурация</a:t>
                      </a:r>
                      <a:endParaRPr lang="ru-RU" sz="2000" b="1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Значения</a:t>
                      </a:r>
                      <a:endParaRPr lang="ru-RU" sz="2000" b="1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Описание</a:t>
                      </a:r>
                      <a:endParaRPr lang="ru-RU" sz="2000" b="1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Плотность</a:t>
                      </a:r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 пикселей на экране </a:t>
                      </a:r>
                      <a:r>
                        <a:rPr lang="en-US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(dpi)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ldpi</a:t>
                      </a:r>
                      <a:endParaRPr lang="ru-RU" sz="2000" b="0" i="0" u="none" strike="noStrike" cap="none" dirty="0" smtClean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  <a:p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mdpi</a:t>
                      </a:r>
                      <a:endParaRPr lang="en-US" sz="2000" b="0" i="0" u="none" strike="noStrike" cap="none" dirty="0" smtClean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  <a:p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hdpi</a:t>
                      </a:r>
                      <a:endParaRPr lang="en-US" sz="2000" b="0" i="0" u="none" strike="noStrike" cap="none" dirty="0" smtClean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  <a:p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xhdpi</a:t>
                      </a:r>
                      <a:endParaRPr lang="en-US" sz="2000" b="0" i="0" u="none" strike="noStrike" cap="none" dirty="0" smtClean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  <a:p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xxhdpi</a:t>
                      </a:r>
                      <a:endParaRPr lang="en-US" sz="2000" b="0" i="0" u="none" strike="noStrike" cap="none" dirty="0" smtClean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  <a:p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и др.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Шесть основных уровней плотности соотносятся как 3:4:6:8:12:16.</a:t>
                      </a:r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 </a:t>
                      </a:r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Так, растровое изображение 12x12 в </a:t>
                      </a:r>
                      <a:r>
                        <a:rPr lang="ru-RU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mdpi</a:t>
                      </a:r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, 18x18</a:t>
                      </a:r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px</a:t>
                      </a:r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 в </a:t>
                      </a:r>
                      <a:r>
                        <a:rPr lang="ru-RU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hdpi</a:t>
                      </a:r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, 24x24</a:t>
                      </a:r>
                      <a:r>
                        <a:rPr lang="en-US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px</a:t>
                      </a:r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 в </a:t>
                      </a:r>
                      <a:r>
                        <a:rPr lang="ru-RU" sz="2000" b="0" i="0" u="none" strike="noStrike" cap="none" dirty="0" err="1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xhdpi</a:t>
                      </a:r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 и т. д.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Версия</a:t>
                      </a:r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 платформы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v4</a:t>
                      </a:r>
                    </a:p>
                    <a:p>
                      <a:r>
                        <a:rPr lang="en-US" sz="2000" b="0" i="0" u="none" strike="noStrike" cap="none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v7</a:t>
                      </a:r>
                      <a:r>
                        <a:rPr lang="en-US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 </a:t>
                      </a:r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и др.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Уровень </a:t>
                      </a:r>
                      <a:r>
                        <a:rPr lang="en-US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API,</a:t>
                      </a:r>
                      <a:r>
                        <a:rPr lang="ru-RU" sz="2000" b="0" i="0" u="none" strike="noStrike" cap="none" baseline="0" dirty="0" smtClean="0">
                          <a:solidFill>
                            <a:srgbClr val="666666"/>
                          </a:solidFill>
                          <a:latin typeface="Calibri" pitchFamily="34" charset="0"/>
                          <a:ea typeface="Karla" charset="0"/>
                          <a:cs typeface="Calibri" pitchFamily="34" charset="0"/>
                          <a:sym typeface="Karla"/>
                        </a:rPr>
                        <a:t>поддерживаемый устройством.</a:t>
                      </a:r>
                      <a:endParaRPr lang="ru-RU" sz="2000" b="0" i="0" u="none" strike="noStrike" cap="none" dirty="0">
                        <a:solidFill>
                          <a:srgbClr val="666666"/>
                        </a:solidFill>
                        <a:latin typeface="Calibri" pitchFamily="34" charset="0"/>
                        <a:ea typeface="Karla" charset="0"/>
                        <a:cs typeface="Calibri" pitchFamily="34" charset="0"/>
                        <a:sym typeface="Karl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6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987574"/>
            <a:ext cx="6686078" cy="3384376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Больше информации по различным квалификаторам конфигураций Вы можете найти по ссылке:</a:t>
            </a:r>
          </a:p>
          <a:p>
            <a:pPr>
              <a:spcAft>
                <a:spcPts val="600"/>
              </a:spcAft>
              <a:buNone/>
            </a:pP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Resource Types</a:t>
            </a:r>
            <a:endParaRPr lang="ru-RU" dirty="0">
              <a:latin typeface="Calibri" pitchFamily="34" charset="0"/>
              <a:ea typeface="Karla" charset="0"/>
              <a:cs typeface="Calibri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>
                <a:latin typeface="Calibri" pitchFamily="34" charset="0"/>
                <a:ea typeface="Karla" charset="0"/>
                <a:cs typeface="Calibri" pitchFamily="34" charset="0"/>
                <a:hlinkClick r:id="rId5"/>
              </a:rPr>
              <a:t>http://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  <a:hlinkClick r:id="rId5"/>
              </a:rPr>
              <a:t>developer.android.com/intl/ru/guide/topics/resources/providing-resources.html#AlternativeResources</a:t>
            </a: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4885819" cy="485699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Другие квалификаторы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8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600" smtClean="0">
                <a:solidFill>
                  <a:srgbClr val="00BCD4"/>
                </a:solidFill>
                <a:latin typeface="Calibri" pitchFamily="34" charset="0"/>
                <a:cs typeface="Calibri" pitchFamily="34" charset="0"/>
              </a:rPr>
              <a:t>Спасибо!</a:t>
            </a:r>
            <a:endParaRPr lang="en" sz="3600">
              <a:solidFill>
                <a:srgbClr val="00BCD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600" smtClean="0">
                <a:latin typeface="Calibri" pitchFamily="34" charset="0"/>
                <a:cs typeface="Calibri" pitchFamily="34" charset="0"/>
              </a:rPr>
              <a:t>Вопросы?</a:t>
            </a:r>
            <a:endParaRPr lang="en" sz="360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17" name="Shape 417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418" name="Shape 41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339502"/>
            <a:ext cx="5324100" cy="4032448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altLang="zh-HK" b="1" dirty="0" smtClean="0">
                <a:solidFill>
                  <a:srgbClr val="00CCFF"/>
                </a:solidFill>
                <a:latin typeface="Calibri" pitchFamily="34" charset="0"/>
                <a:ea typeface="Karla" charset="0"/>
                <a:cs typeface="Calibri" pitchFamily="34" charset="0"/>
              </a:rPr>
              <a:t>Поддержка различных конфигураций</a:t>
            </a:r>
            <a:endParaRPr lang="ru-RU" altLang="zh-HK" dirty="0" smtClean="0">
              <a:latin typeface="Calibri" pitchFamily="34" charset="0"/>
              <a:ea typeface="Karla" charset="0"/>
              <a:cs typeface="Calibri" pitchFamily="34" charset="0"/>
            </a:endParaRPr>
          </a:p>
          <a:p>
            <a:pPr marL="342900" indent="-342900">
              <a:spcAft>
                <a:spcPts val="600"/>
              </a:spcAft>
            </a:pPr>
            <a:r>
              <a:rPr lang="ru-RU" altLang="zh-HK" dirty="0">
                <a:latin typeface="Calibri" pitchFamily="34" charset="0"/>
                <a:ea typeface="Karla" charset="0"/>
                <a:cs typeface="Calibri" pitchFamily="34" charset="0"/>
              </a:rPr>
              <a:t>Ресурсы по умолчанию должны использоваться независимо от конфигурации устройства или в том случае, когда отсутствуют альтернативные ресурсы, соответствующие текущей конфигурации.</a:t>
            </a:r>
          </a:p>
          <a:p>
            <a:pPr marL="342900" indent="-342900">
              <a:spcAft>
                <a:spcPts val="600"/>
              </a:spcAft>
            </a:pPr>
            <a:r>
              <a:rPr lang="ru-RU" altLang="zh-HK" dirty="0">
                <a:latin typeface="Calibri" pitchFamily="34" charset="0"/>
                <a:ea typeface="Karla" charset="0"/>
                <a:cs typeface="Calibri" pitchFamily="34" charset="0"/>
              </a:rPr>
              <a:t>Альтернативные ресурсы предназначены для работы с определенными 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конфигурациями</a:t>
            </a:r>
            <a:r>
              <a:rPr lang="ru-RU" altLang="zh-HK" dirty="0">
                <a:latin typeface="Calibri" pitchFamily="34" charset="0"/>
                <a:ea typeface="Karla" charset="0"/>
                <a:cs typeface="Calibri" pitchFamily="34" charset="0"/>
              </a:rPr>
              <a:t> </a:t>
            </a: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(языками, размерами экранов, ориентацией и т.д.).</a:t>
            </a:r>
            <a:endParaRPr lang="ru-RU" dirty="0">
              <a:latin typeface="Calibri" pitchFamily="34" charset="0"/>
              <a:ea typeface="Karla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5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18259"/>
            <a:ext cx="5320635" cy="1993651"/>
          </a:xfrm>
          <a:prstGeom prst="rect">
            <a:avLst/>
          </a:prstGeom>
        </p:spPr>
      </p:pic>
      <p:sp>
        <p:nvSpPr>
          <p:cNvPr id="7" name="Shape 394"/>
          <p:cNvSpPr txBox="1">
            <a:spLocks noGrp="1"/>
          </p:cNvSpPr>
          <p:nvPr>
            <p:ph type="title"/>
          </p:nvPr>
        </p:nvSpPr>
        <p:spPr>
          <a:xfrm>
            <a:off x="838309" y="771550"/>
            <a:ext cx="4165739" cy="8736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CD4"/>
                </a:solidFill>
                <a:latin typeface="Calibri" pitchFamily="34" charset="0"/>
                <a:cs typeface="Calibri" pitchFamily="34" charset="0"/>
              </a:rPr>
              <a:t>DEFAULT RESOURCE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" dirty="0" smtClean="0">
                <a:latin typeface="Calibri" pitchFamily="34" charset="0"/>
                <a:cs typeface="Calibri" pitchFamily="34" charset="0"/>
              </a:rPr>
            </a:br>
            <a:r>
              <a:rPr lang="en" sz="20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hape 396"/>
          <p:cNvSpPr/>
          <p:nvPr/>
        </p:nvSpPr>
        <p:spPr>
          <a:xfrm>
            <a:off x="512260" y="987574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89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9" y="2016234"/>
            <a:ext cx="5320635" cy="1993651"/>
          </a:xfrm>
          <a:prstGeom prst="rect">
            <a:avLst/>
          </a:prstGeom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94"/>
          <p:cNvSpPr txBox="1">
            <a:spLocks noGrp="1"/>
          </p:cNvSpPr>
          <p:nvPr>
            <p:ph type="title"/>
          </p:nvPr>
        </p:nvSpPr>
        <p:spPr>
          <a:xfrm>
            <a:off x="838309" y="771550"/>
            <a:ext cx="4453771" cy="8736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CD4"/>
                </a:solidFill>
                <a:latin typeface="Calibri" pitchFamily="34" charset="0"/>
                <a:cs typeface="Calibri" pitchFamily="34" charset="0"/>
              </a:rPr>
              <a:t>ALTRNATIVE RESOURCES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" dirty="0" smtClean="0">
                <a:latin typeface="Calibri" pitchFamily="34" charset="0"/>
                <a:cs typeface="Calibri" pitchFamily="34" charset="0"/>
              </a:rPr>
            </a:br>
            <a:r>
              <a:rPr lang="en" sz="2000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hape 396"/>
          <p:cNvSpPr/>
          <p:nvPr/>
        </p:nvSpPr>
        <p:spPr>
          <a:xfrm>
            <a:off x="512260" y="987574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4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7200" dirty="0">
                <a:solidFill>
                  <a:srgbClr val="00BCD4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" sz="7200" dirty="0" smtClean="0">
                <a:solidFill>
                  <a:srgbClr val="00BCD4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" sz="7200" dirty="0">
              <a:solidFill>
                <a:srgbClr val="00BCD4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RESOURCE DECLARATION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AND USAGE</a:t>
            </a:r>
            <a:endParaRPr lang="e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6724950" y="1203598"/>
            <a:ext cx="1906200" cy="30938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strings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colors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dimens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72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987574"/>
            <a:ext cx="5324100" cy="3384376"/>
          </a:xfrm>
        </p:spPr>
        <p:txBody>
          <a:bodyPr/>
          <a:lstStyle/>
          <a:p>
            <a:pPr marL="342900" indent="-342900">
              <a:spcAft>
                <a:spcPts val="600"/>
              </a:spcAft>
            </a:pPr>
            <a:r>
              <a:rPr lang="en-US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res/</a:t>
            </a:r>
            <a:r>
              <a:rPr lang="en-US" altLang="zh-HK" dirty="0" err="1" smtClean="0">
                <a:latin typeface="Calibri" pitchFamily="34" charset="0"/>
                <a:ea typeface="Karla" charset="0"/>
                <a:cs typeface="Calibri" pitchFamily="34" charset="0"/>
              </a:rPr>
              <a:t>anim</a:t>
            </a:r>
            <a:r>
              <a:rPr lang="ru-RU" altLang="zh-HK" dirty="0">
                <a:latin typeface="Calibri" pitchFamily="34" charset="0"/>
                <a:ea typeface="Karla" charset="0"/>
                <a:cs typeface="Calibri" pitchFamily="34" charset="0"/>
              </a:rPr>
              <a:t>/</a:t>
            </a:r>
            <a:r>
              <a:rPr lang="en-US" altLang="zh-HK" dirty="0">
                <a:latin typeface="Calibri" pitchFamily="34" charset="0"/>
                <a:ea typeface="Karla" charset="0"/>
                <a:cs typeface="Calibri" pitchFamily="34" charset="0"/>
              </a:rPr>
              <a:t> – </a:t>
            </a:r>
            <a:r>
              <a:rPr lang="ru-RU" altLang="zh-HK" dirty="0">
                <a:latin typeface="Calibri" pitchFamily="34" charset="0"/>
                <a:ea typeface="Karla" charset="0"/>
                <a:cs typeface="Calibri" pitchFamily="34" charset="0"/>
              </a:rPr>
              <a:t>свойства </a:t>
            </a:r>
            <a:r>
              <a:rPr lang="ru-RU" altLang="zh-HK" dirty="0" err="1">
                <a:latin typeface="Calibri" pitchFamily="34" charset="0"/>
                <a:ea typeface="Karla" charset="0"/>
                <a:cs typeface="Calibri" pitchFamily="34" charset="0"/>
              </a:rPr>
              <a:t>анимаций</a:t>
            </a:r>
            <a:r>
              <a:rPr lang="ru-RU" altLang="zh-HK" dirty="0">
                <a:latin typeface="Calibri" pitchFamily="34" charset="0"/>
                <a:ea typeface="Karla" charset="0"/>
                <a:cs typeface="Calibri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</a:pPr>
            <a:r>
              <a:rPr lang="en-US" altLang="zh-HK" dirty="0">
                <a:latin typeface="Calibri" pitchFamily="34" charset="0"/>
                <a:ea typeface="Karla" charset="0"/>
                <a:cs typeface="Calibri" pitchFamily="34" charset="0"/>
              </a:rPr>
              <a:t>res/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color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состояния цветов.</a:t>
            </a:r>
          </a:p>
          <a:p>
            <a:pPr marL="342900" indent="-342900">
              <a:spcAft>
                <a:spcPts val="600"/>
              </a:spcAft>
            </a:pPr>
            <a:r>
              <a:rPr lang="en-US" altLang="zh-HK" dirty="0">
                <a:latin typeface="Calibri" pitchFamily="34" charset="0"/>
                <a:ea typeface="Karla" charset="0"/>
                <a:cs typeface="Calibri" pitchFamily="34" charset="0"/>
              </a:rPr>
              <a:t>res/</a:t>
            </a:r>
            <a:r>
              <a:rPr lang="en-US" dirty="0" err="1" smtClean="0">
                <a:latin typeface="Calibri" pitchFamily="34" charset="0"/>
                <a:ea typeface="Karla" charset="0"/>
                <a:cs typeface="Calibri" pitchFamily="34" charset="0"/>
              </a:rPr>
              <a:t>drawable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файлы растровых изображений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или 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XML</a:t>
            </a: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  <a:p>
            <a:pPr marL="342900" indent="-342900">
              <a:spcAft>
                <a:spcPts val="600"/>
              </a:spcAft>
            </a:pPr>
            <a:r>
              <a:rPr lang="en-US" altLang="zh-HK" dirty="0">
                <a:latin typeface="Calibri" pitchFamily="34" charset="0"/>
                <a:ea typeface="Karla" charset="0"/>
                <a:cs typeface="Calibri" pitchFamily="34" charset="0"/>
              </a:rPr>
              <a:t>res/</a:t>
            </a:r>
            <a:r>
              <a:rPr lang="en-US" dirty="0" err="1" smtClean="0">
                <a:latin typeface="Calibri" pitchFamily="34" charset="0"/>
                <a:ea typeface="Karla" charset="0"/>
                <a:cs typeface="Calibri" pitchFamily="34" charset="0"/>
              </a:rPr>
              <a:t>mipmap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файлы значков запуска.</a:t>
            </a:r>
          </a:p>
          <a:p>
            <a:pPr marL="342900" indent="-342900">
              <a:spcAft>
                <a:spcPts val="600"/>
              </a:spcAft>
            </a:pPr>
            <a:r>
              <a:rPr lang="en-US" altLang="zh-HK" dirty="0">
                <a:latin typeface="Calibri" pitchFamily="34" charset="0"/>
                <a:ea typeface="Karla" charset="0"/>
                <a:cs typeface="Calibri" pitchFamily="34" charset="0"/>
              </a:rPr>
              <a:t>res/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layout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макеты интерфейса.</a:t>
            </a:r>
          </a:p>
          <a:p>
            <a:pPr marL="342900" indent="-342900">
              <a:spcAft>
                <a:spcPts val="600"/>
              </a:spcAft>
            </a:pPr>
            <a:r>
              <a:rPr lang="en-US" altLang="zh-HK" dirty="0">
                <a:latin typeface="Calibri" pitchFamily="34" charset="0"/>
                <a:ea typeface="Karla" charset="0"/>
                <a:cs typeface="Calibri" pitchFamily="34" charset="0"/>
              </a:rPr>
              <a:t>res/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menu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– меню приложения.</a:t>
            </a:r>
          </a:p>
          <a:p>
            <a:pPr marL="342900" indent="-342900">
              <a:spcAft>
                <a:spcPts val="600"/>
              </a:spcAft>
            </a:pPr>
            <a:r>
              <a:rPr lang="en-US" altLang="zh-HK" dirty="0">
                <a:latin typeface="Calibri" pitchFamily="34" charset="0"/>
                <a:ea typeface="Karla" charset="0"/>
                <a:cs typeface="Calibri" pitchFamily="34" charset="0"/>
              </a:rPr>
              <a:t>res/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values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/ –</a:t>
            </a:r>
            <a:r>
              <a:rPr lang="en-US" dirty="0" smtClean="0">
                <a:latin typeface="Calibri" pitchFamily="34" charset="0"/>
                <a:ea typeface="Karla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ea typeface="Karla" charset="0"/>
                <a:cs typeface="Calibri" pitchFamily="34" charset="0"/>
              </a:rPr>
              <a:t>простые значения (строки, цвета, числа, размеры).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4885819" cy="485699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Основные каталоги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ресурсов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0" y="156900"/>
            <a:ext cx="1241676" cy="5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444" y="4628248"/>
            <a:ext cx="85188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8250" y="987574"/>
            <a:ext cx="5324100" cy="504056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Из разметки и других ресурсов</a:t>
            </a: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309" y="352672"/>
            <a:ext cx="4885819" cy="485699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Обращение к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ресурсам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Текст 5"/>
          <p:cNvSpPr txBox="1">
            <a:spLocks/>
          </p:cNvSpPr>
          <p:nvPr/>
        </p:nvSpPr>
        <p:spPr>
          <a:xfrm>
            <a:off x="838250" y="2787774"/>
            <a:ext cx="5324100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Aft>
                <a:spcPts val="600"/>
              </a:spcAft>
              <a:buFont typeface="Karla"/>
              <a:buNone/>
            </a:pPr>
            <a:r>
              <a:rPr lang="ru-RU" altLang="zh-HK" dirty="0" smtClean="0">
                <a:latin typeface="Calibri" pitchFamily="34" charset="0"/>
                <a:ea typeface="Karla" charset="0"/>
                <a:cs typeface="Calibri" pitchFamily="34" charset="0"/>
              </a:rPr>
              <a:t>Из кода</a:t>
            </a:r>
            <a:endParaRPr lang="ru-RU" dirty="0" smtClean="0">
              <a:latin typeface="Calibri" pitchFamily="34" charset="0"/>
              <a:ea typeface="Karla" charset="0"/>
              <a:cs typeface="Calibri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29023" y="1615499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@[package:]</a:t>
            </a:r>
            <a:r>
              <a:rPr lang="en-US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resource_type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9023" y="3344093"/>
            <a:ext cx="4480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[package.]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resource_type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90350" y="197710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...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/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</a:br>
            <a:r>
              <a:rPr lang="en-US" b="1" dirty="0" err="1" smtClean="0">
                <a:solidFill>
                  <a:srgbClr val="660E7A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android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:text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=</a:t>
            </a:r>
            <a:r>
              <a:rPr lang="ru-RU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"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@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string/hello“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Karla"/>
                <a:cs typeface="Courier New" pitchFamily="49" charset="0"/>
                <a:sym typeface="Karla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37390" y="3920157"/>
            <a:ext cx="458811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hello = 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en-US" altLang="ru-RU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ru-R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5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975</Words>
  <Application>Microsoft Office PowerPoint</Application>
  <PresentationFormat>Экран (16:9)</PresentationFormat>
  <Paragraphs>235</Paragraphs>
  <Slides>38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Karla</vt:lpstr>
      <vt:lpstr>Roboto</vt:lpstr>
      <vt:lpstr>Courier New</vt:lpstr>
      <vt:lpstr>Calibri</vt:lpstr>
      <vt:lpstr>Montserrat</vt:lpstr>
      <vt:lpstr>Arvirargus template</vt:lpstr>
      <vt:lpstr>ANDROID RESOURCES</vt:lpstr>
      <vt:lpstr>1. ОБЗОР РЕСУРСОВ</vt:lpstr>
      <vt:lpstr>Презентация PowerPoint</vt:lpstr>
      <vt:lpstr>Презентация PowerPoint</vt:lpstr>
      <vt:lpstr>DEFAULT RESOURCE EXAMPLE</vt:lpstr>
      <vt:lpstr>ALTRNATIVE RESOURCES EXAMPLE</vt:lpstr>
      <vt:lpstr>2. RESOURCE DECLARATION AND USAGE</vt:lpstr>
      <vt:lpstr>Основные каталоги ресурсов</vt:lpstr>
      <vt:lpstr>Обращение к ресурсам</vt:lpstr>
      <vt:lpstr>Строковые ресурсы</vt:lpstr>
      <vt:lpstr>Презентация PowerPoint</vt:lpstr>
      <vt:lpstr>Презентация PowerPoint</vt:lpstr>
      <vt:lpstr>Строковые массивы</vt:lpstr>
      <vt:lpstr>Презентация PowerPoint</vt:lpstr>
      <vt:lpstr>Презентация PowerPoint</vt:lpstr>
      <vt:lpstr>Ресурсы цветов</vt:lpstr>
      <vt:lpstr>Презентация PowerPoint</vt:lpstr>
      <vt:lpstr>Презентация PowerPoint</vt:lpstr>
      <vt:lpstr>Ресурсы состояний цветов</vt:lpstr>
      <vt:lpstr>Презентация PowerPoint</vt:lpstr>
      <vt:lpstr>Презентация PowerPoint</vt:lpstr>
      <vt:lpstr>Презентация PowerPoint</vt:lpstr>
      <vt:lpstr>Ресурсы размеров</vt:lpstr>
      <vt:lpstr>Презентация PowerPoint</vt:lpstr>
      <vt:lpstr>Презентация PowerPoint</vt:lpstr>
      <vt:lpstr>Ресурсы меню</vt:lpstr>
      <vt:lpstr>Презентация PowerPoint</vt:lpstr>
      <vt:lpstr>Презентация PowerPoint</vt:lpstr>
      <vt:lpstr>Презентация PowerPoint</vt:lpstr>
      <vt:lpstr>Другие ресурсы</vt:lpstr>
      <vt:lpstr>3. ALTERNATIVE RESOURCES</vt:lpstr>
      <vt:lpstr>Предоставление альтернативных ресурсов</vt:lpstr>
      <vt:lpstr>Создание альтернативных ресурсов</vt:lpstr>
      <vt:lpstr>Презентация PowerPoint</vt:lpstr>
      <vt:lpstr>Имена квалификаторов конфигурации</vt:lpstr>
      <vt:lpstr>Имена квалификаторов конфигурации</vt:lpstr>
      <vt:lpstr>Другие квалификаторы</vt:lpstr>
      <vt:lpstr>Спасибо!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Anastasia</dc:creator>
  <cp:lastModifiedBy>ustimov</cp:lastModifiedBy>
  <cp:revision>104</cp:revision>
  <dcterms:modified xsi:type="dcterms:W3CDTF">2016-04-05T17:16:33Z</dcterms:modified>
</cp:coreProperties>
</file>