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37"/>
  </p:notesMasterIdLst>
  <p:handoutMasterIdLst>
    <p:handoutMasterId r:id="rId38"/>
  </p:handoutMasterIdLst>
  <p:sldIdLst>
    <p:sldId id="283" r:id="rId3"/>
    <p:sldId id="282" r:id="rId4"/>
    <p:sldId id="288" r:id="rId5"/>
    <p:sldId id="289" r:id="rId6"/>
    <p:sldId id="285" r:id="rId7"/>
    <p:sldId id="286" r:id="rId8"/>
    <p:sldId id="287" r:id="rId9"/>
    <p:sldId id="322" r:id="rId10"/>
    <p:sldId id="290" r:id="rId11"/>
    <p:sldId id="291" r:id="rId12"/>
    <p:sldId id="292" r:id="rId13"/>
    <p:sldId id="293" r:id="rId14"/>
    <p:sldId id="296" r:id="rId15"/>
    <p:sldId id="297" r:id="rId16"/>
    <p:sldId id="298" r:id="rId17"/>
    <p:sldId id="299" r:id="rId18"/>
    <p:sldId id="300" r:id="rId19"/>
    <p:sldId id="301" r:id="rId20"/>
    <p:sldId id="314" r:id="rId21"/>
    <p:sldId id="313" r:id="rId22"/>
    <p:sldId id="302" r:id="rId23"/>
    <p:sldId id="316" r:id="rId24"/>
    <p:sldId id="317" r:id="rId25"/>
    <p:sldId id="315" r:id="rId26"/>
    <p:sldId id="321" r:id="rId27"/>
    <p:sldId id="306" r:id="rId28"/>
    <p:sldId id="307" r:id="rId29"/>
    <p:sldId id="308" r:id="rId30"/>
    <p:sldId id="309" r:id="rId31"/>
    <p:sldId id="320" r:id="rId32"/>
    <p:sldId id="311" r:id="rId33"/>
    <p:sldId id="319" r:id="rId34"/>
    <p:sldId id="318" r:id="rId35"/>
    <p:sldId id="312" r:id="rId3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79171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>
        <p:guide pos="3840"/>
        <p:guide orient="horz" pos="2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Activity</a:t>
            </a:r>
            <a:r>
              <a:rPr lang="ru-RU" dirty="0" smtClean="0"/>
              <a:t> – это компонент приложения, который выдает экран, и с которым пользователи могут взаимодействовать для выполнения каких-либо действий. Каждой </a:t>
            </a:r>
            <a:r>
              <a:rPr lang="en-US" dirty="0" smtClean="0"/>
              <a:t>Activity</a:t>
            </a:r>
            <a:r>
              <a:rPr lang="ru-RU" dirty="0" smtClean="0"/>
              <a:t> присваивается окно для прорисовки соответствующего пользовательского интерфейса. Обычно окно отображается во весь экран, однако его размер может быть меньше, и оно может размещаться поверх других окон.</a:t>
            </a:r>
          </a:p>
          <a:p>
            <a:r>
              <a:rPr lang="ru-RU" dirty="0" smtClean="0"/>
              <a:t>Как правило, приложение состоит из нескольких</a:t>
            </a:r>
            <a:r>
              <a:rPr lang="en-US" dirty="0" smtClean="0"/>
              <a:t> Activity</a:t>
            </a:r>
            <a:r>
              <a:rPr lang="ru-RU" dirty="0" smtClean="0"/>
              <a:t>, которые слабо связаны друг с другом. Обычно одна из </a:t>
            </a:r>
            <a:r>
              <a:rPr lang="en-US" dirty="0" smtClean="0"/>
              <a:t>Activity</a:t>
            </a:r>
            <a:r>
              <a:rPr lang="ru-RU" dirty="0" smtClean="0"/>
              <a:t> в приложении обозначается как «основная», предлагаемая пользователю при первом запуске приложения. В свою очередь, каждая </a:t>
            </a:r>
            <a:r>
              <a:rPr lang="en-US" dirty="0" smtClean="0"/>
              <a:t>Activity</a:t>
            </a:r>
            <a:r>
              <a:rPr lang="ru-RU" dirty="0" smtClean="0"/>
              <a:t> может запустить другую для выполнения различных действий.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200" dirty="0" err="1" smtClean="0">
                <a:solidFill>
                  <a:schemeClr val="accent2"/>
                </a:solidFill>
              </a:rPr>
              <a:t>Active</a:t>
            </a:r>
            <a:r>
              <a:rPr lang="ru-RU" sz="1200" dirty="0" smtClean="0"/>
              <a:t> – видна на экране и может взаимодействовать с пользователем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200" dirty="0" err="1" smtClean="0">
                <a:solidFill>
                  <a:schemeClr val="accent2"/>
                </a:solidFill>
              </a:rPr>
              <a:t>Paused</a:t>
            </a:r>
            <a:r>
              <a:rPr lang="ru-RU" sz="1200" dirty="0" smtClean="0"/>
              <a:t> – видна на экране, но не может взаимодействовать с пользователем (не имеет фокуса ввода), например по причине перекрытия всплывающим окном. Состояние сохраняется. Может быть уничтожена системой в случае серьезной нехватки памяти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200" dirty="0" err="1" smtClean="0">
                <a:solidFill>
                  <a:schemeClr val="accent2"/>
                </a:solidFill>
              </a:rPr>
              <a:t>Stopped</a:t>
            </a:r>
            <a:r>
              <a:rPr lang="ru-RU" sz="1200" dirty="0" smtClean="0"/>
              <a:t> – запущена, но не видна пользователю и не может взаимодействовать с ним. Состояние сохраняется. Может быть уничтожена системой в случае нехватки памяти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200" dirty="0" err="1" smtClean="0">
                <a:solidFill>
                  <a:schemeClr val="accent2"/>
                </a:solidFill>
              </a:rPr>
              <a:t>Dead</a:t>
            </a:r>
            <a:r>
              <a:rPr lang="ru-RU" sz="1200" dirty="0" smtClean="0"/>
              <a:t> – активность не была запущена, либо была снята с выполнения системой из-за нехватки ресурсов . Состояние не сохраняется.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40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1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ACTION_ANSWER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открывает активность, которая может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прининимать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звонки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ACTION_CALL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«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звонилку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и набирает номер, переданный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ACTION_DIAL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«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звонилку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и набирает номер, переданный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Позволяет «нормализовать» номера типа: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tel:555-1234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:(212) 555 1212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ACTION_EDIT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редактировать объект, заданный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ACTION_INSERT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добавлять объект, заданный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Должен возвращать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нового объекта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ACTION_SENDTO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послать сообщение контакту, переданному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ACTION_SEND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выбрать контакт и послать ему сообщение</a:t>
            </a:r>
          </a:p>
          <a:p>
            <a:endParaRPr lang="ru-RU" dirty="0" smtClean="0"/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ACTION_PICK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активность, которая позволяет выбрать элемент из массива данных, переданных 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Должен вернуть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выбранного объекта. Пример: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content://contacts/people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 выбор из списка контактов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ACTION_SEARCH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активность для поиска. Строка для поиска передается 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ключу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SearchManager.QUERY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ACTION_DELETE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удалить объект, заданный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ACTION_VIEW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позволяющую просмотреть данные, переданные 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наиболее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подхоядщей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этого программе. Например, данные с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префкисом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отркываются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браузере, с префиксом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звонилкой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префиксом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geo: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Maps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т.п.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ACTION_WEB_SEARCH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запускает активность, позволяющую провести поиск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Internet.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 для поиска передается через поле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6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3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0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1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4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D1D4CF-3D6D-4F2B-B799-ACD6AF0610A0}" type="datetime1">
              <a:rPr lang="en-US" smtClean="0"/>
              <a:t>4/8/2016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9BF70B9-BB69-416F-B644-C5C7D9FC3F97}" type="datetime1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EA460FC-4A99-4B15-84CA-876BBB675C00}" type="datetime1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560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9875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C00D723-BD24-42CD-8711-321A81FD8128}" type="datetime1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DA59FC9-89C3-4946-936B-DD0F4868072A}" type="datetime1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1872"/>
            <a:ext cx="5181600" cy="49560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1872"/>
            <a:ext cx="5181600" cy="49560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9875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F7382F9-6988-4523-9024-A950DA337723}" type="datetime1">
              <a:rPr lang="en-US" smtClean="0"/>
              <a:t>4/8/2016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DFC4879-E07B-4FB2-977C-CFCC953348D1}" type="datetime1">
              <a:rPr lang="en-US" smtClean="0"/>
              <a:t>4/8/2016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AF29FA8-2185-49EB-B410-1ACFDB0FA35E}" type="datetime1">
              <a:rPr lang="en-US" smtClean="0"/>
              <a:t>4/8/2016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EB1C641-58A0-4504-87A4-D46399B02DF3}" type="datetime1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24712"/>
            <a:ext cx="6172200" cy="4736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12"/>
            <a:ext cx="3932237" cy="4241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7160"/>
            <a:ext cx="3932237" cy="98755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BD3A6C8-353C-4F04-BE6D-AE9E32B975C6}" type="datetime1">
              <a:rPr lang="en-US" smtClean="0"/>
              <a:t>4/8/2016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BC620B5-366C-4D43-9033-91767232AB97}" type="datetime1">
              <a:rPr lang="en-US" smtClean="0"/>
              <a:t>4/8/2016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21D24BD-2B1A-4A92-9A1A-079B945EBF85}" type="datetime1">
              <a:rPr lang="en-US" smtClean="0"/>
              <a:t>4/8/2016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198"/>
            <a:ext cx="10515600" cy="495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9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reference/android/content/res/Resourc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intl/ru/guide/topics/ui/declaring-layout.html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guide/components/fundamental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intl/ru/reference/android/app/Activity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reference/android/content/Intent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sdk/index.html" TargetMode="External"/><Relationship Id="rId2" Type="http://schemas.openxmlformats.org/officeDocument/2006/relationships/hyperlink" Target="http://www.oracle.com/technetwork/java/javase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intl/ru/sdk/win-usb.html" TargetMode="External"/><Relationship Id="rId4" Type="http://schemas.openxmlformats.org/officeDocument/2006/relationships/hyperlink" Target="http://www.genymotio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index.html" TargetMode="External"/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packag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GDG-NN/study_jams_android/tree/master/Introduction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tl/ru/guide/topics/manifest/manifest-intr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Коршак, </a:t>
            </a:r>
            <a:r>
              <a:rPr lang="en-US" dirty="0" smtClean="0"/>
              <a:t>MERA</a:t>
            </a:r>
            <a:endParaRPr lang="ru-RU" dirty="0" smtClean="0"/>
          </a:p>
          <a:p>
            <a:r>
              <a:rPr lang="en-US" dirty="0" smtClean="0"/>
              <a:t>Google Developers Study Jams: Android</a:t>
            </a:r>
          </a:p>
          <a:p>
            <a:r>
              <a:rPr lang="ru-RU" dirty="0" smtClean="0"/>
              <a:t>Нижний Новгород, 9 апреля 2015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Introduction to</a:t>
            </a:r>
            <a:br>
              <a:rPr lang="en-US" sz="4800" dirty="0" smtClean="0"/>
            </a:br>
            <a:r>
              <a:rPr lang="en-US" sz="4800" dirty="0" smtClean="0"/>
              <a:t>Android App Development</a:t>
            </a:r>
            <a:endParaRPr lang="ru-RU" sz="4800" dirty="0"/>
          </a:p>
        </p:txBody>
      </p:sp>
      <p:pic>
        <p:nvPicPr>
          <p:cNvPr id="5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" y="92874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4712"/>
            <a:ext cx="76065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version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"1.0"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encoding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"utf-8"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manifest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xmlns: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package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com.gdgnn.introductionapp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application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:allowBackup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:icon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mipmap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ic_launcher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:label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app_name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:supportsRtl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:theme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style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AppTheme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activity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FirstActivity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intent-filter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android.intent.action.MAIN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category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android.intent.category.LAUNCHER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intent-filter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activity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application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manifest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Выноска 1 6"/>
          <p:cNvSpPr/>
          <p:nvPr/>
        </p:nvSpPr>
        <p:spPr>
          <a:xfrm>
            <a:off x="8530203" y="1771921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14831"/>
              <a:gd name="adj4" fmla="val -89448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Пакет</a:t>
            </a:r>
            <a:endParaRPr lang="ru-RU" sz="2400" dirty="0"/>
          </a:p>
        </p:txBody>
      </p:sp>
      <p:sp>
        <p:nvSpPr>
          <p:cNvPr id="7" name="Выноска 1 6"/>
          <p:cNvSpPr/>
          <p:nvPr/>
        </p:nvSpPr>
        <p:spPr>
          <a:xfrm>
            <a:off x="8530203" y="3467100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-24852"/>
              <a:gd name="adj4" fmla="val -92585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Компоненты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7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4712"/>
            <a:ext cx="545053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version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"1.0"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encoding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"utf-8"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resources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colorPrimary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&gt;#3F51B5&lt;/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colorPrimaryDark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&gt;#303F9F&lt;/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colorAccent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&gt;#FF4081&lt;/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resources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922235"/>
            <a:ext cx="827462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resources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&lt;!--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Base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application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theme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. --&gt;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style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AppTheme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parent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Theme.AppCompat.Light.DarkActionBar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&lt;!--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Customize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your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theme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here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. --&gt;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colorPrimary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colorPrimary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colorPrimaryDark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colorPrimaryDark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colorAccent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colorAccent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item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style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resources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Выноска 1 4"/>
          <p:cNvSpPr/>
          <p:nvPr/>
        </p:nvSpPr>
        <p:spPr>
          <a:xfrm>
            <a:off x="8295239" y="1387798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50278"/>
              <a:gd name="adj4" fmla="val -5945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dirty="0" smtClean="0"/>
              <a:t>olors.xml</a:t>
            </a:r>
            <a:endParaRPr lang="ru-RU" sz="2400" dirty="0"/>
          </a:p>
        </p:txBody>
      </p:sp>
      <p:sp>
        <p:nvSpPr>
          <p:cNvPr id="9" name="Выноска 1 4"/>
          <p:cNvSpPr/>
          <p:nvPr/>
        </p:nvSpPr>
        <p:spPr>
          <a:xfrm>
            <a:off x="8748976" y="4049417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49075"/>
              <a:gd name="adj4" fmla="val -2526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styles.xml</a:t>
            </a:r>
            <a:endParaRPr lang="ru-RU" sz="2400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developer.android.com/intl/ru/reference/android/content/res/Resources.html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4712"/>
            <a:ext cx="8113118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version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"1.0"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encoding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"utf-8"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?&gt;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RelativeLayout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xmlns: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xmlns: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tools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"http://schemas.android.com/tools"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:layout_width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match_parent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:layout_height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match_parent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:paddingBottom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dimen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activity_vertical_margin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:paddingLeft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dimen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activity_horizontal_margin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:paddingRight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dimen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activity_horizontal_margin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:paddingTop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dimen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activity_vertical_margin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tools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:context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com.gdgnn.introductionapp.FirstActivity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TextView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:layout_width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wrap_content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:layout_height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wrap_content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:text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Hello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Study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Jams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!"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android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:textSize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"32sp"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RelativeLayout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065618" y="977748"/>
            <a:ext cx="2726963" cy="5285084"/>
            <a:chOff x="8951318" y="1071266"/>
            <a:chExt cx="2726963" cy="5285084"/>
          </a:xfrm>
        </p:grpSpPr>
        <p:pic>
          <p:nvPicPr>
            <p:cNvPr id="7" name="Picture 6" descr="G:\Work\Mera\Screens\layout-2016-02-23-1148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1318" y="1071266"/>
              <a:ext cx="2726963" cy="5285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105" y="1619318"/>
              <a:ext cx="2513388" cy="4188980"/>
            </a:xfrm>
            <a:prstGeom prst="rect">
              <a:avLst/>
            </a:prstGeom>
          </p:spPr>
        </p:pic>
      </p:grp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5"/>
              </a:rPr>
              <a:t>developer.android.com/intl/ru/guide/topics/ui/declaring-layout.html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0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God Objects </a:t>
            </a:r>
            <a:r>
              <a:rPr lang="ru-RU" sz="4800" dirty="0" smtClean="0"/>
              <a:t>с нами!</a:t>
            </a:r>
            <a:endParaRPr lang="ru-RU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“Activity”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6352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2450" y="-26843"/>
            <a:ext cx="2867425" cy="2876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8713" y="389924"/>
            <a:ext cx="2867425" cy="287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Овал 3"/>
          <p:cNvSpPr>
            <a:spLocks noChangeAspect="1"/>
          </p:cNvSpPr>
          <p:nvPr/>
        </p:nvSpPr>
        <p:spPr>
          <a:xfrm>
            <a:off x="4866470" y="1261872"/>
            <a:ext cx="246888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Application</a:t>
            </a:r>
            <a:endParaRPr lang="ru-RU" dirty="0"/>
          </a:p>
        </p:txBody>
      </p:sp>
      <p:sp>
        <p:nvSpPr>
          <p:cNvPr id="8" name="Овал 4"/>
          <p:cNvSpPr>
            <a:spLocks noChangeAspect="1"/>
          </p:cNvSpPr>
          <p:nvPr/>
        </p:nvSpPr>
        <p:spPr>
          <a:xfrm>
            <a:off x="838200" y="1445739"/>
            <a:ext cx="1920240" cy="19202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9" name="Овал 5"/>
          <p:cNvSpPr>
            <a:spLocks noChangeAspect="1"/>
          </p:cNvSpPr>
          <p:nvPr/>
        </p:nvSpPr>
        <p:spPr>
          <a:xfrm>
            <a:off x="5130010" y="4294407"/>
            <a:ext cx="1920240" cy="19202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Provider</a:t>
            </a:r>
            <a:endParaRPr lang="ru-RU" dirty="0"/>
          </a:p>
        </p:txBody>
      </p:sp>
      <p:sp>
        <p:nvSpPr>
          <p:cNvPr id="10" name="Овал 6"/>
          <p:cNvSpPr>
            <a:spLocks noChangeAspect="1"/>
          </p:cNvSpPr>
          <p:nvPr/>
        </p:nvSpPr>
        <p:spPr>
          <a:xfrm>
            <a:off x="7650091" y="3416680"/>
            <a:ext cx="1920240" cy="19202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1" name="Овал 7"/>
          <p:cNvSpPr>
            <a:spLocks noChangeAspect="1"/>
          </p:cNvSpPr>
          <p:nvPr/>
        </p:nvSpPr>
        <p:spPr>
          <a:xfrm>
            <a:off x="9443380" y="1445739"/>
            <a:ext cx="1920240" cy="19182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Broadcast Receiver</a:t>
            </a:r>
            <a:endParaRPr lang="ru-RU" dirty="0"/>
          </a:p>
        </p:txBody>
      </p:sp>
      <p:cxnSp>
        <p:nvCxnSpPr>
          <p:cNvPr id="12" name="Прямая со стрелкой 8"/>
          <p:cNvCxnSpPr>
            <a:stCxn id="7" idx="2"/>
            <a:endCxn id="8" idx="6"/>
          </p:cNvCxnSpPr>
          <p:nvPr/>
        </p:nvCxnSpPr>
        <p:spPr>
          <a:xfrm flipH="1">
            <a:off x="2758440" y="2404872"/>
            <a:ext cx="2108030" cy="98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9"/>
          <p:cNvCxnSpPr>
            <a:stCxn id="7" idx="4"/>
            <a:endCxn id="9" idx="0"/>
          </p:cNvCxnSpPr>
          <p:nvPr/>
        </p:nvCxnSpPr>
        <p:spPr>
          <a:xfrm flipH="1">
            <a:off x="6090130" y="3547872"/>
            <a:ext cx="10780" cy="74653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0"/>
          <p:cNvCxnSpPr>
            <a:stCxn id="7" idx="5"/>
            <a:endCxn id="10" idx="1"/>
          </p:cNvCxnSpPr>
          <p:nvPr/>
        </p:nvCxnSpPr>
        <p:spPr>
          <a:xfrm>
            <a:off x="6973791" y="3213095"/>
            <a:ext cx="957513" cy="48479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1"/>
          <p:cNvCxnSpPr>
            <a:stCxn id="7" idx="6"/>
            <a:endCxn id="11" idx="2"/>
          </p:cNvCxnSpPr>
          <p:nvPr/>
        </p:nvCxnSpPr>
        <p:spPr>
          <a:xfrm>
            <a:off x="7335350" y="2404872"/>
            <a:ext cx="210803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2"/>
          <p:cNvSpPr/>
          <p:nvPr/>
        </p:nvSpPr>
        <p:spPr>
          <a:xfrm>
            <a:off x="2620709" y="3406775"/>
            <a:ext cx="1920240" cy="19202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Intent</a:t>
            </a:r>
            <a:endParaRPr lang="ru-RU"/>
          </a:p>
        </p:txBody>
      </p:sp>
      <p:cxnSp>
        <p:nvCxnSpPr>
          <p:cNvPr id="17" name="Прямая со стрелкой 13"/>
          <p:cNvCxnSpPr>
            <a:stCxn id="7" idx="3"/>
            <a:endCxn id="16" idx="7"/>
          </p:cNvCxnSpPr>
          <p:nvPr/>
        </p:nvCxnSpPr>
        <p:spPr>
          <a:xfrm flipH="1">
            <a:off x="4259736" y="3213095"/>
            <a:ext cx="968293" cy="47489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65201" y="1123442"/>
            <a:ext cx="3848100" cy="4390783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 rot="2883769">
            <a:off x="510176" y="4145968"/>
            <a:ext cx="25731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Jamming </a:t>
            </a:r>
            <a:r>
              <a:rPr lang="en-US" sz="2400" b="1" dirty="0" smtClean="0">
                <a:solidFill>
                  <a:srgbClr val="FF0000"/>
                </a:solidFill>
              </a:rPr>
              <a:t>Today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developer.android.com/intl/ru/guide/components/fundamentals.html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400" dirty="0"/>
              <a:t>“An </a:t>
            </a:r>
            <a:r>
              <a:rPr lang="en-US" sz="2400" dirty="0">
                <a:solidFill>
                  <a:schemeClr val="accent2"/>
                </a:solidFill>
              </a:rPr>
              <a:t>activity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is a single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focused</a:t>
            </a:r>
            <a:r>
              <a:rPr lang="en-US" sz="2400" dirty="0"/>
              <a:t> thing that the user can do. Almost all activities </a:t>
            </a:r>
            <a:r>
              <a:rPr lang="en-US" sz="2400" dirty="0">
                <a:solidFill>
                  <a:schemeClr val="accent2"/>
                </a:solidFill>
              </a:rPr>
              <a:t>interact with the user</a:t>
            </a:r>
            <a:r>
              <a:rPr lang="en-US" sz="2400" dirty="0"/>
              <a:t>, so the Activity class takes care of creating a window for you in which you can place your UI with </a:t>
            </a:r>
            <a:r>
              <a:rPr lang="en-US" sz="2400" dirty="0" err="1">
                <a:solidFill>
                  <a:schemeClr val="accent2"/>
                </a:solidFill>
              </a:rPr>
              <a:t>setContentView</a:t>
            </a:r>
            <a:r>
              <a:rPr lang="en-US" sz="2400" dirty="0">
                <a:solidFill>
                  <a:schemeClr val="accent2"/>
                </a:solidFill>
              </a:rPr>
              <a:t>(View)</a:t>
            </a:r>
            <a:r>
              <a:rPr lang="en-US" sz="2400" dirty="0"/>
              <a:t>.”</a:t>
            </a: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8" b="13471"/>
          <a:stretch/>
        </p:blipFill>
        <p:spPr bwMode="auto">
          <a:xfrm>
            <a:off x="1593712" y="2977586"/>
            <a:ext cx="9004575" cy="324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4"/>
              </a:rPr>
              <a:t>developer.android.com/intl/ru/reference/android/app/Activity.html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Lifecycle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5" y="865740"/>
            <a:ext cx="6757555" cy="520272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1872"/>
            <a:ext cx="6747164" cy="495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любой момент времени всякая активность может находиться в одном из </a:t>
            </a:r>
            <a:r>
              <a:rPr lang="ru-RU" sz="2400" dirty="0">
                <a:solidFill>
                  <a:schemeClr val="accent2"/>
                </a:solidFill>
              </a:rPr>
              <a:t>4</a:t>
            </a:r>
            <a:r>
              <a:rPr lang="en-US" sz="2400" dirty="0" smtClean="0">
                <a:solidFill>
                  <a:schemeClr val="accent2"/>
                </a:solidFill>
              </a:rPr>
              <a:t>-</a:t>
            </a:r>
            <a:r>
              <a:rPr lang="ru-RU" sz="2400" dirty="0" smtClean="0">
                <a:solidFill>
                  <a:schemeClr val="accent2"/>
                </a:solidFill>
              </a:rPr>
              <a:t>х </a:t>
            </a:r>
            <a:r>
              <a:rPr lang="ru-RU" sz="2400" dirty="0">
                <a:solidFill>
                  <a:schemeClr val="accent2"/>
                </a:solidFill>
              </a:rPr>
              <a:t>состояний</a:t>
            </a:r>
            <a:r>
              <a:rPr lang="ru-RU" sz="2400" dirty="0" smtClean="0"/>
              <a:t>:</a:t>
            </a:r>
          </a:p>
          <a:p>
            <a:r>
              <a:rPr lang="en-US" sz="2400" dirty="0" smtClean="0"/>
              <a:t>Active (Starting or Running)</a:t>
            </a:r>
          </a:p>
          <a:p>
            <a:r>
              <a:rPr lang="en-US" sz="2400" dirty="0" smtClean="0"/>
              <a:t>Paused</a:t>
            </a:r>
          </a:p>
          <a:p>
            <a:r>
              <a:rPr lang="en-US" sz="2400" dirty="0" smtClean="0"/>
              <a:t>Stopped</a:t>
            </a:r>
          </a:p>
          <a:p>
            <a:r>
              <a:rPr lang="en-US" sz="2400" dirty="0" smtClean="0"/>
              <a:t>Destroyed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2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Пример: Поворот экрана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Lifecycle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286"/>
            <a:ext cx="10515599" cy="41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Опиши свои намерения!</a:t>
            </a:r>
            <a:endParaRPr lang="ru-RU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“Intents”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6352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2450" y="-26843"/>
            <a:ext cx="2867425" cy="2876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8713" y="389924"/>
            <a:ext cx="2867425" cy="287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“</a:t>
            </a:r>
            <a:r>
              <a:rPr lang="en-US" dirty="0"/>
              <a:t>An </a:t>
            </a:r>
            <a:r>
              <a:rPr lang="en-US" dirty="0">
                <a:solidFill>
                  <a:schemeClr val="accent2"/>
                </a:solidFill>
              </a:rPr>
              <a:t>intent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is</a:t>
            </a:r>
            <a:r>
              <a:rPr lang="en-US" dirty="0"/>
              <a:t> an abstract </a:t>
            </a:r>
            <a:r>
              <a:rPr lang="en-US" dirty="0">
                <a:solidFill>
                  <a:schemeClr val="accent2"/>
                </a:solidFill>
              </a:rPr>
              <a:t>description of an operation </a:t>
            </a:r>
            <a:r>
              <a:rPr lang="en-US" dirty="0"/>
              <a:t>to be performed</a:t>
            </a:r>
            <a:r>
              <a:rPr lang="en-US" dirty="0" smtClean="0"/>
              <a:t>. </a:t>
            </a:r>
            <a:r>
              <a:rPr lang="en-US" dirty="0"/>
              <a:t>It is basically </a:t>
            </a:r>
            <a:r>
              <a:rPr lang="en-US" dirty="0">
                <a:solidFill>
                  <a:schemeClr val="accent2"/>
                </a:solidFill>
              </a:rPr>
              <a:t>a passive data structure</a:t>
            </a:r>
            <a:r>
              <a:rPr lang="en-US" dirty="0"/>
              <a:t> holding an abstract description of an action to be performed.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65" y="2862342"/>
            <a:ext cx="6388670" cy="3355578"/>
          </a:xfrm>
          <a:prstGeom prst="rect">
            <a:avLst/>
          </a:prstGeom>
        </p:spPr>
      </p:pic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976052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developer.android.com/intl/ru/reference/android/content/Intent.html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1872"/>
            <a:ext cx="11049000" cy="4956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600" dirty="0" smtClean="0"/>
              <a:t>Android – </a:t>
            </a:r>
            <a:r>
              <a:rPr lang="ru-RU" sz="7600" dirty="0" smtClean="0"/>
              <a:t>это «КРУТО»!</a:t>
            </a:r>
            <a:endParaRPr lang="en-US" sz="7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Android?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81000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C:\Users\Anastasia\Downloads\androi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32"/>
          <a:stretch/>
        </p:blipFill>
        <p:spPr bwMode="auto">
          <a:xfrm>
            <a:off x="838200" y="2573366"/>
            <a:ext cx="10953460" cy="28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56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С</a:t>
            </a:r>
            <a:r>
              <a:rPr lang="ru-RU" sz="2400" dirty="0" smtClean="0"/>
              <a:t> помощью Intents можно делать следующее: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2"/>
                </a:solidFill>
              </a:rPr>
              <a:t>стартовать</a:t>
            </a:r>
            <a:r>
              <a:rPr lang="ru-RU" sz="2400" dirty="0" smtClean="0"/>
              <a:t> другие </a:t>
            </a:r>
            <a:r>
              <a:rPr lang="en-US" sz="2400" dirty="0" smtClean="0"/>
              <a:t>Activity</a:t>
            </a:r>
            <a:r>
              <a:rPr lang="ru-RU" sz="2400" dirty="0" smtClean="0"/>
              <a:t>(явно или неявно)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2"/>
                </a:solidFill>
              </a:rPr>
              <a:t>передавать</a:t>
            </a:r>
            <a:r>
              <a:rPr lang="ru-RU" sz="2400" dirty="0" smtClean="0"/>
              <a:t> «широковещательные» сообщения ОС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2"/>
                </a:solidFill>
              </a:rPr>
              <a:t>получать</a:t>
            </a:r>
            <a:r>
              <a:rPr lang="ru-RU" sz="2400" dirty="0" smtClean="0"/>
              <a:t> «широковещательные»  сообщения от ОС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2"/>
                </a:solidFill>
              </a:rPr>
              <a:t>взаимодействовать</a:t>
            </a:r>
            <a:r>
              <a:rPr lang="ru-RU" sz="2400" dirty="0" smtClean="0"/>
              <a:t> между компонентами внутри приложения</a:t>
            </a:r>
          </a:p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Обязательные параметры: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2400" dirty="0">
                <a:solidFill>
                  <a:schemeClr val="accent2"/>
                </a:solidFill>
              </a:rPr>
              <a:t>action </a:t>
            </a:r>
            <a:r>
              <a:rPr lang="ru-RU" sz="2400" dirty="0"/>
              <a:t>– </a:t>
            </a:r>
            <a:r>
              <a:rPr lang="ru-RU" sz="2400" dirty="0" smtClean="0"/>
              <a:t>идентификатор действия (ACTION_VIEW</a:t>
            </a:r>
            <a:r>
              <a:rPr lang="ru-RU" sz="2400" dirty="0"/>
              <a:t>, </a:t>
            </a:r>
            <a:r>
              <a:rPr lang="ru-RU" sz="2400" dirty="0" smtClean="0"/>
              <a:t>ACTION_EDIT</a:t>
            </a:r>
            <a:r>
              <a:rPr lang="en-US" sz="2400" dirty="0" smtClean="0"/>
              <a:t>…</a:t>
            </a:r>
            <a:r>
              <a:rPr lang="ru-RU" sz="2400" dirty="0" smtClean="0"/>
              <a:t>)</a:t>
            </a:r>
            <a:endParaRPr lang="ru-RU" sz="24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2400" dirty="0">
                <a:solidFill>
                  <a:schemeClr val="accent2"/>
                </a:solidFill>
              </a:rPr>
              <a:t>data </a:t>
            </a:r>
            <a:r>
              <a:rPr lang="ru-RU" sz="2400" dirty="0"/>
              <a:t>– </a:t>
            </a:r>
            <a:r>
              <a:rPr lang="ru-RU" sz="2400" dirty="0" smtClean="0"/>
              <a:t>данные, к которым применяется </a:t>
            </a:r>
            <a:r>
              <a:rPr lang="ru-RU" sz="2400" dirty="0" smtClean="0">
                <a:solidFill>
                  <a:schemeClr val="accent2"/>
                </a:solidFill>
              </a:rPr>
              <a:t>action</a:t>
            </a:r>
            <a:r>
              <a:rPr lang="ru-RU" sz="2400" dirty="0" smtClean="0"/>
              <a:t> (Uri)</a:t>
            </a: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Intents: </a:t>
            </a:r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200" dirty="0"/>
              <a:t>Необязательные параметры: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>
                <a:solidFill>
                  <a:schemeClr val="accent2"/>
                </a:solidFill>
              </a:rPr>
              <a:t>category </a:t>
            </a:r>
            <a:r>
              <a:rPr lang="ru-RU" sz="2200" dirty="0"/>
              <a:t>– дополнительная информация </a:t>
            </a:r>
            <a:r>
              <a:rPr lang="ru-RU" sz="2200" dirty="0" smtClean="0"/>
              <a:t>о </a:t>
            </a:r>
            <a:r>
              <a:rPr lang="ru-RU" sz="2200" dirty="0"/>
              <a:t>действии, которое нужно произвести </a:t>
            </a:r>
            <a:r>
              <a:rPr lang="ru-RU" sz="2200" dirty="0" smtClean="0"/>
              <a:t>(CATEGORY_LAUNCHER</a:t>
            </a:r>
            <a:r>
              <a:rPr lang="ru-RU" sz="2200" dirty="0"/>
              <a:t>, СATEGORY_ALTERNATIVE)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>
                <a:solidFill>
                  <a:schemeClr val="accent2"/>
                </a:solidFill>
              </a:rPr>
              <a:t>type </a:t>
            </a:r>
            <a:r>
              <a:rPr lang="ru-RU" sz="2200" dirty="0"/>
              <a:t>– позволяет явно указать MIME </a:t>
            </a:r>
            <a:r>
              <a:rPr lang="ru-RU" sz="2200" dirty="0" smtClean="0"/>
              <a:t>тип данных в </a:t>
            </a:r>
            <a:r>
              <a:rPr lang="ru-RU" sz="2200" dirty="0"/>
              <a:t>Intent (обычно извлекается из data)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err="1">
                <a:solidFill>
                  <a:schemeClr val="accent2"/>
                </a:solidFill>
              </a:rPr>
              <a:t>component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/>
              <a:t>– позволяет явно указать имя класса, для выполнения </a:t>
            </a:r>
            <a:r>
              <a:rPr lang="ru-RU" sz="2200" dirty="0" err="1"/>
              <a:t>Intent</a:t>
            </a:r>
            <a:r>
              <a:rPr lang="ru-RU" sz="2200" dirty="0"/>
              <a:t> (обычно извлекается из </a:t>
            </a:r>
            <a:r>
              <a:rPr lang="ru-RU" sz="2200" dirty="0" err="1"/>
              <a:t>action</a:t>
            </a:r>
            <a:r>
              <a:rPr lang="ru-RU" sz="2200" dirty="0"/>
              <a:t>, </a:t>
            </a:r>
            <a:r>
              <a:rPr lang="ru-RU" sz="2200" dirty="0" err="1"/>
              <a:t>data</a:t>
            </a:r>
            <a:r>
              <a:rPr lang="ru-RU" sz="2200" dirty="0"/>
              <a:t>/</a:t>
            </a:r>
            <a:r>
              <a:rPr lang="ru-RU" sz="2200" dirty="0" err="1"/>
              <a:t>type</a:t>
            </a:r>
            <a:r>
              <a:rPr lang="ru-RU" sz="2200" dirty="0"/>
              <a:t>, </a:t>
            </a:r>
            <a:r>
              <a:rPr lang="ru-RU" sz="2200" dirty="0" err="1"/>
              <a:t>categories</a:t>
            </a:r>
            <a:r>
              <a:rPr lang="ru-RU" sz="2200" dirty="0"/>
              <a:t>). Если указан – перекрывает действие всех остальных атрибутов.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err="1">
                <a:solidFill>
                  <a:schemeClr val="accent2"/>
                </a:solidFill>
              </a:rPr>
              <a:t>extras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/>
              <a:t>– дополнительные данные, в виде набора пар «ключ-значение»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</a:t>
            </a:r>
            <a:r>
              <a:rPr lang="ru-RU" dirty="0"/>
              <a:t>структура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1850"/>
            <a:ext cx="12192000" cy="914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Intents: Actions &amp; Categories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355076">
            <a:off x="4329436" y="3923502"/>
            <a:ext cx="22477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ACTION_VIEW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8273737">
            <a:off x="2714979" y="3092199"/>
            <a:ext cx="27398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ACTION_ANSWER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300234">
            <a:off x="3292734" y="1448984"/>
            <a:ext cx="224612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ACTION_CALL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303534">
            <a:off x="1751173" y="2178162"/>
            <a:ext cx="21723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ACTION_DIAL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895808">
            <a:off x="659345" y="2826878"/>
            <a:ext cx="21002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ACTION_EDIT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413329">
            <a:off x="3478706" y="5640774"/>
            <a:ext cx="245131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ACTION_INSERT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265" y="5099053"/>
            <a:ext cx="2659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ACTION_SENDTO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355076">
            <a:off x="2256307" y="4743320"/>
            <a:ext cx="2271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ACTION_SEND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551709">
            <a:off x="-7326" y="1716302"/>
            <a:ext cx="21996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ACTION_PICK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999989">
            <a:off x="137491" y="4027678"/>
            <a:ext cx="26853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ACTION_SEARCH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5078" y="6074513"/>
            <a:ext cx="2468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ACTION_DELETE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300234">
            <a:off x="8160838" y="5693536"/>
            <a:ext cx="38587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CATEGORY_ALTERNATIVE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592360">
            <a:off x="8859009" y="3267359"/>
            <a:ext cx="37337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CATEGORY_BROWSABLE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300234">
            <a:off x="8055464" y="4513616"/>
            <a:ext cx="35573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CATEGORY_LAUNCHER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300234">
            <a:off x="9075803" y="1038238"/>
            <a:ext cx="31935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CATEGORY_DEFAULT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7274" y="6074513"/>
            <a:ext cx="6953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…</a:t>
            </a:r>
            <a:endParaRPr lang="ru-RU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400" dirty="0"/>
              <a:t>“</a:t>
            </a:r>
            <a:r>
              <a:rPr lang="en-US" sz="2400" dirty="0">
                <a:solidFill>
                  <a:schemeClr val="accent2"/>
                </a:solidFill>
              </a:rPr>
              <a:t>Explicit Intents have specified a component </a:t>
            </a:r>
            <a:r>
              <a:rPr lang="en-US" sz="2400" dirty="0"/>
              <a:t>(via </a:t>
            </a:r>
            <a:r>
              <a:rPr lang="en-US" sz="2400" dirty="0" err="1"/>
              <a:t>setComponent</a:t>
            </a:r>
            <a:r>
              <a:rPr lang="en-US" sz="2400" dirty="0"/>
              <a:t>(</a:t>
            </a:r>
            <a:r>
              <a:rPr lang="en-US" sz="2400" dirty="0" err="1"/>
              <a:t>ComponentName</a:t>
            </a:r>
            <a:r>
              <a:rPr lang="en-US" sz="2400" dirty="0"/>
              <a:t>) or </a:t>
            </a:r>
            <a:r>
              <a:rPr lang="en-US" sz="2400" dirty="0" err="1"/>
              <a:t>setClass</a:t>
            </a:r>
            <a:r>
              <a:rPr lang="en-US" sz="2400" dirty="0"/>
              <a:t>(Context, Class)), which provides the exact class to be run</a:t>
            </a:r>
            <a:r>
              <a:rPr lang="en-US" sz="2400" dirty="0" smtClean="0"/>
              <a:t>.”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sz="24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en-US" sz="2400" dirty="0" smtClean="0"/>
              <a:t>“</a:t>
            </a:r>
            <a:r>
              <a:rPr lang="en-US" sz="2400" dirty="0">
                <a:solidFill>
                  <a:schemeClr val="accent2"/>
                </a:solidFill>
              </a:rPr>
              <a:t>Implicit Intents have not specified a component</a:t>
            </a:r>
            <a:r>
              <a:rPr lang="en-US" sz="2400" dirty="0"/>
              <a:t>; instead, they must include enough information for the system to determine which of the available components is best to run for that intent.</a:t>
            </a:r>
            <a:r>
              <a:rPr lang="en-US" sz="2400" dirty="0" smtClean="0"/>
              <a:t>”</a:t>
            </a: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Intents: </a:t>
            </a:r>
            <a:r>
              <a:rPr lang="ru-RU" dirty="0"/>
              <a:t>я</a:t>
            </a:r>
            <a:r>
              <a:rPr lang="ru-RU" dirty="0" smtClean="0"/>
              <a:t>вные и неявные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</a:t>
            </a:r>
            <a:r>
              <a:rPr lang="ru-RU" dirty="0"/>
              <a:t>явные и неявные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08652" y="1403547"/>
            <a:ext cx="10174696" cy="3435835"/>
            <a:chOff x="4928235" y="1756852"/>
            <a:chExt cx="10174696" cy="3435835"/>
          </a:xfrm>
        </p:grpSpPr>
        <p:sp>
          <p:nvSpPr>
            <p:cNvPr id="6" name="Овал 3"/>
            <p:cNvSpPr>
              <a:spLocks noChangeAspect="1"/>
            </p:cNvSpPr>
            <p:nvPr/>
          </p:nvSpPr>
          <p:spPr>
            <a:xfrm>
              <a:off x="8881583" y="1756852"/>
              <a:ext cx="2268000" cy="226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Intents</a:t>
              </a:r>
              <a:endParaRPr lang="ru-RU" sz="2000" dirty="0"/>
            </a:p>
          </p:txBody>
        </p:sp>
        <p:sp>
          <p:nvSpPr>
            <p:cNvPr id="7" name="Прямоугольник 4"/>
            <p:cNvSpPr/>
            <p:nvPr/>
          </p:nvSpPr>
          <p:spPr>
            <a:xfrm>
              <a:off x="4928235" y="3367558"/>
              <a:ext cx="3533084" cy="18251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Implicit Intents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Dial a call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Open web site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Geo location</a:t>
              </a:r>
              <a:endParaRPr lang="ru-RU" sz="2400" dirty="0"/>
            </a:p>
          </p:txBody>
        </p:sp>
        <p:sp>
          <p:nvSpPr>
            <p:cNvPr id="8" name="Прямоугольник 5"/>
            <p:cNvSpPr/>
            <p:nvPr/>
          </p:nvSpPr>
          <p:spPr>
            <a:xfrm>
              <a:off x="11569847" y="3367558"/>
              <a:ext cx="3533084" cy="18251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Explicit Intents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Broadcast receiving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Launch an activity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dirty="0" smtClean="0"/>
                <a:t>Start services</a:t>
              </a:r>
              <a:endParaRPr lang="ru-RU" sz="2400" dirty="0"/>
            </a:p>
          </p:txBody>
        </p:sp>
        <p:cxnSp>
          <p:nvCxnSpPr>
            <p:cNvPr id="9" name="Прямая со стрелкой 6"/>
            <p:cNvCxnSpPr>
              <a:stCxn id="6" idx="2"/>
            </p:cNvCxnSpPr>
            <p:nvPr/>
          </p:nvCxnSpPr>
          <p:spPr>
            <a:xfrm flipH="1">
              <a:off x="8461319" y="2890852"/>
              <a:ext cx="420264" cy="138927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7"/>
            <p:cNvCxnSpPr>
              <a:stCxn id="6" idx="6"/>
              <a:endCxn id="8" idx="1"/>
            </p:cNvCxnSpPr>
            <p:nvPr/>
          </p:nvCxnSpPr>
          <p:spPr>
            <a:xfrm>
              <a:off x="11149583" y="2890852"/>
              <a:ext cx="420264" cy="138927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9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 smtClean="0">
                <a:solidFill>
                  <a:srgbClr val="000000"/>
                </a:solidFill>
                <a:cs typeface="Courier New" pitchFamily="49" charset="0"/>
              </a:rPr>
              <a:t>Intent 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intent = 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new 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Intent(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this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Second</a:t>
            </a:r>
            <a:r>
              <a:rPr lang="ru-RU" sz="2000" dirty="0" smtClean="0">
                <a:solidFill>
                  <a:srgbClr val="000000"/>
                </a:solidFill>
                <a:cs typeface="Courier New" pitchFamily="49" charset="0"/>
              </a:rPr>
              <a:t>Activity.</a:t>
            </a:r>
            <a:r>
              <a:rPr lang="ru-RU" sz="2000" b="1" dirty="0" smtClean="0">
                <a:solidFill>
                  <a:srgbClr val="000080"/>
                </a:solidFill>
                <a:cs typeface="Courier New" pitchFamily="49" charset="0"/>
              </a:rPr>
              <a:t>class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startActivity(intent);</a:t>
            </a:r>
            <a:endParaRPr lang="ru-RU" sz="2000" dirty="0">
              <a:solidFill>
                <a:prstClr val="black"/>
              </a:solidFill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00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PackageManager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manager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getPackageManager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chromeIntent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manager.getLaunchIntentForPackage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000" b="1" dirty="0" err="1">
                <a:solidFill>
                  <a:srgbClr val="008000"/>
                </a:solidFill>
                <a:cs typeface="Courier New" pitchFamily="49" charset="0"/>
              </a:rPr>
              <a:t>com.android.chrome</a:t>
            </a:r>
            <a:r>
              <a:rPr lang="ru-RU" sz="20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if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chromeIntent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!= </a:t>
            </a: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null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 {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startActivity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chromeIntent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}</a:t>
            </a:r>
            <a:endParaRPr lang="ru-RU" sz="2000" dirty="0">
              <a:solidFill>
                <a:prstClr val="black"/>
              </a:solidFill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Выноска 1 3"/>
          <p:cNvSpPr/>
          <p:nvPr/>
        </p:nvSpPr>
        <p:spPr>
          <a:xfrm>
            <a:off x="9227126" y="1123442"/>
            <a:ext cx="2410691" cy="864096"/>
          </a:xfrm>
          <a:prstGeom prst="borderCallout1">
            <a:avLst>
              <a:gd name="adj1" fmla="val 49296"/>
              <a:gd name="adj2" fmla="val -364"/>
              <a:gd name="adj3" fmla="val 47433"/>
              <a:gd name="adj4" fmla="val -75460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Запуск </a:t>
            </a:r>
            <a:r>
              <a:rPr lang="en-US" sz="2400" dirty="0" err="1" smtClean="0"/>
              <a:t>SecondActivity</a:t>
            </a:r>
            <a:endParaRPr lang="ru-RU" sz="2400" dirty="0"/>
          </a:p>
        </p:txBody>
      </p:sp>
      <p:sp>
        <p:nvSpPr>
          <p:cNvPr id="8" name="Выноска 1 3"/>
          <p:cNvSpPr/>
          <p:nvPr/>
        </p:nvSpPr>
        <p:spPr>
          <a:xfrm>
            <a:off x="9718964" y="2748812"/>
            <a:ext cx="2317304" cy="864096"/>
          </a:xfrm>
          <a:prstGeom prst="borderCallout1">
            <a:avLst>
              <a:gd name="adj1" fmla="val 49296"/>
              <a:gd name="adj2" fmla="val -364"/>
              <a:gd name="adj3" fmla="val 49838"/>
              <a:gd name="adj4" fmla="val -36411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Запуск </a:t>
            </a:r>
            <a:r>
              <a:rPr lang="en-US" sz="2400" dirty="0" smtClean="0"/>
              <a:t>Chrome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41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new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Intent.</a:t>
            </a:r>
            <a:r>
              <a:rPr lang="ru-RU" sz="2000" b="1" i="1" dirty="0" err="1">
                <a:solidFill>
                  <a:srgbClr val="660E7A"/>
                </a:solidFill>
                <a:cs typeface="Courier New" pitchFamily="49" charset="0"/>
              </a:rPr>
              <a:t>ACTION_VIEW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browserIntent.setData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Uri.</a:t>
            </a:r>
            <a:r>
              <a:rPr lang="ru-RU" sz="2000" i="1" dirty="0" err="1">
                <a:solidFill>
                  <a:srgbClr val="000000"/>
                </a:solidFill>
                <a:cs typeface="Courier New" pitchFamily="49" charset="0"/>
              </a:rPr>
              <a:t>parse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b="1" dirty="0">
                <a:solidFill>
                  <a:srgbClr val="008000"/>
                </a:solidFill>
                <a:cs typeface="Courier New" pitchFamily="49" charset="0"/>
              </a:rPr>
              <a:t>"http://www.google.com"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browserIntent.addCategory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Intent.</a:t>
            </a:r>
            <a:r>
              <a:rPr lang="ru-RU" sz="2000" b="1" i="1" dirty="0" err="1">
                <a:solidFill>
                  <a:srgbClr val="660E7A"/>
                </a:solidFill>
                <a:cs typeface="Courier New" pitchFamily="49" charset="0"/>
              </a:rPr>
              <a:t>CATEGORY_BROWSABLE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if</a:t>
            </a:r>
            <a:r>
              <a:rPr lang="ru-RU" sz="20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browserIntent.resolveActivity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getPackageManager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()) != </a:t>
            </a:r>
            <a:r>
              <a:rPr lang="ru-RU" sz="2000" b="1" dirty="0" err="1">
                <a:solidFill>
                  <a:srgbClr val="000080"/>
                </a:solidFill>
                <a:cs typeface="Courier New" pitchFamily="49" charset="0"/>
              </a:rPr>
              <a:t>null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 {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startActivity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cs typeface="Courier New" pitchFamily="49" charset="0"/>
              </a:rPr>
              <a:t>browserIntent</a:t>
            </a: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);</a:t>
            </a:r>
            <a:br>
              <a:rPr lang="ru-RU" sz="20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cs typeface="Courier New" pitchFamily="49" charset="0"/>
              </a:rPr>
              <a:t>}</a:t>
            </a:r>
            <a:endParaRPr lang="ru-RU" sz="2000" dirty="0">
              <a:solidFill>
                <a:prstClr val="black"/>
              </a:solidFill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Выноска 1 3"/>
          <p:cNvSpPr/>
          <p:nvPr/>
        </p:nvSpPr>
        <p:spPr>
          <a:xfrm>
            <a:off x="9417627" y="1636985"/>
            <a:ext cx="2317304" cy="864096"/>
          </a:xfrm>
          <a:prstGeom prst="borderCallout1">
            <a:avLst>
              <a:gd name="adj1" fmla="val 49296"/>
              <a:gd name="adj2" fmla="val -364"/>
              <a:gd name="adj3" fmla="val 49838"/>
              <a:gd name="adj4" fmla="val -36411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Запуск Браузера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С помощью </a:t>
            </a:r>
            <a:r>
              <a:rPr lang="en-US" sz="2000" dirty="0"/>
              <a:t>Intents </a:t>
            </a:r>
            <a:r>
              <a:rPr lang="ru-RU" sz="2000" dirty="0"/>
              <a:t>можно обмениваться данными между </a:t>
            </a:r>
            <a:r>
              <a:rPr lang="en-US" sz="2000" dirty="0" smtClean="0"/>
              <a:t>Activities:</a:t>
            </a:r>
            <a:endParaRPr lang="ru-RU" sz="2000" dirty="0"/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err="1" smtClean="0"/>
              <a:t>startActivityForResult</a:t>
            </a:r>
            <a:r>
              <a:rPr lang="en-US" sz="2000" dirty="0" smtClean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requestCode</a:t>
            </a:r>
            <a:r>
              <a:rPr lang="en-US" sz="2000" dirty="0"/>
              <a:t>);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err="1"/>
              <a:t>onActivityResult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requestCode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resultCode</a:t>
            </a:r>
            <a:r>
              <a:rPr lang="en-US" sz="2000" dirty="0"/>
              <a:t>, Intent data)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requestCode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код, с которым была запущена активность (переданный в </a:t>
            </a:r>
            <a:r>
              <a:rPr lang="ru-RU" sz="2000" dirty="0" err="1"/>
              <a:t>кач</a:t>
            </a:r>
            <a:r>
              <a:rPr lang="en-US" sz="2000" dirty="0"/>
              <a:t>e</a:t>
            </a:r>
            <a:r>
              <a:rPr lang="ru-RU" sz="2000" dirty="0" err="1"/>
              <a:t>стве</a:t>
            </a:r>
            <a:r>
              <a:rPr lang="ru-RU" sz="2000" dirty="0"/>
              <a:t> второго параметра в </a:t>
            </a:r>
            <a:r>
              <a:rPr lang="en-US" sz="2000" dirty="0" err="1"/>
              <a:t>startActivityForResult</a:t>
            </a:r>
            <a:r>
              <a:rPr lang="en-US" sz="2000" dirty="0"/>
              <a:t>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</a:rPr>
              <a:t>resultCode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код, возвращенный из активности, обычно </a:t>
            </a:r>
            <a:r>
              <a:rPr lang="en-US" sz="2000" dirty="0" err="1"/>
              <a:t>Activity.RESULT_OK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dirty="0" err="1"/>
              <a:t>Activity.RESULT_CANCELLED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data</a:t>
            </a:r>
            <a:r>
              <a:rPr lang="en-US" sz="2000" dirty="0"/>
              <a:t> – Intent, </a:t>
            </a:r>
            <a:r>
              <a:rPr lang="ru-RU" sz="2000" dirty="0"/>
              <a:t>сформированный по результатам запуска </a:t>
            </a:r>
            <a:r>
              <a:rPr lang="en-US" sz="2000" dirty="0"/>
              <a:t>sub-Activity 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Intents: </a:t>
            </a:r>
            <a:r>
              <a:rPr lang="ru-RU" dirty="0" smtClean="0"/>
              <a:t>Обмен данными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Intents: </a:t>
            </a:r>
            <a:r>
              <a:rPr lang="ru-RU" sz="3600" dirty="0" smtClean="0"/>
              <a:t>Обмен данными</a:t>
            </a:r>
            <a:r>
              <a:rPr lang="en-US" sz="3600" dirty="0" smtClean="0"/>
              <a:t> (</a:t>
            </a:r>
            <a:r>
              <a:rPr lang="en-US" sz="3600" dirty="0" err="1" smtClean="0"/>
              <a:t>FirstActivity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298234"/>
            <a:ext cx="568729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final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PICK_IMAGE_FROM_GALLERY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1636788"/>
            <a:ext cx="9557425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openGallery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pickGalleryIntent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ACTION_GET_CONTENT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pickGalleryIntent.setType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image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/*"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startActivityForResult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createChooser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pickGalleryIntent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Select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Picture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),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PICK_IMAGE_FROM_GALLERY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3368530"/>
            <a:ext cx="832471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onActivityResult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requestCode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resultCode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super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.onActivityResult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requestCode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resultCode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requestCode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==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PICK_IMAGE_FROM_GALLERY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&amp;&amp;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resultCode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==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RESULT_OK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imageUri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data.getData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imageUri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!=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parseGalleryData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imageUri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Выноска 1 3"/>
          <p:cNvSpPr/>
          <p:nvPr/>
        </p:nvSpPr>
        <p:spPr>
          <a:xfrm>
            <a:off x="8821172" y="1636788"/>
            <a:ext cx="3218459" cy="864096"/>
          </a:xfrm>
          <a:prstGeom prst="borderCallout1">
            <a:avLst>
              <a:gd name="adj1" fmla="val 49296"/>
              <a:gd name="adj2" fmla="val -364"/>
              <a:gd name="adj3" fmla="val 49280"/>
              <a:gd name="adj4" fmla="val -65602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Передача данных </a:t>
            </a:r>
          </a:p>
          <a:p>
            <a:pPr algn="ctr"/>
            <a:r>
              <a:rPr lang="ru-RU" sz="2400" dirty="0" smtClean="0"/>
              <a:t>из </a:t>
            </a:r>
            <a:r>
              <a:rPr lang="en-US" sz="2400" dirty="0" err="1" smtClean="0"/>
              <a:t>MainActivity</a:t>
            </a:r>
            <a:endParaRPr lang="ru-RU" sz="2400" dirty="0"/>
          </a:p>
        </p:txBody>
      </p:sp>
      <p:sp>
        <p:nvSpPr>
          <p:cNvPr id="6" name="Выноска 1 4"/>
          <p:cNvSpPr/>
          <p:nvPr/>
        </p:nvSpPr>
        <p:spPr>
          <a:xfrm>
            <a:off x="8821172" y="3739896"/>
            <a:ext cx="3218459" cy="1152128"/>
          </a:xfrm>
          <a:prstGeom prst="borderCallout1">
            <a:avLst>
              <a:gd name="adj1" fmla="val 49296"/>
              <a:gd name="adj2" fmla="val -364"/>
              <a:gd name="adj3" fmla="val 48822"/>
              <a:gd name="adj4" fmla="val -66520"/>
            </a:avLst>
          </a:prstGeom>
          <a:solidFill>
            <a:schemeClr val="accent2"/>
          </a:solidFill>
          <a:ln w="254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Обработка возвращенного результата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2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36" y="1084367"/>
            <a:ext cx="8639245" cy="56371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чего состоит?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30717" y="1063586"/>
            <a:ext cx="8821882" cy="2500497"/>
          </a:xfrm>
          <a:prstGeom prst="rect">
            <a:avLst/>
          </a:prstGeom>
          <a:noFill/>
          <a:ln w="47625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 rot="4209135">
            <a:off x="9220370" y="1688621"/>
            <a:ext cx="25731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Jamming </a:t>
            </a:r>
            <a:r>
              <a:rPr lang="en-US" sz="2400" b="1" dirty="0" smtClean="0">
                <a:solidFill>
                  <a:srgbClr val="FF0000"/>
                </a:solidFill>
              </a:rPr>
              <a:t>Today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8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Еще чуть-чуть</a:t>
            </a:r>
            <a:r>
              <a:rPr lang="en-US" sz="4800" dirty="0" smtClean="0"/>
              <a:t> </a:t>
            </a:r>
            <a:r>
              <a:rPr lang="ru-RU" sz="4800" dirty="0" smtClean="0"/>
              <a:t>слайдов…</a:t>
            </a:r>
            <a:endParaRPr lang="ru-RU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IntentFilters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6352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2450" y="-26843"/>
            <a:ext cx="2867425" cy="2876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8713" y="389924"/>
            <a:ext cx="2867425" cy="287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1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2736" y="1278105"/>
            <a:ext cx="8014855" cy="495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>
                <a:solidFill>
                  <a:schemeClr val="accent2"/>
                </a:solidFill>
              </a:rPr>
              <a:t>Intent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Filters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/>
              <a:t>предназначены для того, чтобы сообщить операционной системе, что компонент (</a:t>
            </a:r>
            <a:r>
              <a:rPr lang="en-US" sz="2400" dirty="0"/>
              <a:t>Activity</a:t>
            </a:r>
            <a:r>
              <a:rPr lang="ru-RU" sz="2400" dirty="0"/>
              <a:t>, </a:t>
            </a:r>
            <a:r>
              <a:rPr lang="en-US" sz="2400" dirty="0"/>
              <a:t>Service</a:t>
            </a:r>
            <a:r>
              <a:rPr lang="ru-RU" sz="2400" dirty="0"/>
              <a:t>) </a:t>
            </a:r>
            <a:r>
              <a:rPr lang="ru-RU" sz="2400" dirty="0">
                <a:solidFill>
                  <a:schemeClr val="accent2"/>
                </a:solidFill>
              </a:rPr>
              <a:t>может принимать и обрабатывать</a:t>
            </a:r>
            <a:r>
              <a:rPr lang="ru-RU" sz="2400" dirty="0"/>
              <a:t> </a:t>
            </a:r>
            <a:r>
              <a:rPr lang="ru-RU" sz="2400" dirty="0" err="1"/>
              <a:t>Intents</a:t>
            </a:r>
            <a:r>
              <a:rPr lang="ru-RU" sz="2400" dirty="0"/>
              <a:t>, c параметрами определенного типа.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2" descr="http://img.wonderhowto.com/img/78/86/63557636689535/0/launch-any-navigation-app-directly-from-google-search-android.w6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6116"/>
            <a:ext cx="2954951" cy="52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Обработка </a:t>
            </a:r>
            <a:r>
              <a:rPr lang="en-US" sz="2000" dirty="0"/>
              <a:t>Intent Filters</a:t>
            </a: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 приложении создается Intent, заполняются параметры action, data, category. С помощью startActivity() этот Intent отправляется на поиски подходящей Activity, которая сможет выполнить то, что определено параметрами Intent.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Метод startActivity() сверяет набор параметров Intent и наборы параметров Intent Filter для каждой Activity. Если наборы совпадают – Activity считается подходящей.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в итоге нашлась только одна Activity – она и отображается. Если же нашлось несколько подходящих Activity, то пользователю выводится список, где он может сам выбрать какое приложение ему использовать.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activity</a:t>
            </a:r>
            <a:r>
              <a:rPr lang="ru-RU" sz="26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600" b="1" dirty="0" err="1">
                <a:solidFill>
                  <a:srgbClr val="660E7A"/>
                </a:solidFill>
                <a:cs typeface="Courier New" pitchFamily="49" charset="0"/>
              </a:rPr>
              <a:t>android</a:t>
            </a:r>
            <a:r>
              <a:rPr lang="ru-RU" sz="2600" b="1" dirty="0" err="1">
                <a:solidFill>
                  <a:srgbClr val="0000FF"/>
                </a:solidFill>
                <a:cs typeface="Courier New" pitchFamily="49" charset="0"/>
              </a:rPr>
              <a:t>:name</a:t>
            </a:r>
            <a:r>
              <a:rPr lang="ru-RU" sz="2600" b="1" dirty="0" smtClean="0">
                <a:solidFill>
                  <a:srgbClr val="0000FF"/>
                </a:solidFill>
                <a:cs typeface="Courier New" pitchFamily="49" charset="0"/>
              </a:rPr>
              <a:t>=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".</a:t>
            </a:r>
            <a:r>
              <a:rPr lang="en-US" sz="2600" b="1" dirty="0" smtClean="0">
                <a:solidFill>
                  <a:srgbClr val="008000"/>
                </a:solidFill>
                <a:cs typeface="Courier New" pitchFamily="49" charset="0"/>
              </a:rPr>
              <a:t>Share</a:t>
            </a:r>
            <a:r>
              <a:rPr lang="ru-RU" sz="2600" b="1" dirty="0" err="1" smtClean="0">
                <a:solidFill>
                  <a:srgbClr val="008000"/>
                </a:solidFill>
                <a:cs typeface="Courier New" pitchFamily="49" charset="0"/>
              </a:rPr>
              <a:t>Activity</a:t>
            </a:r>
            <a:r>
              <a:rPr lang="ru-RU" sz="26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intent-filter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    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action</a:t>
            </a:r>
            <a:r>
              <a:rPr lang="ru-RU" sz="26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600" b="1" dirty="0" err="1">
                <a:solidFill>
                  <a:srgbClr val="660E7A"/>
                </a:solidFill>
                <a:cs typeface="Courier New" pitchFamily="49" charset="0"/>
              </a:rPr>
              <a:t>android</a:t>
            </a:r>
            <a:r>
              <a:rPr lang="ru-RU" sz="2600" b="1" dirty="0" err="1">
                <a:solidFill>
                  <a:srgbClr val="0000FF"/>
                </a:solidFill>
                <a:cs typeface="Courier New" pitchFamily="49" charset="0"/>
              </a:rPr>
              <a:t>:name</a:t>
            </a:r>
            <a:r>
              <a:rPr lang="ru-RU" sz="2600" b="1" dirty="0">
                <a:solidFill>
                  <a:srgbClr val="0000FF"/>
                </a:solidFill>
                <a:cs typeface="Courier New" pitchFamily="49" charset="0"/>
              </a:rPr>
              <a:t>=</a:t>
            </a:r>
            <a:r>
              <a:rPr lang="ru-RU" sz="26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600" b="1" dirty="0" err="1" smtClean="0">
                <a:solidFill>
                  <a:srgbClr val="008000"/>
                </a:solidFill>
                <a:cs typeface="Courier New" pitchFamily="49" charset="0"/>
              </a:rPr>
              <a:t>android.intent.action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.</a:t>
            </a:r>
            <a:r>
              <a:rPr lang="en-US" sz="2600" b="1" dirty="0" smtClean="0">
                <a:solidFill>
                  <a:srgbClr val="008000"/>
                </a:solidFill>
                <a:cs typeface="Courier New" pitchFamily="49" charset="0"/>
              </a:rPr>
              <a:t>SEND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" 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/&gt;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    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category</a:t>
            </a:r>
            <a:r>
              <a:rPr lang="ru-RU" sz="26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600" b="1" dirty="0" err="1">
                <a:solidFill>
                  <a:srgbClr val="660E7A"/>
                </a:solidFill>
                <a:cs typeface="Courier New" pitchFamily="49" charset="0"/>
              </a:rPr>
              <a:t>android</a:t>
            </a:r>
            <a:r>
              <a:rPr lang="ru-RU" sz="2600" b="1" dirty="0" err="1">
                <a:solidFill>
                  <a:srgbClr val="0000FF"/>
                </a:solidFill>
                <a:cs typeface="Courier New" pitchFamily="49" charset="0"/>
              </a:rPr>
              <a:t>:name</a:t>
            </a:r>
            <a:r>
              <a:rPr lang="ru-RU" sz="2600" b="1" dirty="0">
                <a:solidFill>
                  <a:srgbClr val="0000FF"/>
                </a:solidFill>
                <a:cs typeface="Courier New" pitchFamily="49" charset="0"/>
              </a:rPr>
              <a:t>=</a:t>
            </a:r>
            <a:r>
              <a:rPr lang="ru-RU" sz="2600" b="1" dirty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600" b="1" dirty="0" err="1">
                <a:solidFill>
                  <a:srgbClr val="008000"/>
                </a:solidFill>
                <a:cs typeface="Courier New" pitchFamily="49" charset="0"/>
              </a:rPr>
              <a:t>android.intent.category.DEFAULT</a:t>
            </a:r>
            <a:r>
              <a:rPr lang="ru-RU" sz="2600" b="1" dirty="0">
                <a:solidFill>
                  <a:srgbClr val="008000"/>
                </a:solidFill>
                <a:cs typeface="Courier New" pitchFamily="49" charset="0"/>
              </a:rPr>
              <a:t>" 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/&gt;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    &lt;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data</a:t>
            </a:r>
            <a:r>
              <a:rPr lang="ru-RU" sz="2600" b="1" dirty="0">
                <a:solidFill>
                  <a:srgbClr val="000080"/>
                </a:solidFill>
                <a:cs typeface="Courier New" pitchFamily="49" charset="0"/>
              </a:rPr>
              <a:t> </a:t>
            </a:r>
            <a:r>
              <a:rPr lang="ru-RU" sz="2600" b="1" dirty="0" err="1">
                <a:solidFill>
                  <a:srgbClr val="660E7A"/>
                </a:solidFill>
                <a:cs typeface="Courier New" pitchFamily="49" charset="0"/>
              </a:rPr>
              <a:t>android</a:t>
            </a:r>
            <a:r>
              <a:rPr lang="ru-RU" sz="2600" b="1" dirty="0" err="1">
                <a:solidFill>
                  <a:srgbClr val="0000FF"/>
                </a:solidFill>
                <a:cs typeface="Courier New" pitchFamily="49" charset="0"/>
              </a:rPr>
              <a:t>:mimeType</a:t>
            </a:r>
            <a:r>
              <a:rPr lang="ru-RU" sz="2600" b="1" dirty="0" smtClean="0">
                <a:solidFill>
                  <a:srgbClr val="0000FF"/>
                </a:solidFill>
                <a:cs typeface="Courier New" pitchFamily="49" charset="0"/>
              </a:rPr>
              <a:t>=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“</a:t>
            </a:r>
            <a:r>
              <a:rPr lang="en-US" sz="2600" b="1" dirty="0" smtClean="0">
                <a:solidFill>
                  <a:srgbClr val="008000"/>
                </a:solidFill>
                <a:cs typeface="Courier New" pitchFamily="49" charset="0"/>
              </a:rPr>
              <a:t>text/plain</a:t>
            </a:r>
            <a:r>
              <a:rPr lang="ru-RU" sz="2600" b="1" dirty="0" smtClean="0">
                <a:solidFill>
                  <a:srgbClr val="008000"/>
                </a:solidFill>
                <a:cs typeface="Courier New" pitchFamily="49" charset="0"/>
              </a:rPr>
              <a:t>"</a:t>
            </a:r>
            <a:r>
              <a:rPr lang="ru-RU" sz="2600" dirty="0" smtClean="0">
                <a:solidFill>
                  <a:srgbClr val="000000"/>
                </a:solidFill>
                <a:cs typeface="Courier New" pitchFamily="49" charset="0"/>
              </a:rPr>
              <a:t>/&gt;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/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    &lt;/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intent-filter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&gt;</a:t>
            </a:r>
            <a:br>
              <a:rPr lang="ru-RU" sz="2600" dirty="0">
                <a:solidFill>
                  <a:srgbClr val="000000"/>
                </a:solidFill>
                <a:cs typeface="Courier New" pitchFamily="49" charset="0"/>
              </a:rPr>
            </a:b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&lt;/</a:t>
            </a:r>
            <a:r>
              <a:rPr lang="ru-RU" sz="2600" b="1" dirty="0" err="1">
                <a:solidFill>
                  <a:srgbClr val="000080"/>
                </a:solidFill>
                <a:cs typeface="Courier New" pitchFamily="49" charset="0"/>
              </a:rPr>
              <a:t>activity</a:t>
            </a:r>
            <a:r>
              <a:rPr lang="ru-RU" sz="2600" dirty="0">
                <a:solidFill>
                  <a:srgbClr val="000000"/>
                </a:solidFill>
                <a:cs typeface="Courier New" pitchFamily="49" charset="0"/>
              </a:rPr>
              <a:t>&gt;</a:t>
            </a:r>
          </a:p>
          <a:p>
            <a:endParaRPr lang="ru-RU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Для задания </a:t>
            </a:r>
            <a:r>
              <a:rPr lang="ru-RU" dirty="0" err="1"/>
              <a:t>Intent</a:t>
            </a:r>
            <a:r>
              <a:rPr lang="ru-RU" dirty="0"/>
              <a:t> </a:t>
            </a:r>
            <a:r>
              <a:rPr lang="ru-RU" dirty="0" err="1"/>
              <a:t>Filter</a:t>
            </a:r>
            <a:r>
              <a:rPr lang="ru-RU" dirty="0"/>
              <a:t> используется тег </a:t>
            </a:r>
            <a:r>
              <a:rPr lang="ru-RU" dirty="0" err="1"/>
              <a:t>intent-filter</a:t>
            </a:r>
            <a:r>
              <a:rPr lang="ru-RU" dirty="0"/>
              <a:t> в файле AndroidManifest.xml: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err="1">
                <a:solidFill>
                  <a:schemeClr val="accent2"/>
                </a:solidFill>
              </a:rPr>
              <a:t>action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– задает действие, которое надо свершить или компонент, который надо запустить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err="1">
                <a:solidFill>
                  <a:schemeClr val="accent2"/>
                </a:solidFill>
              </a:rPr>
              <a:t>category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– определяет, при каких условиях надо совершить </a:t>
            </a:r>
            <a:r>
              <a:rPr lang="ru-RU" dirty="0" err="1"/>
              <a:t>action</a:t>
            </a:r>
            <a:endParaRPr lang="ru-RU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dirty="0" err="1">
                <a:solidFill>
                  <a:schemeClr val="accent2"/>
                </a:solidFill>
              </a:rPr>
              <a:t>data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– набор дополнительных данных, который используется при выборе компонента, выполняющего </a:t>
            </a:r>
            <a:r>
              <a:rPr lang="ru-RU" dirty="0" err="1"/>
              <a:t>Intent</a:t>
            </a:r>
            <a:r>
              <a:rPr lang="ru-RU" dirty="0"/>
              <a:t>, и передается ему для обработки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3467100"/>
            <a:ext cx="10515600" cy="1500187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Вопросы?</a:t>
            </a:r>
            <a:endParaRPr lang="ru-RU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90092"/>
            <a:ext cx="10515600" cy="2862262"/>
          </a:xfrm>
        </p:spPr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версии существуют?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C:\Users\Anastasia\Downloads\Android-Version-Hi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1872"/>
            <a:ext cx="10748755" cy="499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17873" y="1103989"/>
            <a:ext cx="3771900" cy="5310378"/>
          </a:xfrm>
          <a:prstGeom prst="rect">
            <a:avLst/>
          </a:prstGeom>
          <a:noFill/>
          <a:ln w="47625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8375643">
            <a:off x="9958346" y="5453234"/>
            <a:ext cx="25731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Jamming </a:t>
            </a:r>
            <a:r>
              <a:rPr lang="en-US" sz="2400" b="1" dirty="0" smtClean="0">
                <a:solidFill>
                  <a:srgbClr val="FF0000"/>
                </a:solidFill>
              </a:rPr>
              <a:t>Today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Необходимо:</a:t>
            </a:r>
          </a:p>
          <a:p>
            <a:r>
              <a:rPr lang="en-US" sz="2000" dirty="0" smtClean="0"/>
              <a:t>Java </a:t>
            </a:r>
            <a:r>
              <a:rPr lang="en-US" sz="2000" dirty="0"/>
              <a:t>SDK 1.5 </a:t>
            </a:r>
            <a:r>
              <a:rPr lang="ru-RU" sz="2000" dirty="0"/>
              <a:t>или </a:t>
            </a:r>
            <a:r>
              <a:rPr lang="ru-RU" sz="2000" dirty="0" smtClean="0"/>
              <a:t>выше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www.oracle.com/technetwork/java/javase/downloads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Android Studio</a:t>
            </a:r>
            <a:r>
              <a:rPr lang="ru-RU" sz="2000" dirty="0" smtClean="0"/>
              <a:t> (</a:t>
            </a:r>
            <a:r>
              <a:rPr lang="en-US" sz="2000" dirty="0" smtClean="0"/>
              <a:t>including Android SDK)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developer.android.com/intl/ru/sdk/index.html</a:t>
            </a:r>
            <a:endParaRPr lang="ru-RU" sz="2000" dirty="0" smtClean="0"/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sz="2400" dirty="0" smtClean="0"/>
              <a:t>Желательно</a:t>
            </a:r>
            <a:r>
              <a:rPr lang="ru-RU" sz="2400" dirty="0"/>
              <a:t>:</a:t>
            </a:r>
          </a:p>
          <a:p>
            <a:r>
              <a:rPr lang="en-US" sz="2000" dirty="0" err="1" smtClean="0"/>
              <a:t>Genymotion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://www.genymotion.com</a:t>
            </a:r>
            <a:r>
              <a:rPr lang="en-US" sz="2000" dirty="0" smtClean="0">
                <a:hlinkClick r:id="rId4"/>
              </a:rPr>
              <a:t>/</a:t>
            </a:r>
            <a:endParaRPr lang="ru-RU" sz="2000" dirty="0"/>
          </a:p>
          <a:p>
            <a:r>
              <a:rPr lang="en-US" sz="2000" dirty="0" smtClean="0"/>
              <a:t>Google USB Driver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developer.android.com/intl/ru/sdk/win-usb.html</a:t>
            </a:r>
            <a:endParaRPr lang="ru-RU" sz="200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Mark Murphy. The Busy Coders Guide to Android Development </a:t>
            </a:r>
          </a:p>
          <a:p>
            <a:r>
              <a:rPr lang="en-US" sz="2200" dirty="0" err="1"/>
              <a:t>Reto</a:t>
            </a:r>
            <a:r>
              <a:rPr lang="en-US" sz="2200" dirty="0"/>
              <a:t> Meier. Professional Android Application </a:t>
            </a:r>
            <a:r>
              <a:rPr lang="en-US" sz="2200" dirty="0" smtClean="0"/>
              <a:t>Development</a:t>
            </a:r>
            <a:endParaRPr lang="ru-RU" sz="2200" dirty="0" smtClean="0"/>
          </a:p>
          <a:p>
            <a:endParaRPr lang="en-US" sz="2200" dirty="0"/>
          </a:p>
          <a:p>
            <a:r>
              <a:rPr lang="en-US" sz="2200" dirty="0"/>
              <a:t>Official Android Training </a:t>
            </a:r>
            <a:r>
              <a:rPr lang="en-US" sz="2200" dirty="0" smtClean="0"/>
              <a:t>materials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developer.android.com/training/index.html</a:t>
            </a:r>
            <a:endParaRPr lang="en-US" sz="2200" dirty="0"/>
          </a:p>
          <a:p>
            <a:r>
              <a:rPr lang="en-US" sz="2200" dirty="0"/>
              <a:t>Android API </a:t>
            </a:r>
            <a:r>
              <a:rPr lang="en-US" sz="2200" dirty="0" smtClean="0"/>
              <a:t>Guides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developer.android.com/guide/components/index.html</a:t>
            </a:r>
            <a:endParaRPr lang="en-US" sz="2200" dirty="0"/>
          </a:p>
          <a:p>
            <a:r>
              <a:rPr lang="en-US" sz="2200" dirty="0"/>
              <a:t>API </a:t>
            </a:r>
            <a:r>
              <a:rPr lang="en-US" sz="2200" dirty="0" smtClean="0"/>
              <a:t>Reference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smtClean="0">
                <a:hlinkClick r:id="rId4"/>
              </a:rPr>
              <a:t>http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developer.android.com/reference/packages.html</a:t>
            </a:r>
            <a:endParaRPr lang="ru-RU" sz="2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Структура проекта</a:t>
            </a:r>
            <a:endParaRPr lang="ru-RU" sz="4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Study Jams”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Shape 7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77" y="5478349"/>
            <a:ext cx="2865235" cy="123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6352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2450" y="-26843"/>
            <a:ext cx="2867425" cy="2876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8713" y="389924"/>
            <a:ext cx="2867425" cy="287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70" y="3747502"/>
            <a:ext cx="2317759" cy="1639471"/>
          </a:xfrm>
          <a:prstGeom prst="rect">
            <a:avLst/>
          </a:prstGeom>
        </p:spPr>
      </p:pic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428018" cy="365125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tx1"/>
                </a:solidFill>
                <a:hlinkClick r:id="rId7"/>
              </a:rPr>
              <a:t>https://</a:t>
            </a:r>
            <a:r>
              <a:rPr lang="en-US" sz="1600" dirty="0" smtClean="0">
                <a:solidFill>
                  <a:schemeClr val="tx1"/>
                </a:solidFill>
                <a:hlinkClick r:id="rId7"/>
              </a:rPr>
              <a:t>github.com/GDG-NN/study_jams_android/tree/master/IntroductionApp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7448"/>
            <a:ext cx="11056248" cy="5442343"/>
          </a:xfrm>
        </p:spPr>
      </p:pic>
      <p:sp>
        <p:nvSpPr>
          <p:cNvPr id="14" name="Выноска 1 4"/>
          <p:cNvSpPr/>
          <p:nvPr/>
        </p:nvSpPr>
        <p:spPr>
          <a:xfrm>
            <a:off x="8295239" y="1387798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156100"/>
              <a:gd name="adj4" fmla="val -16266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Описание приложения</a:t>
            </a:r>
            <a:endParaRPr lang="ru-RU" sz="2400" dirty="0"/>
          </a:p>
        </p:txBody>
      </p:sp>
      <p:sp>
        <p:nvSpPr>
          <p:cNvPr id="15" name="Выноска 1 5"/>
          <p:cNvSpPr/>
          <p:nvPr/>
        </p:nvSpPr>
        <p:spPr>
          <a:xfrm>
            <a:off x="8295239" y="2395910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106555"/>
              <a:gd name="adj4" fmla="val -161073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smtClean="0"/>
              <a:t>Исходный код</a:t>
            </a:r>
            <a:endParaRPr lang="ru-RU" sz="2400"/>
          </a:p>
        </p:txBody>
      </p:sp>
      <p:sp>
        <p:nvSpPr>
          <p:cNvPr id="16" name="Выноска 1 6"/>
          <p:cNvSpPr/>
          <p:nvPr/>
        </p:nvSpPr>
        <p:spPr>
          <a:xfrm>
            <a:off x="8280821" y="3476030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25654"/>
              <a:gd name="adj4" fmla="val -16034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Unit - </a:t>
            </a:r>
            <a:r>
              <a:rPr lang="ru-RU" sz="2400" smtClean="0"/>
              <a:t>тесты</a:t>
            </a:r>
            <a:endParaRPr lang="ru-RU" sz="2400"/>
          </a:p>
        </p:txBody>
      </p:sp>
      <p:sp>
        <p:nvSpPr>
          <p:cNvPr id="17" name="Выноска 1 7"/>
          <p:cNvSpPr/>
          <p:nvPr/>
        </p:nvSpPr>
        <p:spPr>
          <a:xfrm>
            <a:off x="8280821" y="4484142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-70027"/>
              <a:gd name="adj4" fmla="val -18571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smtClean="0"/>
              <a:t>Ресурсы</a:t>
            </a:r>
            <a:endParaRPr lang="ru-RU" sz="2400"/>
          </a:p>
        </p:txBody>
      </p:sp>
      <p:sp>
        <p:nvSpPr>
          <p:cNvPr id="18" name="Выноска 1 8"/>
          <p:cNvSpPr/>
          <p:nvPr/>
        </p:nvSpPr>
        <p:spPr>
          <a:xfrm>
            <a:off x="8262204" y="5492254"/>
            <a:ext cx="3312368" cy="864096"/>
          </a:xfrm>
          <a:prstGeom prst="borderCallout1">
            <a:avLst>
              <a:gd name="adj1" fmla="val 49296"/>
              <a:gd name="adj2" fmla="val -364"/>
              <a:gd name="adj3" fmla="val -89624"/>
              <a:gd name="adj4" fmla="val -183030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 (</a:t>
            </a:r>
            <a:r>
              <a:rPr lang="en-US" sz="2400" dirty="0" err="1" smtClean="0"/>
              <a:t>Gradle</a:t>
            </a:r>
            <a:r>
              <a:rPr lang="en-US" sz="2400" dirty="0" smtClean="0"/>
              <a:t>) </a:t>
            </a:r>
            <a:r>
              <a:rPr lang="ru-RU" sz="2400" dirty="0" smtClean="0"/>
              <a:t>- скрипты</a:t>
            </a:r>
            <a:endParaRPr lang="ru-RU" sz="2400" dirty="0"/>
          </a:p>
        </p:txBody>
      </p:sp>
      <p:sp>
        <p:nvSpPr>
          <p:cNvPr id="19" name="Rectangle 18"/>
          <p:cNvSpPr/>
          <p:nvPr/>
        </p:nvSpPr>
        <p:spPr>
          <a:xfrm>
            <a:off x="8077200" y="1157069"/>
            <a:ext cx="3716482" cy="2237277"/>
          </a:xfrm>
          <a:prstGeom prst="rect">
            <a:avLst/>
          </a:prstGeom>
          <a:noFill/>
          <a:ln w="47625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8060147" y="4402515"/>
            <a:ext cx="3716482" cy="1008056"/>
          </a:xfrm>
          <a:prstGeom prst="rect">
            <a:avLst/>
          </a:prstGeom>
          <a:noFill/>
          <a:ln w="47625">
            <a:solidFill>
              <a:srgbClr val="FF0000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 rot="2831862">
            <a:off x="10067230" y="1546136"/>
            <a:ext cx="25731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Jamming </a:t>
            </a:r>
            <a:r>
              <a:rPr lang="en-US" sz="2400" b="1" dirty="0" smtClean="0">
                <a:solidFill>
                  <a:srgbClr val="FF0000"/>
                </a:solidFill>
              </a:rPr>
              <a:t>Today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З</a:t>
            </a:r>
            <a:r>
              <a:rPr lang="ru-RU" sz="2400" dirty="0" smtClean="0"/>
              <a:t>адает </a:t>
            </a:r>
            <a:r>
              <a:rPr lang="ru-RU" sz="2400" dirty="0"/>
              <a:t>имя </a:t>
            </a:r>
            <a:r>
              <a:rPr lang="ru-RU" sz="2400" dirty="0" smtClean="0"/>
              <a:t>пакета. Имя </a:t>
            </a:r>
            <a:r>
              <a:rPr lang="ru-RU" sz="2400" dirty="0"/>
              <a:t>пакета </a:t>
            </a:r>
            <a:r>
              <a:rPr lang="ru-RU" sz="2400" dirty="0" smtClean="0"/>
              <a:t>- уникальный идентификатор приложения</a:t>
            </a: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Описывает </a:t>
            </a:r>
            <a:r>
              <a:rPr lang="ru-RU" sz="2400" dirty="0"/>
              <a:t>компоненты </a:t>
            </a:r>
            <a:r>
              <a:rPr lang="ru-RU" sz="2400" dirty="0" smtClean="0"/>
              <a:t>приложения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Запрашивает системные разрешения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Запрашивает </a:t>
            </a:r>
            <a:r>
              <a:rPr lang="ru-RU" sz="2400" dirty="0" smtClean="0"/>
              <a:t>локальные разрешения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О</a:t>
            </a:r>
            <a:r>
              <a:rPr lang="ru-RU" sz="2400" dirty="0" smtClean="0"/>
              <a:t>бъявляет мин.</a:t>
            </a:r>
            <a:r>
              <a:rPr lang="en-US" sz="2400" dirty="0" smtClean="0"/>
              <a:t>/</a:t>
            </a:r>
            <a:r>
              <a:rPr lang="ru-RU" sz="2400" dirty="0" smtClean="0"/>
              <a:t>макс.</a:t>
            </a:r>
            <a:r>
              <a:rPr lang="en-US" sz="2400" dirty="0" smtClean="0"/>
              <a:t>/</a:t>
            </a:r>
            <a:r>
              <a:rPr lang="ru-RU" sz="2400" dirty="0" smtClean="0"/>
              <a:t>поддерживаемый </a:t>
            </a:r>
            <a:r>
              <a:rPr lang="ru-RU" sz="2400" dirty="0"/>
              <a:t>уровень </a:t>
            </a:r>
            <a:r>
              <a:rPr lang="en-US" sz="2400" dirty="0" smtClean="0"/>
              <a:t>Android API</a:t>
            </a:r>
            <a:endParaRPr lang="ru-RU" sz="2400" dirty="0"/>
          </a:p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AndroidManifest.xml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428018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Reference: 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http://developer.android.com/intl/ru/guide/topics/manifest/manifest-intro.html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8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1327</Words>
  <Application>Microsoft Office PowerPoint</Application>
  <PresentationFormat>Widescreen</PresentationFormat>
  <Paragraphs>269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Courier New</vt:lpstr>
      <vt:lpstr>Times New Roman</vt:lpstr>
      <vt:lpstr>Wingdings</vt:lpstr>
      <vt:lpstr>Presentation level design</vt:lpstr>
      <vt:lpstr>Introduction to Android App Development</vt:lpstr>
      <vt:lpstr>Что такое Android?</vt:lpstr>
      <vt:lpstr>Из чего состоит?</vt:lpstr>
      <vt:lpstr>Какие версии существуют?</vt:lpstr>
      <vt:lpstr>Инструменты</vt:lpstr>
      <vt:lpstr>Теория</vt:lpstr>
      <vt:lpstr>“Hello Study Jams”</vt:lpstr>
      <vt:lpstr>Структура проекта</vt:lpstr>
      <vt:lpstr>AndroidManifest.xml</vt:lpstr>
      <vt:lpstr>AndroidManifest.xml</vt:lpstr>
      <vt:lpstr>Resources</vt:lpstr>
      <vt:lpstr>Layouts</vt:lpstr>
      <vt:lpstr>“Activity”</vt:lpstr>
      <vt:lpstr>Компоненты</vt:lpstr>
      <vt:lpstr>Activities</vt:lpstr>
      <vt:lpstr>Activity: Lifecycle</vt:lpstr>
      <vt:lpstr>Activity: Lifecycle</vt:lpstr>
      <vt:lpstr>“Intents”</vt:lpstr>
      <vt:lpstr>Intents</vt:lpstr>
      <vt:lpstr>Intents</vt:lpstr>
      <vt:lpstr>Intents: структура</vt:lpstr>
      <vt:lpstr>Intents: структура</vt:lpstr>
      <vt:lpstr>Intents: Actions &amp; Categories</vt:lpstr>
      <vt:lpstr>Intents: явные и неявные</vt:lpstr>
      <vt:lpstr>Intents: явные и неявные</vt:lpstr>
      <vt:lpstr>Explicit Intents</vt:lpstr>
      <vt:lpstr>Implicit Intents</vt:lpstr>
      <vt:lpstr>Intents: Обмен данными</vt:lpstr>
      <vt:lpstr>Intents: Обмен данными (FirstActivity)</vt:lpstr>
      <vt:lpstr>“IntentFilters”</vt:lpstr>
      <vt:lpstr>IntentFilters</vt:lpstr>
      <vt:lpstr>IntentFilters</vt:lpstr>
      <vt:lpstr>IntentFilters</vt:lpstr>
      <vt:lpstr>Спасибо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2015-03-18T09:56:45Z</dcterms:created>
  <dcterms:modified xsi:type="dcterms:W3CDTF">2016-04-08T17:42:12Z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