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89" r:id="rId4"/>
    <p:sldId id="290" r:id="rId5"/>
    <p:sldId id="292" r:id="rId6"/>
    <p:sldId id="291" r:id="rId7"/>
    <p:sldId id="293" r:id="rId8"/>
    <p:sldId id="294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EE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5"/>
    <p:restoredTop sz="94571"/>
  </p:normalViewPr>
  <p:slideViewPr>
    <p:cSldViewPr>
      <p:cViewPr varScale="1">
        <p:scale>
          <a:sx n="70" d="100"/>
          <a:sy n="70" d="100"/>
        </p:scale>
        <p:origin x="192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CF8B4-F1C2-49F8-B8E7-E7308A860BDE}" type="datetimeFigureOut">
              <a:rPr lang="ko-KR" altLang="en-US" smtClean="0"/>
              <a:t>2025. 4. 3.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7E7E-2EF4-4C9A-BA9F-58614223F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5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BD9AE0-56BE-4B83-4663-18DFE3476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" y="0"/>
            <a:ext cx="18285488" cy="104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AF7C0-F9DE-1364-AF66-36F80151AD64}"/>
              </a:ext>
            </a:extLst>
          </p:cNvPr>
          <p:cNvSpPr txBox="1"/>
          <p:nvPr/>
        </p:nvSpPr>
        <p:spPr>
          <a:xfrm>
            <a:off x="1905000" y="3467100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경영학도 </a:t>
            </a:r>
            <a:r>
              <a:rPr kumimoji="1" lang="en-US" altLang="ko-KR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</a:t>
            </a:r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입장에서 </a:t>
            </a:r>
            <a:endParaRPr kumimoji="1" lang="en-US" altLang="ko-KR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5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바라보는 프로젝트</a:t>
            </a:r>
            <a:endParaRPr kumimoji="1" lang="en-US" altLang="ko-KR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5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 descr="지상, 의류, 야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C214F7-8404-B2B3-F829-9F9FFDC52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-5443"/>
            <a:ext cx="6779288" cy="8229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3210F-42C7-8962-ACD9-827D4C907DEB}"/>
              </a:ext>
            </a:extLst>
          </p:cNvPr>
          <p:cNvSpPr txBox="1"/>
          <p:nvPr/>
        </p:nvSpPr>
        <p:spPr>
          <a:xfrm>
            <a:off x="12461592" y="8343900"/>
            <a:ext cx="5214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 Lee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솔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GDG on Campus SKHU 24-25 Member </a:t>
            </a:r>
          </a:p>
          <a:p>
            <a:pPr algn="ctr"/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02D82-B5A7-CE31-BADA-9DEDB392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kumimoji="1" lang="en-US" altLang="ko-KR" sz="8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Contents</a:t>
            </a:r>
            <a:endParaRPr kumimoji="1" lang="ko-KR" altLang="en-US" sz="8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52BF339-7CA6-05C3-3CA5-D2D3758965AE}"/>
              </a:ext>
            </a:extLst>
          </p:cNvPr>
          <p:cNvSpPr txBox="1">
            <a:spLocks/>
          </p:cNvSpPr>
          <p:nvPr/>
        </p:nvSpPr>
        <p:spPr>
          <a:xfrm>
            <a:off x="938784" y="1409700"/>
            <a:ext cx="15087600" cy="864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경영학의 연관성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관점에서의 프로젝트 기획과 실행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경영학 이론을 활용한 팀 관리 및 조직 운영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경영학적 리스크 관리 및 문제 해결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성과 평가 및 프로젝트 마무리</a:t>
            </a:r>
            <a:endParaRPr kumimoji="1" lang="en-US" altLang="ko-KR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endParaRPr kumimoji="1" lang="ko-KR" altLang="en-US" sz="5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E486B9-EC86-B830-9B58-4C5A60C2C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0" y="9283700"/>
            <a:ext cx="4749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11B8F-464C-DBD7-A5D8-E4F3A95F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2EA2A-72F5-47E3-18A8-0FA09810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 PM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경영학의 연관성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209EA8-3A96-D3E7-D7E9-CC5422FBC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그림 34" descr="클립아트, 만화 영화, 그래픽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D7E1430-80EF-51E0-474D-E17D2819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" y="5071561"/>
            <a:ext cx="5215437" cy="521543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6E130E-62A3-D59A-E20B-332F2E02B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839CDCE-2EC9-8CF1-A250-AA0EEE359775}"/>
              </a:ext>
            </a:extLst>
          </p:cNvPr>
          <p:cNvSpPr txBox="1"/>
          <p:nvPr/>
        </p:nvSpPr>
        <p:spPr>
          <a:xfrm>
            <a:off x="7492180" y="3212948"/>
            <a:ext cx="9025270" cy="5386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9144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역할</a:t>
            </a:r>
            <a:endParaRPr kumimoji="1" lang="en-US" altLang="ko-KR" sz="3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1️⃣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기획 및 목표 설정</a:t>
            </a:r>
            <a:endParaRPr kumimoji="1" lang="en-US" altLang="ko-KR" sz="3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2️⃣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일정 및 자원 관리</a:t>
            </a:r>
            <a:endParaRPr kumimoji="1" lang="en-US" altLang="ko-KR" sz="3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3️⃣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팀 관리 및 커뮤니케이션</a:t>
            </a:r>
            <a:endParaRPr kumimoji="1" lang="en-US" altLang="ko-KR" sz="3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4️⃣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리스크 관리 및 문제 해결</a:t>
            </a:r>
            <a:endParaRPr kumimoji="1" lang="en-US" altLang="ko-KR" sz="3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5️⃣</a:t>
            </a:r>
            <a:r>
              <a:rPr kumimoji="1" lang="ko-KR" altLang="en-US" sz="3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성과 평가 및 프로젝트 완료</a:t>
            </a: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65F630-4A41-6F5D-75A5-55244287D102}"/>
              </a:ext>
            </a:extLst>
          </p:cNvPr>
          <p:cNvSpPr txBox="1">
            <a:spLocks/>
          </p:cNvSpPr>
          <p:nvPr/>
        </p:nvSpPr>
        <p:spPr>
          <a:xfrm>
            <a:off x="914400" y="2019300"/>
            <a:ext cx="8229600" cy="864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7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F71F8E-90DB-D0E3-BF9E-648E82E40832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B27A45-2FFE-E12F-6453-7C0E0FD78FB7}"/>
              </a:ext>
            </a:extLst>
          </p:cNvPr>
          <p:cNvGrpSpPr/>
          <p:nvPr/>
        </p:nvGrpSpPr>
        <p:grpSpPr>
          <a:xfrm>
            <a:off x="681170" y="342900"/>
            <a:ext cx="5479147" cy="5215437"/>
            <a:chOff x="681170" y="342900"/>
            <a:chExt cx="5479147" cy="5215437"/>
          </a:xfrm>
        </p:grpSpPr>
        <p:pic>
          <p:nvPicPr>
            <p:cNvPr id="46" name="그림 45" descr="클립아트, 그래픽, 상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E9B206A-65C0-0B7F-80DC-DA29F673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80" y="342900"/>
              <a:ext cx="5215437" cy="521543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447641-C268-BCF3-8369-6AAF7CB593DE}"/>
                </a:ext>
              </a:extLst>
            </p:cNvPr>
            <p:cNvSpPr txBox="1"/>
            <p:nvPr/>
          </p:nvSpPr>
          <p:spPr>
            <a:xfrm>
              <a:off x="681170" y="1743382"/>
              <a:ext cx="5215437" cy="22680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914400" indent="-22860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계획</a:t>
              </a:r>
              <a:r>
                <a:rPr kumimoji="1" lang="en-US" altLang="ko-KR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(Planning)</a:t>
              </a:r>
            </a:p>
            <a:p>
              <a:pPr marL="914400" indent="-22860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통제</a:t>
              </a:r>
              <a:r>
                <a:rPr kumimoji="1" lang="en-US" altLang="ko-KR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(Controlling)</a:t>
              </a:r>
            </a:p>
            <a:p>
              <a:pPr marL="914400" indent="-22860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ko-KR" altLang="en-US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의사결정</a:t>
              </a:r>
              <a:r>
                <a:rPr kumimoji="1" lang="en-US" altLang="ko-KR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(Decision</a:t>
              </a:r>
              <a:r>
                <a:rPr kumimoji="1" lang="ko-KR" altLang="en-US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28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Making)</a:t>
              </a:r>
              <a:endPara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3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B6411-228F-B073-A73C-2963A3F11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B93F2-4AAA-FD75-1006-E03F7184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 PM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관점에서의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기획과 실행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6A835D-7F2A-EA3D-E5F2-3ED8D2FD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5F3694-1553-4181-36EA-B5D01460A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54AA9A-350B-F1CE-9FC7-8A166934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CD5407B-6D4F-DEF6-CF9B-21A7A76EFAD6}"/>
              </a:ext>
            </a:extLst>
          </p:cNvPr>
          <p:cNvSpPr txBox="1"/>
          <p:nvPr/>
        </p:nvSpPr>
        <p:spPr>
          <a:xfrm>
            <a:off x="6811008" y="3618181"/>
            <a:ext cx="9025270" cy="538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경영전략적 기획에 따라 목표 및 비전 설정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è"/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프로젝트의 난이도 결정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è"/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주요 이해관계자 분석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è"/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시장 분석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(SWOT,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포지셔닝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338D43F-4EE1-9ACF-C983-5491A8CD18DE}"/>
              </a:ext>
            </a:extLst>
          </p:cNvPr>
          <p:cNvSpPr txBox="1">
            <a:spLocks/>
          </p:cNvSpPr>
          <p:nvPr/>
        </p:nvSpPr>
        <p:spPr>
          <a:xfrm>
            <a:off x="914400" y="2019300"/>
            <a:ext cx="8229600" cy="864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7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D8E13E9-6CD7-820C-29E9-8349007A8DCE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C03E2-5C64-4E78-C39C-F3AC25F55A8D}"/>
              </a:ext>
            </a:extLst>
          </p:cNvPr>
          <p:cNvSpPr txBox="1"/>
          <p:nvPr/>
        </p:nvSpPr>
        <p:spPr>
          <a:xfrm>
            <a:off x="681170" y="1743382"/>
            <a:ext cx="5215437" cy="226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ko-KR" altLang="en-US" sz="2800" dirty="0"/>
          </a:p>
        </p:txBody>
      </p:sp>
      <p:pic>
        <p:nvPicPr>
          <p:cNvPr id="5" name="그림 4" descr="스크린샷, 상징, 픽셀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3EB2D7-2F06-8153-D792-D4C38E3D2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54" y="5131894"/>
            <a:ext cx="4645887" cy="4645887"/>
          </a:xfrm>
          <a:prstGeom prst="rect">
            <a:avLst/>
          </a:prstGeom>
        </p:spPr>
      </p:pic>
      <p:pic>
        <p:nvPicPr>
          <p:cNvPr id="8" name="그림 7" descr="그래픽, 원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691F20-DDE8-0282-89AA-821CA56F4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1" y="1188644"/>
            <a:ext cx="3390992" cy="33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E33F0-1671-2228-5D1C-D5C3155E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59EF-8292-FC46-8288-BEDC7F02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경영학 이론을 활용한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 관리 및 조직 운영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A4C94D-E3DF-636D-E554-15EBFDD8B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A1814C-1008-7E89-1F64-33A742B64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CB4D00-6941-AEE0-BE50-7043D81E3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7FCD141-493F-D150-2621-4108F58EE84B}"/>
              </a:ext>
            </a:extLst>
          </p:cNvPr>
          <p:cNvSpPr txBox="1"/>
          <p:nvPr/>
        </p:nvSpPr>
        <p:spPr>
          <a:xfrm>
            <a:off x="6960209" y="3451638"/>
            <a:ext cx="9025270" cy="2688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 빌딩과 리더십</a:t>
            </a:r>
            <a:endParaRPr kumimoji="1"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</a:pPr>
            <a:endParaRPr kumimoji="1" lang="en-US" altLang="ko-KR" sz="4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 algn="ctr">
              <a:lnSpc>
                <a:spcPct val="150000"/>
              </a:lnSpc>
              <a:spcAft>
                <a:spcPts val="600"/>
              </a:spcAft>
            </a:pPr>
            <a:r>
              <a:rPr kumimoji="1" lang="ko-KR" altLang="en-US" sz="5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변혁적 리더십</a:t>
            </a:r>
            <a:r>
              <a:rPr lang="ko-KR" altLang="en-US" sz="5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🚀     </a:t>
            </a:r>
            <a:r>
              <a:rPr kumimoji="1" lang="en-US" altLang="ko-KR" sz="5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</a:t>
            </a:r>
            <a:r>
              <a:rPr kumimoji="1" lang="ko-KR" altLang="en-US" sz="51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거래적 리더십</a:t>
            </a:r>
            <a:r>
              <a:rPr lang="ko-KR" altLang="en-US" sz="51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⚖</a:t>
            </a:r>
            <a:endParaRPr lang="ko-KR" altLang="en-US" sz="5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200000"/>
              </a:lnSpc>
              <a:spcAft>
                <a:spcPts val="600"/>
              </a:spcAft>
              <a:buFont typeface="Wingdings" pitchFamily="2" charset="2"/>
              <a:buChar char="è"/>
            </a:pPr>
            <a:endParaRPr kumimoji="1" lang="en-US" altLang="ko-KR" sz="3600" dirty="0">
              <a:highlight>
                <a:srgbClr val="FEE293"/>
              </a:highlight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BD7E3D1-16E9-F84F-982C-488B1556C3AF}"/>
              </a:ext>
            </a:extLst>
          </p:cNvPr>
          <p:cNvSpPr txBox="1">
            <a:spLocks/>
          </p:cNvSpPr>
          <p:nvPr/>
        </p:nvSpPr>
        <p:spPr>
          <a:xfrm>
            <a:off x="-861915" y="-1446929"/>
            <a:ext cx="8315129" cy="8648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💡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상황에 따라 적절히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개의 리더십을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조합하는게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중요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‼️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DB9823-CE68-B9F0-C771-8EAC903ECF1C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08D899-38C8-E006-524E-EB57538AE882}"/>
              </a:ext>
            </a:extLst>
          </p:cNvPr>
          <p:cNvSpPr txBox="1"/>
          <p:nvPr/>
        </p:nvSpPr>
        <p:spPr>
          <a:xfrm>
            <a:off x="681170" y="1743382"/>
            <a:ext cx="5215437" cy="226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600200" lvl="2">
              <a:lnSpc>
                <a:spcPct val="150000"/>
              </a:lnSpc>
              <a:spcAft>
                <a:spcPts val="600"/>
              </a:spcAft>
            </a:pPr>
            <a:endParaRPr kumimoji="1"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12721-7E49-4B6C-D7C6-4DF8051D1218}"/>
              </a:ext>
            </a:extLst>
          </p:cNvPr>
          <p:cNvSpPr txBox="1"/>
          <p:nvPr/>
        </p:nvSpPr>
        <p:spPr>
          <a:xfrm>
            <a:off x="7860366" y="6376147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비전</a:t>
            </a:r>
            <a:r>
              <a:rPr kumimoji="1" lang="en-US" altLang="ko-KR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혁신</a:t>
            </a:r>
            <a:r>
              <a:rPr kumimoji="1" lang="en-US" altLang="ko-KR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0675-9101-D8B5-7A61-D792D2AB3853}"/>
              </a:ext>
            </a:extLst>
          </p:cNvPr>
          <p:cNvSpPr txBox="1"/>
          <p:nvPr/>
        </p:nvSpPr>
        <p:spPr>
          <a:xfrm>
            <a:off x="12434809" y="6376147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보상</a:t>
            </a:r>
            <a:r>
              <a:rPr kumimoji="1" lang="en-US" altLang="ko-KR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규율</a:t>
            </a:r>
            <a:r>
              <a:rPr kumimoji="1" lang="en-US" altLang="ko-KR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4000" dirty="0">
                <a:highlight>
                  <a:srgbClr val="FF930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체계</a:t>
            </a:r>
          </a:p>
        </p:txBody>
      </p:sp>
      <p:pic>
        <p:nvPicPr>
          <p:cNvPr id="11" name="그림 10" descr="클립아트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FD54A1A-CBC7-C4E1-2292-58B9A8F1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3" y="4973435"/>
            <a:ext cx="5317700" cy="53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2754E-F7ED-9F77-3C25-11FDDC1A3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FD72D-659E-0523-63BF-48CDD4C7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경영학적 리스크 관리</a:t>
            </a:r>
            <a:b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문제 해결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EF123E-7CFA-6751-14D4-BFD9CE201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0A35E1F-623F-066B-403F-5A990674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271266-9DB7-2C7D-8C78-BEF3C9C5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E1C7DD-C66C-89CE-1594-924E7796B166}"/>
              </a:ext>
            </a:extLst>
          </p:cNvPr>
          <p:cNvSpPr txBox="1"/>
          <p:nvPr/>
        </p:nvSpPr>
        <p:spPr>
          <a:xfrm>
            <a:off x="6902737" y="3687986"/>
            <a:ext cx="9025270" cy="2688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 중 문제 발생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리스크 식별 및 대응 전략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Risk Matrix 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의사결정 과정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Decision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Tree 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8DCBFEF-4635-5E9B-4BA2-CE18DD00818A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943268-1E31-6EB9-B9F4-E28D7724FF76}"/>
              </a:ext>
            </a:extLst>
          </p:cNvPr>
          <p:cNvSpPr txBox="1"/>
          <p:nvPr/>
        </p:nvSpPr>
        <p:spPr>
          <a:xfrm>
            <a:off x="681170" y="1743382"/>
            <a:ext cx="5215437" cy="226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ko-KR" altLang="en-US" sz="2800" dirty="0"/>
          </a:p>
        </p:txBody>
      </p:sp>
      <p:pic>
        <p:nvPicPr>
          <p:cNvPr id="13" name="그림 1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949F91-B15F-3F51-B4B1-410B1DF37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8" y="232132"/>
            <a:ext cx="5676900" cy="3797300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A02BA2-02A5-103A-6AB9-F1EB6E63A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7" y="4261564"/>
            <a:ext cx="6200541" cy="2971800"/>
          </a:xfrm>
          <a:prstGeom prst="rect">
            <a:avLst/>
          </a:prstGeom>
        </p:spPr>
      </p:pic>
      <p:pic>
        <p:nvPicPr>
          <p:cNvPr id="17" name="그림 16" descr="스크린샷, 텍스트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C1D272-1830-803D-9DEC-CBC0FDC5C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53" y="6725746"/>
            <a:ext cx="5854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0C6CA-1CE2-290A-2CDF-789B3E91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650D9-8C22-2C10-2CD2-99712BD7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 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성과 평가 및 프로젝트 마무리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912E6E-1CB4-DEAD-92A7-1E427E0D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40A051-D23C-F143-FFFD-4484EA1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E765BC-B4EC-BBF9-EABA-8BCF0FA54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94EF83-618D-CDBF-A65A-D694431187BA}"/>
              </a:ext>
            </a:extLst>
          </p:cNvPr>
          <p:cNvSpPr txBox="1"/>
          <p:nvPr/>
        </p:nvSpPr>
        <p:spPr>
          <a:xfrm>
            <a:off x="6902737" y="3687986"/>
            <a:ext cx="9025270" cy="268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>
              <a:lnSpc>
                <a:spcPct val="200000"/>
              </a:lnSpc>
              <a:spcAft>
                <a:spcPts val="600"/>
              </a:spcAft>
            </a:pPr>
            <a:endParaRPr kumimoji="1" lang="en-US" altLang="ko-KR" sz="3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3E5303-EFDD-6375-09E6-F441A1A96A2A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0B77F8-E80F-6180-E9C6-42EA778CE016}"/>
              </a:ext>
            </a:extLst>
          </p:cNvPr>
          <p:cNvSpPr txBox="1"/>
          <p:nvPr/>
        </p:nvSpPr>
        <p:spPr>
          <a:xfrm>
            <a:off x="681170" y="1743382"/>
            <a:ext cx="5215437" cy="226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C40F3-9C13-E57C-A086-4906A6CEF36F}"/>
              </a:ext>
            </a:extLst>
          </p:cNvPr>
          <p:cNvSpPr txBox="1"/>
          <p:nvPr/>
        </p:nvSpPr>
        <p:spPr>
          <a:xfrm>
            <a:off x="7467600" y="3774137"/>
            <a:ext cx="9025270" cy="4511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프로젝트 성과 측정 지표</a:t>
            </a: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è"/>
            </a:pP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KPI(Key Performance Indicator </a:t>
            </a:r>
            <a:r>
              <a:rPr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활용</a:t>
            </a:r>
            <a:r>
              <a:rPr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1143000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è"/>
            </a:pP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</a:pPr>
            <a:endParaRPr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피드백 및 개선점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143000" indent="-457200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è"/>
            </a:pP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PDCA(Plan-Do-Check-Act 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 적용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685800">
              <a:lnSpc>
                <a:spcPct val="150000"/>
              </a:lnSpc>
              <a:spcAft>
                <a:spcPts val="600"/>
              </a:spcAft>
            </a:pP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150000"/>
              </a:lnSpc>
              <a:spcAft>
                <a:spcPts val="600"/>
              </a:spcAft>
            </a:pP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D0A5F4-0A0E-B448-15EA-C9CD55CB2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5" y="2265296"/>
            <a:ext cx="7061866" cy="4010245"/>
          </a:xfrm>
          <a:prstGeom prst="rect">
            <a:avLst/>
          </a:prstGeom>
        </p:spPr>
      </p:pic>
      <p:pic>
        <p:nvPicPr>
          <p:cNvPr id="8" name="그림 7" descr="텍스트, 로고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03CBF9-C55F-DAB0-3B9A-4C7B91993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432" y="5877842"/>
            <a:ext cx="4037135" cy="39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F48FA4-619A-94C5-DCDB-9C06800A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F9947-D1D6-1550-E25F-A59F5683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429" y="1707054"/>
            <a:ext cx="9025270" cy="2103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F615E8-C2F3-7095-4A14-45BB6440B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77780" cy="10286998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750B35-E538-6CEB-A53D-8B64BA1E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7553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C266B-55D0-3E83-91E2-C50D33089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071" y="9405436"/>
            <a:ext cx="4197929" cy="881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7B3696C-4C6C-DBC8-A4B3-E079C31355BE}"/>
              </a:ext>
            </a:extLst>
          </p:cNvPr>
          <p:cNvSpPr txBox="1"/>
          <p:nvPr/>
        </p:nvSpPr>
        <p:spPr>
          <a:xfrm>
            <a:off x="6902737" y="3687986"/>
            <a:ext cx="9025270" cy="2688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>
              <a:lnSpc>
                <a:spcPct val="200000"/>
              </a:lnSpc>
              <a:spcAft>
                <a:spcPts val="600"/>
              </a:spcAft>
            </a:pPr>
            <a:endParaRPr kumimoji="1" lang="en-US" altLang="ko-KR" sz="3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A90A74-2196-E30B-40B9-FCEF3C2A0F3E}"/>
              </a:ext>
            </a:extLst>
          </p:cNvPr>
          <p:cNvSpPr/>
          <p:nvPr/>
        </p:nvSpPr>
        <p:spPr>
          <a:xfrm>
            <a:off x="7727553" y="1282009"/>
            <a:ext cx="1105408" cy="4941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C4DB1F-ADBE-F158-FEA6-186F0E1B05DA}"/>
              </a:ext>
            </a:extLst>
          </p:cNvPr>
          <p:cNvSpPr txBox="1"/>
          <p:nvPr/>
        </p:nvSpPr>
        <p:spPr>
          <a:xfrm>
            <a:off x="681170" y="1743382"/>
            <a:ext cx="5215437" cy="226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989E0-0D85-B92B-0702-AFD657EDE95A}"/>
              </a:ext>
            </a:extLst>
          </p:cNvPr>
          <p:cNvSpPr txBox="1"/>
          <p:nvPr/>
        </p:nvSpPr>
        <p:spPr>
          <a:xfrm>
            <a:off x="6468374" y="3379530"/>
            <a:ext cx="11811000" cy="451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>
              <a:lnSpc>
                <a:spcPct val="150000"/>
              </a:lnSpc>
              <a:spcAft>
                <a:spcPts val="600"/>
              </a:spcAft>
            </a:pP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경영학의 핵심 개념</a:t>
            </a:r>
            <a:r>
              <a:rPr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전략</a:t>
            </a:r>
            <a:r>
              <a:rPr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조직관리</a:t>
            </a:r>
            <a:r>
              <a:rPr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리스크 관리</a:t>
            </a:r>
            <a:r>
              <a:rPr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성과평가 </a:t>
            </a:r>
            <a:r>
              <a:rPr lang="en-US" altLang="ko-KR" sz="3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etc</a:t>
            </a:r>
            <a:r>
              <a:rPr lang="en-US" altLang="ko-KR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685800">
              <a:lnSpc>
                <a:spcPct val="150000"/>
              </a:lnSpc>
              <a:spcAft>
                <a:spcPts val="600"/>
              </a:spcAft>
            </a:pPr>
            <a:r>
              <a:rPr lang="ko-KR" altLang="en-US" sz="3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프로젝트에 적용하면 더 효율적이고 체계적인 프로젝트 관리가 가능하다</a:t>
            </a: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685800">
              <a:lnSpc>
                <a:spcPct val="200000"/>
              </a:lnSpc>
              <a:spcAft>
                <a:spcPts val="600"/>
              </a:spcAft>
            </a:pPr>
            <a:endParaRPr kumimoji="1" lang="en-US" altLang="ko-KR" sz="3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7" name="그림 6" descr="원, 그래픽, 스크린샷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C4C7A9-9907-1990-CC54-441546AB1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9" y="24003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263</Words>
  <Application>Microsoft Macintosh PowerPoint</Application>
  <PresentationFormat>사용자 지정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Apple SD Gothic Neo</vt:lpstr>
      <vt:lpstr>Arial</vt:lpstr>
      <vt:lpstr>Calibri</vt:lpstr>
      <vt:lpstr>Wingdings</vt:lpstr>
      <vt:lpstr>Office Theme</vt:lpstr>
      <vt:lpstr>PowerPoint 프레젠테이션</vt:lpstr>
      <vt:lpstr>Contents</vt:lpstr>
      <vt:lpstr>01. PM과 경영학의 연관성 </vt:lpstr>
      <vt:lpstr>02. PM 관점에서의 프로젝트 기획과 실행</vt:lpstr>
      <vt:lpstr>03. 경영학 이론을 활용한 팀 관리 및 조직 운영</vt:lpstr>
      <vt:lpstr>04. 경영학적 리스크 관리 및 문제 해결</vt:lpstr>
      <vt:lpstr>05. 성과 평가 및 프로젝트 마무리</vt:lpstr>
      <vt:lpstr>결론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이솔</cp:lastModifiedBy>
  <cp:revision>20</cp:revision>
  <dcterms:created xsi:type="dcterms:W3CDTF">2023-04-10T23:53:38Z</dcterms:created>
  <dcterms:modified xsi:type="dcterms:W3CDTF">2025-04-03T09:32:14Z</dcterms:modified>
</cp:coreProperties>
</file>