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Google Sans"/>
      <p:regular r:id="rId24"/>
      <p:bold r:id="rId25"/>
      <p:italic r:id="rId26"/>
      <p:boldItalic r:id="rId27"/>
    </p:embeddedFont>
    <p:embeddedFont>
      <p:font typeface="Google Sans Medium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oogle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ogleSans-italic.fntdata"/><Relationship Id="rId25" Type="http://schemas.openxmlformats.org/officeDocument/2006/relationships/font" Target="fonts/GoogleSans-bold.fntdata"/><Relationship Id="rId28" Type="http://schemas.openxmlformats.org/officeDocument/2006/relationships/font" Target="fonts/GoogleSansMedium-regular.fntdata"/><Relationship Id="rId27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ogle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Medium-boldItalic.fntdata"/><Relationship Id="rId30" Type="http://schemas.openxmlformats.org/officeDocument/2006/relationships/font" Target="fonts/GoogleSans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6072c5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6072c5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8384d631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8384d631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8384d631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8384d631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384d631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8384d631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8384d631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8384d631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06072c5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06072c5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8384d6316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8384d6316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8384d6316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8384d6316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69d633b8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69d633b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6072c5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06072c5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06072c5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06072c5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6072c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6072c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9d633b8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9d633b8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6072c5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6072c5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06072c5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06072c5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8384d631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8384d631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384d631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384d631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384d631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384d631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7524" y="4248025"/>
            <a:ext cx="3367977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00" y="4595750"/>
            <a:ext cx="2252099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757000" y="1152475"/>
            <a:ext cx="3677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Static Site Generators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852600" y="1937025"/>
            <a:ext cx="3046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 software application that creates HTML pages from templates or components and a given content source. Static site generators are an alternative to database-driven content management systems, such as WordPress and Drupal.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25467" l="2362" r="2770" t="0"/>
          <a:stretch/>
        </p:blipFill>
        <p:spPr>
          <a:xfrm>
            <a:off x="4097500" y="2044000"/>
            <a:ext cx="4158024" cy="163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757000" y="1152475"/>
            <a:ext cx="336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SSG: Pros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852600" y="1937025"/>
            <a:ext cx="5950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Easy to create decoupled architecture with multiple content sources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Fast page load times due to much of the content being pre-rendered and the static nature of the content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Better for SEO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Easily scalable infrastructure that allows the project to grow organically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757000" y="1152475"/>
            <a:ext cx="336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SSG: Cons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852600" y="1937025"/>
            <a:ext cx="595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Personalization and dynamic content require workarounds or additional services.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When content does change, you must rebuild the site in order to have these changes reflected on the site.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125" y="3497722"/>
            <a:ext cx="2709750" cy="10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757000" y="1152475"/>
            <a:ext cx="3677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Server Side Rendering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852600" y="1937025"/>
            <a:ext cx="3046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An application's ability to convert HTML files on the server into a fully rendered HTML page for the client. The web browser submits a request for information from the server, which instantly responds by sending a fully rendered page to the client.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6751" l="0" r="3063" t="17965"/>
          <a:stretch/>
        </p:blipFill>
        <p:spPr>
          <a:xfrm>
            <a:off x="5263175" y="1597850"/>
            <a:ext cx="2439101" cy="123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175" y="2910375"/>
            <a:ext cx="2439099" cy="12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3298500" y="502675"/>
            <a:ext cx="26490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CSR vs SSR</a:t>
            </a:r>
            <a:endParaRPr b="1" sz="35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838" y="1529713"/>
            <a:ext cx="3170625" cy="23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763" y="1529725"/>
            <a:ext cx="3333402" cy="23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757000" y="1152475"/>
            <a:ext cx="336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SSR: Pros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852600" y="1708425"/>
            <a:ext cx="595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SSR enables teams to create dynamic, personalized content experiences without labor-intensive workarounds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Changes to content are displayed instantaneously unlike SSGs where teams must rebuild the site to see the changes to the content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SSR sites are client agnostic, different from SPAs where clients can determine page loading time or quality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It is easier to rank well for SEO with SSRs than SPAs, while still providing personalized experiences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757000" y="1152475"/>
            <a:ext cx="336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SSR: Cons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52600" y="1708425"/>
            <a:ext cx="595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SSRs typically require more API calls to the server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SSRs by default are often slower than SPAs and SSGs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2504100" y="502675"/>
            <a:ext cx="41358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What’s next ?</a:t>
            </a:r>
            <a:endParaRPr b="1" sz="35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852600" y="1937025"/>
            <a:ext cx="595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Discover React more (state management, axios in react, refs…)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Practise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Learn a CSS framework/library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Learn more about SSR &amp; SSG technologies related React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Work on real projects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And most importantly … Have fun coding !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2294088" y="557425"/>
            <a:ext cx="455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That’s all for today</a:t>
            </a:r>
            <a:endParaRPr b="1" sz="35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 rotWithShape="1">
          <a:blip r:embed="rId4">
            <a:alphaModFix/>
          </a:blip>
          <a:srcRect b="3530" l="0" r="0" t="0"/>
          <a:stretch/>
        </p:blipFill>
        <p:spPr>
          <a:xfrm>
            <a:off x="2022313" y="1438650"/>
            <a:ext cx="5099376" cy="28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325" y="1604000"/>
            <a:ext cx="3824975" cy="251334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341525" y="3369025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E2E2E2"/>
                </a:solidFill>
                <a:latin typeface="Roboto Mono"/>
                <a:ea typeface="Roboto Mono"/>
                <a:cs typeface="Roboto Mono"/>
                <a:sym typeface="Roboto Mono"/>
              </a:rPr>
              <a:t>Part 2</a:t>
            </a:r>
            <a:endParaRPr sz="1200">
              <a:solidFill>
                <a:srgbClr val="E2E2E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265325" y="17619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Get Started With React </a:t>
            </a:r>
            <a:endParaRPr b="1" sz="4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114250" y="406475"/>
            <a:ext cx="4931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What to learn in this training</a:t>
            </a:r>
            <a:endParaRPr b="1" sz="25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(Part 2)</a:t>
            </a:r>
            <a:endParaRPr b="1" sz="25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161600" y="1218175"/>
            <a:ext cx="39474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500"/>
              <a:buFont typeface="Roboto Mono"/>
              <a:buChar char="-"/>
            </a:pPr>
            <a:r>
              <a:rPr lang="fr" sz="1500">
                <a:solidFill>
                  <a:srgbClr val="E2E2E2"/>
                </a:solidFill>
                <a:latin typeface="Roboto Mono"/>
                <a:ea typeface="Roboto Mono"/>
                <a:cs typeface="Roboto Mono"/>
                <a:sym typeface="Roboto Mono"/>
              </a:rPr>
              <a:t>useEffect hook</a:t>
            </a:r>
            <a:endParaRPr sz="1500">
              <a:solidFill>
                <a:srgbClr val="E2E2E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500"/>
              <a:buFont typeface="Roboto Mono"/>
              <a:buChar char="-"/>
            </a:pPr>
            <a:r>
              <a:rPr lang="fr" sz="1500">
                <a:solidFill>
                  <a:srgbClr val="E2E2E2"/>
                </a:solidFill>
                <a:latin typeface="Roboto Mono"/>
                <a:ea typeface="Roboto Mono"/>
                <a:cs typeface="Roboto Mono"/>
                <a:sym typeface="Roboto Mono"/>
              </a:rPr>
              <a:t>HTTP requests </a:t>
            </a:r>
            <a:endParaRPr sz="1500">
              <a:solidFill>
                <a:srgbClr val="E2E2E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500"/>
              <a:buFont typeface="Roboto Mono"/>
              <a:buChar char="-"/>
            </a:pPr>
            <a:r>
              <a:rPr lang="fr" sz="1500">
                <a:solidFill>
                  <a:srgbClr val="E2E2E2"/>
                </a:solidFill>
                <a:latin typeface="Roboto Mono"/>
                <a:ea typeface="Roboto Mono"/>
                <a:cs typeface="Roboto Mono"/>
                <a:sym typeface="Roboto Mono"/>
              </a:rPr>
              <a:t>fetching data with fetch API</a:t>
            </a:r>
            <a:endParaRPr sz="1500">
              <a:solidFill>
                <a:srgbClr val="E2E2E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500"/>
              <a:buFont typeface="Roboto Mono"/>
              <a:buChar char="-"/>
            </a:pPr>
            <a:r>
              <a:rPr lang="fr" sz="1500">
                <a:solidFill>
                  <a:srgbClr val="E2E2E2"/>
                </a:solidFill>
                <a:latin typeface="Roboto Mono"/>
                <a:ea typeface="Roboto Mono"/>
                <a:cs typeface="Roboto Mono"/>
                <a:sym typeface="Roboto Mono"/>
              </a:rPr>
              <a:t>React router</a:t>
            </a:r>
            <a:endParaRPr sz="1500">
              <a:solidFill>
                <a:srgbClr val="E2E2E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500"/>
              <a:buFont typeface="Roboto Mono"/>
              <a:buChar char="-"/>
            </a:pPr>
            <a:r>
              <a:rPr lang="fr" sz="1500">
                <a:solidFill>
                  <a:srgbClr val="E2E2E2"/>
                </a:solidFill>
                <a:latin typeface="Roboto Mono"/>
                <a:ea typeface="Roboto Mono"/>
                <a:cs typeface="Roboto Mono"/>
                <a:sym typeface="Roboto Mono"/>
              </a:rPr>
              <a:t>Controlled forms</a:t>
            </a:r>
            <a:endParaRPr sz="1500">
              <a:solidFill>
                <a:srgbClr val="E2E2E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500"/>
              <a:buFont typeface="Roboto Mono"/>
              <a:buChar char="-"/>
            </a:pPr>
            <a:r>
              <a:rPr lang="fr" sz="1500">
                <a:solidFill>
                  <a:srgbClr val="E2E2E2"/>
                </a:solidFill>
                <a:latin typeface="Roboto Mono"/>
                <a:ea typeface="Roboto Mono"/>
                <a:cs typeface="Roboto Mono"/>
                <a:sym typeface="Roboto Mono"/>
              </a:rPr>
              <a:t>SPA vs SSG vs SSR</a:t>
            </a:r>
            <a:endParaRPr sz="1500">
              <a:solidFill>
                <a:srgbClr val="E2E2E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852600" y="1152475"/>
            <a:ext cx="290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React Hooks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52600" y="1937025"/>
            <a:ext cx="371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We have already seen how to manipulate a component’s state with useState hook.</a:t>
            </a:r>
            <a:endParaRPr sz="12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Now it’s time to discover another hook which is useEffect</a:t>
            </a:r>
            <a:endParaRPr sz="12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575" y="1923925"/>
            <a:ext cx="1873500" cy="18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57000" y="1152475"/>
            <a:ext cx="290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HTTP requests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852600" y="1937025"/>
            <a:ext cx="2864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An HTTP request is made by a client, to a named host, which is located on a server. The aim of the request is to access a resource on the server. To make the request, the client uses components of a URL (Uniform Resource Locator), which includes the information needed to access the resource.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075" y="2042863"/>
            <a:ext cx="4218375" cy="16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757000" y="1152475"/>
            <a:ext cx="336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React Router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852600" y="1937025"/>
            <a:ext cx="371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React Router is the standard routing library for React that keeps your UI in sync with the URL. It has a simple API with powerful features like lazy code loading, dynamic route matching, and location transition handling built right in.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360850"/>
            <a:ext cx="3663550" cy="24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757000" y="1152475"/>
            <a:ext cx="3677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Single Page Applications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852600" y="1937025"/>
            <a:ext cx="285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 web app implementation that loads only a single web document, and then updates the body content of that single document via JavaScript APIs such as XMLHttpRequest and Fetch when different content is to be shown.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125" y="1781876"/>
            <a:ext cx="3899301" cy="21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57000" y="1152475"/>
            <a:ext cx="336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SPA: Pros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852600" y="1937025"/>
            <a:ext cx="595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While the initial load maybe longer, once the application has fully loaded, there will not be additional loading required.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Good choice for dynamic experiences where teams need a customized feeling to their user experience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Teams have a lot of control over their architectures and can make use of modern web frameworks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757000" y="1152475"/>
            <a:ext cx="3366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E2E2E2"/>
                </a:solidFill>
                <a:latin typeface="Google Sans"/>
                <a:ea typeface="Google Sans"/>
                <a:cs typeface="Google Sans"/>
                <a:sym typeface="Google Sans"/>
              </a:rPr>
              <a:t>SPA: Cons</a:t>
            </a:r>
            <a:endParaRPr b="1" sz="2000">
              <a:solidFill>
                <a:srgbClr val="E2E2E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852600" y="1937025"/>
            <a:ext cx="5950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As the application grows in size and complexity, it can severely impact the initial load time which can lead to a deterioration of user experience.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Maintaining good SEO is nearly impossible because of load times and lack of initial content on the HTML.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Google Sans Medium"/>
              <a:buChar char="-"/>
            </a:pPr>
            <a:r>
              <a:rPr lang="fr">
                <a:solidFill>
                  <a:srgbClr val="E2E2E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Challenges with the SPA approach require workarounds that can be costly and time-consuming.</a:t>
            </a:r>
            <a:endParaRPr>
              <a:solidFill>
                <a:srgbClr val="E2E2E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