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9" r:id="rId3"/>
    <p:sldId id="313" r:id="rId4"/>
    <p:sldId id="261" r:id="rId5"/>
    <p:sldId id="306" r:id="rId6"/>
    <p:sldId id="300" r:id="rId7"/>
    <p:sldId id="301" r:id="rId8"/>
    <p:sldId id="302" r:id="rId9"/>
    <p:sldId id="303" r:id="rId10"/>
    <p:sldId id="304" r:id="rId11"/>
    <p:sldId id="305" r:id="rId12"/>
    <p:sldId id="307" r:id="rId13"/>
    <p:sldId id="308" r:id="rId14"/>
    <p:sldId id="309" r:id="rId15"/>
    <p:sldId id="310" r:id="rId16"/>
    <p:sldId id="311" r:id="rId17"/>
    <p:sldId id="315" r:id="rId18"/>
    <p:sldId id="312" r:id="rId19"/>
    <p:sldId id="314" r:id="rId20"/>
    <p:sldId id="260" r:id="rId2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Google Sans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9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3849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06072c58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06072c58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7646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6072c58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6072c58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704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6072c58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6072c58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0175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6072c58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6072c58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773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6072c58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6072c58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099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06072c58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06072c58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567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6072c58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6072c58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5781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6072c58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6072c58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5327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6072c58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6072c58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68678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6072c58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6072c58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9184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6072c58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6072c58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235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06072c58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06072c58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8625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06072c58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06072c58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185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06072c58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06072c58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457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6072c58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6072c58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774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6072c58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6072c58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636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6072c58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6072c58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403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6072c58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6072c58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705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6072c58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6072c58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624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6072c58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6072c58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4495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www.npmjs.com/package/bcryp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pmjs.com/package/jsonwebtoken" TargetMode="External"/><Relationship Id="rId5" Type="http://schemas.openxmlformats.org/officeDocument/2006/relationships/hyperlink" Target="https://www.youtube.com/watch?v=-0exw-9YJBo" TargetMode="External"/><Relationship Id="rId4" Type="http://schemas.openxmlformats.org/officeDocument/2006/relationships/hyperlink" Target="https://mongoosejs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7524" y="4248025"/>
            <a:ext cx="3367977" cy="104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2900" y="4595750"/>
            <a:ext cx="2252099" cy="44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1676400" y="316239"/>
            <a:ext cx="639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Get a document</a:t>
            </a:r>
            <a:endParaRPr lang="fr-FR" sz="28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319" y="1442467"/>
            <a:ext cx="6003611" cy="287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3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1676400" y="316239"/>
            <a:ext cx="639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Get many documents</a:t>
            </a:r>
            <a:endParaRPr lang="fr-FR" sz="28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319" y="1442467"/>
            <a:ext cx="6003611" cy="287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7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1676400" y="316239"/>
            <a:ext cx="639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Update a document</a:t>
            </a:r>
            <a:endParaRPr lang="fr-FR" sz="28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457" y="997498"/>
            <a:ext cx="4898932" cy="372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8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1676400" y="316239"/>
            <a:ext cx="639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Delete a document</a:t>
            </a:r>
            <a:endParaRPr lang="fr-FR" sz="28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131" y="1229360"/>
            <a:ext cx="5980469" cy="336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5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1988820" y="2352843"/>
            <a:ext cx="5803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Authentication</a:t>
            </a:r>
            <a:endParaRPr lang="fr-FR" sz="60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3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1676400" y="316239"/>
            <a:ext cx="332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JWT </a:t>
            </a:r>
            <a:r>
              <a:rPr lang="fr-FR" sz="28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tokens</a:t>
            </a:r>
            <a:endParaRPr lang="fr-FR" sz="28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14959" y="1521847"/>
            <a:ext cx="546948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>
              <a:spcBef>
                <a:spcPts val="600"/>
              </a:spcBef>
              <a:buSzPts val="1800"/>
            </a:pPr>
            <a:r>
              <a:rPr lang="en-US" sz="1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- There are many methods for authentication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1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- JWT stands for ‘‘JSON Web Token’’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1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- When the client logs in, the server returns to him a token.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1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- When the client makes a request, he must attach the token in the request’s header.</a:t>
            </a:r>
            <a:br>
              <a:rPr lang="en-US" sz="1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</a:br>
            <a:r>
              <a:rPr lang="en-US" sz="1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- The server verifies the token, if it’s valid, it returns the requested data. Otherwise, the request won’t be satisfied</a:t>
            </a:r>
          </a:p>
          <a:p>
            <a:pPr marL="114300" lvl="0">
              <a:spcBef>
                <a:spcPts val="600"/>
              </a:spcBef>
              <a:buSzPts val="1800"/>
            </a:pPr>
            <a:endParaRPr lang="en-US" sz="1800" dirty="0" smtClean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  <a:p>
            <a:pPr marL="400050" lvl="0" indent="-285750">
              <a:spcBef>
                <a:spcPts val="600"/>
              </a:spcBef>
              <a:buSzPts val="1800"/>
              <a:buFontTx/>
              <a:buChar char="-"/>
            </a:pPr>
            <a:endParaRPr lang="en-US" sz="18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  <a:p>
            <a:pPr marL="114300" lvl="0">
              <a:spcBef>
                <a:spcPts val="600"/>
              </a:spcBef>
              <a:buSzPts val="1800"/>
            </a:pPr>
            <a:endParaRPr lang="en" sz="18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267" y="1755457"/>
            <a:ext cx="1700213" cy="170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6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1676400" y="316239"/>
            <a:ext cx="639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JWT tokens</a:t>
            </a:r>
            <a:endParaRPr lang="fr-FR" sz="28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  <p:pic>
        <p:nvPicPr>
          <p:cNvPr id="1026" name="Picture 2" descr="JWT tokens and security - working principles and use cas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2" y="1348009"/>
            <a:ext cx="6619875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64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1676400" y="316239"/>
            <a:ext cx="639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Generate  a token</a:t>
            </a:r>
            <a:endParaRPr lang="fr-FR" sz="28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640" y="1017725"/>
            <a:ext cx="5711694" cy="379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1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1676400" y="316239"/>
            <a:ext cx="639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Verify a token</a:t>
            </a:r>
            <a:endParaRPr lang="fr-FR" sz="28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212" y="1462750"/>
            <a:ext cx="5635587" cy="306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2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1676400" y="316239"/>
            <a:ext cx="332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resources</a:t>
            </a:r>
            <a:endParaRPr lang="fr-FR" sz="28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14959" y="1521847"/>
            <a:ext cx="776224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>
              <a:spcBef>
                <a:spcPts val="600"/>
              </a:spcBef>
              <a:buSzPts val="1800"/>
            </a:pPr>
            <a:r>
              <a:rPr lang="fr-FR" sz="18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hlinkClick r:id="rId4"/>
              </a:rPr>
              <a:t>https://docs.mongodb.com/manual/crud/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fr-FR" sz="1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hlinkClick r:id="rId4"/>
              </a:rPr>
              <a:t>https</a:t>
            </a:r>
            <a:r>
              <a:rPr lang="fr-FR" sz="18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hlinkClick r:id="rId4"/>
              </a:rPr>
              <a:t>://mongoosejs.com</a:t>
            </a:r>
            <a:r>
              <a:rPr lang="fr-FR" sz="1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hlinkClick r:id="rId4"/>
              </a:rPr>
              <a:t>/</a:t>
            </a:r>
            <a:endParaRPr lang="fr-FR" sz="1800" dirty="0" smtClean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  <a:p>
            <a:pPr marL="114300" lvl="0">
              <a:spcBef>
                <a:spcPts val="600"/>
              </a:spcBef>
              <a:buSzPts val="1800"/>
            </a:pPr>
            <a:r>
              <a:rPr lang="fr-FR" sz="18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hlinkClick r:id="rId5"/>
              </a:rPr>
              <a:t>https://www.youtube.com/watch?v=-</a:t>
            </a:r>
            <a:r>
              <a:rPr lang="fr-FR" sz="1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hlinkClick r:id="rId5"/>
              </a:rPr>
              <a:t>0exw-9YJBo</a:t>
            </a:r>
            <a:endParaRPr lang="fr-FR" sz="1800" dirty="0" smtClean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  <a:p>
            <a:pPr marL="114300" lvl="0">
              <a:spcBef>
                <a:spcPts val="600"/>
              </a:spcBef>
              <a:buSzPts val="1800"/>
            </a:pPr>
            <a:r>
              <a:rPr lang="fr-FR" sz="18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hlinkClick r:id="rId6"/>
              </a:rPr>
              <a:t>https://</a:t>
            </a:r>
            <a:r>
              <a:rPr lang="fr-FR" sz="1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hlinkClick r:id="rId6"/>
              </a:rPr>
              <a:t>www.npmjs.com/package/jsonwebtoken</a:t>
            </a:r>
            <a:endParaRPr lang="fr-FR" sz="1800" dirty="0" smtClean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  <a:p>
            <a:pPr marL="114300" lvl="0">
              <a:spcBef>
                <a:spcPts val="600"/>
              </a:spcBef>
              <a:buSzPts val="1800"/>
            </a:pPr>
            <a:r>
              <a:rPr lang="fr-FR" sz="18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hlinkClick r:id="rId7"/>
              </a:rPr>
              <a:t>https://</a:t>
            </a:r>
            <a:r>
              <a:rPr lang="fr-FR" sz="1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hlinkClick r:id="rId7"/>
              </a:rPr>
              <a:t>www.npmjs.com/package/bcrypt</a:t>
            </a:r>
            <a:endParaRPr lang="fr-FR" sz="1800" dirty="0" smtClean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  <a:p>
            <a:pPr marL="114300" lvl="0">
              <a:spcBef>
                <a:spcPts val="600"/>
              </a:spcBef>
              <a:buSzPts val="1800"/>
            </a:pPr>
            <a:r>
              <a:rPr lang="fr-FR" sz="180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https://www.youtube.com/watch?v=enopDSs3DRw</a:t>
            </a:r>
            <a:endParaRPr lang="fr-FR" sz="1800" dirty="0" smtClean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33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2679700" y="2352843"/>
            <a:ext cx="378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MongoDB</a:t>
            </a:r>
            <a:endParaRPr lang="fr-FR" sz="60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1473200" y="1627325"/>
            <a:ext cx="619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Thank</a:t>
            </a:r>
            <a:r>
              <a:rPr lang="fr-FR" sz="4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 </a:t>
            </a:r>
            <a:r>
              <a:rPr lang="fr-FR" sz="48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you</a:t>
            </a:r>
            <a:r>
              <a:rPr lang="fr-FR" sz="4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 for </a:t>
            </a:r>
            <a:r>
              <a:rPr lang="fr-FR" sz="48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your</a:t>
            </a:r>
            <a:r>
              <a:rPr lang="fr-FR" sz="4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 </a:t>
            </a:r>
            <a:r>
              <a:rPr lang="fr-FR" sz="48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kind</a:t>
            </a:r>
            <a:r>
              <a:rPr lang="fr-FR" sz="4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 attention!</a:t>
            </a:r>
          </a:p>
          <a:p>
            <a:endParaRPr lang="fr-FR" sz="48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1685290" y="1663809"/>
            <a:ext cx="57734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MongoDB</a:t>
            </a:r>
            <a:endParaRPr lang="fr-FR" sz="2800" dirty="0" smtClean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  <a:p>
            <a:r>
              <a:rPr lang="fr-FR" sz="28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Mongoose</a:t>
            </a:r>
            <a:endParaRPr lang="fr-FR" sz="2800" dirty="0" smtClean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  <a:p>
            <a:r>
              <a:rPr lang="fr-FR" sz="2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CRUD </a:t>
            </a:r>
            <a:r>
              <a:rPr lang="fr-FR" sz="28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operations</a:t>
            </a:r>
            <a:endParaRPr lang="fr-FR" sz="2800" dirty="0" smtClean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  <a:p>
            <a:r>
              <a:rPr lang="fr-FR" sz="28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Authentication</a:t>
            </a:r>
            <a:endParaRPr lang="fr-FR" sz="28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96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1676400" y="316239"/>
            <a:ext cx="332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MongoDB</a:t>
            </a:r>
            <a:endParaRPr lang="fr-FR" sz="28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14960" y="1521847"/>
            <a:ext cx="46837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>
              <a:spcBef>
                <a:spcPts val="600"/>
              </a:spcBef>
              <a:buSzPts val="1800"/>
            </a:pPr>
            <a:r>
              <a:rPr lang="en-US" sz="18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Famous </a:t>
            </a:r>
            <a:r>
              <a:rPr lang="en-US" sz="1800" dirty="0" err="1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noSQL</a:t>
            </a:r>
            <a:r>
              <a:rPr lang="en-US" sz="18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 database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18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Each database contains collections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18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Each collection contains documents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18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Documents are JSON objects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18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Each document can have different structure (schema)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en-US" sz="18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Unlike SQL databases, it uses predefined functions instead of a query language</a:t>
            </a:r>
          </a:p>
          <a:p>
            <a:pPr marL="114300" lvl="0">
              <a:spcBef>
                <a:spcPts val="600"/>
              </a:spcBef>
              <a:buSzPts val="1800"/>
            </a:pPr>
            <a:endParaRPr lang="en" sz="18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  <p:pic>
        <p:nvPicPr>
          <p:cNvPr id="8" name="Picture 2" descr="Fichier:MongoDB-Logo.svg — Wikipé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392" y="2273242"/>
            <a:ext cx="3622235" cy="98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1676400" y="316239"/>
            <a:ext cx="332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MongoDB</a:t>
            </a:r>
            <a:endParaRPr lang="fr-FR" sz="28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  <p:pic>
        <p:nvPicPr>
          <p:cNvPr id="1026" name="Picture 2" descr="MongoDB vs. MySQL {Detailed Comparison of Databases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120" y="1017725"/>
            <a:ext cx="5039360" cy="377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08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1676400" y="316239"/>
            <a:ext cx="6390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Mongoose (Object Document Mapping package)</a:t>
            </a:r>
            <a:endParaRPr lang="fr-FR" sz="28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397" y="1564640"/>
            <a:ext cx="5817236" cy="321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5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1676400" y="316239"/>
            <a:ext cx="639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Model</a:t>
            </a:r>
            <a:endParaRPr lang="fr-FR" sz="28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164" y="1229360"/>
            <a:ext cx="4402621" cy="365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8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1676400" y="316239"/>
            <a:ext cx="3698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Common  </a:t>
            </a:r>
            <a:r>
              <a:rPr lang="fr-FR" sz="2800" dirty="0" err="1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functions</a:t>
            </a:r>
            <a:endParaRPr lang="fr-FR" sz="28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914400" y="1284484"/>
            <a:ext cx="612648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>
              <a:spcBef>
                <a:spcPts val="600"/>
              </a:spcBef>
              <a:buSzPts val="1800"/>
            </a:pPr>
            <a:r>
              <a:rPr lang="fr-FR" sz="1800" dirty="0" err="1">
                <a:solidFill>
                  <a:schemeClr val="bg1"/>
                </a:solidFill>
                <a:latin typeface="Consolas" panose="020B0609020204030204" pitchFamily="49" charset="0"/>
                <a:ea typeface="Google Sans" panose="020B0604020202020204" charset="0"/>
                <a:cs typeface="Google Sans" panose="020B0604020202020204" charset="0"/>
              </a:rPr>
              <a:t>find</a:t>
            </a:r>
            <a:r>
              <a:rPr lang="fr-FR" sz="1800" dirty="0">
                <a:solidFill>
                  <a:schemeClr val="bg1"/>
                </a:solidFill>
                <a:latin typeface="Consolas" panose="020B0609020204030204" pitchFamily="49" charset="0"/>
                <a:ea typeface="Google Sans" panose="020B0604020202020204" charset="0"/>
                <a:cs typeface="Google Sans" panose="020B0604020202020204" charset="0"/>
              </a:rPr>
              <a:t>()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fr-FR" sz="1800" dirty="0" err="1">
                <a:solidFill>
                  <a:schemeClr val="bg1"/>
                </a:solidFill>
                <a:latin typeface="Consolas" panose="020B0609020204030204" pitchFamily="49" charset="0"/>
                <a:ea typeface="Google Sans" panose="020B0604020202020204" charset="0"/>
                <a:cs typeface="Google Sans" panose="020B0604020202020204" charset="0"/>
              </a:rPr>
              <a:t>findOne</a:t>
            </a:r>
            <a:r>
              <a:rPr lang="fr-FR" sz="1800" dirty="0">
                <a:solidFill>
                  <a:schemeClr val="bg1"/>
                </a:solidFill>
                <a:latin typeface="Consolas" panose="020B0609020204030204" pitchFamily="49" charset="0"/>
                <a:ea typeface="Google Sans" panose="020B0604020202020204" charset="0"/>
                <a:cs typeface="Google Sans" panose="020B0604020202020204" charset="0"/>
              </a:rPr>
              <a:t>()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fr-FR" sz="1800" dirty="0" err="1">
                <a:solidFill>
                  <a:schemeClr val="bg1"/>
                </a:solidFill>
                <a:latin typeface="Consolas" panose="020B0609020204030204" pitchFamily="49" charset="0"/>
                <a:ea typeface="Google Sans" panose="020B0604020202020204" charset="0"/>
                <a:cs typeface="Google Sans" panose="020B0604020202020204" charset="0"/>
              </a:rPr>
              <a:t>findById</a:t>
            </a:r>
            <a:r>
              <a:rPr lang="fr-FR" sz="1800" dirty="0">
                <a:solidFill>
                  <a:schemeClr val="bg1"/>
                </a:solidFill>
                <a:latin typeface="Consolas" panose="020B0609020204030204" pitchFamily="49" charset="0"/>
                <a:ea typeface="Google Sans" panose="020B0604020202020204" charset="0"/>
                <a:cs typeface="Google Sans" panose="020B0604020202020204" charset="0"/>
              </a:rPr>
              <a:t>()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fr-FR" sz="1800" dirty="0" err="1">
                <a:solidFill>
                  <a:schemeClr val="bg1"/>
                </a:solidFill>
                <a:latin typeface="Consolas" panose="020B0609020204030204" pitchFamily="49" charset="0"/>
                <a:ea typeface="Google Sans" panose="020B0604020202020204" charset="0"/>
                <a:cs typeface="Google Sans" panose="020B0604020202020204" charset="0"/>
              </a:rPr>
              <a:t>findOneAndUpdate</a:t>
            </a:r>
            <a:r>
              <a:rPr lang="fr-FR" sz="1800" dirty="0">
                <a:solidFill>
                  <a:schemeClr val="bg1"/>
                </a:solidFill>
                <a:latin typeface="Consolas" panose="020B0609020204030204" pitchFamily="49" charset="0"/>
                <a:ea typeface="Google Sans" panose="020B0604020202020204" charset="0"/>
                <a:cs typeface="Google Sans" panose="020B0604020202020204" charset="0"/>
              </a:rPr>
              <a:t>() , </a:t>
            </a:r>
            <a:r>
              <a:rPr lang="fr-FR" sz="1800" dirty="0" err="1">
                <a:solidFill>
                  <a:schemeClr val="bg1"/>
                </a:solidFill>
                <a:latin typeface="Consolas" panose="020B0609020204030204" pitchFamily="49" charset="0"/>
                <a:ea typeface="Google Sans" panose="020B0604020202020204" charset="0"/>
                <a:cs typeface="Google Sans" panose="020B0604020202020204" charset="0"/>
              </a:rPr>
              <a:t>findByIdAndUpdate</a:t>
            </a:r>
            <a:r>
              <a:rPr lang="fr-FR" sz="1800" dirty="0">
                <a:solidFill>
                  <a:schemeClr val="bg1"/>
                </a:solidFill>
                <a:latin typeface="Consolas" panose="020B0609020204030204" pitchFamily="49" charset="0"/>
                <a:ea typeface="Google Sans" panose="020B0604020202020204" charset="0"/>
                <a:cs typeface="Google Sans" panose="020B0604020202020204" charset="0"/>
              </a:rPr>
              <a:t>()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fr-FR" sz="1800" dirty="0" err="1">
                <a:solidFill>
                  <a:schemeClr val="bg1"/>
                </a:solidFill>
                <a:latin typeface="Consolas" panose="020B0609020204030204" pitchFamily="49" charset="0"/>
                <a:ea typeface="Google Sans" panose="020B0604020202020204" charset="0"/>
                <a:cs typeface="Google Sans" panose="020B0604020202020204" charset="0"/>
              </a:rPr>
              <a:t>findOneAndDelete</a:t>
            </a:r>
            <a:r>
              <a:rPr lang="fr-FR" sz="1800" dirty="0">
                <a:solidFill>
                  <a:schemeClr val="bg1"/>
                </a:solidFill>
                <a:latin typeface="Consolas" panose="020B0609020204030204" pitchFamily="49" charset="0"/>
                <a:ea typeface="Google Sans" panose="020B0604020202020204" charset="0"/>
                <a:cs typeface="Google Sans" panose="020B0604020202020204" charset="0"/>
              </a:rPr>
              <a:t>(), </a:t>
            </a:r>
            <a:r>
              <a:rPr lang="fr-FR" sz="1800" dirty="0" err="1">
                <a:solidFill>
                  <a:schemeClr val="bg1"/>
                </a:solidFill>
                <a:latin typeface="Consolas" panose="020B0609020204030204" pitchFamily="49" charset="0"/>
                <a:ea typeface="Google Sans" panose="020B0604020202020204" charset="0"/>
                <a:cs typeface="Google Sans" panose="020B0604020202020204" charset="0"/>
              </a:rPr>
              <a:t>findByIdAndDelete</a:t>
            </a:r>
            <a:r>
              <a:rPr lang="fr-FR" sz="1800" dirty="0">
                <a:solidFill>
                  <a:schemeClr val="bg1"/>
                </a:solidFill>
                <a:latin typeface="Consolas" panose="020B0609020204030204" pitchFamily="49" charset="0"/>
                <a:ea typeface="Google Sans" panose="020B0604020202020204" charset="0"/>
                <a:cs typeface="Google Sans" panose="020B0604020202020204" charset="0"/>
              </a:rPr>
              <a:t>()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fr-FR" sz="1800" dirty="0" err="1">
                <a:solidFill>
                  <a:schemeClr val="bg1"/>
                </a:solidFill>
                <a:latin typeface="Consolas" panose="020B0609020204030204" pitchFamily="49" charset="0"/>
                <a:ea typeface="Google Sans" panose="020B0604020202020204" charset="0"/>
                <a:cs typeface="Google Sans" panose="020B0604020202020204" charset="0"/>
              </a:rPr>
              <a:t>updateOne</a:t>
            </a:r>
            <a:r>
              <a:rPr lang="fr-FR" sz="1800" dirty="0">
                <a:solidFill>
                  <a:schemeClr val="bg1"/>
                </a:solidFill>
                <a:latin typeface="Consolas" panose="020B0609020204030204" pitchFamily="49" charset="0"/>
                <a:ea typeface="Google Sans" panose="020B0604020202020204" charset="0"/>
                <a:cs typeface="Google Sans" panose="020B0604020202020204" charset="0"/>
              </a:rPr>
              <a:t>()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fr-FR" sz="1800" dirty="0" err="1">
                <a:solidFill>
                  <a:schemeClr val="bg1"/>
                </a:solidFill>
                <a:latin typeface="Consolas" panose="020B0609020204030204" pitchFamily="49" charset="0"/>
                <a:ea typeface="Google Sans" panose="020B0604020202020204" charset="0"/>
                <a:cs typeface="Google Sans" panose="020B0604020202020204" charset="0"/>
              </a:rPr>
              <a:t>updateMany</a:t>
            </a:r>
            <a:r>
              <a:rPr lang="fr-FR" sz="1800" dirty="0">
                <a:solidFill>
                  <a:schemeClr val="bg1"/>
                </a:solidFill>
                <a:latin typeface="Consolas" panose="020B0609020204030204" pitchFamily="49" charset="0"/>
                <a:ea typeface="Google Sans" panose="020B0604020202020204" charset="0"/>
                <a:cs typeface="Google Sans" panose="020B0604020202020204" charset="0"/>
              </a:rPr>
              <a:t>()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fr-FR" sz="1800" dirty="0" err="1">
                <a:solidFill>
                  <a:schemeClr val="bg1"/>
                </a:solidFill>
                <a:latin typeface="Consolas" panose="020B0609020204030204" pitchFamily="49" charset="0"/>
                <a:ea typeface="Google Sans" panose="020B0604020202020204" charset="0"/>
                <a:cs typeface="Google Sans" panose="020B0604020202020204" charset="0"/>
              </a:rPr>
              <a:t>deleteOne</a:t>
            </a:r>
            <a:r>
              <a:rPr lang="fr-FR" sz="1800" dirty="0">
                <a:solidFill>
                  <a:schemeClr val="bg1"/>
                </a:solidFill>
                <a:latin typeface="Consolas" panose="020B0609020204030204" pitchFamily="49" charset="0"/>
                <a:ea typeface="Google Sans" panose="020B0604020202020204" charset="0"/>
                <a:cs typeface="Google Sans" panose="020B0604020202020204" charset="0"/>
              </a:rPr>
              <a:t>()</a:t>
            </a:r>
          </a:p>
          <a:p>
            <a:pPr marL="114300" lvl="0">
              <a:spcBef>
                <a:spcPts val="600"/>
              </a:spcBef>
              <a:buSzPts val="1800"/>
            </a:pPr>
            <a:r>
              <a:rPr lang="fr-FR" sz="1800" dirty="0" err="1">
                <a:solidFill>
                  <a:schemeClr val="bg1"/>
                </a:solidFill>
                <a:latin typeface="Consolas" panose="020B0609020204030204" pitchFamily="49" charset="0"/>
                <a:ea typeface="Google Sans" panose="020B0604020202020204" charset="0"/>
                <a:cs typeface="Google Sans" panose="020B0604020202020204" charset="0"/>
              </a:rPr>
              <a:t>deleteMany</a:t>
            </a:r>
            <a:r>
              <a:rPr lang="fr-FR" sz="1800" dirty="0">
                <a:solidFill>
                  <a:schemeClr val="bg1"/>
                </a:solidFill>
                <a:latin typeface="Consolas" panose="020B0609020204030204" pitchFamily="49" charset="0"/>
                <a:ea typeface="Google Sans" panose="020B0604020202020204" charset="0"/>
                <a:cs typeface="Google Sans" panose="020B0604020202020204" charset="0"/>
              </a:rPr>
              <a:t>()</a:t>
            </a:r>
          </a:p>
          <a:p>
            <a:pPr marL="114300" lvl="0">
              <a:spcBef>
                <a:spcPts val="600"/>
              </a:spcBef>
              <a:buSzPts val="1800"/>
            </a:pPr>
            <a:endParaRPr lang="en" sz="1800" dirty="0">
              <a:solidFill>
                <a:schemeClr val="bg1"/>
              </a:solidFill>
              <a:latin typeface="Consolas" panose="020B0609020204030204" pitchFamily="49" charset="0"/>
              <a:ea typeface="Google Sans" panose="020B0604020202020204" charset="0"/>
              <a:cs typeface="Google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29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1676400" y="316239"/>
            <a:ext cx="639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Create a document</a:t>
            </a:r>
            <a:endParaRPr lang="fr-FR" sz="2800" dirty="0">
              <a:solidFill>
                <a:schemeClr val="bg1"/>
              </a:solidFill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164" y="1229360"/>
            <a:ext cx="4402621" cy="365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4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183</Words>
  <Application>Microsoft Office PowerPoint</Application>
  <PresentationFormat>Affichage à l'écran (16:9)</PresentationFormat>
  <Paragraphs>48</Paragraphs>
  <Slides>20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Consolas</vt:lpstr>
      <vt:lpstr>Google Sans</vt:lpstr>
      <vt:lpstr>Simple Light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Mohammed</cp:lastModifiedBy>
  <cp:revision>46</cp:revision>
  <dcterms:modified xsi:type="dcterms:W3CDTF">2022-03-09T20:34:16Z</dcterms:modified>
</cp:coreProperties>
</file>