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aven Pro SemiBold"/>
      <p:regular r:id="rId30"/>
      <p:bold r:id="rId31"/>
    </p:embeddedFont>
    <p:embeddedFont>
      <p:font typeface="Open Sans SemiBold"/>
      <p:regular r:id="rId32"/>
      <p:bold r:id="rId33"/>
      <p:italic r:id="rId34"/>
      <p:boldItalic r:id="rId35"/>
    </p:embeddedFont>
    <p:embeddedFont>
      <p:font typeface="Maven Pro ExtraBold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SemiBold-bold.fntdata"/><Relationship Id="rId30" Type="http://schemas.openxmlformats.org/officeDocument/2006/relationships/font" Target="fonts/MavenPro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SemiBold-bold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acb7f16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7acb7f16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acb7f1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7acb7f1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acb7f1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acb7f1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acb7f16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acb7f16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acb7f16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7acb7f16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acb7f16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7acb7f16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7acb7f16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7acb7f16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acb7f1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7acb7f1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acb7f16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7acb7f16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7acb7f16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7acb7f16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acb7f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acb7f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acb7f16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acb7f16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7acb7f16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7acb7f16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7acb7f16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7acb7f16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805d95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805d95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805d95a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805d95a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acb7f1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acb7f1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acb7f1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acb7f1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7acb7f1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7acb7f1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acb7f1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acb7f1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acb7f1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acb7f1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acb7f16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acb7f1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acb7f16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acb7f1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hyperlink" Target="https://hyperskill.org/track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2</a:t>
            </a: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What is Python?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11700" y="201912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Python is a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igh level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ynamic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compiled and interpreted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programming language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</a:t>
            </a: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Definition: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981525" y="2202300"/>
            <a:ext cx="683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3</a:t>
            </a:r>
            <a:r>
              <a:rPr lang="en" sz="36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/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Python’s </a:t>
            </a:r>
            <a:r>
              <a:rPr lang="en" sz="3600">
                <a:solidFill>
                  <a:srgbClr val="03EB9D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syntax</a:t>
            </a:r>
            <a:endParaRPr sz="36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3</a:t>
            </a: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Python’s syntax: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Arithmetic and logical operations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11700" y="175817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Addition: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+</a:t>
            </a:r>
            <a:endParaRPr sz="1800">
              <a:solidFill>
                <a:srgbClr val="03EB9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Subtraction: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-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Multiplication: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*</a:t>
            </a:r>
            <a:endParaRPr sz="1800">
              <a:solidFill>
                <a:srgbClr val="03EB9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Division: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/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(integer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division: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//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remainder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of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division: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%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Power: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**</a:t>
            </a:r>
            <a:endParaRPr sz="1800">
              <a:solidFill>
                <a:srgbClr val="03EB9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Affectation: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Comparaison: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==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!=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&lt;=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&gt;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&gt;=</a:t>
            </a:r>
            <a:endParaRPr sz="1800">
              <a:solidFill>
                <a:srgbClr val="03EB9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Logical: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and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or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not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is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3/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Python’s syntax: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</a:t>
            </a: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Bloc keywords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311700" y="175817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Conditional blocks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if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elif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else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;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conditional statement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Loop blocks: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for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while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Exception blocks: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try except finally</a:t>
            </a:r>
            <a:endParaRPr sz="1800">
              <a:solidFill>
                <a:srgbClr val="03EB9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Fonction blocks: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def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3/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Python’s syntax: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</a:t>
            </a: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Scopes and variables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311700" y="175817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 scope is the place where you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can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call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and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use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a variable.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Fonctions have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local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scopes.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Use keyword “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global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to use a global scope variable.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981525" y="2202300"/>
            <a:ext cx="683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4</a:t>
            </a:r>
            <a:r>
              <a:rPr lang="en" sz="36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/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Python </a:t>
            </a:r>
            <a:r>
              <a:rPr lang="en" sz="3600">
                <a:solidFill>
                  <a:srgbClr val="03EB9D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data types</a:t>
            </a:r>
            <a:endParaRPr sz="36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4</a:t>
            </a: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Python data types: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Numeric and boolean types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311700" y="175817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Integer numbers: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</a:t>
            </a:r>
            <a:endParaRPr sz="1800">
              <a:solidFill>
                <a:srgbClr val="03EB9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Floating numbers: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float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Boolean: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bool (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True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False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800">
              <a:solidFill>
                <a:srgbClr val="03EB9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4/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Python data types: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</a:t>
            </a: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Iterable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types: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311700" y="175817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Lists: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list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[ ]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Range: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range</a:t>
            </a:r>
            <a:endParaRPr sz="1800">
              <a:solidFill>
                <a:srgbClr val="03EB9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Strings: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str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“ ”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‘ ‘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Dictionaries: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dict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{ }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uples: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tuple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 )</a:t>
            </a:r>
            <a:endParaRPr sz="1800">
              <a:solidFill>
                <a:srgbClr val="F5212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4/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Python data types: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</a:t>
            </a: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User defined types (classes)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311700" y="175817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Use keyword “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”.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Define the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__init()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method.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Must have basic knowledge of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OOP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981525" y="2202300"/>
            <a:ext cx="683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5</a:t>
            </a:r>
            <a:r>
              <a:rPr lang="en" sz="36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/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Using</a:t>
            </a:r>
            <a:r>
              <a:rPr lang="en" sz="3600">
                <a:solidFill>
                  <a:srgbClr val="03EB9D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libraries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in Python </a:t>
            </a:r>
            <a:endParaRPr sz="36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099675" y="1152475"/>
            <a:ext cx="465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W</a:t>
            </a:r>
            <a:r>
              <a:rPr lang="en" sz="48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orkshop</a:t>
            </a:r>
            <a:r>
              <a:rPr lang="en" sz="48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</a:t>
            </a:r>
            <a:r>
              <a:rPr lang="en" sz="48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1</a:t>
            </a:r>
            <a:endParaRPr sz="4800">
              <a:solidFill>
                <a:srgbClr val="F52125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15725" y="2500525"/>
            <a:ext cx="5826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Introduction to</a:t>
            </a:r>
            <a:endParaRPr sz="40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Python</a:t>
            </a:r>
            <a:endParaRPr sz="4000">
              <a:solidFill>
                <a:srgbClr val="03EB9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5</a:t>
            </a: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Using libraries in Python: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What is a library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11700" y="175817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It is a group of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already-written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functional code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that is designed to be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reusable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(know what it does, not how it does it).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Save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time and pain.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Get access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to the OS and the web.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5/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Using libraries in Python: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</a:t>
            </a: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Build-in libraries: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311700" y="175817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Available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with python.exe.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Use keyword “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import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z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” or “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from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x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import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z”.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5/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Using libraries in Python: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</a:t>
            </a: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User-defined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libraries: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311700" y="1758175"/>
            <a:ext cx="79626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Need to be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downloaded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using command line.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“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ip” is Python’s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package manager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it is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available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with python.exe.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Use command “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pip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install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x” to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download the package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“x” on your machine (in your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environment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Use command “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pip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list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” to see your downloaded libraries.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After download, you can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import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and use “x” just like a build-in library.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/>
          <p:nvPr/>
        </p:nvSpPr>
        <p:spPr>
          <a:xfrm>
            <a:off x="905675" y="1925250"/>
            <a:ext cx="683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3EB9D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Thank you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for your 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attendance.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</a:t>
            </a:r>
            <a:endParaRPr sz="36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/>
          <p:nvPr/>
        </p:nvSpPr>
        <p:spPr>
          <a:xfrm>
            <a:off x="311700" y="454325"/>
            <a:ext cx="62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Some </a:t>
            </a:r>
            <a:r>
              <a:rPr lang="en" sz="28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r</a:t>
            </a:r>
            <a:r>
              <a:rPr lang="en" sz="28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essources</a:t>
            </a:r>
            <a:r>
              <a:rPr lang="en" sz="28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:</a:t>
            </a:r>
            <a:endParaRPr sz="28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311700" y="1408075"/>
            <a:ext cx="79626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 u="sng">
                <a:solidFill>
                  <a:schemeClr val="hlink"/>
                </a:solidFill>
                <a:latin typeface="Open Sans SemiBold"/>
                <a:ea typeface="Open Sans SemiBold"/>
                <a:cs typeface="Open Sans SemiBold"/>
                <a:sym typeface="Open Sans SemiBold"/>
                <a:hlinkClick r:id="rId4"/>
              </a:rPr>
              <a:t>JetBrain Academy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I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personally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learnt Python from this site, Python’s track is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paid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unfortunately, however the first 3 months are free, so if u are motivated you can start learning from there.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Google: I’m sorry but the best teacher is googling stuff, start coding and when you get stuck, google the problem lol.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667925"/>
            <a:ext cx="814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Content of the workshop:</a:t>
            </a:r>
            <a:endParaRPr sz="36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767525"/>
            <a:ext cx="7962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2125"/>
              </a:buClr>
              <a:buSzPts val="1800"/>
              <a:buFont typeface="Open Sans SemiBold"/>
              <a:buAutoNum type="arabicPeriod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programming languages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2125"/>
              </a:buClr>
              <a:buSzPts val="1800"/>
              <a:buFont typeface="Open Sans SemiBold"/>
              <a:buAutoNum type="arabicPeriod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is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Python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2125"/>
              </a:buClr>
              <a:buSzPts val="1800"/>
              <a:buFont typeface="Open Sans SemiBold"/>
              <a:buAutoNum type="arabicPeriod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Python’s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syntax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2125"/>
              </a:buClr>
              <a:buSzPts val="1800"/>
              <a:buFont typeface="Open Sans SemiBold"/>
              <a:buAutoNum type="arabicPeriod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Python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ata types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2125"/>
              </a:buClr>
              <a:buSzPts val="1800"/>
              <a:buFont typeface="Open Sans SemiBold"/>
              <a:buAutoNum type="arabicPeriod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Usi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ng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libraries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 Python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956675" y="1925250"/>
            <a:ext cx="683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1/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What are </a:t>
            </a:r>
            <a:r>
              <a:rPr lang="en" sz="3600">
                <a:solidFill>
                  <a:srgbClr val="03EB9D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programming languages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?</a:t>
            </a:r>
            <a:endParaRPr sz="36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1/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What are programming languages?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201912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Programming languages are a set of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vocabulary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(keywords and symbols) used to write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computer instructions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They are the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middle ground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between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computer language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(binary) and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human language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(natural languages).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Definition: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1/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What are programming languages?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201912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Machine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level (binary code).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Low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level (assembly…)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High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level (C, Java, Python…)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00750" y="1152475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</a:t>
            </a: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Levels of programming languages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1/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What are programming languages?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11700" y="1795125"/>
            <a:ext cx="7962600" cy="3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Compiled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before execution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the program is translated (built) to machine code by a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compiler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(C, C++...)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Interpreted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the program is translated to machine code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 it is being executed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by an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interpreter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(JavaScript…)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Compiled 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and</a:t>
            </a: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Interpreted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during build, it’s translated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to byte code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then it’s interpreted during execution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by virtual machine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(Java, python…)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00750" y="1152463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</a:t>
            </a: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Types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of programming languages: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11700" y="454325"/>
            <a:ext cx="62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1/</a:t>
            </a:r>
            <a:r>
              <a:rPr lang="en" sz="24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What are programming languages?</a:t>
            </a:r>
            <a:endParaRPr sz="24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11700" y="1795125"/>
            <a:ext cx="79626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Static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the data types of the program’s variables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are known and fixed before execution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(checked by the compiler during build) like C, C++, Java…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Open Sans SemiBold"/>
              <a:buChar char="●"/>
            </a:pPr>
            <a:r>
              <a:rPr lang="en" sz="1800">
                <a:solidFill>
                  <a:srgbClr val="F5212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Dynamic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data types of the program’s variables </a:t>
            </a:r>
            <a:r>
              <a:rPr lang="en" sz="1800">
                <a:solidFill>
                  <a:srgbClr val="03EB9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are not known until execution</a:t>
            </a:r>
            <a:r>
              <a:rPr lang="en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(detected by the interpreter) like JavaScript, Python…</a:t>
            </a:r>
            <a:endParaRPr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00750" y="1152463"/>
            <a:ext cx="624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</a:t>
            </a:r>
            <a:r>
              <a:rPr lang="en" sz="2100">
                <a:solidFill>
                  <a:srgbClr val="03EB9D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/ 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Typing in programming languages: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981525" y="2202300"/>
            <a:ext cx="683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2</a:t>
            </a:r>
            <a:r>
              <a:rPr lang="en" sz="3600">
                <a:solidFill>
                  <a:srgbClr val="F52125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/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 What is </a:t>
            </a:r>
            <a:r>
              <a:rPr lang="en" sz="3600">
                <a:solidFill>
                  <a:srgbClr val="03EB9D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Python</a:t>
            </a:r>
            <a:r>
              <a:rPr lang="en" sz="360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?</a:t>
            </a:r>
            <a:endParaRPr sz="360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