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9" r:id="rId3"/>
    <p:sldId id="301" r:id="rId4"/>
    <p:sldId id="302" r:id="rId5"/>
    <p:sldId id="261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3" r:id="rId31"/>
    <p:sldId id="300" r:id="rId32"/>
  </p:sldIdLst>
  <p:sldSz cx="9144000" cy="5143500" type="screen16x9"/>
  <p:notesSz cx="6858000" cy="9144000"/>
  <p:embeddedFontLst>
    <p:embeddedFont>
      <p:font typeface="Google Sans" panose="020B0604020202020204" charset="0"/>
      <p:regular r:id="rId34"/>
      <p:bold r:id="rId35"/>
      <p:italic r:id="rId36"/>
      <p:boldItalic r:id="rId37"/>
    </p:embeddedFont>
    <p:embeddedFont>
      <p:font typeface="Raleway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9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3849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6072c58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06072c58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646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127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70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954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105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06072c5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06072c5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866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974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803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23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616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5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06072c5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06072c5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862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06072c5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06072c5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972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310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840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313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281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0036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421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686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1315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36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06072c5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06072c5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453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4065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05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06072c5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06072c5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147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774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277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629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7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27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www.youtube.com/watch?v=-0exw-9YJBo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ressjs.com/" TargetMode="External"/><Relationship Id="rId5" Type="http://schemas.openxmlformats.org/officeDocument/2006/relationships/hyperlink" Target="https://www.w3schools.com/nodejs/default.asp" TargetMode="External"/><Relationship Id="rId4" Type="http://schemas.openxmlformats.org/officeDocument/2006/relationships/hyperlink" Target="https://nodejs.org/en/docs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7524" y="4248025"/>
            <a:ext cx="3367977" cy="10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2900" y="4595750"/>
            <a:ext cx="2252099" cy="4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custom modules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508" y="1442720"/>
            <a:ext cx="4288767" cy="290296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45" y="1442720"/>
            <a:ext cx="4476335" cy="291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Npm</a:t>
            </a:r>
            <a:r>
              <a:rPr lang="fr-FR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packages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4960" y="1521847"/>
            <a:ext cx="766064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spcBef>
                <a:spcPts val="600"/>
              </a:spcBef>
              <a:buSzPts val="1800"/>
            </a:pPr>
            <a:r>
              <a:rPr lang="en-US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</a:t>
            </a:r>
            <a:r>
              <a:rPr lang="en-US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Npm</a:t>
            </a:r>
            <a:r>
              <a:rPr lang="en-US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stands for ‘‘Node Package Manager’’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Custom </a:t>
            </a:r>
            <a:r>
              <a:rPr lang="en-US" sz="2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modules built by other developers and available to install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https</a:t>
            </a:r>
            <a:r>
              <a:rPr lang="en-US" sz="2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://www.npmjs.com/</a:t>
            </a:r>
          </a:p>
          <a:p>
            <a:pPr marL="114300" lvl="0">
              <a:spcBef>
                <a:spcPts val="600"/>
              </a:spcBef>
              <a:buSzPts val="1800"/>
            </a:pPr>
            <a:endParaRPr lang="en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470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Initialising</a:t>
            </a:r>
            <a:r>
              <a:rPr lang="fr-FR" sz="2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node.js </a:t>
            </a:r>
            <a:r>
              <a:rPr lang="fr-FR" sz="2800" dirty="0" err="1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project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804" y="1492828"/>
            <a:ext cx="5754391" cy="273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470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Installing</a:t>
            </a:r>
            <a:r>
              <a:rPr lang="fr-FR" sz="2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packages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516479"/>
            <a:ext cx="5665194" cy="268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2715260" y="2352843"/>
            <a:ext cx="3713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REST APIs</a:t>
            </a:r>
            <a:endParaRPr lang="fr-FR" sz="60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9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API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676400" y="1086179"/>
            <a:ext cx="53238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spcBef>
                <a:spcPts val="600"/>
              </a:spcBef>
              <a:buSzPts val="1800"/>
            </a:pP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API 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stands for Application Programming Interface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An 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interface that offer services to other software</a:t>
            </a:r>
          </a:p>
          <a:p>
            <a:pPr marL="114300" lvl="0">
              <a:spcBef>
                <a:spcPts val="600"/>
              </a:spcBef>
              <a:buSzPts val="1800"/>
            </a:pPr>
            <a:endParaRPr lang="en" sz="20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8" name="Picture 2" descr="https://colorful-fuchsia-a91.notion.site/image/https%3A%2F%2Fs3-us-west-2.amazonaws.com%2Fsecure.notion-static.com%2F21ec3b07-edfa-4c7c-b16f-a3ea739fa9b4%2Fqvaysugwhd9mge3pxr7j.png?table=block&amp;id=10b38b35-d1a8-420c-b242-1f40a5bb8cb1&amp;spaceId=c26bf6bc-bda1-4920-8c33-106e535d0dbe&amp;width=2000&amp;userId=&amp;cache=v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85" y="2571750"/>
            <a:ext cx="6063615" cy="25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5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REST API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68960" y="1544930"/>
            <a:ext cx="70104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spcBef>
                <a:spcPts val="600"/>
              </a:spcBef>
              <a:buSzPts val="1800"/>
            </a:pP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REST 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stands for “Representational State Transfer”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A 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REST API (or </a:t>
            </a:r>
            <a:r>
              <a:rPr lang="en-US" sz="2000" dirty="0" err="1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RESTful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API) is an API that uses HTTP requests to access and use data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Client 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and server decoupling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Uses 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JSON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Can 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be layered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Uniform 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interface (same request =&gt; same result)</a:t>
            </a:r>
          </a:p>
        </p:txBody>
      </p:sp>
    </p:spTree>
    <p:extLst>
      <p:ext uri="{BB962C8B-B14F-4D97-AF65-F5344CB8AC3E}">
        <p14:creationId xmlns:p14="http://schemas.microsoft.com/office/powerpoint/2010/main" val="559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HTTP </a:t>
            </a:r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methods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745713"/>
              </p:ext>
            </p:extLst>
          </p:nvPr>
        </p:nvGraphicFramePr>
        <p:xfrm>
          <a:off x="1453340" y="1392708"/>
          <a:ext cx="6096000" cy="330422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218740"/>
                <a:gridCol w="4877260"/>
              </a:tblGrid>
              <a:tr h="450533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solidFill>
                            <a:schemeClr val="tx1"/>
                          </a:solidFill>
                          <a:latin typeface="Google Sans" panose="020B0604020202020204" charset="0"/>
                          <a:ea typeface="Google Sans" panose="020B0604020202020204" charset="0"/>
                          <a:cs typeface="Google Sans" panose="020B0604020202020204" charset="0"/>
                        </a:rPr>
                        <a:t>Method</a:t>
                      </a:r>
                      <a:endParaRPr lang="fr-FR" b="0" dirty="0">
                        <a:solidFill>
                          <a:schemeClr val="tx1"/>
                        </a:solidFill>
                        <a:latin typeface="Google Sans" panose="020B0604020202020204" charset="0"/>
                        <a:ea typeface="Google Sans" panose="020B0604020202020204" charset="0"/>
                        <a:cs typeface="Google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Google Sans" panose="020B0604020202020204" charset="0"/>
                          <a:ea typeface="Google Sans" panose="020B0604020202020204" charset="0"/>
                          <a:cs typeface="Google Sans" panose="020B0604020202020204" charset="0"/>
                        </a:rPr>
                        <a:t>use</a:t>
                      </a:r>
                      <a:endParaRPr lang="fr-FR" b="0" dirty="0">
                        <a:solidFill>
                          <a:schemeClr val="tx1"/>
                        </a:solidFill>
                        <a:latin typeface="Google Sans" panose="020B0604020202020204" charset="0"/>
                        <a:ea typeface="Google Sans" panose="020B0604020202020204" charset="0"/>
                        <a:cs typeface="Google Sans" panose="020B0604020202020204" charset="0"/>
                      </a:endParaRPr>
                    </a:p>
                  </a:txBody>
                  <a:tcPr anchor="ctr"/>
                </a:tc>
              </a:tr>
              <a:tr h="71342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Google Sans" panose="020B0604020202020204" charset="0"/>
                          <a:ea typeface="Google Sans" panose="020B0604020202020204" charset="0"/>
                          <a:cs typeface="Google Sans" panose="020B0604020202020204" charset="0"/>
                        </a:rPr>
                        <a:t>GET</a:t>
                      </a:r>
                      <a:endParaRPr lang="fr-FR" dirty="0">
                        <a:solidFill>
                          <a:schemeClr val="tx1"/>
                        </a:solidFill>
                        <a:latin typeface="Google Sans" panose="020B0604020202020204" charset="0"/>
                        <a:ea typeface="Google Sans" panose="020B0604020202020204" charset="0"/>
                        <a:cs typeface="Google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solidFill>
                            <a:schemeClr val="tx1"/>
                          </a:solidFill>
                          <a:latin typeface="Google Sans" panose="020B0604020202020204" charset="0"/>
                          <a:ea typeface="Google Sans" panose="020B0604020202020204" charset="0"/>
                          <a:cs typeface="Google Sans" panose="020B0604020202020204" charset="0"/>
                        </a:rPr>
                        <a:t>Retreive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  <a:latin typeface="Google Sans" panose="020B0604020202020204" charset="0"/>
                          <a:ea typeface="Google Sans" panose="020B0604020202020204" charset="0"/>
                          <a:cs typeface="Google Sans" panose="020B0604020202020204" charset="0"/>
                        </a:rPr>
                        <a:t> data (</a:t>
                      </a:r>
                      <a:r>
                        <a:rPr lang="fr-FR" dirty="0" err="1" smtClean="0">
                          <a:solidFill>
                            <a:schemeClr val="tx1"/>
                          </a:solidFill>
                          <a:latin typeface="Google Sans" panose="020B0604020202020204" charset="0"/>
                          <a:ea typeface="Google Sans" panose="020B0604020202020204" charset="0"/>
                          <a:cs typeface="Google Sans" panose="020B0604020202020204" charset="0"/>
                        </a:rPr>
                        <a:t>read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  <a:latin typeface="Google Sans" panose="020B0604020202020204" charset="0"/>
                          <a:ea typeface="Google Sans" panose="020B0604020202020204" charset="0"/>
                          <a:cs typeface="Google Sans" panose="020B0604020202020204" charset="0"/>
                        </a:rPr>
                        <a:t>)</a:t>
                      </a:r>
                      <a:endParaRPr lang="fr-FR" dirty="0">
                        <a:solidFill>
                          <a:schemeClr val="tx1"/>
                        </a:solidFill>
                        <a:latin typeface="Google Sans" panose="020B0604020202020204" charset="0"/>
                        <a:ea typeface="Google Sans" panose="020B0604020202020204" charset="0"/>
                        <a:cs typeface="Google Sans" panose="020B0604020202020204" charset="0"/>
                      </a:endParaRPr>
                    </a:p>
                  </a:txBody>
                  <a:tcPr anchor="ctr"/>
                </a:tc>
              </a:tr>
              <a:tr h="71342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Google Sans" panose="020B0604020202020204" charset="0"/>
                          <a:ea typeface="Google Sans" panose="020B0604020202020204" charset="0"/>
                          <a:cs typeface="Google Sans" panose="020B0604020202020204" charset="0"/>
                        </a:rPr>
                        <a:t>POST</a:t>
                      </a:r>
                      <a:endParaRPr lang="fr-FR" dirty="0">
                        <a:solidFill>
                          <a:schemeClr val="tx1"/>
                        </a:solidFill>
                        <a:latin typeface="Google Sans" panose="020B0604020202020204" charset="0"/>
                        <a:ea typeface="Google Sans" panose="020B0604020202020204" charset="0"/>
                        <a:cs typeface="Google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solidFill>
                            <a:schemeClr val="tx1"/>
                          </a:solidFill>
                          <a:latin typeface="Google Sans" panose="020B0604020202020204" charset="0"/>
                          <a:ea typeface="Google Sans" panose="020B0604020202020204" charset="0"/>
                          <a:cs typeface="Google Sans" panose="020B0604020202020204" charset="0"/>
                        </a:rPr>
                        <a:t>Create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  <a:latin typeface="Google Sans" panose="020B0604020202020204" charset="0"/>
                          <a:ea typeface="Google Sans" panose="020B0604020202020204" charset="0"/>
                          <a:cs typeface="Google Sans" panose="020B0604020202020204" charset="0"/>
                        </a:rPr>
                        <a:t> new </a:t>
                      </a:r>
                      <a:r>
                        <a:rPr lang="fr-FR" dirty="0" err="1" smtClean="0">
                          <a:solidFill>
                            <a:schemeClr val="tx1"/>
                          </a:solidFill>
                          <a:latin typeface="Google Sans" panose="020B0604020202020204" charset="0"/>
                          <a:ea typeface="Google Sans" panose="020B0604020202020204" charset="0"/>
                          <a:cs typeface="Google Sans" panose="020B0604020202020204" charset="0"/>
                        </a:rPr>
                        <a:t>entit</a:t>
                      </a:r>
                      <a:endParaRPr lang="fr-FR" dirty="0">
                        <a:solidFill>
                          <a:schemeClr val="tx1"/>
                        </a:solidFill>
                        <a:latin typeface="Google Sans" panose="020B0604020202020204" charset="0"/>
                        <a:ea typeface="Google Sans" panose="020B0604020202020204" charset="0"/>
                        <a:cs typeface="Google Sans" panose="020B0604020202020204" charset="0"/>
                      </a:endParaRPr>
                    </a:p>
                  </a:txBody>
                  <a:tcPr anchor="ctr"/>
                </a:tc>
              </a:tr>
              <a:tr h="71342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Google Sans" panose="020B0604020202020204" charset="0"/>
                          <a:ea typeface="Google Sans" panose="020B0604020202020204" charset="0"/>
                          <a:cs typeface="Google Sans" panose="020B0604020202020204" charset="0"/>
                        </a:rPr>
                        <a:t>PUT</a:t>
                      </a:r>
                      <a:endParaRPr lang="fr-FR" dirty="0">
                        <a:solidFill>
                          <a:schemeClr val="tx1"/>
                        </a:solidFill>
                        <a:latin typeface="Google Sans" panose="020B0604020202020204" charset="0"/>
                        <a:ea typeface="Google Sans" panose="020B0604020202020204" charset="0"/>
                        <a:cs typeface="Google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Google Sans" panose="020B0604020202020204" charset="0"/>
                          <a:ea typeface="Google Sans" panose="020B0604020202020204" charset="0"/>
                          <a:cs typeface="Google Sans" panose="020B0604020202020204" charset="0"/>
                        </a:rPr>
                        <a:t>update an </a:t>
                      </a:r>
                      <a:r>
                        <a:rPr lang="fr-FR" dirty="0" err="1" smtClean="0">
                          <a:solidFill>
                            <a:schemeClr val="tx1"/>
                          </a:solidFill>
                          <a:latin typeface="Google Sans" panose="020B0604020202020204" charset="0"/>
                          <a:ea typeface="Google Sans" panose="020B0604020202020204" charset="0"/>
                          <a:cs typeface="Google Sans" panose="020B0604020202020204" charset="0"/>
                        </a:rPr>
                        <a:t>entity</a:t>
                      </a:r>
                      <a:endParaRPr lang="fr-FR" dirty="0">
                        <a:solidFill>
                          <a:schemeClr val="tx1"/>
                        </a:solidFill>
                        <a:latin typeface="Google Sans" panose="020B0604020202020204" charset="0"/>
                        <a:ea typeface="Google Sans" panose="020B0604020202020204" charset="0"/>
                        <a:cs typeface="Google Sans" panose="020B0604020202020204" charset="0"/>
                      </a:endParaRPr>
                    </a:p>
                  </a:txBody>
                  <a:tcPr anchor="ctr"/>
                </a:tc>
              </a:tr>
              <a:tr h="71342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  <a:latin typeface="Google Sans" panose="020B0604020202020204" charset="0"/>
                          <a:ea typeface="Google Sans" panose="020B0604020202020204" charset="0"/>
                          <a:cs typeface="Google Sans" panose="020B0604020202020204" charset="0"/>
                        </a:rPr>
                        <a:t>DELETE</a:t>
                      </a:r>
                      <a:endParaRPr lang="fr-FR" dirty="0">
                        <a:solidFill>
                          <a:schemeClr val="tx1"/>
                        </a:solidFill>
                        <a:latin typeface="Google Sans" panose="020B0604020202020204" charset="0"/>
                        <a:ea typeface="Google Sans" panose="020B0604020202020204" charset="0"/>
                        <a:cs typeface="Google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solidFill>
                            <a:schemeClr val="tx1"/>
                          </a:solidFill>
                          <a:latin typeface="Google Sans" panose="020B0604020202020204" charset="0"/>
                          <a:ea typeface="Google Sans" panose="020B0604020202020204" charset="0"/>
                          <a:cs typeface="Google Sans" panose="020B0604020202020204" charset="0"/>
                        </a:rPr>
                        <a:t>Delete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  <a:latin typeface="Google Sans" panose="020B0604020202020204" charset="0"/>
                          <a:ea typeface="Google Sans" panose="020B0604020202020204" charset="0"/>
                          <a:cs typeface="Google Sans" panose="020B0604020202020204" charset="0"/>
                        </a:rPr>
                        <a:t> an </a:t>
                      </a:r>
                      <a:r>
                        <a:rPr lang="fr-FR" dirty="0" err="1" smtClean="0">
                          <a:solidFill>
                            <a:schemeClr val="tx1"/>
                          </a:solidFill>
                          <a:latin typeface="Google Sans" panose="020B0604020202020204" charset="0"/>
                          <a:ea typeface="Google Sans" panose="020B0604020202020204" charset="0"/>
                          <a:cs typeface="Google Sans" panose="020B0604020202020204" charset="0"/>
                        </a:rPr>
                        <a:t>entity</a:t>
                      </a:r>
                      <a:endParaRPr lang="fr-FR" dirty="0">
                        <a:solidFill>
                          <a:schemeClr val="tx1"/>
                        </a:solidFill>
                        <a:latin typeface="Google Sans" panose="020B0604020202020204" charset="0"/>
                        <a:ea typeface="Google Sans" panose="020B0604020202020204" charset="0"/>
                        <a:cs typeface="Google Sans" panose="020B060402020202020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0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HTTP </a:t>
            </a:r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status</a:t>
            </a:r>
            <a:r>
              <a:rPr lang="fr-FR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codes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1700" y="1544930"/>
            <a:ext cx="864942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spcBef>
                <a:spcPts val="600"/>
              </a:spcBef>
              <a:buSzPts val="1800"/>
            </a:pP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Each HTTP response from the server has a HTTP code that represent its status.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1XX : information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2XX: success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3XX: redirection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4XX: client error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5XX: server error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More details: https://</a:t>
            </a: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developer.mozilla.org/en-US/docs/Web/HTTP/Status</a:t>
            </a:r>
            <a:endParaRPr lang="en-US" sz="20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483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Common HTTP </a:t>
            </a:r>
            <a:r>
              <a:rPr lang="fr-FR" sz="2800" dirty="0" err="1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status</a:t>
            </a:r>
            <a:r>
              <a:rPr lang="fr-FR" sz="2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codes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22879"/>
              </p:ext>
            </p:extLst>
          </p:nvPr>
        </p:nvGraphicFramePr>
        <p:xfrm>
          <a:off x="1676400" y="1398613"/>
          <a:ext cx="5618480" cy="317026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123272"/>
                <a:gridCol w="4495208"/>
              </a:tblGrid>
              <a:tr h="36553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code</a:t>
                      </a:r>
                      <a:endParaRPr lang="fr-FR" b="0" dirty="0">
                        <a:solidFill>
                          <a:schemeClr val="tx2">
                            <a:lumMod val="10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meaning</a:t>
                      </a:r>
                      <a:endParaRPr lang="fr-FR" b="0" dirty="0">
                        <a:solidFill>
                          <a:schemeClr val="tx2">
                            <a:lumMod val="10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 anchor="ctr"/>
                </a:tc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200</a:t>
                      </a:r>
                      <a:endParaRPr lang="fr-FR" dirty="0">
                        <a:solidFill>
                          <a:schemeClr val="tx2">
                            <a:lumMod val="10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>
                        <a:solidFill>
                          <a:schemeClr val="tx2">
                            <a:lumMod val="10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 anchor="ctr"/>
                </a:tc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201</a:t>
                      </a:r>
                      <a:endParaRPr lang="fr-FR" dirty="0">
                        <a:solidFill>
                          <a:schemeClr val="tx2">
                            <a:lumMod val="10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Created</a:t>
                      </a:r>
                      <a:endParaRPr lang="fr-FR" dirty="0">
                        <a:solidFill>
                          <a:schemeClr val="tx2">
                            <a:lumMod val="10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 anchor="ctr"/>
                </a:tc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400</a:t>
                      </a:r>
                      <a:endParaRPr lang="fr-FR" dirty="0">
                        <a:solidFill>
                          <a:schemeClr val="tx2">
                            <a:lumMod val="10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Bad </a:t>
                      </a:r>
                      <a:r>
                        <a:rPr lang="fr-FR" dirty="0" err="1" smtClean="0"/>
                        <a:t>request</a:t>
                      </a:r>
                      <a:endParaRPr lang="fr-FR" dirty="0">
                        <a:solidFill>
                          <a:schemeClr val="tx2">
                            <a:lumMod val="10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 anchor="ctr"/>
                </a:tc>
              </a:tr>
              <a:tr h="40067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401</a:t>
                      </a:r>
                      <a:endParaRPr lang="fr-FR" dirty="0">
                        <a:solidFill>
                          <a:schemeClr val="tx2">
                            <a:lumMod val="10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unauthorized</a:t>
                      </a:r>
                      <a:endParaRPr lang="fr-FR" dirty="0">
                        <a:solidFill>
                          <a:schemeClr val="tx2">
                            <a:lumMod val="10000"/>
                          </a:schemeClr>
                        </a:solidFill>
                        <a:latin typeface="Raleway" panose="020B0604020202020204" charset="0"/>
                      </a:endParaRPr>
                    </a:p>
                  </a:txBody>
                  <a:tcPr anchor="ctr"/>
                </a:tc>
              </a:tr>
              <a:tr h="40067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u="none" strike="noStrike" cap="none" dirty="0" smtClean="0">
                          <a:sym typeface="Arial"/>
                        </a:rPr>
                        <a:t>402</a:t>
                      </a:r>
                      <a:endParaRPr lang="fr-FR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u="none" strike="noStrike" cap="none" dirty="0" err="1" smtClean="0">
                          <a:sym typeface="Arial"/>
                        </a:rPr>
                        <a:t>forbidden</a:t>
                      </a:r>
                      <a:endParaRPr lang="fr-FR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</a:tr>
              <a:tr h="40067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u="none" strike="noStrike" cap="none" dirty="0" smtClean="0">
                          <a:sym typeface="Arial"/>
                        </a:rPr>
                        <a:t>404</a:t>
                      </a:r>
                      <a:endParaRPr lang="fr-FR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u="none" strike="noStrike" cap="none" dirty="0" smtClean="0">
                          <a:sym typeface="Arial"/>
                        </a:rPr>
                        <a:t>Not </a:t>
                      </a:r>
                      <a:r>
                        <a:rPr lang="fr-FR" sz="1400" u="none" strike="noStrike" cap="none" dirty="0" err="1" smtClean="0">
                          <a:sym typeface="Arial"/>
                        </a:rPr>
                        <a:t>found</a:t>
                      </a:r>
                      <a:endParaRPr lang="fr-FR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</a:tr>
              <a:tr h="40067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u="none" strike="noStrike" cap="none" dirty="0" smtClean="0">
                          <a:sym typeface="Arial"/>
                        </a:rPr>
                        <a:t>500</a:t>
                      </a:r>
                      <a:endParaRPr lang="fr-FR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u="none" strike="noStrike" cap="none" dirty="0" err="1" smtClean="0">
                          <a:sym typeface="Arial"/>
                        </a:rPr>
                        <a:t>Internal</a:t>
                      </a:r>
                      <a:r>
                        <a:rPr lang="fr-FR" sz="1400" u="none" strike="noStrike" cap="none" dirty="0" smtClean="0">
                          <a:sym typeface="Arial"/>
                        </a:rPr>
                        <a:t> server </a:t>
                      </a:r>
                      <a:r>
                        <a:rPr lang="fr-FR" sz="1400" u="none" strike="noStrike" cap="none" dirty="0" err="1" smtClean="0">
                          <a:sym typeface="Arial"/>
                        </a:rPr>
                        <a:t>error</a:t>
                      </a:r>
                      <a:endParaRPr lang="fr-FR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0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72" y="1607338"/>
            <a:ext cx="2572230" cy="192882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572000" y="1971585"/>
            <a:ext cx="4348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Mohamed Islam </a:t>
            </a:r>
            <a:r>
              <a:rPr lang="fr-FR" sz="1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Boumendjel</a:t>
            </a:r>
            <a:endParaRPr lang="fr-FR" sz="1800" dirty="0" smtClean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r>
              <a:rPr lang="fr-FR" sz="1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MERN </a:t>
            </a:r>
            <a:r>
              <a:rPr lang="fr-FR" sz="1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stack</a:t>
            </a:r>
            <a:r>
              <a:rPr lang="fr-FR" sz="1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web </a:t>
            </a:r>
            <a:r>
              <a:rPr lang="fr-FR" sz="1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developer</a:t>
            </a:r>
            <a:endParaRPr lang="fr-FR" sz="1800" dirty="0" smtClean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r>
              <a:rPr lang="fr-FR" sz="1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GDG </a:t>
            </a:r>
            <a:r>
              <a:rPr lang="fr-FR" sz="1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dev</a:t>
            </a:r>
            <a:r>
              <a:rPr lang="fr-FR" sz="1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team </a:t>
            </a:r>
            <a:r>
              <a:rPr lang="fr-FR" sz="1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memeber</a:t>
            </a:r>
            <a:endParaRPr lang="fr-FR" sz="1800" dirty="0" smtClean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r>
              <a:rPr lang="fr-FR" sz="1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3rd </a:t>
            </a:r>
            <a:r>
              <a:rPr lang="fr-FR" sz="1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year</a:t>
            </a:r>
            <a:r>
              <a:rPr lang="fr-FR" sz="1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</a:t>
            </a:r>
            <a:r>
              <a:rPr lang="fr-FR" sz="1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student</a:t>
            </a:r>
            <a:r>
              <a:rPr lang="fr-FR" sz="1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</a:t>
            </a:r>
            <a:r>
              <a:rPr lang="fr-FR" sz="1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at</a:t>
            </a:r>
            <a:r>
              <a:rPr lang="fr-FR" sz="1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ESI </a:t>
            </a:r>
            <a:r>
              <a:rPr lang="fr-FR" sz="1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Algiers</a:t>
            </a:r>
            <a:endParaRPr lang="fr-FR" sz="1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621142" y="4125774"/>
            <a:ext cx="623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+mj-lt"/>
                <a:ea typeface="Google Sans" panose="020B0604020202020204" charset="0"/>
                <a:cs typeface="Google Sans" panose="020B0604020202020204" charset="0"/>
              </a:rPr>
              <a:t>Email:jm_boumendjel@esi.dz</a:t>
            </a:r>
            <a:r>
              <a:rPr lang="fr-FR" dirty="0" smtClean="0">
                <a:solidFill>
                  <a:schemeClr val="bg1"/>
                </a:solidFill>
                <a:latin typeface="+mj-lt"/>
                <a:ea typeface="Google Sans" panose="020B0604020202020204" charset="0"/>
                <a:cs typeface="Google Sans" panose="020B0604020202020204" charset="0"/>
              </a:rPr>
              <a:t> 		    </a:t>
            </a:r>
            <a:r>
              <a:rPr lang="fr-FR" dirty="0">
                <a:solidFill>
                  <a:schemeClr val="bg1"/>
                </a:solidFill>
                <a:latin typeface="+mj-lt"/>
                <a:ea typeface="Google Sans" panose="020B0604020202020204" charset="0"/>
                <a:cs typeface="Google Sans" panose="020B0604020202020204" charset="0"/>
              </a:rPr>
              <a:t>discord id: islam#7299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2715260" y="2352843"/>
            <a:ext cx="4203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ExpressJS</a:t>
            </a:r>
            <a:endParaRPr lang="fr-FR" sz="60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ExpressJS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1700" y="2014330"/>
            <a:ext cx="4463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spcBef>
                <a:spcPts val="600"/>
              </a:spcBef>
              <a:buSzPts val="1800"/>
            </a:pP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Fast, </a:t>
            </a:r>
            <a:r>
              <a:rPr lang="en-US" sz="2000" dirty="0" err="1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unopinionated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, minimalist web framework for Node.js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Flexible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Performance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Many other frameworks are built on top of it</a:t>
            </a:r>
          </a:p>
          <a:p>
            <a:pPr marL="114300" lvl="0">
              <a:spcBef>
                <a:spcPts val="600"/>
              </a:spcBef>
              <a:buSzPts val="1800"/>
            </a:pPr>
            <a:endParaRPr lang="en-US" sz="20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1026" name="Picture 2" descr="Express - VeroSkill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495" y="1788454"/>
            <a:ext cx="2428240" cy="242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Initialising</a:t>
            </a:r>
            <a:r>
              <a:rPr lang="fr-FR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the </a:t>
            </a:r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app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00" y="1376316"/>
            <a:ext cx="6448635" cy="32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6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routing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59" y="1215788"/>
            <a:ext cx="7327067" cy="30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routing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797" y="1215788"/>
            <a:ext cx="5690852" cy="34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3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Body </a:t>
            </a:r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parser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0" y="1645546"/>
            <a:ext cx="7508240" cy="250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Request</a:t>
            </a:r>
            <a:r>
              <a:rPr lang="fr-FR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</a:t>
            </a:r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object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74010" y="1379059"/>
            <a:ext cx="7795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spcBef>
                <a:spcPts val="600"/>
              </a:spcBef>
              <a:buSzPts val="1800"/>
            </a:pP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req.body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: an object containing the data sent with the request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req.ip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: remote </a:t>
            </a:r>
            <a:r>
              <a:rPr lang="en-US" sz="2000" dirty="0" err="1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ip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address of the request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req.method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: http method used for the request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req.headers</a:t>
            </a: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: an object containing the headers of the request</a:t>
            </a:r>
            <a:endParaRPr lang="en-US" sz="20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req.params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: an object </a:t>
            </a: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containing 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route parameters</a:t>
            </a:r>
            <a:b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</a:b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ex: /users/:id  =&gt; req.params.id</a:t>
            </a:r>
          </a:p>
        </p:txBody>
      </p:sp>
    </p:spTree>
    <p:extLst>
      <p:ext uri="{BB962C8B-B14F-4D97-AF65-F5344CB8AC3E}">
        <p14:creationId xmlns:p14="http://schemas.microsoft.com/office/powerpoint/2010/main" val="323455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Response</a:t>
            </a:r>
            <a:r>
              <a:rPr lang="fr-FR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</a:t>
            </a:r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object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74010" y="1379059"/>
            <a:ext cx="779598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spcBef>
                <a:spcPts val="600"/>
              </a:spcBef>
              <a:buSzPts val="1800"/>
            </a:pP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res.send</a:t>
            </a: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(data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): send a response with data, data can be object, string, buffer.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res.sendFile</a:t>
            </a: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(path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, options): send a file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res.json</a:t>
            </a: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(data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): send a response with data as JSON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res.status</a:t>
            </a: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(code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): set the response HTTP status code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res.redirect</a:t>
            </a: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url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): redirect the request to another URL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res.set</a:t>
            </a: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headerName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, value): set </a:t>
            </a:r>
            <a:r>
              <a:rPr lang="en-US" sz="2000" dirty="0" err="1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headerName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to value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res.end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(): end response</a:t>
            </a:r>
          </a:p>
          <a:p>
            <a:pPr marL="114300" lvl="0">
              <a:spcBef>
                <a:spcPts val="600"/>
              </a:spcBef>
              <a:buSzPts val="1800"/>
            </a:pPr>
            <a:endParaRPr lang="en-US" sz="20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middleware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7" name="Picture 2" descr="Understanding Express Middleware{A beginners guide} - DEV Commun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44" y="1284484"/>
            <a:ext cx="4586605" cy="334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82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middleware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122" y="1215788"/>
            <a:ext cx="4680875" cy="34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5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3053080" y="2352843"/>
            <a:ext cx="3037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Node.js</a:t>
            </a:r>
            <a:endParaRPr lang="fr-FR" sz="60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Resources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74010" y="1379059"/>
            <a:ext cx="7795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spcBef>
                <a:spcPts val="600"/>
              </a:spcBef>
              <a:buSzPts val="1800"/>
            </a:pP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hlinkClick r:id="rId4"/>
              </a:rPr>
              <a:t>https://nodejs.org/en/docs</a:t>
            </a: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hlinkClick r:id="rId4"/>
              </a:rPr>
              <a:t>/</a:t>
            </a:r>
            <a:endParaRPr lang="en-US" sz="2000" dirty="0" smtClean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hlinkClick r:id="rId5"/>
              </a:rPr>
              <a:t>https://</a:t>
            </a: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hlinkClick r:id="rId5"/>
              </a:rPr>
              <a:t>www.w3schools.com/nodejs/default.asp</a:t>
            </a:r>
            <a:endParaRPr lang="en-US" sz="2000" dirty="0" smtClean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https://</a:t>
            </a: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www.restapitutorial.com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hlinkClick r:id="rId6"/>
              </a:rPr>
              <a:t>https://expressjs.com</a:t>
            </a: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hlinkClick r:id="rId6"/>
              </a:rPr>
              <a:t>/</a:t>
            </a:r>
            <a:endParaRPr lang="en-US" sz="2000" dirty="0" smtClean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0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hlinkClick r:id="rId7"/>
              </a:rPr>
              <a:t>https</a:t>
            </a:r>
            <a:r>
              <a:rPr lang="en-US" sz="20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hlinkClick r:id="rId7"/>
              </a:rPr>
              <a:t>://www.youtube.com/watch?v</a:t>
            </a:r>
            <a:r>
              <a:rPr lang="en-US" sz="200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hlinkClick r:id="rId7"/>
              </a:rPr>
              <a:t>=-</a:t>
            </a:r>
            <a:r>
              <a:rPr lang="en-US" sz="200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hlinkClick r:id="rId7"/>
              </a:rPr>
              <a:t>0exw-9YJBo</a:t>
            </a:r>
            <a:endParaRPr lang="en-US" sz="2000" dirty="0" smtClean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2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574800" y="1706513"/>
            <a:ext cx="599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Thank</a:t>
            </a:r>
            <a:r>
              <a:rPr lang="fr-FR" sz="4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</a:t>
            </a:r>
            <a:r>
              <a:rPr lang="fr-FR" sz="4800" dirty="0" err="1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you</a:t>
            </a:r>
            <a:r>
              <a:rPr lang="fr-FR" sz="4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for </a:t>
            </a:r>
            <a:r>
              <a:rPr lang="fr-FR" sz="4800" dirty="0" err="1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your</a:t>
            </a:r>
            <a:r>
              <a:rPr lang="fr-FR" sz="4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</a:t>
            </a:r>
            <a:r>
              <a:rPr lang="fr-FR" sz="4800" dirty="0" err="1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kind</a:t>
            </a:r>
            <a:r>
              <a:rPr lang="fr-FR" sz="4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attention!</a:t>
            </a:r>
          </a:p>
          <a:p>
            <a:endParaRPr lang="fr-FR" sz="4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7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803400" y="1540698"/>
            <a:ext cx="48412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Node.js</a:t>
            </a:r>
          </a:p>
          <a:p>
            <a:r>
              <a:rPr lang="fr-FR" sz="32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Modules</a:t>
            </a:r>
            <a:endParaRPr lang="fr-FR" sz="3200" dirty="0" smtClean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r>
              <a:rPr lang="fr-FR" sz="32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REST APIs</a:t>
            </a:r>
          </a:p>
          <a:p>
            <a:r>
              <a:rPr lang="fr-FR" sz="32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Express.js</a:t>
            </a:r>
            <a:endParaRPr lang="fr-FR" sz="32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What</a:t>
            </a:r>
            <a:r>
              <a:rPr lang="fr-FR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</a:t>
            </a:r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is</a:t>
            </a:r>
            <a:r>
              <a:rPr lang="fr-FR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Node.js ?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4960" y="1521847"/>
            <a:ext cx="4683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spcBef>
                <a:spcPts val="600"/>
              </a:spcBef>
              <a:buSzPts val="1800"/>
            </a:pPr>
            <a:r>
              <a:rPr lang="en" sz="2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Node.js is a cross-platform and open source asynchronous JavaScript runtime environment built on Chrome’s V8 JavaScript engine.</a:t>
            </a:r>
          </a:p>
        </p:txBody>
      </p:sp>
      <p:pic>
        <p:nvPicPr>
          <p:cNvPr id="7" name="Picture 4" descr="Fichier:Node.js logo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42" y="1871428"/>
            <a:ext cx="2634336" cy="161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6471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Differenece</a:t>
            </a:r>
            <a:r>
              <a:rPr lang="en-US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between JavaScript running on browser and node.js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4960" y="1521847"/>
            <a:ext cx="407416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spcBef>
                <a:spcPts val="600"/>
              </a:spcBef>
              <a:buSzPts val="1800"/>
            </a:pPr>
            <a:r>
              <a:rPr lang="en-US" sz="24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Browser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4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Run </a:t>
            </a:r>
            <a:r>
              <a:rPr lang="en-US" sz="24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on browser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4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Used </a:t>
            </a:r>
            <a:r>
              <a:rPr lang="en-US" sz="24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for front-end development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4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Global </a:t>
            </a:r>
            <a:r>
              <a:rPr lang="en-US" sz="24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object: window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4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Has </a:t>
            </a:r>
            <a:r>
              <a:rPr lang="en-US" sz="24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no access to </a:t>
            </a:r>
            <a:r>
              <a:rPr lang="en-US" sz="24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filesystem</a:t>
            </a:r>
            <a:endParaRPr lang="en-US" sz="2400" dirty="0" smtClean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4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Has access to DOM</a:t>
            </a:r>
            <a:endParaRPr lang="en-US" sz="24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1521847"/>
            <a:ext cx="407416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spcBef>
                <a:spcPts val="600"/>
              </a:spcBef>
              <a:buSzPts val="1800"/>
            </a:pPr>
            <a:r>
              <a:rPr lang="en-US" sz="24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Node.js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4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Run </a:t>
            </a:r>
            <a:r>
              <a:rPr lang="en-US" sz="24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outside the browser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4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Used </a:t>
            </a:r>
            <a:r>
              <a:rPr lang="en-US" sz="24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generally for backend-development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4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Global </a:t>
            </a:r>
            <a:r>
              <a:rPr lang="en-US" sz="24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object: global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4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Has </a:t>
            </a:r>
            <a:r>
              <a:rPr lang="en-US" sz="24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access to </a:t>
            </a:r>
            <a:r>
              <a:rPr lang="en-US" sz="24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filesystem</a:t>
            </a:r>
            <a:endParaRPr lang="en-US" sz="2400" dirty="0" smtClean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4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Has no access to DOM</a:t>
            </a:r>
            <a:endParaRPr lang="en-US" sz="24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Example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38" y="1412240"/>
            <a:ext cx="4439441" cy="29224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388" y="1960880"/>
            <a:ext cx="3267187" cy="20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Modules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09040" y="1514152"/>
            <a:ext cx="672592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spcBef>
                <a:spcPts val="600"/>
              </a:spcBef>
              <a:buSzPts val="1800"/>
            </a:pPr>
            <a:r>
              <a:rPr lang="en-US" sz="24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A </a:t>
            </a:r>
            <a:r>
              <a:rPr lang="en-US" sz="24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module is a JavaScript library.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4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It contains </a:t>
            </a:r>
            <a:r>
              <a:rPr lang="en-US" sz="24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variables, classes and functions.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4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There </a:t>
            </a:r>
            <a:r>
              <a:rPr lang="en-US" sz="24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are 3 types of modules: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4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	- Built-in </a:t>
            </a:r>
            <a:r>
              <a:rPr lang="en-US" sz="24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modules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4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	- Custom </a:t>
            </a:r>
            <a:r>
              <a:rPr lang="en-US" sz="24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modules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24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	- </a:t>
            </a:r>
            <a:r>
              <a:rPr lang="en-US" sz="24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Npm</a:t>
            </a:r>
            <a:r>
              <a:rPr lang="en-US" sz="24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20831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Built</a:t>
            </a:r>
            <a:r>
              <a:rPr lang="fr-FR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-in modules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259" y="1215788"/>
            <a:ext cx="5231178" cy="324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497</Words>
  <Application>Microsoft Office PowerPoint</Application>
  <PresentationFormat>Affichage à l'écran (16:9)</PresentationFormat>
  <Paragraphs>121</Paragraphs>
  <Slides>31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5" baseType="lpstr">
      <vt:lpstr>Google Sans</vt:lpstr>
      <vt:lpstr>Raleway</vt:lpstr>
      <vt:lpstr>Arial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Mohammed</cp:lastModifiedBy>
  <cp:revision>39</cp:revision>
  <dcterms:modified xsi:type="dcterms:W3CDTF">2022-03-09T12:22:07Z</dcterms:modified>
</cp:coreProperties>
</file>