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Google Sans SemiBold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Google Sans"/>
      <p:regular r:id="rId32"/>
      <p:bold r:id="rId33"/>
      <p:italic r:id="rId34"/>
      <p:boldItalic r:id="rId35"/>
    </p:embeddedFont>
    <p:embeddedFont>
      <p:font typeface="Google Sans Medium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D66B63-BCEA-4D4E-B80B-9B1B10E1CFA4}">
  <a:tblStyle styleId="{2CD66B63-BCEA-4D4E-B80B-9B1B10E1CF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GoogleSansSemiBold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GoogleSansSemiBold-italic.fntdata"/><Relationship Id="rId25" Type="http://schemas.openxmlformats.org/officeDocument/2006/relationships/font" Target="fonts/GoogleSansSemiBold-bold.fntdata"/><Relationship Id="rId28" Type="http://schemas.openxmlformats.org/officeDocument/2006/relationships/font" Target="fonts/Roboto-regular.fntdata"/><Relationship Id="rId27" Type="http://schemas.openxmlformats.org/officeDocument/2006/relationships/font" Target="fonts/GoogleSansSemi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GoogleSans-bold.fntdata"/><Relationship Id="rId10" Type="http://schemas.openxmlformats.org/officeDocument/2006/relationships/slide" Target="slides/slide4.xml"/><Relationship Id="rId32" Type="http://schemas.openxmlformats.org/officeDocument/2006/relationships/font" Target="fonts/GoogleSans-regular.fntdata"/><Relationship Id="rId13" Type="http://schemas.openxmlformats.org/officeDocument/2006/relationships/slide" Target="slides/slide7.xml"/><Relationship Id="rId35" Type="http://schemas.openxmlformats.org/officeDocument/2006/relationships/font" Target="fonts/GoogleSans-boldItalic.fntdata"/><Relationship Id="rId12" Type="http://schemas.openxmlformats.org/officeDocument/2006/relationships/slide" Target="slides/slide6.xml"/><Relationship Id="rId34" Type="http://schemas.openxmlformats.org/officeDocument/2006/relationships/font" Target="fonts/GoogleSans-italic.fntdata"/><Relationship Id="rId15" Type="http://schemas.openxmlformats.org/officeDocument/2006/relationships/slide" Target="slides/slide9.xml"/><Relationship Id="rId37" Type="http://schemas.openxmlformats.org/officeDocument/2006/relationships/font" Target="fonts/GoogleSansMedium-bold.fntdata"/><Relationship Id="rId14" Type="http://schemas.openxmlformats.org/officeDocument/2006/relationships/slide" Target="slides/slide8.xml"/><Relationship Id="rId36" Type="http://schemas.openxmlformats.org/officeDocument/2006/relationships/font" Target="fonts/GoogleSansMedium-regular.fntdata"/><Relationship Id="rId17" Type="http://schemas.openxmlformats.org/officeDocument/2006/relationships/slide" Target="slides/slide11.xml"/><Relationship Id="rId39" Type="http://schemas.openxmlformats.org/officeDocument/2006/relationships/font" Target="fonts/GoogleSansMedium-boldItalic.fntdata"/><Relationship Id="rId16" Type="http://schemas.openxmlformats.org/officeDocument/2006/relationships/slide" Target="slides/slide10.xml"/><Relationship Id="rId38" Type="http://schemas.openxmlformats.org/officeDocument/2006/relationships/font" Target="fonts/GoogleSansMedium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6b78b0c0a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6b78b0c0a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a409f466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a409f46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a409f466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a409f466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a409f466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a409f466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a409f466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a409f466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a409f466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a409f466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a409f466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a409f466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a409f466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a409f466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a409f466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a409f466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6b78b0c0a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6b78b0c0a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85dcdb5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85dcdb5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bbb711e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bbb711e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85dcdb55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85dcdb55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8762d0dc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8762d0dc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8990610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8990610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8990610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8990610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89906100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89906100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hyperlink" Target="https://raw.githubusercontent.com/malikDaCoda/workshops/master/bash-scripting/Practical_Guide_to_Linux_Commands.pdf" TargetMode="External"/><Relationship Id="rId9" Type="http://schemas.openxmlformats.org/officeDocument/2006/relationships/image" Target="../media/image10.png"/><Relationship Id="rId5" Type="http://schemas.openxmlformats.org/officeDocument/2006/relationships/hyperlink" Target="https://www.youtube.com/playlist?list=PL-p5XmQHB_JREOtBfLdKSswBGYyXwXMUy" TargetMode="External"/><Relationship Id="rId6" Type="http://schemas.openxmlformats.org/officeDocument/2006/relationships/hyperlink" Target="https://google.com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hyperlink" Target="https://filebin.net/524ef1x3o0xypuhf/gdgalgiers-bash-scripting.zi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6675"/>
            <a:ext cx="9144000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3298" y="4282483"/>
            <a:ext cx="3277747" cy="101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6887" y="4576840"/>
            <a:ext cx="2191764" cy="430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1281525" y="974775"/>
            <a:ext cx="30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18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test command</a:t>
            </a:r>
            <a:endParaRPr i="1" sz="1800">
              <a:solidFill>
                <a:srgbClr val="EF6155"/>
              </a:solidFill>
              <a:highlight>
                <a:srgbClr val="2F1E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2427000" y="159675"/>
            <a:ext cx="429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Decisions</a:t>
            </a:r>
            <a:endParaRPr sz="3600">
              <a:solidFill>
                <a:schemeClr val="lt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281525" y="1611475"/>
            <a:ext cx="3148200" cy="615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3EB9D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expression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3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or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 </a:t>
            </a:r>
            <a:r>
              <a:rPr i="1"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expression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]</a:t>
            </a:r>
            <a:endParaRPr sz="1300">
              <a:solidFill>
                <a:srgbClr val="DD114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4938650" y="1578475"/>
            <a:ext cx="3148200" cy="648000"/>
          </a:xfrm>
          <a:prstGeom prst="rect">
            <a:avLst/>
          </a:prstGeom>
          <a:noFill/>
          <a:ln cap="flat" cmpd="sng" w="28575">
            <a:solidFill>
              <a:srgbClr val="03EB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Evaluates </a:t>
            </a:r>
            <a:r>
              <a:rPr i="1" lang="fr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expression</a:t>
            </a:r>
            <a:r>
              <a:rPr lang="fr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and returns either </a:t>
            </a:r>
            <a:r>
              <a:rPr lang="fr">
                <a:solidFill>
                  <a:srgbClr val="00FF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0</a:t>
            </a:r>
            <a:r>
              <a:rPr lang="fr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(success) or </a:t>
            </a:r>
            <a:r>
              <a:rPr lang="fr">
                <a:solidFill>
                  <a:srgbClr val="FF0000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r>
              <a:rPr lang="fr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(failure)</a:t>
            </a:r>
            <a:endParaRPr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1281525" y="2600017"/>
            <a:ext cx="30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18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Example 1</a:t>
            </a:r>
            <a:endParaRPr i="1" sz="1800">
              <a:solidFill>
                <a:srgbClr val="EF6155"/>
              </a:solidFill>
              <a:highlight>
                <a:srgbClr val="2F1E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1281525" y="3236725"/>
            <a:ext cx="3148200" cy="1075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3EB9D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3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fr" sz="13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$1</a:t>
            </a:r>
            <a:r>
              <a:rPr lang="fr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search; </a:t>
            </a: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13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"You chose the search option"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fi</a:t>
            </a:r>
            <a:endParaRPr sz="1300">
              <a:solidFill>
                <a:srgbClr val="DD114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4938650" y="2600017"/>
            <a:ext cx="30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18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Example 2</a:t>
            </a:r>
            <a:endParaRPr i="1" sz="1800">
              <a:solidFill>
                <a:srgbClr val="EF6155"/>
              </a:solidFill>
              <a:highlight>
                <a:srgbClr val="2F1E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4938650" y="3236725"/>
            <a:ext cx="3148200" cy="1075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3EB9D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 -e </a:t>
            </a:r>
            <a:r>
              <a:rPr lang="fr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fr" sz="13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$file</a:t>
            </a:r>
            <a:r>
              <a:rPr lang="fr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]; </a:t>
            </a: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13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"file </a:t>
            </a:r>
            <a:r>
              <a:rPr lang="fr" sz="13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$file</a:t>
            </a:r>
            <a:r>
              <a:rPr lang="fr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exists!"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fi</a:t>
            </a:r>
            <a:endParaRPr sz="13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2427000" y="159675"/>
            <a:ext cx="465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Test operators</a:t>
            </a:r>
            <a:endParaRPr sz="3600">
              <a:solidFill>
                <a:schemeClr val="lt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aphicFrame>
        <p:nvGraphicFramePr>
          <p:cNvPr id="152" name="Google Shape;152;p23"/>
          <p:cNvGraphicFramePr/>
          <p:nvPr/>
        </p:nvGraphicFramePr>
        <p:xfrm>
          <a:off x="1298325" y="11286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{2CD66B63-BCEA-4D4E-B80B-9B1B10E1CFA4}</a:tableStyleId>
              </a:tblPr>
              <a:tblGrid>
                <a:gridCol w="2211100"/>
                <a:gridCol w="5027900"/>
              </a:tblGrid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Operator</a:t>
                      </a:r>
                      <a:endParaRPr b="1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EB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EB9D"/>
                    </a:solidFill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-n</a:t>
                      </a:r>
                      <a:r>
                        <a:rPr b="1"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STRING</a:t>
                      </a:r>
                      <a:endParaRPr b="1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Length of </a:t>
                      </a:r>
                      <a:r>
                        <a:rPr i="1"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STRING</a:t>
                      </a: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is nonzero</a:t>
                      </a:r>
                      <a:endParaRPr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-z</a:t>
                      </a:r>
                      <a:r>
                        <a:rPr b="1"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STRING</a:t>
                      </a:r>
                      <a:endParaRPr b="1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Length of </a:t>
                      </a:r>
                      <a:r>
                        <a:rPr i="1"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STRING</a:t>
                      </a: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is zero</a:t>
                      </a:r>
                      <a:endParaRPr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STRING1 = STRING2</a:t>
                      </a:r>
                      <a:endParaRPr b="1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Strings are equal</a:t>
                      </a:r>
                      <a:endParaRPr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STRING1 != STRING2</a:t>
                      </a:r>
                      <a:endParaRPr b="1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Strings are not equal</a:t>
                      </a:r>
                      <a:endParaRPr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-e</a:t>
                      </a:r>
                      <a:r>
                        <a:rPr b="1"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FILE</a:t>
                      </a:r>
                      <a:endParaRPr b="1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FILE</a:t>
                      </a: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exists</a:t>
                      </a:r>
                      <a:endParaRPr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-f</a:t>
                      </a:r>
                      <a:r>
                        <a:rPr b="1"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FILE</a:t>
                      </a:r>
                      <a:endParaRPr b="1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FILE</a:t>
                      </a: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exists and is a regular file</a:t>
                      </a:r>
                      <a:endParaRPr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-d</a:t>
                      </a:r>
                      <a:r>
                        <a:rPr b="1"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FILE</a:t>
                      </a:r>
                      <a:endParaRPr b="1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FILE</a:t>
                      </a: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exists and is a directory</a:t>
                      </a:r>
                      <a:endParaRPr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1281525" y="974775"/>
            <a:ext cx="30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18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for loop (1st syntax)</a:t>
            </a:r>
            <a:endParaRPr i="1" sz="1800">
              <a:solidFill>
                <a:srgbClr val="EF6155"/>
              </a:solidFill>
              <a:highlight>
                <a:srgbClr val="2F1E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2427000" y="159675"/>
            <a:ext cx="429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Repetition</a:t>
            </a:r>
            <a:endParaRPr sz="3600">
              <a:solidFill>
                <a:schemeClr val="lt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1281525" y="1611475"/>
            <a:ext cx="3067200" cy="845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3EB9D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varname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13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i="1" lang="fr" sz="13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statements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sz="13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1281525" y="2791325"/>
            <a:ext cx="30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18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for loop (2nd syntax)</a:t>
            </a:r>
            <a:endParaRPr sz="1800">
              <a:solidFill>
                <a:srgbClr val="03EB9D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1281525" y="3428025"/>
            <a:ext cx="3067200" cy="845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3EB9D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 </a:t>
            </a:r>
            <a:r>
              <a:rPr i="1"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i="1"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i="1"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)); </a:t>
            </a: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13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i="1" lang="fr" sz="13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statements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sz="1300">
              <a:solidFill>
                <a:srgbClr val="DD114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5201425" y="974775"/>
            <a:ext cx="30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18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Example</a:t>
            </a:r>
            <a:endParaRPr i="1" sz="1800">
              <a:solidFill>
                <a:srgbClr val="EF6155"/>
              </a:solidFill>
              <a:highlight>
                <a:srgbClr val="2F1E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5201425" y="1611475"/>
            <a:ext cx="3466800" cy="845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3EB9D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fruit </a:t>
            </a: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apple banana orange; </a:t>
            </a: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13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"Fruit: </a:t>
            </a:r>
            <a:r>
              <a:rPr lang="fr" sz="13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$fruit</a:t>
            </a:r>
            <a:r>
              <a:rPr lang="fr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sz="13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5201425" y="2791325"/>
            <a:ext cx="30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18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Example</a:t>
            </a:r>
            <a:endParaRPr i="1" sz="1800">
              <a:solidFill>
                <a:srgbClr val="EF6155"/>
              </a:solidFill>
              <a:highlight>
                <a:srgbClr val="2F1E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5201425" y="3428025"/>
            <a:ext cx="3466800" cy="845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3EB9D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 i=0; i &lt; 10; i++ )); </a:t>
            </a: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13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"i = </a:t>
            </a:r>
            <a:r>
              <a:rPr lang="fr" sz="13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$i</a:t>
            </a:r>
            <a:r>
              <a:rPr lang="fr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sz="13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7" name="Google Shape;167;p24"/>
          <p:cNvCxnSpPr/>
          <p:nvPr/>
        </p:nvCxnSpPr>
        <p:spPr>
          <a:xfrm>
            <a:off x="4488608" y="2075050"/>
            <a:ext cx="544500" cy="0"/>
          </a:xfrm>
          <a:prstGeom prst="straightConnector1">
            <a:avLst/>
          </a:prstGeom>
          <a:noFill/>
          <a:ln cap="flat" cmpd="sng" w="19050">
            <a:solidFill>
              <a:srgbClr val="03EB9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4"/>
          <p:cNvCxnSpPr/>
          <p:nvPr/>
        </p:nvCxnSpPr>
        <p:spPr>
          <a:xfrm>
            <a:off x="4488608" y="4123725"/>
            <a:ext cx="544500" cy="0"/>
          </a:xfrm>
          <a:prstGeom prst="straightConnector1">
            <a:avLst/>
          </a:prstGeom>
          <a:noFill/>
          <a:ln cap="flat" cmpd="sng" w="19050">
            <a:solidFill>
              <a:srgbClr val="03EB9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2931650" y="1118750"/>
            <a:ext cx="30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18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while</a:t>
            </a:r>
            <a:r>
              <a:rPr lang="fr" sz="18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loop</a:t>
            </a:r>
            <a:endParaRPr i="1" sz="1800">
              <a:solidFill>
                <a:srgbClr val="EF6155"/>
              </a:solidFill>
              <a:highlight>
                <a:srgbClr val="2F1E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2427000" y="159675"/>
            <a:ext cx="429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Repetition</a:t>
            </a:r>
            <a:endParaRPr sz="3600">
              <a:solidFill>
                <a:schemeClr val="lt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2931650" y="1755450"/>
            <a:ext cx="3067200" cy="845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3EB9D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13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command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13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i="1" lang="fr" sz="13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statements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sz="13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878650" y="2806025"/>
            <a:ext cx="30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18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Example 1</a:t>
            </a:r>
            <a:endParaRPr i="1" sz="1800">
              <a:solidFill>
                <a:srgbClr val="EF6155"/>
              </a:solidFill>
              <a:highlight>
                <a:srgbClr val="2F1E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878650" y="3442725"/>
            <a:ext cx="3466800" cy="845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3EB9D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3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line; </a:t>
            </a: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13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3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$line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sz="13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4798550" y="2806025"/>
            <a:ext cx="30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18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Example 2</a:t>
            </a:r>
            <a:endParaRPr i="1" sz="1800">
              <a:solidFill>
                <a:srgbClr val="EF6155"/>
              </a:solidFill>
              <a:highlight>
                <a:srgbClr val="2F1E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4798550" y="3442725"/>
            <a:ext cx="3466800" cy="845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3EB9D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 </a:t>
            </a:r>
            <a:r>
              <a:rPr lang="fr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fr" sz="13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$password</a:t>
            </a:r>
            <a:r>
              <a:rPr lang="fr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!= secret ]; </a:t>
            </a: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13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-p </a:t>
            </a:r>
            <a:r>
              <a:rPr lang="fr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"password: "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password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sz="13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5650" y="-1037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2035125" y="153275"/>
            <a:ext cx="504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Arithmetic operations</a:t>
            </a:r>
            <a:endParaRPr sz="3600">
              <a:solidFill>
                <a:schemeClr val="lt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1278650" y="1580250"/>
            <a:ext cx="6547800" cy="3010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3EB9D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n=10</a:t>
            </a:r>
            <a:b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(( n += 2 ))</a:t>
            </a:r>
            <a:b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$n</a:t>
            </a:r>
            <a:b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b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n++</a:t>
            </a:r>
            <a:b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8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$n</a:t>
            </a:r>
            <a:b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b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$((n*2))</a:t>
            </a:r>
            <a:b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 sz="1800">
              <a:solidFill>
                <a:srgbClr val="00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1281525" y="924700"/>
            <a:ext cx="6547800" cy="431100"/>
          </a:xfrm>
          <a:prstGeom prst="rect">
            <a:avLst/>
          </a:prstGeom>
          <a:noFill/>
          <a:ln cap="flat" cmpd="sng" w="28575">
            <a:solidFill>
              <a:srgbClr val="03EB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Use </a:t>
            </a:r>
            <a:r>
              <a:rPr lang="fr" sz="16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let</a:t>
            </a:r>
            <a:r>
              <a:rPr lang="fr" sz="1600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or </a:t>
            </a:r>
            <a:r>
              <a:rPr lang="fr" sz="16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(( ))</a:t>
            </a:r>
            <a:r>
              <a:rPr lang="fr" sz="1600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for arithmetic operations on integers</a:t>
            </a:r>
            <a:endParaRPr sz="1600"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2427000" y="159675"/>
            <a:ext cx="465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Special features</a:t>
            </a:r>
            <a:endParaRPr sz="3600">
              <a:solidFill>
                <a:schemeClr val="lt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aphicFrame>
        <p:nvGraphicFramePr>
          <p:cNvPr id="195" name="Google Shape;195;p27"/>
          <p:cNvGraphicFramePr/>
          <p:nvPr/>
        </p:nvGraphicFramePr>
        <p:xfrm>
          <a:off x="1298325" y="12810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{2CD66B63-BCEA-4D4E-B80B-9B1B10E1CFA4}</a:tableStyleId>
              </a:tblPr>
              <a:tblGrid>
                <a:gridCol w="1693750"/>
                <a:gridCol w="1693750"/>
                <a:gridCol w="3851500"/>
              </a:tblGrid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Feature</a:t>
                      </a:r>
                      <a:endParaRPr b="1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EB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Example syntax</a:t>
                      </a:r>
                      <a:endParaRPr b="1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EB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EB9D"/>
                    </a:solidFill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Brace expansion</a:t>
                      </a:r>
                      <a:endParaRPr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file</a:t>
                      </a:r>
                      <a:r>
                        <a:rPr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{1,2,3}</a:t>
                      </a: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.txt</a:t>
                      </a:r>
                      <a:endParaRPr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Expands to: file1.txt file2.txt file3.txt</a:t>
                      </a:r>
                      <a:endParaRPr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Brace sequence expansion (Numbers)</a:t>
                      </a:r>
                      <a:endParaRPr b="1">
                        <a:solidFill>
                          <a:srgbClr val="03EB9D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{1..5}</a:t>
                      </a:r>
                      <a:endParaRPr b="1">
                        <a:solidFill>
                          <a:srgbClr val="03EB9D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Expands to: 1 2 3 4 5</a:t>
                      </a:r>
                      <a:endParaRPr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Brace sequence expansion (Letters)</a:t>
                      </a:r>
                      <a:endParaRPr b="1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{a..d}</a:t>
                      </a:r>
                      <a:endParaRPr b="1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Expands to: a b c d</a:t>
                      </a:r>
                      <a:endParaRPr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Variable Indirection</a:t>
                      </a:r>
                      <a:endParaRPr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$</a:t>
                      </a:r>
                      <a:r>
                        <a:rPr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{!</a:t>
                      </a: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varname</a:t>
                      </a:r>
                      <a:r>
                        <a:rPr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}</a:t>
                      </a:r>
                      <a:endParaRPr b="1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The value of </a:t>
                      </a:r>
                      <a:r>
                        <a:rPr i="1"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varname</a:t>
                      </a: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is used as the name of the variable to resolve</a:t>
                      </a:r>
                      <a:endParaRPr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5650" y="-1037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/>
        </p:nvSpPr>
        <p:spPr>
          <a:xfrm>
            <a:off x="2035125" y="153275"/>
            <a:ext cx="504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Resources</a:t>
            </a:r>
            <a:endParaRPr sz="3600">
              <a:solidFill>
                <a:schemeClr val="lt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1459975" y="1125825"/>
            <a:ext cx="6547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3EB9D"/>
              </a:buClr>
              <a:buSzPts val="1600"/>
              <a:buFont typeface="Google Sans Medium"/>
              <a:buChar char="●"/>
            </a:pPr>
            <a:r>
              <a:rPr lang="fr" sz="1600" u="sng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Practical Guide to Linux Commands, Editors, and Shell Programming 4th Edition – Mark G. Sobell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3EB9D"/>
              </a:buClr>
              <a:buSzPts val="1600"/>
              <a:buFont typeface="Google Sans Medium"/>
              <a:buChar char="●"/>
            </a:pPr>
            <a:r>
              <a:rPr lang="fr" sz="1600" u="sng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Luke Smith - Bash, Shell and UNIX Chaddery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3EB9D"/>
              </a:buClr>
              <a:buSzPts val="1600"/>
              <a:buFont typeface="Google Sans Medium"/>
              <a:buChar char="●"/>
            </a:pPr>
            <a:r>
              <a:rPr lang="fr" sz="1600" u="sng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</a:t>
            </a:r>
            <a:endParaRPr sz="1600">
              <a:solidFill>
                <a:srgbClr val="03EB9D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94293" y="2866825"/>
            <a:ext cx="1641500" cy="20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15373" y="3244600"/>
            <a:ext cx="1836989" cy="127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59675" y="2866825"/>
            <a:ext cx="1915151" cy="191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5650" y="-1037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1956050" y="1433063"/>
            <a:ext cx="504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u="sng">
                <a:solidFill>
                  <a:srgbClr val="03EB9D"/>
                </a:solidFill>
                <a:latin typeface="Google Sans SemiBold"/>
                <a:ea typeface="Google Sans SemiBold"/>
                <a:cs typeface="Google Sans SemiBold"/>
                <a:sym typeface="Google Sans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Challenges here</a:t>
            </a:r>
            <a:endParaRPr sz="3600">
              <a:solidFill>
                <a:srgbClr val="03EB9D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2051700" y="2571738"/>
            <a:ext cx="5040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>
                <a:solidFill>
                  <a:schemeClr val="lt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Thank you!</a:t>
            </a:r>
            <a:endParaRPr sz="6000">
              <a:solidFill>
                <a:schemeClr val="lt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425" y="-68721"/>
            <a:ext cx="9262423" cy="521222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972050" y="1927400"/>
            <a:ext cx="507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Bash Scripting</a:t>
            </a:r>
            <a:endParaRPr b="1" sz="48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230000" y="1231347"/>
            <a:ext cx="5312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b="1" lang="fr" sz="2800">
                <a:solidFill>
                  <a:srgbClr val="03EB9D"/>
                </a:solidFill>
                <a:latin typeface="Google Sans"/>
                <a:ea typeface="Google Sans"/>
                <a:cs typeface="Google Sans"/>
                <a:sym typeface="Google Sans"/>
              </a:rPr>
              <a:t>Workshop plan</a:t>
            </a:r>
            <a:endParaRPr b="1" sz="2800">
              <a:solidFill>
                <a:srgbClr val="03EB9D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749300" lvl="0" marL="1219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Google Sans"/>
              <a:buAutoNum type="arabicPeriod"/>
            </a:pPr>
            <a:r>
              <a:rPr lang="fr" sz="2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Introduction</a:t>
            </a:r>
            <a:endParaRPr sz="22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749300" lvl="0" marL="1219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Google Sans"/>
              <a:buAutoNum type="arabicPeriod"/>
            </a:pPr>
            <a:r>
              <a:rPr lang="fr" sz="2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Variables &amp;&amp; Parameters</a:t>
            </a:r>
            <a:endParaRPr sz="22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749300" lvl="0" marL="1219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Google Sans"/>
              <a:buAutoNum type="arabicPeriod"/>
            </a:pPr>
            <a:r>
              <a:rPr lang="fr" sz="2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Decision</a:t>
            </a:r>
            <a:endParaRPr sz="22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749300" lvl="0" marL="1219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Google Sans"/>
              <a:buAutoNum type="arabicPeriod"/>
            </a:pPr>
            <a:r>
              <a:rPr lang="fr" sz="2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Repetition</a:t>
            </a:r>
            <a:endParaRPr sz="22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749300" lvl="0" marL="1219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Google Sans"/>
              <a:buAutoNum type="arabicPeriod"/>
            </a:pPr>
            <a:r>
              <a:rPr lang="fr" sz="2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Arithmetic operations</a:t>
            </a:r>
            <a:endParaRPr sz="22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749300" lvl="0" marL="1219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Google Sans"/>
              <a:buAutoNum type="arabicPeriod"/>
            </a:pPr>
            <a:r>
              <a:rPr lang="fr" sz="2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Special features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281525" y="898575"/>
            <a:ext cx="5917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24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What is Bash?</a:t>
            </a:r>
            <a:endParaRPr sz="2400">
              <a:solidFill>
                <a:srgbClr val="03EB9D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The Bourne-Again Shell is a command interpreter and a high-level</a:t>
            </a:r>
            <a:endParaRPr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programming language. As a command interpreter, it processes</a:t>
            </a:r>
            <a:endParaRPr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commands you enter on the command line in response to a prompt.</a:t>
            </a:r>
            <a:endParaRPr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And as a programming language, it processes commands stored in</a:t>
            </a:r>
            <a:endParaRPr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files called </a:t>
            </a:r>
            <a:r>
              <a:rPr i="1" lang="fr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shell scripts</a:t>
            </a:r>
            <a:r>
              <a:rPr lang="fr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.</a:t>
            </a:r>
            <a:endParaRPr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281525" y="2879775"/>
            <a:ext cx="5917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24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Why script with Bash?</a:t>
            </a:r>
            <a:endParaRPr sz="2400">
              <a:solidFill>
                <a:srgbClr val="03EB9D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 Medium"/>
              <a:buChar char="●"/>
            </a:pPr>
            <a:r>
              <a:rPr lang="fr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Automate repetitive and time-consuming tasks</a:t>
            </a:r>
            <a:endParaRPr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 Medium"/>
              <a:buChar char="●"/>
            </a:pPr>
            <a:r>
              <a:rPr lang="fr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Preferred tool for system administration</a:t>
            </a:r>
            <a:endParaRPr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 Medium"/>
              <a:buChar char="●"/>
            </a:pPr>
            <a:r>
              <a:rPr lang="fr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Powerful utility when it comes to I/O communication</a:t>
            </a:r>
            <a:endParaRPr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 Medium"/>
              <a:buChar char="●"/>
            </a:pPr>
            <a:r>
              <a:rPr lang="fr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It’s the </a:t>
            </a:r>
            <a:r>
              <a:rPr i="1" lang="fr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glue logic</a:t>
            </a:r>
            <a:r>
              <a:rPr lang="fr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that makes small general purpose tools work together</a:t>
            </a:r>
            <a:endParaRPr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4550" y="1333500"/>
            <a:ext cx="1381275" cy="13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427000" y="159675"/>
            <a:ext cx="429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Introduction</a:t>
            </a:r>
            <a:endParaRPr sz="3600">
              <a:solidFill>
                <a:schemeClr val="lt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281525" y="974775"/>
            <a:ext cx="463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24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Example Bash script</a:t>
            </a:r>
            <a:endParaRPr i="1" sz="1100">
              <a:solidFill>
                <a:srgbClr val="EF6155"/>
              </a:solidFill>
              <a:highlight>
                <a:srgbClr val="2F1E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427000" y="159675"/>
            <a:ext cx="429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Introduction</a:t>
            </a:r>
            <a:endParaRPr sz="3600">
              <a:solidFill>
                <a:schemeClr val="lt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281525" y="1611475"/>
            <a:ext cx="6547800" cy="114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3EB9D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#!/bin/bash</a:t>
            </a:r>
            <a:br>
              <a:rPr lang="fr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0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This is a comment</a:t>
            </a:r>
            <a:b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"Hello World!"</a:t>
            </a:r>
            <a:endParaRPr>
              <a:solidFill>
                <a:srgbClr val="DD114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281525" y="2803575"/>
            <a:ext cx="463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24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How to run a script?</a:t>
            </a:r>
            <a:endParaRPr i="1" sz="1100">
              <a:solidFill>
                <a:srgbClr val="EF6155"/>
              </a:solidFill>
              <a:highlight>
                <a:srgbClr val="2F1E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281525" y="3440275"/>
            <a:ext cx="6547800" cy="895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3EB9D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chmod +x script.sh</a:t>
            </a:r>
            <a:b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./script.sh</a:t>
            </a:r>
            <a:b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 World!</a:t>
            </a:r>
            <a:endParaRPr>
              <a:solidFill>
                <a:srgbClr val="DD114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1281525" y="974775"/>
            <a:ext cx="30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18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Assign a value to a variable</a:t>
            </a:r>
            <a:endParaRPr i="1" sz="1800">
              <a:solidFill>
                <a:srgbClr val="EF6155"/>
              </a:solidFill>
              <a:highlight>
                <a:srgbClr val="2F1E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427000" y="159675"/>
            <a:ext cx="429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Variables</a:t>
            </a:r>
            <a:endParaRPr sz="3600">
              <a:solidFill>
                <a:schemeClr val="lt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281525" y="1611475"/>
            <a:ext cx="3067200" cy="40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3EB9D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varname=value </a:t>
            </a:r>
            <a:r>
              <a:rPr lang="fr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No spaces!</a:t>
            </a:r>
            <a:endParaRPr>
              <a:solidFill>
                <a:srgbClr val="DD114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281525" y="2270175"/>
            <a:ext cx="30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18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Print the value of a variable</a:t>
            </a:r>
            <a:endParaRPr i="1" sz="1800">
              <a:solidFill>
                <a:srgbClr val="EF6155"/>
              </a:solidFill>
              <a:highlight>
                <a:srgbClr val="2F1E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281525" y="2906875"/>
            <a:ext cx="3067200" cy="40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3EB9D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$varname</a:t>
            </a:r>
            <a:endParaRPr>
              <a:solidFill>
                <a:srgbClr val="DD114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786725" y="974775"/>
            <a:ext cx="30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18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Environment variables</a:t>
            </a:r>
            <a:endParaRPr i="1" sz="1800">
              <a:solidFill>
                <a:srgbClr val="EF6155"/>
              </a:solidFill>
              <a:highlight>
                <a:srgbClr val="2F1E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786725" y="1611475"/>
            <a:ext cx="3067200" cy="1143600"/>
          </a:xfrm>
          <a:prstGeom prst="rect">
            <a:avLst/>
          </a:prstGeom>
          <a:noFill/>
          <a:ln cap="flat" cmpd="sng" w="28575">
            <a:solidFill>
              <a:srgbClr val="03EB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 Medium"/>
              <a:buChar char="●"/>
            </a:pPr>
            <a:r>
              <a:rPr lang="fr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$USER</a:t>
            </a:r>
            <a:r>
              <a:rPr lang="fr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: current user</a:t>
            </a:r>
            <a:endParaRPr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 Medium"/>
              <a:buChar char="●"/>
            </a:pPr>
            <a:r>
              <a:rPr lang="fr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$HOME</a:t>
            </a:r>
            <a:r>
              <a:rPr lang="fr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: home directory</a:t>
            </a:r>
            <a:endParaRPr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ogle Sans Medium"/>
              <a:buChar char="●"/>
            </a:pPr>
            <a:r>
              <a:rPr lang="fr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$PATH</a:t>
            </a:r>
            <a:r>
              <a:rPr lang="fr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: paths where to find programs</a:t>
            </a:r>
            <a:endParaRPr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1281525" y="3489375"/>
            <a:ext cx="30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18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Read user input</a:t>
            </a:r>
            <a:endParaRPr i="1" sz="1800">
              <a:solidFill>
                <a:srgbClr val="EF6155"/>
              </a:solidFill>
              <a:highlight>
                <a:srgbClr val="2F1E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1281525" y="4126075"/>
            <a:ext cx="3067200" cy="40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3EB9D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read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-p </a:t>
            </a:r>
            <a:r>
              <a:rPr lang="fr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"prompt: "</a:t>
            </a:r>
            <a:r>
              <a:rPr lang="f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varname</a:t>
            </a:r>
            <a:endParaRPr>
              <a:solidFill>
                <a:srgbClr val="DD114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2427000" y="159675"/>
            <a:ext cx="429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Special variables</a:t>
            </a:r>
            <a:endParaRPr sz="3600">
              <a:solidFill>
                <a:schemeClr val="lt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aphicFrame>
        <p:nvGraphicFramePr>
          <p:cNvPr id="108" name="Google Shape;108;p19"/>
          <p:cNvGraphicFramePr/>
          <p:nvPr/>
        </p:nvGraphicFramePr>
        <p:xfrm>
          <a:off x="1298325" y="9762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{2CD66B63-BCEA-4D4E-B80B-9B1B10E1CFA4}</a:tableStyleId>
              </a:tblPr>
              <a:tblGrid>
                <a:gridCol w="1297925"/>
                <a:gridCol w="5941075"/>
              </a:tblGrid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Parameter</a:t>
                      </a:r>
                      <a:endParaRPr b="1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EB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EB9D"/>
                    </a:solidFill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$0</a:t>
                      </a:r>
                      <a:endParaRPr b="1">
                        <a:solidFill>
                          <a:srgbClr val="03EB9D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Name of the current shell or shell script</a:t>
                      </a:r>
                      <a:endParaRPr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$1-$9</a:t>
                      </a:r>
                      <a:endParaRPr b="1">
                        <a:solidFill>
                          <a:srgbClr val="03EB9D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Positional parameters 1 through 9</a:t>
                      </a:r>
                      <a:endParaRPr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$#</a:t>
                      </a:r>
                      <a:endParaRPr b="1">
                        <a:solidFill>
                          <a:srgbClr val="03EB9D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Number of positional parameters</a:t>
                      </a:r>
                      <a:endParaRPr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$*</a:t>
                      </a:r>
                      <a:endParaRPr b="1">
                        <a:solidFill>
                          <a:srgbClr val="03EB9D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All positional parameters (as one string)</a:t>
                      </a:r>
                      <a:endParaRPr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$@</a:t>
                      </a:r>
                      <a:endParaRPr b="1">
                        <a:solidFill>
                          <a:srgbClr val="03EB9D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All positional parameters (as a set of strings)</a:t>
                      </a:r>
                      <a:endParaRPr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$?</a:t>
                      </a:r>
                      <a:endParaRPr b="1">
                        <a:solidFill>
                          <a:srgbClr val="03EB9D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Returns status of last command</a:t>
                      </a:r>
                      <a:endParaRPr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$$</a:t>
                      </a:r>
                      <a:endParaRPr b="1">
                        <a:solidFill>
                          <a:srgbClr val="03EB9D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Process ID of current shell or shell script</a:t>
                      </a:r>
                      <a:endParaRPr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</a:tr>
              <a:tr h="423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$(</a:t>
                      </a:r>
                      <a:r>
                        <a:rPr i="1"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command</a:t>
                      </a:r>
                      <a:r>
                        <a:rPr b="1"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)</a:t>
                      </a:r>
                      <a:endParaRPr b="1">
                        <a:solidFill>
                          <a:srgbClr val="03EB9D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Output of </a:t>
                      </a:r>
                      <a:r>
                        <a:rPr i="1" lang="fr">
                          <a:solidFill>
                            <a:srgbClr val="03EB9D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command</a:t>
                      </a:r>
                      <a:r>
                        <a:rPr lang="fr">
                          <a:solidFill>
                            <a:schemeClr val="lt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after execution</a:t>
                      </a:r>
                      <a:endParaRPr>
                        <a:solidFill>
                          <a:schemeClr val="lt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6111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5650" y="-1037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2035125" y="153275"/>
            <a:ext cx="504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Positional parameters</a:t>
            </a:r>
            <a:endParaRPr sz="3600">
              <a:solidFill>
                <a:schemeClr val="lt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1281525" y="1306675"/>
            <a:ext cx="6547800" cy="461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3EB9D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fr" sz="1800">
                <a:latin typeface="Consolas"/>
                <a:ea typeface="Consolas"/>
                <a:cs typeface="Consolas"/>
                <a:sym typeface="Consolas"/>
              </a:rPr>
              <a:t> ./script.sh apple banana orange</a:t>
            </a:r>
            <a:endParaRPr sz="1800">
              <a:solidFill>
                <a:srgbClr val="00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1281525" y="1935249"/>
            <a:ext cx="6547800" cy="2979900"/>
          </a:xfrm>
          <a:prstGeom prst="rect">
            <a:avLst/>
          </a:prstGeom>
          <a:noFill/>
          <a:ln cap="flat" cmpd="sng" w="28575">
            <a:solidFill>
              <a:srgbClr val="03EB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oogle Sans Medium"/>
              <a:buChar char="●"/>
            </a:pPr>
            <a:r>
              <a:rPr lang="fr" sz="16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$0</a:t>
            </a:r>
            <a:r>
              <a:rPr lang="fr" sz="1600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: "./script.sh"</a:t>
            </a:r>
            <a:endParaRPr sz="1600">
              <a:solidFill>
                <a:srgbClr val="03EB9D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oogle Sans Medium"/>
              <a:buChar char="●"/>
            </a:pPr>
            <a:r>
              <a:rPr lang="fr" sz="16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$1</a:t>
            </a:r>
            <a:r>
              <a:rPr lang="fr" sz="1600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: "apple"</a:t>
            </a:r>
            <a:endParaRPr sz="1600"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oogle Sans Medium"/>
              <a:buChar char="●"/>
            </a:pPr>
            <a:r>
              <a:rPr lang="fr" sz="16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$2</a:t>
            </a:r>
            <a:r>
              <a:rPr lang="fr" sz="1600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: "banana"</a:t>
            </a:r>
            <a:endParaRPr sz="1600"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oogle Sans Medium"/>
              <a:buChar char="●"/>
            </a:pPr>
            <a:r>
              <a:rPr lang="fr" sz="16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$3 </a:t>
            </a:r>
            <a:r>
              <a:rPr lang="fr" sz="1600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: "orange"</a:t>
            </a:r>
            <a:endParaRPr sz="1600"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oogle Sans Medium"/>
              <a:buChar char="●"/>
            </a:pPr>
            <a:r>
              <a:rPr lang="fr" sz="16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$#</a:t>
            </a:r>
            <a:r>
              <a:rPr lang="fr" sz="1600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: 3</a:t>
            </a:r>
            <a:endParaRPr sz="1600"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oogle Sans Medium"/>
              <a:buChar char="●"/>
            </a:pPr>
            <a:r>
              <a:rPr lang="fr" sz="16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$*</a:t>
            </a:r>
            <a:r>
              <a:rPr lang="fr" sz="1600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: </a:t>
            </a:r>
            <a:r>
              <a:rPr lang="fr" sz="1600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"</a:t>
            </a:r>
            <a:r>
              <a:rPr lang="fr" sz="1600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apple banana orange</a:t>
            </a:r>
            <a:r>
              <a:rPr lang="fr" sz="1600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"</a:t>
            </a:r>
            <a:endParaRPr sz="1600"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oogle Sans Medium"/>
              <a:buChar char="●"/>
            </a:pPr>
            <a:r>
              <a:rPr lang="fr" sz="16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$@</a:t>
            </a:r>
            <a:r>
              <a:rPr lang="fr" sz="1600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:</a:t>
            </a:r>
            <a:endParaRPr sz="1600"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oogle Sans Medium"/>
              <a:buChar char="○"/>
            </a:pPr>
            <a:r>
              <a:rPr lang="fr" sz="1600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"</a:t>
            </a:r>
            <a:r>
              <a:rPr lang="fr" sz="1600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apple</a:t>
            </a:r>
            <a:r>
              <a:rPr lang="fr" sz="1600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"</a:t>
            </a:r>
            <a:endParaRPr sz="1600"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oogle Sans Medium"/>
              <a:buChar char="○"/>
            </a:pPr>
            <a:r>
              <a:rPr lang="fr" sz="1600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"banana"</a:t>
            </a:r>
            <a:endParaRPr sz="1600"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oogle Sans Medium"/>
              <a:buChar char="○"/>
            </a:pPr>
            <a:r>
              <a:rPr lang="fr" sz="1600">
                <a:solidFill>
                  <a:schemeClr val="l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"orange"</a:t>
            </a:r>
            <a:endParaRPr sz="1600">
              <a:solidFill>
                <a:schemeClr val="l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558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1281525" y="974775"/>
            <a:ext cx="30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18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if-then (syntax)</a:t>
            </a:r>
            <a:endParaRPr i="1" sz="1800">
              <a:solidFill>
                <a:srgbClr val="EF6155"/>
              </a:solidFill>
              <a:highlight>
                <a:srgbClr val="2F1E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2427000" y="159675"/>
            <a:ext cx="429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Decisions</a:t>
            </a:r>
            <a:endParaRPr sz="3600">
              <a:solidFill>
                <a:schemeClr val="lt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1281525" y="1611475"/>
            <a:ext cx="3067200" cy="845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3EB9D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fr" sz="13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command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13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i="1" lang="fr" sz="13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statements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fi</a:t>
            </a:r>
            <a:endParaRPr sz="13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1281525" y="2791325"/>
            <a:ext cx="30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18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if-then-else</a:t>
            </a:r>
            <a:r>
              <a:rPr lang="fr" sz="18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(syntax)</a:t>
            </a:r>
            <a:endParaRPr i="1" sz="1800">
              <a:solidFill>
                <a:srgbClr val="EF6155"/>
              </a:solidFill>
              <a:highlight>
                <a:srgbClr val="2F1E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1281525" y="3428025"/>
            <a:ext cx="3067200" cy="1305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3EB9D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3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command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13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i="1" lang="fr" sz="13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statements-1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13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i="1" lang="fr" sz="13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statements-2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fi</a:t>
            </a:r>
            <a:endParaRPr sz="1300">
              <a:solidFill>
                <a:srgbClr val="DD114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5201425" y="974775"/>
            <a:ext cx="30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18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Example</a:t>
            </a:r>
            <a:endParaRPr i="1" sz="1800">
              <a:solidFill>
                <a:srgbClr val="EF6155"/>
              </a:solidFill>
              <a:highlight>
                <a:srgbClr val="2F1E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5201425" y="1611475"/>
            <a:ext cx="3282900" cy="845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3EB9D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3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/tmp; </a:t>
            </a: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fr" sz="13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"I am in temp directory"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fi</a:t>
            </a:r>
            <a:endParaRPr sz="1300">
              <a:solidFill>
                <a:srgbClr val="00008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201425" y="2791325"/>
            <a:ext cx="30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Font typeface="Arial"/>
              <a:buNone/>
            </a:pPr>
            <a:r>
              <a:rPr lang="fr" sz="1800">
                <a:solidFill>
                  <a:srgbClr val="03EB9D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Example</a:t>
            </a:r>
            <a:endParaRPr i="1" sz="1800">
              <a:solidFill>
                <a:srgbClr val="EF6155"/>
              </a:solidFill>
              <a:highlight>
                <a:srgbClr val="2F1E2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5201425" y="3428025"/>
            <a:ext cx="3282900" cy="1305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3EB9D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3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which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3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$cmd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13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fr" sz="13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$cmd</a:t>
            </a:r>
            <a:r>
              <a:rPr lang="fr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is available"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fr" sz="13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r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fr" sz="13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$cmd</a:t>
            </a:r>
            <a:r>
              <a:rPr lang="fr" sz="13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isn't available"</a:t>
            </a:r>
            <a:br>
              <a:rPr lang="fr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" sz="13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fi</a:t>
            </a:r>
            <a:endParaRPr sz="1300">
              <a:solidFill>
                <a:srgbClr val="DD114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1" name="Google Shape;131;p21"/>
          <p:cNvCxnSpPr/>
          <p:nvPr/>
        </p:nvCxnSpPr>
        <p:spPr>
          <a:xfrm>
            <a:off x="4488608" y="2075050"/>
            <a:ext cx="544500" cy="0"/>
          </a:xfrm>
          <a:prstGeom prst="straightConnector1">
            <a:avLst/>
          </a:prstGeom>
          <a:noFill/>
          <a:ln cap="flat" cmpd="sng" w="19050">
            <a:solidFill>
              <a:srgbClr val="03EB9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1"/>
          <p:cNvCxnSpPr/>
          <p:nvPr/>
        </p:nvCxnSpPr>
        <p:spPr>
          <a:xfrm>
            <a:off x="4488608" y="4123725"/>
            <a:ext cx="544500" cy="0"/>
          </a:xfrm>
          <a:prstGeom prst="straightConnector1">
            <a:avLst/>
          </a:prstGeom>
          <a:noFill/>
          <a:ln cap="flat" cmpd="sng" w="19050">
            <a:solidFill>
              <a:srgbClr val="03EB9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