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7" r:id="rId2"/>
    <p:sldId id="258" r:id="rId3"/>
    <p:sldId id="259" r:id="rId4"/>
    <p:sldId id="260" r:id="rId5"/>
    <p:sldId id="275" r:id="rId6"/>
    <p:sldId id="279" r:id="rId7"/>
    <p:sldId id="276" r:id="rId8"/>
    <p:sldId id="277" r:id="rId9"/>
    <p:sldId id="278" r:id="rId10"/>
    <p:sldId id="281" r:id="rId11"/>
    <p:sldId id="282" r:id="rId12"/>
    <p:sldId id="283" r:id="rId13"/>
    <p:sldId id="261" r:id="rId14"/>
    <p:sldId id="284" r:id="rId15"/>
    <p:sldId id="285" r:id="rId16"/>
    <p:sldId id="286" r:id="rId17"/>
    <p:sldId id="287" r:id="rId18"/>
    <p:sldId id="256" r:id="rId19"/>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Barlow Light" panose="00000400000000000000" pitchFamily="2" charset="0"/>
      <p:regular r:id="rId25"/>
      <p:italic r:id="rId26"/>
    </p:embeddedFont>
    <p:embeddedFont>
      <p:font typeface="Raleway SemiBold"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98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65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06072c58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06072c58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119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06072c58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06072c58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646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769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386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024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06072c58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06072c58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06072c5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06072c5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06072c58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06072c58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175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006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411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139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6072c5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6072c5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931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4" name="Google Shape;6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66" name="Google Shape;66;p14"/>
          <p:cNvPicPr preferRelativeResize="0"/>
          <p:nvPr/>
        </p:nvPicPr>
        <p:blipFill>
          <a:blip r:embed="rId4">
            <a:alphaModFix/>
          </a:blip>
          <a:stretch>
            <a:fillRect/>
          </a:stretch>
        </p:blipFill>
        <p:spPr>
          <a:xfrm>
            <a:off x="-241724" y="4293287"/>
            <a:ext cx="3367977" cy="1047550"/>
          </a:xfrm>
          <a:prstGeom prst="rect">
            <a:avLst/>
          </a:prstGeom>
          <a:noFill/>
          <a:ln>
            <a:noFill/>
          </a:ln>
        </p:spPr>
      </p:pic>
      <p:pic>
        <p:nvPicPr>
          <p:cNvPr id="67" name="Google Shape;67;p14"/>
          <p:cNvPicPr preferRelativeResize="0"/>
          <p:nvPr/>
        </p:nvPicPr>
        <p:blipFill>
          <a:blip r:embed="rId5">
            <a:alphaModFix/>
          </a:blip>
          <a:stretch>
            <a:fillRect/>
          </a:stretch>
        </p:blipFill>
        <p:spPr>
          <a:xfrm>
            <a:off x="6642900" y="4595750"/>
            <a:ext cx="2252099" cy="44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595;p17">
            <a:extLst>
              <a:ext uri="{FF2B5EF4-FFF2-40B4-BE49-F238E27FC236}">
                <a16:creationId xmlns:a16="http://schemas.microsoft.com/office/drawing/2014/main" id="{F130A763-8215-40A3-99CE-15755CF72539}"/>
              </a:ext>
            </a:extLst>
          </p:cNvPr>
          <p:cNvSpPr txBox="1"/>
          <p:nvPr/>
        </p:nvSpPr>
        <p:spPr>
          <a:xfrm>
            <a:off x="311700" y="1246538"/>
            <a:ext cx="8520600" cy="3451937"/>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endParaRPr lang="en-US" dirty="0">
              <a:solidFill>
                <a:schemeClr val="bg1"/>
              </a:solidFill>
            </a:endParaRPr>
          </a:p>
          <a:p>
            <a:pPr lvl="1">
              <a:buChar char="▸"/>
            </a:pPr>
            <a:r>
              <a:rPr lang="en-US" dirty="0">
                <a:solidFill>
                  <a:schemeClr val="bg1"/>
                </a:solidFill>
              </a:rPr>
              <a:t>Ephemeral state (sometimes called UI state or local state) is the state you can neatly contain in a single widget</a:t>
            </a:r>
          </a:p>
          <a:p>
            <a:pPr lvl="2">
              <a:buChar char="▸"/>
            </a:pPr>
            <a:r>
              <a:rPr lang="en-US" dirty="0">
                <a:solidFill>
                  <a:schemeClr val="bg1"/>
                </a:solidFill>
              </a:rPr>
              <a:t>Like : index of </a:t>
            </a:r>
            <a:r>
              <a:rPr lang="en-US" dirty="0" err="1">
                <a:solidFill>
                  <a:schemeClr val="bg1"/>
                </a:solidFill>
              </a:rPr>
              <a:t>PageView</a:t>
            </a:r>
            <a:r>
              <a:rPr lang="en-US" dirty="0">
                <a:solidFill>
                  <a:schemeClr val="bg1"/>
                </a:solidFill>
              </a:rPr>
              <a:t>, current Selected Tab in</a:t>
            </a:r>
          </a:p>
          <a:p>
            <a:pPr marL="1473200" lvl="3" indent="0">
              <a:buNone/>
            </a:pPr>
            <a:r>
              <a:rPr lang="en-GB" dirty="0">
                <a:solidFill>
                  <a:schemeClr val="bg1"/>
                </a:solidFill>
              </a:rPr>
              <a:t> a  </a:t>
            </a:r>
            <a:r>
              <a:rPr lang="en-GB" dirty="0" err="1">
                <a:solidFill>
                  <a:schemeClr val="bg1"/>
                </a:solidFill>
              </a:rPr>
              <a:t>BottomNavigationBar</a:t>
            </a:r>
            <a:r>
              <a:rPr lang="en-GB" dirty="0">
                <a:solidFill>
                  <a:schemeClr val="bg1"/>
                </a:solidFill>
              </a:rPr>
              <a:t>.</a:t>
            </a:r>
          </a:p>
          <a:p>
            <a:pPr marL="1473200" lvl="3" indent="0">
              <a:buNone/>
            </a:pPr>
            <a:endParaRPr lang="en-GB" dirty="0">
              <a:solidFill>
                <a:schemeClr val="bg1"/>
              </a:solidFill>
            </a:endParaRPr>
          </a:p>
          <a:p>
            <a:pPr lvl="1">
              <a:buFont typeface="Barlow Light"/>
              <a:buChar char="▸"/>
            </a:pPr>
            <a:r>
              <a:rPr lang="en-GB" dirty="0">
                <a:solidFill>
                  <a:schemeClr val="bg1"/>
                </a:solidFill>
              </a:rPr>
              <a:t>There is no need to use state management techniques on this kind of state, All you need is </a:t>
            </a:r>
            <a:r>
              <a:rPr lang="en-GB" dirty="0" err="1">
                <a:solidFill>
                  <a:schemeClr val="bg1"/>
                </a:solidFill>
              </a:rPr>
              <a:t>StatefulWidget</a:t>
            </a:r>
            <a:r>
              <a:rPr lang="en-GB" dirty="0">
                <a:solidFill>
                  <a:schemeClr val="bg1"/>
                </a:solidFill>
              </a:rPr>
              <a:t> (</a:t>
            </a:r>
            <a:r>
              <a:rPr lang="en-GB" dirty="0" err="1">
                <a:solidFill>
                  <a:schemeClr val="bg1"/>
                </a:solidFill>
              </a:rPr>
              <a:t>setState</a:t>
            </a:r>
            <a:r>
              <a:rPr lang="en-GB" dirty="0">
                <a:solidFill>
                  <a:schemeClr val="bg1"/>
                </a:solidFill>
              </a:rPr>
              <a:t> is enough).</a:t>
            </a:r>
          </a:p>
          <a:p>
            <a:pPr marL="571500" lvl="1" indent="0">
              <a:buNone/>
            </a:pPr>
            <a:endParaRPr lang="en-GB" dirty="0">
              <a:solidFill>
                <a:schemeClr val="bg1"/>
              </a:solidFill>
            </a:endParaRPr>
          </a:p>
          <a:p>
            <a:pPr marL="114300" lvl="0" indent="0" algn="l" rtl="0">
              <a:spcBef>
                <a:spcPts val="600"/>
              </a:spcBef>
              <a:spcAft>
                <a:spcPts val="0"/>
              </a:spcAft>
              <a:buSzPts val="1800"/>
              <a:buNone/>
            </a:pPr>
            <a:r>
              <a:rPr lang="en-GB" dirty="0">
                <a:solidFill>
                  <a:schemeClr val="bg1"/>
                </a:solidFill>
              </a:rPr>
              <a:t>	</a:t>
            </a:r>
          </a:p>
        </p:txBody>
      </p:sp>
      <p:sp>
        <p:nvSpPr>
          <p:cNvPr id="7" name="ZoneTexte 6">
            <a:extLst>
              <a:ext uri="{FF2B5EF4-FFF2-40B4-BE49-F238E27FC236}">
                <a16:creationId xmlns:a16="http://schemas.microsoft.com/office/drawing/2014/main" id="{A88213E6-6934-4B6E-823F-61A872EAE5A8}"/>
              </a:ext>
            </a:extLst>
          </p:cNvPr>
          <p:cNvSpPr txBox="1"/>
          <p:nvPr/>
        </p:nvSpPr>
        <p:spPr>
          <a:xfrm>
            <a:off x="1665249" y="137678"/>
            <a:ext cx="5813501" cy="707886"/>
          </a:xfrm>
          <a:prstGeom prst="rect">
            <a:avLst/>
          </a:prstGeom>
          <a:noFill/>
        </p:spPr>
        <p:txBody>
          <a:bodyPr wrap="square">
            <a:spAutoFit/>
          </a:bodyPr>
          <a:lstStyle/>
          <a:p>
            <a:pPr algn="ctr"/>
            <a:r>
              <a:rPr lang="en-GB" sz="4000" dirty="0">
                <a:solidFill>
                  <a:schemeClr val="bg1"/>
                </a:solidFill>
              </a:rPr>
              <a:t>Ephemeral state</a:t>
            </a:r>
          </a:p>
        </p:txBody>
      </p:sp>
    </p:spTree>
    <p:extLst>
      <p:ext uri="{BB962C8B-B14F-4D97-AF65-F5344CB8AC3E}">
        <p14:creationId xmlns:p14="http://schemas.microsoft.com/office/powerpoint/2010/main" val="400350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595;p17">
            <a:extLst>
              <a:ext uri="{FF2B5EF4-FFF2-40B4-BE49-F238E27FC236}">
                <a16:creationId xmlns:a16="http://schemas.microsoft.com/office/drawing/2014/main" id="{F130A763-8215-40A3-99CE-15755CF72539}"/>
              </a:ext>
            </a:extLst>
          </p:cNvPr>
          <p:cNvSpPr txBox="1"/>
          <p:nvPr/>
        </p:nvSpPr>
        <p:spPr>
          <a:xfrm>
            <a:off x="311700" y="1246538"/>
            <a:ext cx="8520600" cy="3451937"/>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endParaRPr lang="en-US" dirty="0">
              <a:solidFill>
                <a:schemeClr val="bg1"/>
              </a:solidFill>
            </a:endParaRPr>
          </a:p>
          <a:p>
            <a:pPr lvl="1">
              <a:buChar char="▸"/>
            </a:pPr>
            <a:r>
              <a:rPr lang="en-US" dirty="0">
                <a:solidFill>
                  <a:schemeClr val="bg1"/>
                </a:solidFill>
              </a:rPr>
              <a:t>State that is not ephemeral, that you want to share across many parts of your app, and that you want to keep between user sessions, is what we call application state (sometimes also called shared state).</a:t>
            </a:r>
          </a:p>
          <a:p>
            <a:pPr lvl="2">
              <a:buChar char="▸"/>
            </a:pPr>
            <a:r>
              <a:rPr lang="en-US" dirty="0">
                <a:solidFill>
                  <a:schemeClr val="bg1"/>
                </a:solidFill>
              </a:rPr>
              <a:t>Like : </a:t>
            </a:r>
            <a:r>
              <a:rPr lang="en-GB" dirty="0">
                <a:solidFill>
                  <a:schemeClr val="bg1"/>
                </a:solidFill>
              </a:rPr>
              <a:t>Login info, The shopping cart in an E-commerce app.</a:t>
            </a:r>
          </a:p>
          <a:p>
            <a:pPr marL="1473200" lvl="3" indent="0">
              <a:buNone/>
            </a:pPr>
            <a:endParaRPr lang="en-GB" dirty="0">
              <a:solidFill>
                <a:schemeClr val="bg1"/>
              </a:solidFill>
            </a:endParaRPr>
          </a:p>
          <a:p>
            <a:pPr lvl="1">
              <a:buChar char="▸"/>
            </a:pPr>
            <a:r>
              <a:rPr lang="en-US" dirty="0">
                <a:solidFill>
                  <a:schemeClr val="bg1"/>
                </a:solidFill>
              </a:rPr>
              <a:t>For managing app state, you’ll want to research your options. Your choice depends on the complexity and nature of your app, your team’s previous experience, and many other aspects.</a:t>
            </a:r>
            <a:r>
              <a:rPr lang="en-GB" dirty="0">
                <a:solidFill>
                  <a:schemeClr val="bg1"/>
                </a:solidFill>
              </a:rPr>
              <a:t>	</a:t>
            </a:r>
          </a:p>
        </p:txBody>
      </p:sp>
      <p:sp>
        <p:nvSpPr>
          <p:cNvPr id="7" name="ZoneTexte 6">
            <a:extLst>
              <a:ext uri="{FF2B5EF4-FFF2-40B4-BE49-F238E27FC236}">
                <a16:creationId xmlns:a16="http://schemas.microsoft.com/office/drawing/2014/main" id="{A88213E6-6934-4B6E-823F-61A872EAE5A8}"/>
              </a:ext>
            </a:extLst>
          </p:cNvPr>
          <p:cNvSpPr txBox="1"/>
          <p:nvPr/>
        </p:nvSpPr>
        <p:spPr>
          <a:xfrm>
            <a:off x="1665249" y="137678"/>
            <a:ext cx="5813501" cy="707886"/>
          </a:xfrm>
          <a:prstGeom prst="rect">
            <a:avLst/>
          </a:prstGeom>
          <a:noFill/>
        </p:spPr>
        <p:txBody>
          <a:bodyPr wrap="square">
            <a:spAutoFit/>
          </a:bodyPr>
          <a:lstStyle/>
          <a:p>
            <a:pPr algn="ctr"/>
            <a:r>
              <a:rPr lang="en-GB" sz="4000" dirty="0">
                <a:solidFill>
                  <a:schemeClr val="bg1"/>
                </a:solidFill>
              </a:rPr>
              <a:t>App state</a:t>
            </a:r>
          </a:p>
        </p:txBody>
      </p:sp>
    </p:spTree>
    <p:extLst>
      <p:ext uri="{BB962C8B-B14F-4D97-AF65-F5344CB8AC3E}">
        <p14:creationId xmlns:p14="http://schemas.microsoft.com/office/powerpoint/2010/main" val="2767487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8"/>
          <p:cNvPicPr preferRelativeResize="0"/>
          <p:nvPr/>
        </p:nvPicPr>
        <p:blipFill>
          <a:blip r:embed="rId3">
            <a:alphaModFix/>
          </a:blip>
          <a:stretch>
            <a:fillRect/>
          </a:stretch>
        </p:blipFill>
        <p:spPr>
          <a:xfrm>
            <a:off x="0" y="0"/>
            <a:ext cx="9144003" cy="5143501"/>
          </a:xfrm>
          <a:prstGeom prst="rect">
            <a:avLst/>
          </a:prstGeom>
          <a:noFill/>
          <a:ln>
            <a:noFill/>
          </a:ln>
        </p:spPr>
      </p:pic>
      <p:sp>
        <p:nvSpPr>
          <p:cNvPr id="11" name="ZoneTexte 10">
            <a:extLst>
              <a:ext uri="{FF2B5EF4-FFF2-40B4-BE49-F238E27FC236}">
                <a16:creationId xmlns:a16="http://schemas.microsoft.com/office/drawing/2014/main" id="{0ECC90D3-C063-471F-87C0-A25BFB103E47}"/>
              </a:ext>
            </a:extLst>
          </p:cNvPr>
          <p:cNvSpPr txBox="1"/>
          <p:nvPr/>
        </p:nvSpPr>
        <p:spPr>
          <a:xfrm>
            <a:off x="1665249" y="137678"/>
            <a:ext cx="5813501" cy="707886"/>
          </a:xfrm>
          <a:prstGeom prst="rect">
            <a:avLst/>
          </a:prstGeom>
          <a:noFill/>
        </p:spPr>
        <p:txBody>
          <a:bodyPr wrap="square">
            <a:spAutoFit/>
          </a:bodyPr>
          <a:lstStyle/>
          <a:p>
            <a:pPr algn="ctr"/>
            <a:r>
              <a:rPr lang="en-GB" sz="4000" dirty="0">
                <a:solidFill>
                  <a:schemeClr val="bg1"/>
                </a:solidFill>
              </a:rPr>
              <a:t>Ephemeral vs App state</a:t>
            </a:r>
          </a:p>
        </p:txBody>
      </p:sp>
      <p:pic>
        <p:nvPicPr>
          <p:cNvPr id="5122" name="Picture 2" descr="A flow chart. Start with 'Data'. 'Who needs it?'. Three options: 'Most widgets', 'Some widgets' and 'Single widget'. The first two options both lead to 'App state'. The 'Single widget' option leads to 'Ephemeral state'.">
            <a:extLst>
              <a:ext uri="{FF2B5EF4-FFF2-40B4-BE49-F238E27FC236}">
                <a16:creationId xmlns:a16="http://schemas.microsoft.com/office/drawing/2014/main" id="{4718287F-701F-45F7-968F-245FE2110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25" y="1017725"/>
            <a:ext cx="6762750" cy="374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23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8"/>
          <p:cNvPicPr preferRelativeResize="0"/>
          <p:nvPr/>
        </p:nvPicPr>
        <p:blipFill>
          <a:blip r:embed="rId3">
            <a:alphaModFix/>
          </a:blip>
          <a:stretch>
            <a:fillRect/>
          </a:stretch>
        </p:blipFill>
        <p:spPr>
          <a:xfrm>
            <a:off x="0" y="0"/>
            <a:ext cx="9144003" cy="5143501"/>
          </a:xfrm>
          <a:prstGeom prst="rect">
            <a:avLst/>
          </a:prstGeom>
          <a:noFill/>
          <a:ln>
            <a:noFill/>
          </a:ln>
        </p:spPr>
      </p:pic>
      <p:sp>
        <p:nvSpPr>
          <p:cNvPr id="10" name="ZoneTexte 9">
            <a:extLst>
              <a:ext uri="{FF2B5EF4-FFF2-40B4-BE49-F238E27FC236}">
                <a16:creationId xmlns:a16="http://schemas.microsoft.com/office/drawing/2014/main" id="{877EDEFB-F7F1-41AD-BED7-BFF6600B7B73}"/>
              </a:ext>
            </a:extLst>
          </p:cNvPr>
          <p:cNvSpPr txBox="1"/>
          <p:nvPr/>
        </p:nvSpPr>
        <p:spPr>
          <a:xfrm>
            <a:off x="743415" y="1598791"/>
            <a:ext cx="7939668" cy="2831544"/>
          </a:xfrm>
          <a:prstGeom prst="rect">
            <a:avLst/>
          </a:prstGeom>
          <a:noFill/>
        </p:spPr>
        <p:txBody>
          <a:bodyPr wrap="square">
            <a:spAutoFit/>
          </a:bodyPr>
          <a:lstStyle/>
          <a:p>
            <a:pPr lvl="1" algn="ctr"/>
            <a:r>
              <a:rPr lang="en-US" sz="2000" dirty="0">
                <a:solidFill>
                  <a:schemeClr val="bg1"/>
                </a:solidFill>
              </a:rPr>
              <a:t>There is no clear-cut, universal rule to distinguish whether a particular variable is ephemeral or app state. Sometimes, you’ll have to refactor one into another. For example, you’ll start with some clearly ephemeral state, but as your application grows in features, it might need to be moved to app state.</a:t>
            </a:r>
          </a:p>
          <a:p>
            <a:pPr lvl="1" algn="ctr"/>
            <a:endParaRPr lang="en-US" sz="2000" dirty="0">
              <a:solidFill>
                <a:schemeClr val="bg1"/>
              </a:solidFill>
            </a:endParaRPr>
          </a:p>
          <a:p>
            <a:pPr lvl="1" algn="ctr"/>
            <a:endParaRPr lang="en-US" sz="2000" dirty="0">
              <a:solidFill>
                <a:schemeClr val="bg1"/>
              </a:solidFill>
            </a:endParaRPr>
          </a:p>
          <a:p>
            <a:pPr lvl="1" algn="ctr"/>
            <a:r>
              <a:rPr lang="en-US" sz="2400" b="1" dirty="0">
                <a:solidFill>
                  <a:schemeClr val="bg1"/>
                </a:solidFill>
              </a:rPr>
              <a:t>“The rule of thumb is: Do whatever is less awkward.”</a:t>
            </a:r>
            <a:r>
              <a:rPr lang="en-GB" dirty="0">
                <a:solidFill>
                  <a:schemeClr val="bg1"/>
                </a:solidFill>
              </a:rPr>
              <a:t>	</a:t>
            </a:r>
          </a:p>
        </p:txBody>
      </p:sp>
      <p:sp>
        <p:nvSpPr>
          <p:cNvPr id="11" name="ZoneTexte 10">
            <a:extLst>
              <a:ext uri="{FF2B5EF4-FFF2-40B4-BE49-F238E27FC236}">
                <a16:creationId xmlns:a16="http://schemas.microsoft.com/office/drawing/2014/main" id="{0ECC90D3-C063-471F-87C0-A25BFB103E47}"/>
              </a:ext>
            </a:extLst>
          </p:cNvPr>
          <p:cNvSpPr txBox="1"/>
          <p:nvPr/>
        </p:nvSpPr>
        <p:spPr>
          <a:xfrm>
            <a:off x="1665249" y="137678"/>
            <a:ext cx="5813501" cy="707886"/>
          </a:xfrm>
          <a:prstGeom prst="rect">
            <a:avLst/>
          </a:prstGeom>
          <a:noFill/>
        </p:spPr>
        <p:txBody>
          <a:bodyPr wrap="square">
            <a:spAutoFit/>
          </a:bodyPr>
          <a:lstStyle/>
          <a:p>
            <a:pPr algn="ctr"/>
            <a:r>
              <a:rPr lang="en-GB" sz="4000" dirty="0">
                <a:solidFill>
                  <a:schemeClr val="bg1"/>
                </a:solidFill>
              </a:rPr>
              <a:t>Ephemeral vs App state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595;p17">
            <a:extLst>
              <a:ext uri="{FF2B5EF4-FFF2-40B4-BE49-F238E27FC236}">
                <a16:creationId xmlns:a16="http://schemas.microsoft.com/office/drawing/2014/main" id="{F130A763-8215-40A3-99CE-15755CF72539}"/>
              </a:ext>
            </a:extLst>
          </p:cNvPr>
          <p:cNvSpPr txBox="1"/>
          <p:nvPr/>
        </p:nvSpPr>
        <p:spPr>
          <a:xfrm>
            <a:off x="200188" y="1231412"/>
            <a:ext cx="8520600" cy="3451937"/>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endParaRPr lang="en-US" dirty="0">
              <a:solidFill>
                <a:schemeClr val="bg1"/>
              </a:solidFill>
            </a:endParaRPr>
          </a:p>
          <a:p>
            <a:pPr lvl="1">
              <a:buChar char="▸"/>
            </a:pPr>
            <a:r>
              <a:rPr lang="en-GB" dirty="0" err="1">
                <a:solidFill>
                  <a:schemeClr val="bg1"/>
                </a:solidFill>
              </a:rPr>
              <a:t>setState</a:t>
            </a:r>
            <a:endParaRPr lang="en-GB" dirty="0">
              <a:solidFill>
                <a:schemeClr val="bg1"/>
              </a:solidFill>
            </a:endParaRPr>
          </a:p>
          <a:p>
            <a:pPr lvl="1">
              <a:buFont typeface="Barlow Light"/>
              <a:buChar char="▸"/>
            </a:pPr>
            <a:r>
              <a:rPr lang="en-GB" dirty="0" err="1">
                <a:solidFill>
                  <a:schemeClr val="bg1"/>
                </a:solidFill>
              </a:rPr>
              <a:t>InheritedWidget</a:t>
            </a:r>
            <a:r>
              <a:rPr lang="en-GB" dirty="0">
                <a:solidFill>
                  <a:schemeClr val="bg1"/>
                </a:solidFill>
              </a:rPr>
              <a:t> &amp; </a:t>
            </a:r>
            <a:r>
              <a:rPr lang="en-GB" dirty="0" err="1">
                <a:solidFill>
                  <a:schemeClr val="bg1"/>
                </a:solidFill>
              </a:rPr>
              <a:t>InheritedModel</a:t>
            </a:r>
            <a:endParaRPr lang="en-GB" dirty="0">
              <a:solidFill>
                <a:schemeClr val="bg1"/>
              </a:solidFill>
            </a:endParaRPr>
          </a:p>
          <a:p>
            <a:pPr lvl="1">
              <a:buChar char="▸"/>
            </a:pPr>
            <a:r>
              <a:rPr lang="en-GB" dirty="0">
                <a:solidFill>
                  <a:schemeClr val="bg1"/>
                </a:solidFill>
              </a:rPr>
              <a:t>Provider</a:t>
            </a:r>
          </a:p>
          <a:p>
            <a:pPr lvl="1">
              <a:buChar char="▸"/>
            </a:pPr>
            <a:r>
              <a:rPr lang="en-GB" dirty="0" err="1">
                <a:solidFill>
                  <a:schemeClr val="bg1"/>
                </a:solidFill>
              </a:rPr>
              <a:t>Riverpod</a:t>
            </a:r>
            <a:endParaRPr lang="en-GB" dirty="0">
              <a:solidFill>
                <a:schemeClr val="bg1"/>
              </a:solidFill>
            </a:endParaRPr>
          </a:p>
          <a:p>
            <a:pPr lvl="1">
              <a:buChar char="▸"/>
            </a:pPr>
            <a:r>
              <a:rPr lang="en-GB" dirty="0">
                <a:solidFill>
                  <a:schemeClr val="bg1"/>
                </a:solidFill>
              </a:rPr>
              <a:t>Redux</a:t>
            </a:r>
          </a:p>
          <a:p>
            <a:pPr lvl="1">
              <a:buChar char="▸"/>
            </a:pPr>
            <a:r>
              <a:rPr lang="en-GB" dirty="0">
                <a:solidFill>
                  <a:schemeClr val="bg1"/>
                </a:solidFill>
              </a:rPr>
              <a:t>Bloc</a:t>
            </a:r>
          </a:p>
          <a:p>
            <a:pPr lvl="1">
              <a:buChar char="▸"/>
            </a:pPr>
            <a:r>
              <a:rPr lang="en-US" dirty="0" err="1">
                <a:solidFill>
                  <a:schemeClr val="bg1"/>
                </a:solidFill>
              </a:rPr>
              <a:t>Mobx</a:t>
            </a:r>
            <a:r>
              <a:rPr lang="en-US" dirty="0">
                <a:solidFill>
                  <a:schemeClr val="bg1"/>
                </a:solidFill>
              </a:rPr>
              <a:t>, </a:t>
            </a:r>
            <a:r>
              <a:rPr lang="en-US" dirty="0" err="1">
                <a:solidFill>
                  <a:schemeClr val="bg1"/>
                </a:solidFill>
              </a:rPr>
              <a:t>GetX</a:t>
            </a:r>
            <a:r>
              <a:rPr lang="en-US" dirty="0">
                <a:solidFill>
                  <a:schemeClr val="bg1"/>
                </a:solidFill>
              </a:rPr>
              <a:t>,…..</a:t>
            </a:r>
            <a:r>
              <a:rPr lang="en-GB" dirty="0">
                <a:solidFill>
                  <a:schemeClr val="bg1"/>
                </a:solidFill>
              </a:rPr>
              <a:t>	</a:t>
            </a:r>
          </a:p>
        </p:txBody>
      </p:sp>
      <p:sp>
        <p:nvSpPr>
          <p:cNvPr id="7" name="ZoneTexte 6">
            <a:extLst>
              <a:ext uri="{FF2B5EF4-FFF2-40B4-BE49-F238E27FC236}">
                <a16:creationId xmlns:a16="http://schemas.microsoft.com/office/drawing/2014/main" id="{A88213E6-6934-4B6E-823F-61A872EAE5A8}"/>
              </a:ext>
            </a:extLst>
          </p:cNvPr>
          <p:cNvSpPr txBox="1"/>
          <p:nvPr/>
        </p:nvSpPr>
        <p:spPr>
          <a:xfrm>
            <a:off x="1457092" y="213604"/>
            <a:ext cx="7263696" cy="646331"/>
          </a:xfrm>
          <a:prstGeom prst="rect">
            <a:avLst/>
          </a:prstGeom>
          <a:noFill/>
        </p:spPr>
        <p:txBody>
          <a:bodyPr wrap="square">
            <a:spAutoFit/>
          </a:bodyPr>
          <a:lstStyle/>
          <a:p>
            <a:pPr marL="114300" lvl="0" algn="l" rtl="0">
              <a:spcBef>
                <a:spcPts val="0"/>
              </a:spcBef>
              <a:spcAft>
                <a:spcPts val="0"/>
              </a:spcAft>
              <a:buSzPts val="1800"/>
            </a:pPr>
            <a:r>
              <a:rPr lang="en-GB" sz="3600" dirty="0">
                <a:solidFill>
                  <a:schemeClr val="bg1"/>
                </a:solidFill>
              </a:rPr>
              <a:t>State Management Approaches</a:t>
            </a:r>
          </a:p>
        </p:txBody>
      </p:sp>
    </p:spTree>
    <p:extLst>
      <p:ext uri="{BB962C8B-B14F-4D97-AF65-F5344CB8AC3E}">
        <p14:creationId xmlns:p14="http://schemas.microsoft.com/office/powerpoint/2010/main" val="220715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7" name="ZoneTexte 6">
            <a:extLst>
              <a:ext uri="{FF2B5EF4-FFF2-40B4-BE49-F238E27FC236}">
                <a16:creationId xmlns:a16="http://schemas.microsoft.com/office/drawing/2014/main" id="{A88213E6-6934-4B6E-823F-61A872EAE5A8}"/>
              </a:ext>
            </a:extLst>
          </p:cNvPr>
          <p:cNvSpPr txBox="1"/>
          <p:nvPr/>
        </p:nvSpPr>
        <p:spPr>
          <a:xfrm>
            <a:off x="2780372" y="1925419"/>
            <a:ext cx="3442008" cy="646331"/>
          </a:xfrm>
          <a:prstGeom prst="rect">
            <a:avLst/>
          </a:prstGeom>
          <a:noFill/>
        </p:spPr>
        <p:txBody>
          <a:bodyPr wrap="square">
            <a:spAutoFit/>
          </a:bodyPr>
          <a:lstStyle/>
          <a:p>
            <a:pPr marL="114300" lvl="0" algn="ctr" rtl="0">
              <a:spcBef>
                <a:spcPts val="0"/>
              </a:spcBef>
              <a:spcAft>
                <a:spcPts val="0"/>
              </a:spcAft>
              <a:buSzPts val="1800"/>
            </a:pPr>
            <a:r>
              <a:rPr lang="en-GB" sz="3600" dirty="0">
                <a:solidFill>
                  <a:schemeClr val="bg1"/>
                </a:solidFill>
              </a:rPr>
              <a:t>Provider</a:t>
            </a:r>
          </a:p>
        </p:txBody>
      </p:sp>
    </p:spTree>
    <p:extLst>
      <p:ext uri="{BB962C8B-B14F-4D97-AF65-F5344CB8AC3E}">
        <p14:creationId xmlns:p14="http://schemas.microsoft.com/office/powerpoint/2010/main" val="166207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595;p17">
            <a:extLst>
              <a:ext uri="{FF2B5EF4-FFF2-40B4-BE49-F238E27FC236}">
                <a16:creationId xmlns:a16="http://schemas.microsoft.com/office/drawing/2014/main" id="{F130A763-8215-40A3-99CE-15755CF72539}"/>
              </a:ext>
            </a:extLst>
          </p:cNvPr>
          <p:cNvSpPr txBox="1"/>
          <p:nvPr/>
        </p:nvSpPr>
        <p:spPr>
          <a:xfrm>
            <a:off x="200188" y="1231412"/>
            <a:ext cx="8520600" cy="3451937"/>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endParaRPr lang="en-US" dirty="0">
              <a:solidFill>
                <a:schemeClr val="bg1"/>
              </a:solidFill>
            </a:endParaRPr>
          </a:p>
          <a:p>
            <a:pPr lvl="1">
              <a:buChar char="▸"/>
            </a:pPr>
            <a:r>
              <a:rPr lang="en-GB" dirty="0" err="1">
                <a:solidFill>
                  <a:schemeClr val="bg1"/>
                </a:solidFill>
              </a:rPr>
              <a:t>ChangeNotifier</a:t>
            </a:r>
            <a:endParaRPr lang="en-GB" dirty="0">
              <a:solidFill>
                <a:schemeClr val="bg1"/>
              </a:solidFill>
            </a:endParaRPr>
          </a:p>
          <a:p>
            <a:pPr lvl="1">
              <a:buFont typeface="Barlow Light"/>
              <a:buChar char="▸"/>
            </a:pPr>
            <a:endParaRPr lang="en-GB" dirty="0">
              <a:solidFill>
                <a:schemeClr val="bg1"/>
              </a:solidFill>
            </a:endParaRPr>
          </a:p>
          <a:p>
            <a:pPr lvl="1">
              <a:buFont typeface="Barlow Light"/>
              <a:buChar char="▸"/>
            </a:pPr>
            <a:r>
              <a:rPr lang="en-GB" dirty="0" err="1">
                <a:solidFill>
                  <a:schemeClr val="bg1"/>
                </a:solidFill>
              </a:rPr>
              <a:t>ChangeNotifierProvider</a:t>
            </a:r>
            <a:endParaRPr lang="en-GB" dirty="0">
              <a:solidFill>
                <a:schemeClr val="bg1"/>
              </a:solidFill>
            </a:endParaRPr>
          </a:p>
          <a:p>
            <a:pPr lvl="1">
              <a:buChar char="▸"/>
            </a:pPr>
            <a:endParaRPr lang="en-GB" dirty="0">
              <a:solidFill>
                <a:schemeClr val="bg1"/>
              </a:solidFill>
            </a:endParaRPr>
          </a:p>
          <a:p>
            <a:pPr lvl="1">
              <a:buChar char="▸"/>
            </a:pPr>
            <a:r>
              <a:rPr lang="en-GB" dirty="0">
                <a:solidFill>
                  <a:schemeClr val="bg1"/>
                </a:solidFill>
              </a:rPr>
              <a:t>Consumer</a:t>
            </a:r>
          </a:p>
          <a:p>
            <a:pPr marL="571500" lvl="1" indent="0">
              <a:buNone/>
            </a:pPr>
            <a:endParaRPr lang="en-GB" dirty="0">
              <a:solidFill>
                <a:schemeClr val="bg1"/>
              </a:solidFill>
            </a:endParaRPr>
          </a:p>
        </p:txBody>
      </p:sp>
      <p:sp>
        <p:nvSpPr>
          <p:cNvPr id="7" name="ZoneTexte 6">
            <a:extLst>
              <a:ext uri="{FF2B5EF4-FFF2-40B4-BE49-F238E27FC236}">
                <a16:creationId xmlns:a16="http://schemas.microsoft.com/office/drawing/2014/main" id="{A88213E6-6934-4B6E-823F-61A872EAE5A8}"/>
              </a:ext>
            </a:extLst>
          </p:cNvPr>
          <p:cNvSpPr txBox="1"/>
          <p:nvPr/>
        </p:nvSpPr>
        <p:spPr>
          <a:xfrm>
            <a:off x="1457092" y="213604"/>
            <a:ext cx="7263696" cy="646331"/>
          </a:xfrm>
          <a:prstGeom prst="rect">
            <a:avLst/>
          </a:prstGeom>
          <a:noFill/>
        </p:spPr>
        <p:txBody>
          <a:bodyPr wrap="square">
            <a:spAutoFit/>
          </a:bodyPr>
          <a:lstStyle/>
          <a:p>
            <a:pPr marL="114300" lvl="0" algn="l" rtl="0">
              <a:spcBef>
                <a:spcPts val="0"/>
              </a:spcBef>
              <a:spcAft>
                <a:spcPts val="0"/>
              </a:spcAft>
              <a:buSzPts val="1800"/>
            </a:pPr>
            <a:r>
              <a:rPr lang="en-GB" sz="3600" dirty="0">
                <a:solidFill>
                  <a:schemeClr val="bg1"/>
                </a:solidFill>
              </a:rPr>
              <a:t>Provider</a:t>
            </a:r>
          </a:p>
        </p:txBody>
      </p:sp>
    </p:spTree>
    <p:extLst>
      <p:ext uri="{BB962C8B-B14F-4D97-AF65-F5344CB8AC3E}">
        <p14:creationId xmlns:p14="http://schemas.microsoft.com/office/powerpoint/2010/main" val="175472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7" name="ZoneTexte 6">
            <a:extLst>
              <a:ext uri="{FF2B5EF4-FFF2-40B4-BE49-F238E27FC236}">
                <a16:creationId xmlns:a16="http://schemas.microsoft.com/office/drawing/2014/main" id="{A88213E6-6934-4B6E-823F-61A872EAE5A8}"/>
              </a:ext>
            </a:extLst>
          </p:cNvPr>
          <p:cNvSpPr txBox="1"/>
          <p:nvPr/>
        </p:nvSpPr>
        <p:spPr>
          <a:xfrm>
            <a:off x="2780372" y="1925419"/>
            <a:ext cx="3442008" cy="646331"/>
          </a:xfrm>
          <a:prstGeom prst="rect">
            <a:avLst/>
          </a:prstGeom>
          <a:noFill/>
        </p:spPr>
        <p:txBody>
          <a:bodyPr wrap="square">
            <a:spAutoFit/>
          </a:bodyPr>
          <a:lstStyle/>
          <a:p>
            <a:pPr marL="114300" lvl="0" algn="ctr" rtl="0">
              <a:spcBef>
                <a:spcPts val="0"/>
              </a:spcBef>
              <a:spcAft>
                <a:spcPts val="0"/>
              </a:spcAft>
              <a:buSzPts val="1800"/>
            </a:pPr>
            <a:r>
              <a:rPr lang="en-GB" sz="3600" dirty="0">
                <a:solidFill>
                  <a:schemeClr val="bg1"/>
                </a:solidFill>
              </a:rPr>
              <a:t>Thanks</a:t>
            </a:r>
          </a:p>
        </p:txBody>
      </p:sp>
    </p:spTree>
    <p:extLst>
      <p:ext uri="{BB962C8B-B14F-4D97-AF65-F5344CB8AC3E}">
        <p14:creationId xmlns:p14="http://schemas.microsoft.com/office/powerpoint/2010/main" val="194240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6" name="Google Shape;56;p13"/>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57" name="Google Shape;57;p13"/>
          <p:cNvPicPr preferRelativeResize="0"/>
          <p:nvPr/>
        </p:nvPicPr>
        <p:blipFill>
          <a:blip r:embed="rId4">
            <a:alphaModFix/>
          </a:blip>
          <a:stretch>
            <a:fillRect/>
          </a:stretch>
        </p:blipFill>
        <p:spPr>
          <a:xfrm>
            <a:off x="-117524" y="4248025"/>
            <a:ext cx="3367977" cy="1047550"/>
          </a:xfrm>
          <a:prstGeom prst="rect">
            <a:avLst/>
          </a:prstGeom>
          <a:noFill/>
          <a:ln>
            <a:noFill/>
          </a:ln>
        </p:spPr>
      </p:pic>
      <p:pic>
        <p:nvPicPr>
          <p:cNvPr id="58" name="Google Shape;58;p13"/>
          <p:cNvPicPr preferRelativeResize="0"/>
          <p:nvPr/>
        </p:nvPicPr>
        <p:blipFill>
          <a:blip r:embed="rId5">
            <a:alphaModFix/>
          </a:blip>
          <a:stretch>
            <a:fillRect/>
          </a:stretch>
        </p:blipFill>
        <p:spPr>
          <a:xfrm>
            <a:off x="6642900" y="4595750"/>
            <a:ext cx="2252099" cy="44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5"/>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5" name="Image 4">
            <a:extLst>
              <a:ext uri="{FF2B5EF4-FFF2-40B4-BE49-F238E27FC236}">
                <a16:creationId xmlns:a16="http://schemas.microsoft.com/office/drawing/2014/main" id="{CC1A6738-7528-47AE-B1BE-AFD8B0A09D8E}"/>
              </a:ext>
            </a:extLst>
          </p:cNvPr>
          <p:cNvPicPr>
            <a:picLocks noChangeAspect="1"/>
          </p:cNvPicPr>
          <p:nvPr/>
        </p:nvPicPr>
        <p:blipFill rotWithShape="1">
          <a:blip r:embed="rId4"/>
          <a:srcRect t="3941" r="3" b="1028"/>
          <a:stretch/>
        </p:blipFill>
        <p:spPr>
          <a:xfrm>
            <a:off x="2975887" y="1149049"/>
            <a:ext cx="2582626" cy="1422701"/>
          </a:xfrm>
          <a:prstGeom prst="rect">
            <a:avLst/>
          </a:prstGeom>
          <a:effectLst/>
        </p:spPr>
      </p:pic>
      <p:sp>
        <p:nvSpPr>
          <p:cNvPr id="7" name="ZoneTexte 6">
            <a:extLst>
              <a:ext uri="{FF2B5EF4-FFF2-40B4-BE49-F238E27FC236}">
                <a16:creationId xmlns:a16="http://schemas.microsoft.com/office/drawing/2014/main" id="{44F51CD0-C738-49E0-B863-C3CF2F3162A5}"/>
              </a:ext>
            </a:extLst>
          </p:cNvPr>
          <p:cNvSpPr txBox="1"/>
          <p:nvPr/>
        </p:nvSpPr>
        <p:spPr>
          <a:xfrm>
            <a:off x="1951464" y="2859237"/>
            <a:ext cx="4631472" cy="523220"/>
          </a:xfrm>
          <a:prstGeom prst="rect">
            <a:avLst/>
          </a:prstGeom>
          <a:noFill/>
        </p:spPr>
        <p:txBody>
          <a:bodyPr wrap="square">
            <a:spAutoFit/>
          </a:bodyPr>
          <a:lstStyle/>
          <a:p>
            <a:pPr algn="ctr">
              <a:spcBef>
                <a:spcPct val="0"/>
              </a:spcBef>
              <a:spcAft>
                <a:spcPts val="600"/>
              </a:spcAft>
            </a:pPr>
            <a:r>
              <a:rPr lang="en-US" altLang="en-GB" sz="2800" b="1" kern="1200" dirty="0">
                <a:solidFill>
                  <a:schemeClr val="bg1"/>
                </a:solidFill>
                <a:latin typeface="+mj-lt"/>
                <a:ea typeface="+mj-ea"/>
                <a:cs typeface="+mj-cs"/>
              </a:rPr>
              <a:t>State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1" name="Google Shape;81;p16"/>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ZoneTexte 5">
            <a:extLst>
              <a:ext uri="{FF2B5EF4-FFF2-40B4-BE49-F238E27FC236}">
                <a16:creationId xmlns:a16="http://schemas.microsoft.com/office/drawing/2014/main" id="{4D11E0AF-4838-49C8-BF01-66563E1DFCD5}"/>
              </a:ext>
            </a:extLst>
          </p:cNvPr>
          <p:cNvSpPr txBox="1"/>
          <p:nvPr/>
        </p:nvSpPr>
        <p:spPr>
          <a:xfrm>
            <a:off x="3207834" y="119083"/>
            <a:ext cx="2286000" cy="584775"/>
          </a:xfrm>
          <a:prstGeom prst="rect">
            <a:avLst/>
          </a:prstGeom>
          <a:noFill/>
        </p:spPr>
        <p:txBody>
          <a:bodyPr wrap="square">
            <a:spAutoFit/>
          </a:bodyPr>
          <a:lstStyle/>
          <a:p>
            <a:pPr algn="ctr"/>
            <a:r>
              <a:rPr lang="en-US" sz="3200" b="1" dirty="0">
                <a:solidFill>
                  <a:schemeClr val="bg1"/>
                </a:solidFill>
                <a:latin typeface="Raleway SemiBold" pitchFamily="2" charset="0"/>
              </a:rPr>
              <a:t>About me</a:t>
            </a:r>
          </a:p>
        </p:txBody>
      </p:sp>
      <p:sp>
        <p:nvSpPr>
          <p:cNvPr id="9" name="Google Shape;380;p14">
            <a:extLst>
              <a:ext uri="{FF2B5EF4-FFF2-40B4-BE49-F238E27FC236}">
                <a16:creationId xmlns:a16="http://schemas.microsoft.com/office/drawing/2014/main" id="{79DE1F8F-7A62-4FA3-A1DD-5D89426C87F6}"/>
              </a:ext>
            </a:extLst>
          </p:cNvPr>
          <p:cNvSpPr txBox="1">
            <a:spLocks/>
          </p:cNvSpPr>
          <p:nvPr/>
        </p:nvSpPr>
        <p:spPr>
          <a:xfrm>
            <a:off x="1089103" y="936421"/>
            <a:ext cx="5318760" cy="73723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Bef>
                <a:spcPts val="600"/>
              </a:spcBef>
              <a:buFont typeface="Arial"/>
              <a:buNone/>
            </a:pPr>
            <a:r>
              <a:rPr lang="fr-FR" altLang="en-GB" sz="3600" b="1" dirty="0">
                <a:solidFill>
                  <a:schemeClr val="bg1"/>
                </a:solidFill>
                <a:latin typeface="Barlow"/>
                <a:ea typeface="Barlow"/>
                <a:cs typeface="Barlow"/>
                <a:sym typeface="Barlow"/>
              </a:rPr>
              <a:t>Sebbagh Djamel Eddine</a:t>
            </a:r>
            <a:endParaRPr lang="fr-FR" sz="3600" b="1" dirty="0">
              <a:solidFill>
                <a:schemeClr val="bg1"/>
              </a:solidFill>
              <a:latin typeface="Barlow"/>
              <a:ea typeface="Barlow"/>
              <a:cs typeface="Barlow"/>
              <a:sym typeface="Barlow"/>
            </a:endParaRPr>
          </a:p>
          <a:p>
            <a:pPr marL="0" indent="0">
              <a:spcBef>
                <a:spcPts val="600"/>
              </a:spcBef>
              <a:buClr>
                <a:schemeClr val="dk1"/>
              </a:buClr>
              <a:buSzPts val="1100"/>
              <a:buFont typeface="Arial"/>
              <a:buNone/>
            </a:pPr>
            <a:endParaRPr lang="fr-FR" sz="3600" b="1" dirty="0"/>
          </a:p>
        </p:txBody>
      </p:sp>
      <p:sp>
        <p:nvSpPr>
          <p:cNvPr id="10" name="Google Shape;595;p17">
            <a:extLst>
              <a:ext uri="{FF2B5EF4-FFF2-40B4-BE49-F238E27FC236}">
                <a16:creationId xmlns:a16="http://schemas.microsoft.com/office/drawing/2014/main" id="{EFB7C3EC-9DBE-4ACC-A8B7-DBE6B80687C9}"/>
              </a:ext>
            </a:extLst>
          </p:cNvPr>
          <p:cNvSpPr txBox="1"/>
          <p:nvPr/>
        </p:nvSpPr>
        <p:spPr>
          <a:xfrm>
            <a:off x="838797" y="1880499"/>
            <a:ext cx="4655037" cy="257302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r>
              <a:rPr lang="en-US" altLang="en-GB" dirty="0">
                <a:solidFill>
                  <a:schemeClr val="bg1"/>
                </a:solidFill>
              </a:rPr>
              <a:t>Student</a:t>
            </a:r>
            <a:r>
              <a:rPr lang="fr-FR" altLang="en-GB" dirty="0">
                <a:solidFill>
                  <a:schemeClr val="bg1"/>
                </a:solidFill>
              </a:rPr>
              <a:t> at ESI in the 5th </a:t>
            </a:r>
            <a:r>
              <a:rPr lang="en-US" altLang="en-GB" dirty="0">
                <a:solidFill>
                  <a:schemeClr val="bg1"/>
                </a:solidFill>
              </a:rPr>
              <a:t>year</a:t>
            </a:r>
          </a:p>
          <a:p>
            <a:pPr marL="457200" lvl="0" indent="-342900" algn="l" rtl="0">
              <a:spcBef>
                <a:spcPts val="600"/>
              </a:spcBef>
              <a:spcAft>
                <a:spcPts val="0"/>
              </a:spcAft>
              <a:buSzPts val="1800"/>
              <a:buChar char="▸"/>
            </a:pPr>
            <a:endParaRPr lang="en-GB" dirty="0">
              <a:solidFill>
                <a:schemeClr val="bg1"/>
              </a:solidFill>
            </a:endParaRPr>
          </a:p>
          <a:p>
            <a:pPr marL="457200" lvl="0" indent="-342900" algn="l" rtl="0">
              <a:spcBef>
                <a:spcPts val="0"/>
              </a:spcBef>
              <a:spcAft>
                <a:spcPts val="0"/>
              </a:spcAft>
              <a:buSzPts val="1800"/>
              <a:buChar char="▸"/>
            </a:pPr>
            <a:r>
              <a:rPr lang="en-GB" dirty="0">
                <a:solidFill>
                  <a:schemeClr val="bg1"/>
                </a:solidFill>
              </a:rPr>
              <a:t>Ex Mobile Developer at The Agency</a:t>
            </a:r>
          </a:p>
          <a:p>
            <a:pPr marL="457200" lvl="0" indent="-342900" algn="l" rtl="0">
              <a:spcBef>
                <a:spcPts val="0"/>
              </a:spcBef>
              <a:spcAft>
                <a:spcPts val="0"/>
              </a:spcAft>
              <a:buSzPts val="1800"/>
              <a:buChar char="▸"/>
            </a:pPr>
            <a:endParaRPr lang="en-GB" dirty="0">
              <a:solidFill>
                <a:schemeClr val="bg1"/>
              </a:solidFill>
            </a:endParaRPr>
          </a:p>
          <a:p>
            <a:pPr marL="457200" lvl="0" indent="-342900" algn="l" rtl="0">
              <a:spcBef>
                <a:spcPts val="0"/>
              </a:spcBef>
              <a:spcAft>
                <a:spcPts val="0"/>
              </a:spcAft>
              <a:buSzPts val="1800"/>
              <a:buChar char="▸"/>
            </a:pPr>
            <a:r>
              <a:rPr lang="en-GB" dirty="0">
                <a:solidFill>
                  <a:schemeClr val="bg1"/>
                </a:solidFill>
              </a:rPr>
              <a:t>Freelancer</a:t>
            </a:r>
          </a:p>
          <a:p>
            <a:pPr marL="457200" lvl="0" indent="-342900" algn="l" rtl="0">
              <a:spcBef>
                <a:spcPts val="0"/>
              </a:spcBef>
              <a:spcAft>
                <a:spcPts val="0"/>
              </a:spcAft>
              <a:buSzPts val="1800"/>
              <a:buChar char="▸"/>
            </a:pPr>
            <a:endParaRPr lang="en-GB" dirty="0">
              <a:solidFill>
                <a:schemeClr val="bg1"/>
              </a:solidFill>
            </a:endParaRPr>
          </a:p>
          <a:p>
            <a:pPr marL="457200" lvl="0" indent="-342900" algn="l" rtl="0">
              <a:spcBef>
                <a:spcPts val="0"/>
              </a:spcBef>
              <a:spcAft>
                <a:spcPts val="0"/>
              </a:spcAft>
              <a:buSzPts val="1800"/>
              <a:buChar char="▸"/>
            </a:pPr>
            <a:r>
              <a:rPr lang="en-GB" dirty="0">
                <a:solidFill>
                  <a:schemeClr val="bg1"/>
                </a:solidFill>
              </a:rPr>
              <a:t>Contact: </a:t>
            </a:r>
            <a:r>
              <a:rPr lang="fr-FR" dirty="0">
                <a:solidFill>
                  <a:schemeClr val="bg1"/>
                </a:solidFill>
              </a:rPr>
              <a:t>hd_sebbagh@esi.dz</a:t>
            </a:r>
            <a:endParaRPr lang="en-GB" dirty="0">
              <a:solidFill>
                <a:schemeClr val="bg1"/>
              </a:solidFill>
            </a:endParaRPr>
          </a:p>
        </p:txBody>
      </p:sp>
      <p:pic>
        <p:nvPicPr>
          <p:cNvPr id="13" name="Google Shape;382;p14" descr="/home/djamel/Bureau/personal.pngpersonal">
            <a:extLst>
              <a:ext uri="{FF2B5EF4-FFF2-40B4-BE49-F238E27FC236}">
                <a16:creationId xmlns:a16="http://schemas.microsoft.com/office/drawing/2014/main" id="{A9880136-D1E0-4EE6-A82E-02727181641E}"/>
              </a:ext>
            </a:extLst>
          </p:cNvPr>
          <p:cNvPicPr preferRelativeResize="0"/>
          <p:nvPr/>
        </p:nvPicPr>
        <p:blipFill rotWithShape="1">
          <a:blip r:embed="rId4"/>
          <a:srcRect/>
          <a:stretch>
            <a:fillRect/>
          </a:stretch>
        </p:blipFill>
        <p:spPr>
          <a:xfrm>
            <a:off x="6407863" y="2118339"/>
            <a:ext cx="2204300" cy="2005852"/>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ZoneTexte 4">
            <a:extLst>
              <a:ext uri="{FF2B5EF4-FFF2-40B4-BE49-F238E27FC236}">
                <a16:creationId xmlns:a16="http://schemas.microsoft.com/office/drawing/2014/main" id="{8F9F4FC5-8DC8-4546-BE17-A7FBDAD28216}"/>
              </a:ext>
            </a:extLst>
          </p:cNvPr>
          <p:cNvSpPr txBox="1"/>
          <p:nvPr/>
        </p:nvSpPr>
        <p:spPr>
          <a:xfrm>
            <a:off x="3103757" y="309839"/>
            <a:ext cx="1958898" cy="707886"/>
          </a:xfrm>
          <a:prstGeom prst="rect">
            <a:avLst/>
          </a:prstGeom>
          <a:noFill/>
        </p:spPr>
        <p:txBody>
          <a:bodyPr wrap="square">
            <a:spAutoFit/>
          </a:bodyPr>
          <a:lstStyle/>
          <a:p>
            <a:pPr algn="ctr"/>
            <a:r>
              <a:rPr lang="en-US" sz="4000" b="1" dirty="0">
                <a:solidFill>
                  <a:schemeClr val="bg1"/>
                </a:solidFill>
                <a:latin typeface="Raleway SemiBold" pitchFamily="2" charset="0"/>
              </a:rPr>
              <a:t>Plan</a:t>
            </a:r>
          </a:p>
        </p:txBody>
      </p:sp>
      <p:sp>
        <p:nvSpPr>
          <p:cNvPr id="6" name="Google Shape;595;p17">
            <a:extLst>
              <a:ext uri="{FF2B5EF4-FFF2-40B4-BE49-F238E27FC236}">
                <a16:creationId xmlns:a16="http://schemas.microsoft.com/office/drawing/2014/main" id="{F130A763-8215-40A3-99CE-15755CF72539}"/>
              </a:ext>
            </a:extLst>
          </p:cNvPr>
          <p:cNvSpPr txBox="1"/>
          <p:nvPr/>
        </p:nvSpPr>
        <p:spPr>
          <a:xfrm>
            <a:off x="2444573" y="1646240"/>
            <a:ext cx="4655037" cy="257302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r>
              <a:rPr lang="en-GB" dirty="0">
                <a:solidFill>
                  <a:schemeClr val="bg1"/>
                </a:solidFill>
              </a:rPr>
              <a:t>Stateless vs Stateful</a:t>
            </a:r>
          </a:p>
          <a:p>
            <a:pPr marL="114300" lvl="0" indent="0" algn="l" rtl="0">
              <a:spcBef>
                <a:spcPts val="600"/>
              </a:spcBef>
              <a:spcAft>
                <a:spcPts val="0"/>
              </a:spcAft>
              <a:buSzPts val="1800"/>
              <a:buNone/>
            </a:pPr>
            <a:endParaRPr lang="en-GB" dirty="0">
              <a:solidFill>
                <a:schemeClr val="bg1"/>
              </a:solidFill>
            </a:endParaRPr>
          </a:p>
          <a:p>
            <a:pPr marL="457200" lvl="0" indent="-342900" algn="l" rtl="0">
              <a:spcBef>
                <a:spcPts val="0"/>
              </a:spcBef>
              <a:spcAft>
                <a:spcPts val="0"/>
              </a:spcAft>
              <a:buSzPts val="1800"/>
              <a:buChar char="▸"/>
            </a:pPr>
            <a:r>
              <a:rPr lang="en-GB" dirty="0">
                <a:solidFill>
                  <a:schemeClr val="bg1"/>
                </a:solidFill>
              </a:rPr>
              <a:t>What is State</a:t>
            </a:r>
          </a:p>
          <a:p>
            <a:pPr marL="114300" lvl="0" indent="0" algn="l" rtl="0">
              <a:spcBef>
                <a:spcPts val="0"/>
              </a:spcBef>
              <a:spcAft>
                <a:spcPts val="0"/>
              </a:spcAft>
              <a:buSzPts val="1800"/>
              <a:buNone/>
            </a:pPr>
            <a:endParaRPr lang="en-GB" dirty="0">
              <a:solidFill>
                <a:schemeClr val="bg1"/>
              </a:solidFill>
            </a:endParaRPr>
          </a:p>
          <a:p>
            <a:pPr marL="457200" lvl="0" indent="-342900" algn="l" rtl="0">
              <a:spcBef>
                <a:spcPts val="0"/>
              </a:spcBef>
              <a:spcAft>
                <a:spcPts val="0"/>
              </a:spcAft>
              <a:buSzPts val="1800"/>
              <a:buChar char="▸"/>
            </a:pPr>
            <a:r>
              <a:rPr lang="en-GB" dirty="0">
                <a:solidFill>
                  <a:schemeClr val="bg1"/>
                </a:solidFill>
              </a:rPr>
              <a:t>State Management Approaches</a:t>
            </a:r>
          </a:p>
          <a:p>
            <a:pPr marL="457200" lvl="0" indent="-342900" algn="l" rtl="0">
              <a:spcBef>
                <a:spcPts val="0"/>
              </a:spcBef>
              <a:spcAft>
                <a:spcPts val="0"/>
              </a:spcAft>
              <a:buSzPts val="1800"/>
              <a:buChar char="▸"/>
            </a:pPr>
            <a:endParaRPr lang="en-GB" dirty="0">
              <a:solidFill>
                <a:schemeClr val="bg1"/>
              </a:solidFill>
            </a:endParaRPr>
          </a:p>
          <a:p>
            <a:pPr marL="457200" lvl="0" indent="-342900" algn="l" rtl="0">
              <a:spcBef>
                <a:spcPts val="0"/>
              </a:spcBef>
              <a:spcAft>
                <a:spcPts val="0"/>
              </a:spcAft>
              <a:buSzPts val="1800"/>
              <a:buChar char="▸"/>
            </a:pPr>
            <a:r>
              <a:rPr lang="en-GB" dirty="0">
                <a:solidFill>
                  <a:schemeClr val="bg1"/>
                </a:solidFill>
              </a:rPr>
              <a:t>Provider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ZoneTexte 4">
            <a:extLst>
              <a:ext uri="{FF2B5EF4-FFF2-40B4-BE49-F238E27FC236}">
                <a16:creationId xmlns:a16="http://schemas.microsoft.com/office/drawing/2014/main" id="{8F9F4FC5-8DC8-4546-BE17-A7FBDAD28216}"/>
              </a:ext>
            </a:extLst>
          </p:cNvPr>
          <p:cNvSpPr txBox="1"/>
          <p:nvPr/>
        </p:nvSpPr>
        <p:spPr>
          <a:xfrm>
            <a:off x="1237787" y="153006"/>
            <a:ext cx="6128726" cy="707886"/>
          </a:xfrm>
          <a:prstGeom prst="rect">
            <a:avLst/>
          </a:prstGeom>
          <a:noFill/>
        </p:spPr>
        <p:txBody>
          <a:bodyPr wrap="square">
            <a:spAutoFit/>
          </a:bodyPr>
          <a:lstStyle/>
          <a:p>
            <a:pPr algn="ctr"/>
            <a:r>
              <a:rPr lang="en-GB" sz="4000" dirty="0">
                <a:solidFill>
                  <a:schemeClr val="bg1"/>
                </a:solidFill>
              </a:rPr>
              <a:t>Stateless vs Stateful</a:t>
            </a:r>
          </a:p>
        </p:txBody>
      </p:sp>
      <p:sp>
        <p:nvSpPr>
          <p:cNvPr id="6" name="Google Shape;595;p17">
            <a:extLst>
              <a:ext uri="{FF2B5EF4-FFF2-40B4-BE49-F238E27FC236}">
                <a16:creationId xmlns:a16="http://schemas.microsoft.com/office/drawing/2014/main" id="{F130A763-8215-40A3-99CE-15755CF72539}"/>
              </a:ext>
            </a:extLst>
          </p:cNvPr>
          <p:cNvSpPr txBox="1"/>
          <p:nvPr/>
        </p:nvSpPr>
        <p:spPr>
          <a:xfrm>
            <a:off x="311700" y="1305917"/>
            <a:ext cx="8520600" cy="3451937"/>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endParaRPr lang="en-US" dirty="0">
              <a:solidFill>
                <a:schemeClr val="bg1"/>
              </a:solidFill>
            </a:endParaRPr>
          </a:p>
          <a:p>
            <a:pPr marL="457200" lvl="0" indent="-342900" algn="l" rtl="0">
              <a:spcBef>
                <a:spcPts val="600"/>
              </a:spcBef>
              <a:spcAft>
                <a:spcPts val="0"/>
              </a:spcAft>
              <a:buSzPts val="1800"/>
              <a:buChar char="▸"/>
            </a:pPr>
            <a:r>
              <a:rPr lang="en-US" dirty="0">
                <a:solidFill>
                  <a:schemeClr val="bg1"/>
                </a:solidFill>
              </a:rPr>
              <a:t>Stateless widget never changes</a:t>
            </a:r>
          </a:p>
          <a:p>
            <a:pPr lvl="1">
              <a:buChar char="▸"/>
            </a:pPr>
            <a:r>
              <a:rPr lang="en-US" dirty="0">
                <a:solidFill>
                  <a:schemeClr val="bg1"/>
                </a:solidFill>
              </a:rPr>
              <a:t>Ex : Icon, Text, Container,…</a:t>
            </a:r>
            <a:endParaRPr lang="en-GB" dirty="0">
              <a:solidFill>
                <a:schemeClr val="bg1"/>
              </a:solidFill>
            </a:endParaRPr>
          </a:p>
          <a:p>
            <a:pPr marL="114300" lvl="0" indent="0" algn="l" rtl="0">
              <a:spcBef>
                <a:spcPts val="600"/>
              </a:spcBef>
              <a:spcAft>
                <a:spcPts val="0"/>
              </a:spcAft>
              <a:buSzPts val="1800"/>
              <a:buNone/>
            </a:pPr>
            <a:r>
              <a:rPr lang="en-GB" dirty="0">
                <a:solidFill>
                  <a:schemeClr val="bg1"/>
                </a:solidFill>
              </a:rPr>
              <a:t>	</a:t>
            </a:r>
          </a:p>
          <a:p>
            <a:pPr marL="114300" lvl="0" indent="0" algn="l" rtl="0">
              <a:spcBef>
                <a:spcPts val="600"/>
              </a:spcBef>
              <a:spcAft>
                <a:spcPts val="0"/>
              </a:spcAft>
              <a:buSzPts val="1800"/>
              <a:buNone/>
            </a:pPr>
            <a:endParaRPr lang="en-GB" dirty="0">
              <a:solidFill>
                <a:schemeClr val="bg1"/>
              </a:solidFill>
            </a:endParaRPr>
          </a:p>
          <a:p>
            <a:pPr marL="457200" lvl="0" indent="-342900" algn="l" rtl="0">
              <a:spcBef>
                <a:spcPts val="0"/>
              </a:spcBef>
              <a:spcAft>
                <a:spcPts val="0"/>
              </a:spcAft>
              <a:buSzPts val="1800"/>
              <a:buChar char="▸"/>
            </a:pPr>
            <a:r>
              <a:rPr lang="en-GB" dirty="0">
                <a:solidFill>
                  <a:schemeClr val="bg1"/>
                </a:solidFill>
              </a:rPr>
              <a:t>Stateful widget is dynamic</a:t>
            </a:r>
          </a:p>
          <a:p>
            <a:pPr lvl="1">
              <a:spcBef>
                <a:spcPts val="0"/>
              </a:spcBef>
              <a:buChar char="▸"/>
            </a:pPr>
            <a:r>
              <a:rPr lang="en-GB" dirty="0">
                <a:solidFill>
                  <a:schemeClr val="bg1"/>
                </a:solidFill>
              </a:rPr>
              <a:t>Ex : CheckBox, TextField, Slider,…</a:t>
            </a:r>
          </a:p>
          <a:p>
            <a:pPr marL="114300" lvl="0" indent="0" algn="l" rtl="0">
              <a:spcBef>
                <a:spcPts val="0"/>
              </a:spcBef>
              <a:spcAft>
                <a:spcPts val="0"/>
              </a:spcAft>
              <a:buSzPts val="1800"/>
              <a:buNone/>
            </a:pPr>
            <a:endParaRPr lang="en-GB" dirty="0">
              <a:solidFill>
                <a:schemeClr val="bg1"/>
              </a:solidFill>
            </a:endParaRPr>
          </a:p>
        </p:txBody>
      </p:sp>
    </p:spTree>
    <p:extLst>
      <p:ext uri="{BB962C8B-B14F-4D97-AF65-F5344CB8AC3E}">
        <p14:creationId xmlns:p14="http://schemas.microsoft.com/office/powerpoint/2010/main" val="395932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ZoneTexte 4">
            <a:extLst>
              <a:ext uri="{FF2B5EF4-FFF2-40B4-BE49-F238E27FC236}">
                <a16:creationId xmlns:a16="http://schemas.microsoft.com/office/drawing/2014/main" id="{8F9F4FC5-8DC8-4546-BE17-A7FBDAD28216}"/>
              </a:ext>
            </a:extLst>
          </p:cNvPr>
          <p:cNvSpPr txBox="1"/>
          <p:nvPr/>
        </p:nvSpPr>
        <p:spPr>
          <a:xfrm>
            <a:off x="1260089" y="89210"/>
            <a:ext cx="6128726" cy="707886"/>
          </a:xfrm>
          <a:prstGeom prst="rect">
            <a:avLst/>
          </a:prstGeom>
          <a:noFill/>
        </p:spPr>
        <p:txBody>
          <a:bodyPr wrap="square">
            <a:spAutoFit/>
          </a:bodyPr>
          <a:lstStyle/>
          <a:p>
            <a:pPr algn="ctr"/>
            <a:r>
              <a:rPr lang="en-GB" sz="4000" dirty="0">
                <a:solidFill>
                  <a:schemeClr val="bg1"/>
                </a:solidFill>
              </a:rPr>
              <a:t>Stateless vs Stateful</a:t>
            </a:r>
          </a:p>
        </p:txBody>
      </p:sp>
      <p:pic>
        <p:nvPicPr>
          <p:cNvPr id="3" name="Image 2">
            <a:extLst>
              <a:ext uri="{FF2B5EF4-FFF2-40B4-BE49-F238E27FC236}">
                <a16:creationId xmlns:a16="http://schemas.microsoft.com/office/drawing/2014/main" id="{B4014A41-2755-4B14-8CCA-B2C3DE3A942A}"/>
              </a:ext>
            </a:extLst>
          </p:cNvPr>
          <p:cNvPicPr>
            <a:picLocks noChangeAspect="1"/>
          </p:cNvPicPr>
          <p:nvPr/>
        </p:nvPicPr>
        <p:blipFill>
          <a:blip r:embed="rId4"/>
          <a:stretch>
            <a:fillRect/>
          </a:stretch>
        </p:blipFill>
        <p:spPr>
          <a:xfrm>
            <a:off x="1384968" y="731374"/>
            <a:ext cx="6374064" cy="4256937"/>
          </a:xfrm>
          <a:prstGeom prst="rect">
            <a:avLst/>
          </a:prstGeom>
        </p:spPr>
      </p:pic>
    </p:spTree>
    <p:extLst>
      <p:ext uri="{BB962C8B-B14F-4D97-AF65-F5344CB8AC3E}">
        <p14:creationId xmlns:p14="http://schemas.microsoft.com/office/powerpoint/2010/main" val="77493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ZoneTexte 4">
            <a:extLst>
              <a:ext uri="{FF2B5EF4-FFF2-40B4-BE49-F238E27FC236}">
                <a16:creationId xmlns:a16="http://schemas.microsoft.com/office/drawing/2014/main" id="{8F9F4FC5-8DC8-4546-BE17-A7FBDAD28216}"/>
              </a:ext>
            </a:extLst>
          </p:cNvPr>
          <p:cNvSpPr txBox="1"/>
          <p:nvPr/>
        </p:nvSpPr>
        <p:spPr>
          <a:xfrm>
            <a:off x="1237787" y="153006"/>
            <a:ext cx="6128726" cy="707886"/>
          </a:xfrm>
          <a:prstGeom prst="rect">
            <a:avLst/>
          </a:prstGeom>
          <a:noFill/>
        </p:spPr>
        <p:txBody>
          <a:bodyPr wrap="square">
            <a:spAutoFit/>
          </a:bodyPr>
          <a:lstStyle/>
          <a:p>
            <a:pPr algn="ctr"/>
            <a:r>
              <a:rPr lang="en-GB" sz="4000" dirty="0">
                <a:solidFill>
                  <a:schemeClr val="bg1"/>
                </a:solidFill>
              </a:rPr>
              <a:t>State</a:t>
            </a:r>
          </a:p>
        </p:txBody>
      </p:sp>
      <p:sp>
        <p:nvSpPr>
          <p:cNvPr id="6" name="Google Shape;595;p17">
            <a:extLst>
              <a:ext uri="{FF2B5EF4-FFF2-40B4-BE49-F238E27FC236}">
                <a16:creationId xmlns:a16="http://schemas.microsoft.com/office/drawing/2014/main" id="{F130A763-8215-40A3-99CE-15755CF72539}"/>
              </a:ext>
            </a:extLst>
          </p:cNvPr>
          <p:cNvSpPr txBox="1"/>
          <p:nvPr/>
        </p:nvSpPr>
        <p:spPr>
          <a:xfrm>
            <a:off x="311700" y="1246538"/>
            <a:ext cx="8520600" cy="3451937"/>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endParaRPr lang="en-US" dirty="0">
              <a:solidFill>
                <a:schemeClr val="bg1"/>
              </a:solidFill>
            </a:endParaRPr>
          </a:p>
          <a:p>
            <a:pPr lvl="1">
              <a:buChar char="▸"/>
            </a:pPr>
            <a:r>
              <a:rPr lang="en-GB" dirty="0">
                <a:solidFill>
                  <a:schemeClr val="bg1"/>
                </a:solidFill>
              </a:rPr>
              <a:t>State consists of values or any data stored in your app that can change</a:t>
            </a:r>
          </a:p>
          <a:p>
            <a:pPr lvl="1">
              <a:buChar char="▸"/>
            </a:pPr>
            <a:endParaRPr lang="en-GB" dirty="0">
              <a:solidFill>
                <a:schemeClr val="bg1"/>
              </a:solidFill>
            </a:endParaRPr>
          </a:p>
          <a:p>
            <a:pPr lvl="1">
              <a:buChar char="▸"/>
            </a:pPr>
            <a:r>
              <a:rPr lang="en-GB" dirty="0">
                <a:solidFill>
                  <a:schemeClr val="bg1"/>
                </a:solidFill>
              </a:rPr>
              <a:t>Like _counter in the default flutter app</a:t>
            </a:r>
          </a:p>
          <a:p>
            <a:pPr lvl="1">
              <a:buChar char="▸"/>
            </a:pPr>
            <a:endParaRPr lang="en-GB" dirty="0">
              <a:solidFill>
                <a:schemeClr val="bg1"/>
              </a:solidFill>
            </a:endParaRPr>
          </a:p>
          <a:p>
            <a:pPr lvl="1">
              <a:buChar char="▸"/>
            </a:pPr>
            <a:r>
              <a:rPr lang="en-GB" dirty="0">
                <a:solidFill>
                  <a:schemeClr val="bg1"/>
                </a:solidFill>
              </a:rPr>
              <a:t>State </a:t>
            </a:r>
            <a:r>
              <a:rPr lang="en-US" dirty="0">
                <a:solidFill>
                  <a:schemeClr val="bg1"/>
                </a:solidFill>
              </a:rPr>
              <a:t>comes a time when you need to share application state between screens, across your app</a:t>
            </a:r>
            <a:r>
              <a:rPr lang="en-GB" dirty="0">
                <a:solidFill>
                  <a:schemeClr val="bg1"/>
                </a:solidFill>
              </a:rPr>
              <a:t> </a:t>
            </a:r>
          </a:p>
          <a:p>
            <a:pPr marL="114300" lvl="0" indent="0" algn="l" rtl="0">
              <a:spcBef>
                <a:spcPts val="600"/>
              </a:spcBef>
              <a:spcAft>
                <a:spcPts val="0"/>
              </a:spcAft>
              <a:buSzPts val="1800"/>
              <a:buNone/>
            </a:pPr>
            <a:r>
              <a:rPr lang="en-GB" dirty="0">
                <a:solidFill>
                  <a:schemeClr val="bg1"/>
                </a:solidFill>
              </a:rPr>
              <a:t>	</a:t>
            </a:r>
          </a:p>
        </p:txBody>
      </p:sp>
    </p:spTree>
    <p:extLst>
      <p:ext uri="{BB962C8B-B14F-4D97-AF65-F5344CB8AC3E}">
        <p14:creationId xmlns:p14="http://schemas.microsoft.com/office/powerpoint/2010/main" val="137511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ZoneTexte 4">
            <a:extLst>
              <a:ext uri="{FF2B5EF4-FFF2-40B4-BE49-F238E27FC236}">
                <a16:creationId xmlns:a16="http://schemas.microsoft.com/office/drawing/2014/main" id="{8F9F4FC5-8DC8-4546-BE17-A7FBDAD28216}"/>
              </a:ext>
            </a:extLst>
          </p:cNvPr>
          <p:cNvSpPr txBox="1"/>
          <p:nvPr/>
        </p:nvSpPr>
        <p:spPr>
          <a:xfrm>
            <a:off x="1237787" y="153006"/>
            <a:ext cx="6128726" cy="707886"/>
          </a:xfrm>
          <a:prstGeom prst="rect">
            <a:avLst/>
          </a:prstGeom>
          <a:noFill/>
        </p:spPr>
        <p:txBody>
          <a:bodyPr wrap="square">
            <a:spAutoFit/>
          </a:bodyPr>
          <a:lstStyle/>
          <a:p>
            <a:pPr algn="ctr"/>
            <a:r>
              <a:rPr lang="en-GB" sz="4000" dirty="0">
                <a:solidFill>
                  <a:schemeClr val="bg1"/>
                </a:solidFill>
              </a:rPr>
              <a:t>State - Example</a:t>
            </a:r>
          </a:p>
        </p:txBody>
      </p:sp>
      <p:sp>
        <p:nvSpPr>
          <p:cNvPr id="6" name="Google Shape;595;p17">
            <a:extLst>
              <a:ext uri="{FF2B5EF4-FFF2-40B4-BE49-F238E27FC236}">
                <a16:creationId xmlns:a16="http://schemas.microsoft.com/office/drawing/2014/main" id="{F130A763-8215-40A3-99CE-15755CF72539}"/>
              </a:ext>
            </a:extLst>
          </p:cNvPr>
          <p:cNvSpPr txBox="1"/>
          <p:nvPr/>
        </p:nvSpPr>
        <p:spPr>
          <a:xfrm>
            <a:off x="1330782" y="2527755"/>
            <a:ext cx="6750670" cy="2031318"/>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endParaRPr lang="en-US" dirty="0">
              <a:solidFill>
                <a:schemeClr val="bg1"/>
              </a:solidFill>
            </a:endParaRPr>
          </a:p>
          <a:p>
            <a:pPr marL="114300" lvl="0" indent="0" algn="l" rtl="0">
              <a:spcBef>
                <a:spcPts val="600"/>
              </a:spcBef>
              <a:spcAft>
                <a:spcPts val="0"/>
              </a:spcAft>
              <a:buSzPts val="1800"/>
              <a:buNone/>
            </a:pPr>
            <a:r>
              <a:rPr lang="en-GB" dirty="0">
                <a:solidFill>
                  <a:schemeClr val="bg1"/>
                </a:solidFill>
              </a:rPr>
              <a:t>	</a:t>
            </a:r>
          </a:p>
        </p:txBody>
      </p:sp>
      <p:pic>
        <p:nvPicPr>
          <p:cNvPr id="1026" name="Picture 2" descr="A short animated gif that shows the workings of a simple declarative state management system. This is explained in full in one of the following pages. Here it's just a decoration.">
            <a:extLst>
              <a:ext uri="{FF2B5EF4-FFF2-40B4-BE49-F238E27FC236}">
                <a16:creationId xmlns:a16="http://schemas.microsoft.com/office/drawing/2014/main" id="{6C5E0526-1689-4309-97A3-235A79B324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976" y="1022044"/>
            <a:ext cx="7244575" cy="4075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86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ZoneTexte 4">
            <a:extLst>
              <a:ext uri="{FF2B5EF4-FFF2-40B4-BE49-F238E27FC236}">
                <a16:creationId xmlns:a16="http://schemas.microsoft.com/office/drawing/2014/main" id="{8F9F4FC5-8DC8-4546-BE17-A7FBDAD28216}"/>
              </a:ext>
            </a:extLst>
          </p:cNvPr>
          <p:cNvSpPr txBox="1"/>
          <p:nvPr/>
        </p:nvSpPr>
        <p:spPr>
          <a:xfrm>
            <a:off x="1237787" y="153006"/>
            <a:ext cx="6128726" cy="707886"/>
          </a:xfrm>
          <a:prstGeom prst="rect">
            <a:avLst/>
          </a:prstGeom>
          <a:noFill/>
        </p:spPr>
        <p:txBody>
          <a:bodyPr wrap="square">
            <a:spAutoFit/>
          </a:bodyPr>
          <a:lstStyle/>
          <a:p>
            <a:pPr algn="ctr"/>
            <a:r>
              <a:rPr lang="en-GB" sz="4000" dirty="0">
                <a:solidFill>
                  <a:schemeClr val="bg1"/>
                </a:solidFill>
              </a:rPr>
              <a:t>State – Declarative UI</a:t>
            </a:r>
          </a:p>
        </p:txBody>
      </p:sp>
      <p:sp>
        <p:nvSpPr>
          <p:cNvPr id="6" name="Google Shape;595;p17">
            <a:extLst>
              <a:ext uri="{FF2B5EF4-FFF2-40B4-BE49-F238E27FC236}">
                <a16:creationId xmlns:a16="http://schemas.microsoft.com/office/drawing/2014/main" id="{F130A763-8215-40A3-99CE-15755CF72539}"/>
              </a:ext>
            </a:extLst>
          </p:cNvPr>
          <p:cNvSpPr txBox="1"/>
          <p:nvPr/>
        </p:nvSpPr>
        <p:spPr>
          <a:xfrm>
            <a:off x="1330782" y="2527755"/>
            <a:ext cx="6750670" cy="2031318"/>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endParaRPr lang="en-US" dirty="0">
              <a:solidFill>
                <a:schemeClr val="bg1"/>
              </a:solidFill>
            </a:endParaRPr>
          </a:p>
          <a:p>
            <a:pPr marL="114300" lvl="0" indent="0" algn="l" rtl="0">
              <a:spcBef>
                <a:spcPts val="600"/>
              </a:spcBef>
              <a:spcAft>
                <a:spcPts val="0"/>
              </a:spcAft>
              <a:buSzPts val="1800"/>
              <a:buNone/>
            </a:pPr>
            <a:r>
              <a:rPr lang="en-GB" dirty="0">
                <a:solidFill>
                  <a:schemeClr val="bg1"/>
                </a:solidFill>
              </a:rPr>
              <a:t>	</a:t>
            </a:r>
          </a:p>
        </p:txBody>
      </p:sp>
      <p:sp>
        <p:nvSpPr>
          <p:cNvPr id="14" name="Google Shape;595;p17">
            <a:extLst>
              <a:ext uri="{FF2B5EF4-FFF2-40B4-BE49-F238E27FC236}">
                <a16:creationId xmlns:a16="http://schemas.microsoft.com/office/drawing/2014/main" id="{C1293F83-77BD-4474-9E3A-3C248283CEB2}"/>
              </a:ext>
            </a:extLst>
          </p:cNvPr>
          <p:cNvSpPr txBox="1"/>
          <p:nvPr/>
        </p:nvSpPr>
        <p:spPr>
          <a:xfrm>
            <a:off x="311700" y="1246538"/>
            <a:ext cx="8520600" cy="3451937"/>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57200" lvl="0" indent="-342900" algn="l" rtl="0">
              <a:spcBef>
                <a:spcPts val="600"/>
              </a:spcBef>
              <a:spcAft>
                <a:spcPts val="0"/>
              </a:spcAft>
              <a:buSzPts val="1800"/>
              <a:buChar char="▸"/>
            </a:pPr>
            <a:endParaRPr lang="en-US" dirty="0">
              <a:solidFill>
                <a:schemeClr val="bg1"/>
              </a:solidFill>
            </a:endParaRPr>
          </a:p>
          <a:p>
            <a:pPr lvl="1">
              <a:buChar char="▸"/>
            </a:pPr>
            <a:r>
              <a:rPr lang="en-US" dirty="0">
                <a:solidFill>
                  <a:schemeClr val="bg1"/>
                </a:solidFill>
              </a:rPr>
              <a:t>Flutter is declarative. This means that Flutter builds its user interface to reflect the current state of your app.</a:t>
            </a:r>
            <a:r>
              <a:rPr lang="en-GB" dirty="0">
                <a:solidFill>
                  <a:schemeClr val="bg1"/>
                </a:solidFill>
              </a:rPr>
              <a:t>	</a:t>
            </a:r>
          </a:p>
        </p:txBody>
      </p:sp>
      <p:pic>
        <p:nvPicPr>
          <p:cNvPr id="2050" name="Picture 2" descr="A mathematical formula of UI = f(state). 'UI' is the layout on the screen. 'f' is your build methods. 'state' is the application state.">
            <a:extLst>
              <a:ext uri="{FF2B5EF4-FFF2-40B4-BE49-F238E27FC236}">
                <a16:creationId xmlns:a16="http://schemas.microsoft.com/office/drawing/2014/main" id="{E8BB60C0-DD40-4136-95E7-492926358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011" y="2292088"/>
            <a:ext cx="72580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0478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401</Words>
  <Application>Microsoft Office PowerPoint</Application>
  <PresentationFormat>Affichage à l'écran (16:9)</PresentationFormat>
  <Paragraphs>82</Paragraphs>
  <Slides>18</Slides>
  <Notes>18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Barlow</vt:lpstr>
      <vt:lpstr>Arial</vt:lpstr>
      <vt:lpstr>Barlow Light</vt:lpstr>
      <vt:lpstr>Raleway SemiBold</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SEBBAGH DJAMEL_EDDINE</cp:lastModifiedBy>
  <cp:revision>11</cp:revision>
  <dcterms:modified xsi:type="dcterms:W3CDTF">2022-03-04T18:54:14Z</dcterms:modified>
</cp:coreProperties>
</file>