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5" r:id="rId6"/>
    <p:sldId id="279" r:id="rId7"/>
    <p:sldId id="288" r:id="rId8"/>
    <p:sldId id="289" r:id="rId9"/>
    <p:sldId id="276" r:id="rId10"/>
    <p:sldId id="290" r:id="rId11"/>
    <p:sldId id="291" r:id="rId12"/>
    <p:sldId id="287" r:id="rId13"/>
    <p:sldId id="256" r:id="rId14"/>
  </p:sldIdLst>
  <p:sldSz cx="9144000" cy="5143500" type="screen16x9"/>
  <p:notesSz cx="6858000" cy="9144000"/>
  <p:embeddedFontLst>
    <p:embeddedFont>
      <p:font typeface="Raleway SemiBold" charset="0"/>
      <p:bold r:id="rId16"/>
      <p:boldItalic r:id="rId17"/>
    </p:embeddedFont>
    <p:embeddedFont>
      <p:font typeface="Barlow" charset="0"/>
      <p:regular r:id="rId18"/>
      <p:bold r:id="rId19"/>
      <p:italic r:id="rId20"/>
      <p:boldItalic r:id="rId21"/>
    </p:embeddedFont>
    <p:embeddedFont>
      <p:font typeface="Barlow Light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82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941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941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0502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6072c5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6072c5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6072c5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6072c5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917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200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200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200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94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1724" y="4293287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237787" y="153006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Flutter &amp; APIs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311700" y="1246538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HTTP package:</a:t>
            </a:r>
          </a:p>
          <a:p>
            <a:pPr lvl="2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This package contains a set of high-level functions and classes that make it easy to consume HTTP resources. It's multi-platform, and supports mobile, desktop, and the browser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2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It has requests methods: Post, Get …. </a:t>
            </a:r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3751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533420" y="125505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err="1" smtClean="0">
                <a:solidFill>
                  <a:schemeClr val="bg1"/>
                </a:solidFill>
              </a:rPr>
              <a:t>WorldTime</a:t>
            </a:r>
            <a:r>
              <a:rPr lang="en-GB" sz="4000" dirty="0" smtClean="0">
                <a:solidFill>
                  <a:schemeClr val="bg1"/>
                </a:solidFill>
              </a:rPr>
              <a:t> API Example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0" y="1198412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har char="▸"/>
            </a:pPr>
            <a:endParaRPr lang="en-GB" dirty="0" smtClean="0">
              <a:solidFill>
                <a:schemeClr val="bg1"/>
              </a:solidFill>
            </a:endParaRPr>
          </a:p>
          <a:p>
            <a:pPr lvl="1" algn="ctr">
              <a:buNone/>
            </a:pPr>
            <a:endParaRPr lang="en-GB" sz="2800" b="1" dirty="0" smtClean="0">
              <a:solidFill>
                <a:schemeClr val="bg1"/>
              </a:solidFill>
            </a:endParaRPr>
          </a:p>
          <a:p>
            <a:pPr lvl="1" algn="ctr">
              <a:buNone/>
            </a:pPr>
            <a:r>
              <a:rPr lang="en-GB" sz="2800" b="1" dirty="0" smtClean="0">
                <a:solidFill>
                  <a:srgbClr val="00B0F0"/>
                </a:solidFill>
              </a:rPr>
              <a:t>Let’s Practice</a:t>
            </a:r>
            <a:r>
              <a:rPr lang="en-GB" sz="28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3751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88213E6-6934-4B6E-823F-61A872EAE5A8}"/>
              </a:ext>
            </a:extLst>
          </p:cNvPr>
          <p:cNvSpPr txBox="1"/>
          <p:nvPr/>
        </p:nvSpPr>
        <p:spPr>
          <a:xfrm>
            <a:off x="2780372" y="1925419"/>
            <a:ext cx="344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600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19424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524" y="4248025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CC1A6738-7528-47AE-B1BE-AFD8B0A09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1" r="3" b="1028"/>
          <a:stretch/>
        </p:blipFill>
        <p:spPr>
          <a:xfrm>
            <a:off x="3189018" y="1197175"/>
            <a:ext cx="2582626" cy="1422701"/>
          </a:xfrm>
          <a:prstGeom prst="rect">
            <a:avLst/>
          </a:prstGeom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4F51CD0-C738-49E0-B863-C3CF2F3162A5}"/>
              </a:ext>
            </a:extLst>
          </p:cNvPr>
          <p:cNvSpPr txBox="1"/>
          <p:nvPr/>
        </p:nvSpPr>
        <p:spPr>
          <a:xfrm>
            <a:off x="2150845" y="2852362"/>
            <a:ext cx="4631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en-GB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Networking (API Calls)</a:t>
            </a:r>
            <a:endParaRPr lang="en-US" altLang="en-GB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D11E0AF-4838-49C8-BF01-66563E1DFCD5}"/>
              </a:ext>
            </a:extLst>
          </p:cNvPr>
          <p:cNvSpPr txBox="1"/>
          <p:nvPr/>
        </p:nvSpPr>
        <p:spPr>
          <a:xfrm>
            <a:off x="3207834" y="119083"/>
            <a:ext cx="228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About me</a:t>
            </a:r>
          </a:p>
        </p:txBody>
      </p:sp>
      <p:sp>
        <p:nvSpPr>
          <p:cNvPr id="9" name="Google Shape;380;p14">
            <a:extLst>
              <a:ext uri="{FF2B5EF4-FFF2-40B4-BE49-F238E27FC236}">
                <a16:creationId xmlns:a16="http://schemas.microsoft.com/office/drawing/2014/main" xmlns="" id="{79DE1F8F-7A62-4FA3-A1DD-5D89426C87F6}"/>
              </a:ext>
            </a:extLst>
          </p:cNvPr>
          <p:cNvSpPr txBox="1">
            <a:spLocks/>
          </p:cNvSpPr>
          <p:nvPr/>
        </p:nvSpPr>
        <p:spPr>
          <a:xfrm>
            <a:off x="1089103" y="936421"/>
            <a:ext cx="5318760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fr-FR" altLang="en-GB" sz="3600" b="1" dirty="0" err="1" smtClean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Ameur</a:t>
            </a:r>
            <a:r>
              <a:rPr lang="fr-FR" altLang="en-GB" sz="3600" b="1" dirty="0" smtClean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fr-FR" altLang="en-GB" sz="3600" b="1" dirty="0" err="1" smtClean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Nassim</a:t>
            </a:r>
            <a:endParaRPr lang="fr-FR" sz="36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3600" b="1" dirty="0"/>
          </a:p>
        </p:txBody>
      </p:sp>
      <p:sp>
        <p:nvSpPr>
          <p:cNvPr id="10" name="Google Shape;595;p17">
            <a:extLst>
              <a:ext uri="{FF2B5EF4-FFF2-40B4-BE49-F238E27FC236}">
                <a16:creationId xmlns:a16="http://schemas.microsoft.com/office/drawing/2014/main" xmlns="" id="{EFB7C3EC-9DBE-4ACC-A8B7-DBE6B80687C9}"/>
              </a:ext>
            </a:extLst>
          </p:cNvPr>
          <p:cNvSpPr txBox="1"/>
          <p:nvPr/>
        </p:nvSpPr>
        <p:spPr>
          <a:xfrm>
            <a:off x="825047" y="2148631"/>
            <a:ext cx="4655037" cy="2573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fr-FR" altLang="en-GB" dirty="0" smtClean="0">
                <a:solidFill>
                  <a:schemeClr val="bg1"/>
                </a:solidFill>
              </a:rPr>
              <a:t>2</a:t>
            </a:r>
            <a:r>
              <a:rPr lang="fr-FR" altLang="en-GB" baseline="30000" dirty="0" smtClean="0">
                <a:solidFill>
                  <a:schemeClr val="bg1"/>
                </a:solidFill>
              </a:rPr>
              <a:t>nd</a:t>
            </a:r>
            <a:r>
              <a:rPr lang="fr-FR" altLang="en-GB" dirty="0" smtClean="0">
                <a:solidFill>
                  <a:schemeClr val="bg1"/>
                </a:solidFill>
              </a:rPr>
              <a:t> </a:t>
            </a:r>
            <a:r>
              <a:rPr lang="fr-FR" altLang="en-GB" dirty="0" err="1" smtClean="0">
                <a:solidFill>
                  <a:schemeClr val="bg1"/>
                </a:solidFill>
              </a:rPr>
              <a:t>year</a:t>
            </a:r>
            <a:r>
              <a:rPr lang="fr-FR" altLang="en-GB" dirty="0" smtClean="0">
                <a:solidFill>
                  <a:schemeClr val="bg1"/>
                </a:solidFill>
              </a:rPr>
              <a:t> </a:t>
            </a:r>
            <a:r>
              <a:rPr lang="fr-FR" altLang="en-GB" dirty="0" err="1" smtClean="0">
                <a:solidFill>
                  <a:schemeClr val="bg1"/>
                </a:solidFill>
              </a:rPr>
              <a:t>student</a:t>
            </a:r>
            <a:r>
              <a:rPr lang="fr-FR" altLang="en-GB" dirty="0" smtClean="0">
                <a:solidFill>
                  <a:schemeClr val="bg1"/>
                </a:solidFill>
              </a:rPr>
              <a:t> </a:t>
            </a:r>
            <a:r>
              <a:rPr lang="fr-FR" altLang="en-GB" dirty="0" err="1" smtClean="0">
                <a:solidFill>
                  <a:schemeClr val="bg1"/>
                </a:solidFill>
              </a:rPr>
              <a:t>at</a:t>
            </a:r>
            <a:r>
              <a:rPr lang="fr-FR" altLang="en-GB" dirty="0" smtClean="0">
                <a:solidFill>
                  <a:schemeClr val="bg1"/>
                </a:solidFill>
              </a:rPr>
              <a:t> ESI</a:t>
            </a:r>
            <a:endParaRPr lang="en-US" alt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Dev member at GDG Algiers</a:t>
            </a: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Contact: </a:t>
            </a:r>
            <a:r>
              <a:rPr lang="fr-FR" dirty="0" smtClean="0">
                <a:solidFill>
                  <a:schemeClr val="bg1"/>
                </a:solidFill>
              </a:rPr>
              <a:t>kn_ameur@esi.dz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Image 10" descr="PD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29" y="1636295"/>
            <a:ext cx="2654080" cy="27122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3103757" y="309839"/>
            <a:ext cx="1958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 SemiBold" pitchFamily="2" charset="0"/>
              </a:rPr>
              <a:t>Plan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2444573" y="1749368"/>
            <a:ext cx="4655037" cy="19563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What’s an API</a:t>
            </a:r>
            <a:endParaRPr lang="en-GB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Flutter and APIs</a:t>
            </a:r>
            <a:endParaRPr lang="en-GB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 err="1" smtClean="0">
                <a:solidFill>
                  <a:schemeClr val="bg1"/>
                </a:solidFill>
              </a:rPr>
              <a:t>WorldTime</a:t>
            </a:r>
            <a:r>
              <a:rPr lang="en-GB" dirty="0" smtClean="0">
                <a:solidFill>
                  <a:schemeClr val="bg1"/>
                </a:solidFill>
              </a:rPr>
              <a:t> API example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237787" y="153006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What’s an API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311700" y="1305917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Technically stands for Application Programming Interface</a:t>
            </a:r>
            <a:r>
              <a:rPr lang="en-GB" dirty="0" smtClean="0">
                <a:solidFill>
                  <a:schemeClr val="bg1"/>
                </a:solidFill>
              </a:rPr>
              <a:t>	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An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is a set of programming code that enables data transmission between one software product and another. It also contains the terms of this data exchange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An API allows </a:t>
            </a:r>
            <a:r>
              <a:rPr lang="en-US" dirty="0" smtClean="0">
                <a:solidFill>
                  <a:schemeClr val="bg1"/>
                </a:solidFill>
              </a:rPr>
              <a:t>your application to interact with an external service using a simple set of commands. 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315091" y="89210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What’s an API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7" name="Image 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64243"/>
            <a:ext cx="7294574" cy="40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49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315091" y="89210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What’s an API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311700" y="1305917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u="sng" dirty="0" smtClean="0">
                <a:solidFill>
                  <a:schemeClr val="bg1"/>
                </a:solidFill>
              </a:rPr>
              <a:t>Types of APIs:</a:t>
            </a:r>
          </a:p>
          <a:p>
            <a:pPr lvl="1">
              <a:buChar char="▸"/>
            </a:pPr>
            <a:r>
              <a:rPr lang="en-US" b="1" u="sng" dirty="0" smtClean="0">
                <a:solidFill>
                  <a:srgbClr val="00B0F0"/>
                </a:solidFill>
              </a:rPr>
              <a:t>Private APIs: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These </a:t>
            </a:r>
            <a:r>
              <a:rPr lang="en-US" sz="1800" dirty="0" smtClean="0">
                <a:solidFill>
                  <a:schemeClr val="bg1"/>
                </a:solidFill>
              </a:rPr>
              <a:t>application software interfaces are designed for improving solutions and services within an </a:t>
            </a:r>
            <a:r>
              <a:rPr lang="en-US" sz="1800" dirty="0" smtClean="0">
                <a:solidFill>
                  <a:schemeClr val="bg1"/>
                </a:solidFill>
              </a:rPr>
              <a:t>organization. </a:t>
            </a:r>
            <a:r>
              <a:rPr lang="en-US" sz="1800" dirty="0" smtClean="0">
                <a:solidFill>
                  <a:schemeClr val="bg1"/>
                </a:solidFill>
              </a:rPr>
              <a:t>Even if apps are publicly available, the interface itself remains available only for those working directly with the API publisher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US" b="1" u="sng" dirty="0" smtClean="0">
                <a:solidFill>
                  <a:srgbClr val="00B0F0"/>
                </a:solidFill>
              </a:rPr>
              <a:t>Partner APIs: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Partner </a:t>
            </a:r>
            <a:r>
              <a:rPr lang="en-US" sz="1800" dirty="0" smtClean="0">
                <a:solidFill>
                  <a:schemeClr val="bg1"/>
                </a:solidFill>
              </a:rPr>
              <a:t>APIs are openly promoted but shared with business partners who have signed an agreement with the </a:t>
            </a:r>
            <a:r>
              <a:rPr lang="en-US" sz="1800" dirty="0" smtClean="0">
                <a:solidFill>
                  <a:schemeClr val="bg1"/>
                </a:solidFill>
              </a:rPr>
              <a:t>publisher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US" b="1" u="sng" dirty="0" smtClean="0">
                <a:solidFill>
                  <a:srgbClr val="00B0F0"/>
                </a:solidFill>
              </a:rPr>
              <a:t>Public APIs 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Also </a:t>
            </a:r>
            <a:r>
              <a:rPr lang="en-US" sz="1800" dirty="0" smtClean="0">
                <a:solidFill>
                  <a:schemeClr val="bg1"/>
                </a:solidFill>
              </a:rPr>
              <a:t>known as developer-facing or external, these APIs are available for any third-party developers.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9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315091" y="89210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What’s an API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311700" y="1305917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u="sng" dirty="0" smtClean="0">
                <a:solidFill>
                  <a:schemeClr val="bg1"/>
                </a:solidFill>
              </a:rPr>
              <a:t>Other types of APIs: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u="sng" dirty="0" smtClean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Database APIs, </a:t>
            </a:r>
          </a:p>
          <a:p>
            <a:pPr lvl="1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Operating System APIs, </a:t>
            </a:r>
          </a:p>
          <a:p>
            <a:pPr lvl="1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Remote APIs </a:t>
            </a:r>
          </a:p>
          <a:p>
            <a:pPr lvl="1">
              <a:buChar char="▸"/>
            </a:pPr>
            <a:r>
              <a:rPr lang="en-US" dirty="0" smtClean="0">
                <a:solidFill>
                  <a:schemeClr val="bg1"/>
                </a:solidFill>
              </a:rPr>
              <a:t>and Web APIs…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9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F9F4FC5-8DC8-4546-BE17-A7FBDAD28216}"/>
              </a:ext>
            </a:extLst>
          </p:cNvPr>
          <p:cNvSpPr txBox="1"/>
          <p:nvPr/>
        </p:nvSpPr>
        <p:spPr>
          <a:xfrm>
            <a:off x="1237787" y="153006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Flutter &amp; APIs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xmlns="" id="{F130A763-8215-40A3-99CE-15755CF72539}"/>
              </a:ext>
            </a:extLst>
          </p:cNvPr>
          <p:cNvSpPr txBox="1"/>
          <p:nvPr/>
        </p:nvSpPr>
        <p:spPr>
          <a:xfrm>
            <a:off x="311700" y="1246538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We can use APIs with Flutter very easily and that using some packages like:</a:t>
            </a:r>
          </a:p>
          <a:p>
            <a:pPr lvl="2"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HTTP package</a:t>
            </a:r>
          </a:p>
          <a:p>
            <a:pPr lvl="2"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Or </a:t>
            </a:r>
            <a:r>
              <a:rPr lang="en-GB" dirty="0" err="1" smtClean="0">
                <a:solidFill>
                  <a:schemeClr val="bg1"/>
                </a:solidFill>
              </a:rPr>
              <a:t>Dio</a:t>
            </a:r>
            <a:r>
              <a:rPr lang="en-GB" dirty="0" smtClean="0">
                <a:solidFill>
                  <a:schemeClr val="bg1"/>
                </a:solidFill>
              </a:rPr>
              <a:t> package</a:t>
            </a:r>
          </a:p>
          <a:p>
            <a:pPr lvl="1">
              <a:buChar char="▸"/>
            </a:pPr>
            <a:r>
              <a:rPr lang="en-GB" dirty="0" smtClean="0">
                <a:solidFill>
                  <a:schemeClr val="bg1"/>
                </a:solidFill>
              </a:rPr>
              <a:t>For this workshop we will use the HTTP Package</a:t>
            </a:r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3751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237</Words>
  <Application>Microsoft Office PowerPoint</Application>
  <PresentationFormat>Affichage à l'écran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Raleway SemiBold</vt:lpstr>
      <vt:lpstr>Barlow</vt:lpstr>
      <vt:lpstr>Barlow Light</vt:lpstr>
      <vt:lpstr>Simple Light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36</cp:revision>
  <dcterms:modified xsi:type="dcterms:W3CDTF">2022-03-11T20:04:21Z</dcterms:modified>
</cp:coreProperties>
</file>