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0"/>
  </p:notesMasterIdLst>
  <p:sldIdLst>
    <p:sldId id="256" r:id="rId2"/>
    <p:sldId id="283" r:id="rId3"/>
    <p:sldId id="257" r:id="rId4"/>
    <p:sldId id="259" r:id="rId5"/>
    <p:sldId id="273" r:id="rId6"/>
    <p:sldId id="264" r:id="rId7"/>
    <p:sldId id="274" r:id="rId8"/>
    <p:sldId id="275" r:id="rId9"/>
    <p:sldId id="26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8DACD-EB05-4691-9CA1-B92FFBAB5D03}" v="45" dt="2018-11-08T02:11:19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82832" autoAdjust="0"/>
  </p:normalViewPr>
  <p:slideViewPr>
    <p:cSldViewPr snapToGrid="0">
      <p:cViewPr>
        <p:scale>
          <a:sx n="80" d="100"/>
          <a:sy n="80" d="100"/>
        </p:scale>
        <p:origin x="600" y="-33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F1B19-278A-45AF-BB76-41F3442B248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4D03A8E-C3AB-40D0-ACBD-2B1F6E3E50F8}">
      <dgm:prSet/>
      <dgm:spPr/>
      <dgm:t>
        <a:bodyPr/>
        <a:lstStyle/>
        <a:p>
          <a:r>
            <a:rPr lang="pt-BR"/>
            <a:t>Herança única</a:t>
          </a:r>
          <a:endParaRPr lang="en-US"/>
        </a:p>
      </dgm:t>
    </dgm:pt>
    <dgm:pt modelId="{359166D6-013C-498F-B76E-0D09ACF6B1BE}" type="parTrans" cxnId="{B12E1A6D-ED0E-4E64-8049-77FF8AF60ABB}">
      <dgm:prSet/>
      <dgm:spPr/>
      <dgm:t>
        <a:bodyPr/>
        <a:lstStyle/>
        <a:p>
          <a:endParaRPr lang="en-US"/>
        </a:p>
      </dgm:t>
    </dgm:pt>
    <dgm:pt modelId="{DBECEAED-BC03-4984-8404-2322094EC13D}" type="sibTrans" cxnId="{B12E1A6D-ED0E-4E64-8049-77FF8AF60ABB}">
      <dgm:prSet/>
      <dgm:spPr/>
      <dgm:t>
        <a:bodyPr/>
        <a:lstStyle/>
        <a:p>
          <a:endParaRPr lang="en-US"/>
        </a:p>
      </dgm:t>
    </dgm:pt>
    <dgm:pt modelId="{2BC3BE75-BEF6-4C5E-A21E-47D229122FEF}">
      <dgm:prSet/>
      <dgm:spPr/>
      <dgm:t>
        <a:bodyPr/>
        <a:lstStyle/>
        <a:p>
          <a:r>
            <a:rPr lang="pt-BR"/>
            <a:t>Restrição na classe derivada</a:t>
          </a:r>
          <a:endParaRPr lang="en-US"/>
        </a:p>
      </dgm:t>
    </dgm:pt>
    <dgm:pt modelId="{EC5020E6-B668-48F8-89D8-DF8762EB8AA8}" type="parTrans" cxnId="{6DCDBA3C-6BEB-4C43-9C29-DE50F2EC0325}">
      <dgm:prSet/>
      <dgm:spPr/>
      <dgm:t>
        <a:bodyPr/>
        <a:lstStyle/>
        <a:p>
          <a:endParaRPr lang="en-US"/>
        </a:p>
      </dgm:t>
    </dgm:pt>
    <dgm:pt modelId="{07180D0C-8E34-4317-85CB-6DE5BB042A16}" type="sibTrans" cxnId="{6DCDBA3C-6BEB-4C43-9C29-DE50F2EC0325}">
      <dgm:prSet/>
      <dgm:spPr/>
      <dgm:t>
        <a:bodyPr/>
        <a:lstStyle/>
        <a:p>
          <a:endParaRPr lang="en-US"/>
        </a:p>
      </dgm:t>
    </dgm:pt>
    <dgm:pt modelId="{49FE3450-6AE3-4ECC-AB9E-6A90FAC91E65}">
      <dgm:prSet/>
      <dgm:spPr/>
      <dgm:t>
        <a:bodyPr/>
        <a:lstStyle/>
        <a:p>
          <a:r>
            <a:rPr lang="pt-BR"/>
            <a:t>Inflexível</a:t>
          </a:r>
          <a:endParaRPr lang="en-US"/>
        </a:p>
      </dgm:t>
    </dgm:pt>
    <dgm:pt modelId="{88BD67AE-16AF-467C-9DE1-790419DE3CAD}" type="parTrans" cxnId="{5FC22477-8930-42FD-9D03-A3B4C9C5AAD4}">
      <dgm:prSet/>
      <dgm:spPr/>
      <dgm:t>
        <a:bodyPr/>
        <a:lstStyle/>
        <a:p>
          <a:endParaRPr lang="en-US"/>
        </a:p>
      </dgm:t>
    </dgm:pt>
    <dgm:pt modelId="{9A07AF17-9269-4508-9643-7346EFC3BE90}" type="sibTrans" cxnId="{5FC22477-8930-42FD-9D03-A3B4C9C5AAD4}">
      <dgm:prSet/>
      <dgm:spPr/>
      <dgm:t>
        <a:bodyPr/>
        <a:lstStyle/>
        <a:p>
          <a:endParaRPr lang="en-US"/>
        </a:p>
      </dgm:t>
    </dgm:pt>
    <dgm:pt modelId="{C0E002D1-2767-4182-929C-44557FF3C8DC}" type="pres">
      <dgm:prSet presAssocID="{CA2F1B19-278A-45AF-BB76-41F3442B248E}" presName="Name0" presStyleCnt="0">
        <dgm:presLayoutVars>
          <dgm:dir/>
          <dgm:animLvl val="lvl"/>
          <dgm:resizeHandles val="exact"/>
        </dgm:presLayoutVars>
      </dgm:prSet>
      <dgm:spPr/>
    </dgm:pt>
    <dgm:pt modelId="{C137E55B-75D4-4977-B0A6-CFA6378EC931}" type="pres">
      <dgm:prSet presAssocID="{64D03A8E-C3AB-40D0-ACBD-2B1F6E3E50F8}" presName="linNode" presStyleCnt="0"/>
      <dgm:spPr/>
    </dgm:pt>
    <dgm:pt modelId="{C4E7B01A-6A1E-4F87-9434-D0E7EB0E0FB5}" type="pres">
      <dgm:prSet presAssocID="{64D03A8E-C3AB-40D0-ACBD-2B1F6E3E50F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D2F381D-DA43-4D69-95D2-D030AED3EAA2}" type="pres">
      <dgm:prSet presAssocID="{DBECEAED-BC03-4984-8404-2322094EC13D}" presName="sp" presStyleCnt="0"/>
      <dgm:spPr/>
    </dgm:pt>
    <dgm:pt modelId="{32C31BE6-E77A-4282-8163-C52258FD01D1}" type="pres">
      <dgm:prSet presAssocID="{2BC3BE75-BEF6-4C5E-A21E-47D229122FEF}" presName="linNode" presStyleCnt="0"/>
      <dgm:spPr/>
    </dgm:pt>
    <dgm:pt modelId="{B3A47BF6-FFF1-41E6-B972-F1648E47672D}" type="pres">
      <dgm:prSet presAssocID="{2BC3BE75-BEF6-4C5E-A21E-47D229122FE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5374E5C-3EEA-4D85-B1F2-A22CEB5B6B5C}" type="pres">
      <dgm:prSet presAssocID="{07180D0C-8E34-4317-85CB-6DE5BB042A16}" presName="sp" presStyleCnt="0"/>
      <dgm:spPr/>
    </dgm:pt>
    <dgm:pt modelId="{118D3D02-14B3-40E9-871E-65B04120AC03}" type="pres">
      <dgm:prSet presAssocID="{49FE3450-6AE3-4ECC-AB9E-6A90FAC91E65}" presName="linNode" presStyleCnt="0"/>
      <dgm:spPr/>
    </dgm:pt>
    <dgm:pt modelId="{7C0F50ED-C2BE-4D1F-8426-9585EA95BFEF}" type="pres">
      <dgm:prSet presAssocID="{49FE3450-6AE3-4ECC-AB9E-6A90FAC91E6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DA499D1A-08E6-4767-A6A7-FEAE3BCB980F}" type="presOf" srcId="{2BC3BE75-BEF6-4C5E-A21E-47D229122FEF}" destId="{B3A47BF6-FFF1-41E6-B972-F1648E47672D}" srcOrd="0" destOrd="0" presId="urn:microsoft.com/office/officeart/2005/8/layout/vList5"/>
    <dgm:cxn modelId="{6DCDBA3C-6BEB-4C43-9C29-DE50F2EC0325}" srcId="{CA2F1B19-278A-45AF-BB76-41F3442B248E}" destId="{2BC3BE75-BEF6-4C5E-A21E-47D229122FEF}" srcOrd="1" destOrd="0" parTransId="{EC5020E6-B668-48F8-89D8-DF8762EB8AA8}" sibTransId="{07180D0C-8E34-4317-85CB-6DE5BB042A16}"/>
    <dgm:cxn modelId="{B12E1A6D-ED0E-4E64-8049-77FF8AF60ABB}" srcId="{CA2F1B19-278A-45AF-BB76-41F3442B248E}" destId="{64D03A8E-C3AB-40D0-ACBD-2B1F6E3E50F8}" srcOrd="0" destOrd="0" parTransId="{359166D6-013C-498F-B76E-0D09ACF6B1BE}" sibTransId="{DBECEAED-BC03-4984-8404-2322094EC13D}"/>
    <dgm:cxn modelId="{7010CB6D-026E-414E-98F0-737A1FB15234}" type="presOf" srcId="{64D03A8E-C3AB-40D0-ACBD-2B1F6E3E50F8}" destId="{C4E7B01A-6A1E-4F87-9434-D0E7EB0E0FB5}" srcOrd="0" destOrd="0" presId="urn:microsoft.com/office/officeart/2005/8/layout/vList5"/>
    <dgm:cxn modelId="{5FC22477-8930-42FD-9D03-A3B4C9C5AAD4}" srcId="{CA2F1B19-278A-45AF-BB76-41F3442B248E}" destId="{49FE3450-6AE3-4ECC-AB9E-6A90FAC91E65}" srcOrd="2" destOrd="0" parTransId="{88BD67AE-16AF-467C-9DE1-790419DE3CAD}" sibTransId="{9A07AF17-9269-4508-9643-7346EFC3BE90}"/>
    <dgm:cxn modelId="{93F3508D-CAA4-4B0A-9A7B-B99E7D920F3A}" type="presOf" srcId="{49FE3450-6AE3-4ECC-AB9E-6A90FAC91E65}" destId="{7C0F50ED-C2BE-4D1F-8426-9585EA95BFEF}" srcOrd="0" destOrd="0" presId="urn:microsoft.com/office/officeart/2005/8/layout/vList5"/>
    <dgm:cxn modelId="{B9997FAB-CE3F-4630-A674-D016ED86EF9D}" type="presOf" srcId="{CA2F1B19-278A-45AF-BB76-41F3442B248E}" destId="{C0E002D1-2767-4182-929C-44557FF3C8DC}" srcOrd="0" destOrd="0" presId="urn:microsoft.com/office/officeart/2005/8/layout/vList5"/>
    <dgm:cxn modelId="{03F9464A-7416-4952-BC6C-B37A373310DC}" type="presParOf" srcId="{C0E002D1-2767-4182-929C-44557FF3C8DC}" destId="{C137E55B-75D4-4977-B0A6-CFA6378EC931}" srcOrd="0" destOrd="0" presId="urn:microsoft.com/office/officeart/2005/8/layout/vList5"/>
    <dgm:cxn modelId="{75050A89-7625-4E2A-8B88-4320865DA3D6}" type="presParOf" srcId="{C137E55B-75D4-4977-B0A6-CFA6378EC931}" destId="{C4E7B01A-6A1E-4F87-9434-D0E7EB0E0FB5}" srcOrd="0" destOrd="0" presId="urn:microsoft.com/office/officeart/2005/8/layout/vList5"/>
    <dgm:cxn modelId="{0129AACA-5C09-47AD-8B97-4EA03A58E4CE}" type="presParOf" srcId="{C0E002D1-2767-4182-929C-44557FF3C8DC}" destId="{7D2F381D-DA43-4D69-95D2-D030AED3EAA2}" srcOrd="1" destOrd="0" presId="urn:microsoft.com/office/officeart/2005/8/layout/vList5"/>
    <dgm:cxn modelId="{7F541D56-6BBD-41EE-9CA4-FE5E3F8411F0}" type="presParOf" srcId="{C0E002D1-2767-4182-929C-44557FF3C8DC}" destId="{32C31BE6-E77A-4282-8163-C52258FD01D1}" srcOrd="2" destOrd="0" presId="urn:microsoft.com/office/officeart/2005/8/layout/vList5"/>
    <dgm:cxn modelId="{C4408DD4-63A3-4782-81B7-CD85EFD33D46}" type="presParOf" srcId="{32C31BE6-E77A-4282-8163-C52258FD01D1}" destId="{B3A47BF6-FFF1-41E6-B972-F1648E47672D}" srcOrd="0" destOrd="0" presId="urn:microsoft.com/office/officeart/2005/8/layout/vList5"/>
    <dgm:cxn modelId="{0DF3AAE2-36F2-4C8B-B5BF-D677BA0EA1D1}" type="presParOf" srcId="{C0E002D1-2767-4182-929C-44557FF3C8DC}" destId="{A5374E5C-3EEA-4D85-B1F2-A22CEB5B6B5C}" srcOrd="3" destOrd="0" presId="urn:microsoft.com/office/officeart/2005/8/layout/vList5"/>
    <dgm:cxn modelId="{BBDC1C22-040E-4538-A729-659FA9C0BB7E}" type="presParOf" srcId="{C0E002D1-2767-4182-929C-44557FF3C8DC}" destId="{118D3D02-14B3-40E9-871E-65B04120AC03}" srcOrd="4" destOrd="0" presId="urn:microsoft.com/office/officeart/2005/8/layout/vList5"/>
    <dgm:cxn modelId="{38B84ED4-35AB-4663-A0D3-EE3DE2BCF286}" type="presParOf" srcId="{118D3D02-14B3-40E9-871E-65B04120AC03}" destId="{7C0F50ED-C2BE-4D1F-8426-9585EA95BFE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7B01A-6A1E-4F87-9434-D0E7EB0E0FB5}">
      <dsp:nvSpPr>
        <dsp:cNvPr id="0" name=""/>
        <dsp:cNvSpPr/>
      </dsp:nvSpPr>
      <dsp:spPr>
        <a:xfrm>
          <a:off x="2469526" y="1912"/>
          <a:ext cx="2778217" cy="12620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Herança única</a:t>
          </a:r>
          <a:endParaRPr lang="en-US" sz="2700" kern="1200"/>
        </a:p>
      </dsp:txBody>
      <dsp:txXfrm>
        <a:off x="2531137" y="63523"/>
        <a:ext cx="2654995" cy="1138877"/>
      </dsp:txXfrm>
    </dsp:sp>
    <dsp:sp modelId="{B3A47BF6-FFF1-41E6-B972-F1648E47672D}">
      <dsp:nvSpPr>
        <dsp:cNvPr id="0" name=""/>
        <dsp:cNvSpPr/>
      </dsp:nvSpPr>
      <dsp:spPr>
        <a:xfrm>
          <a:off x="2469526" y="1327116"/>
          <a:ext cx="2778217" cy="1262099"/>
        </a:xfrm>
        <a:prstGeom prst="round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Restrição na classe derivada</a:t>
          </a:r>
          <a:endParaRPr lang="en-US" sz="2700" kern="1200"/>
        </a:p>
      </dsp:txBody>
      <dsp:txXfrm>
        <a:off x="2531137" y="1388727"/>
        <a:ext cx="2654995" cy="1138877"/>
      </dsp:txXfrm>
    </dsp:sp>
    <dsp:sp modelId="{7C0F50ED-C2BE-4D1F-8426-9585EA95BFEF}">
      <dsp:nvSpPr>
        <dsp:cNvPr id="0" name=""/>
        <dsp:cNvSpPr/>
      </dsp:nvSpPr>
      <dsp:spPr>
        <a:xfrm>
          <a:off x="2469526" y="2652320"/>
          <a:ext cx="2778217" cy="1262099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Inflexível</a:t>
          </a:r>
          <a:endParaRPr lang="en-US" sz="2700" kern="1200"/>
        </a:p>
      </dsp:txBody>
      <dsp:txXfrm>
        <a:off x="2531137" y="2713931"/>
        <a:ext cx="2654995" cy="1138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2E95F-6D1F-4AC6-9340-CB104ACE965B}" type="datetimeFigureOut">
              <a:rPr lang="pt-BR"/>
              <a:t>10/11/2018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B4DEB-C09E-4AFB-90E3-FAF674DEE3C9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37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Primeiramente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começar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falando</a:t>
            </a:r>
            <a:r>
              <a:rPr lang="en-US" dirty="0">
                <a:cs typeface="Calibri"/>
              </a:rPr>
              <a:t> de SOLID,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irei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explicar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princípio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porém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quero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você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foquem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letra</a:t>
            </a:r>
            <a:r>
              <a:rPr lang="en-US" dirty="0">
                <a:cs typeface="Calibri"/>
              </a:rPr>
              <a:t> O. O open close principle </a:t>
            </a:r>
            <a:r>
              <a:rPr lang="en-US" dirty="0" err="1">
                <a:cs typeface="Calibri"/>
              </a:rPr>
              <a:t>diz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 que </a:t>
            </a:r>
            <a:r>
              <a:rPr lang="en-US" dirty="0" err="1">
                <a:cs typeface="Calibri"/>
              </a:rPr>
              <a:t>deve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aberta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extensão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fechada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modificação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Isso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significa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quando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você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põe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produção</a:t>
            </a:r>
            <a:r>
              <a:rPr lang="en-US" dirty="0">
                <a:cs typeface="Calibri"/>
              </a:rPr>
              <a:t>, outros </a:t>
            </a:r>
            <a:r>
              <a:rPr lang="en-US" dirty="0" err="1">
                <a:cs typeface="Calibri"/>
              </a:rPr>
              <a:t>clientes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contam</a:t>
            </a:r>
            <a:r>
              <a:rPr lang="en-US" dirty="0">
                <a:cs typeface="Calibri"/>
              </a:rPr>
              <a:t> com a </a:t>
            </a:r>
            <a:r>
              <a:rPr lang="en-US" dirty="0" err="1">
                <a:cs typeface="Calibri"/>
              </a:rPr>
              <a:t>funcionalidade</a:t>
            </a:r>
            <a:r>
              <a:rPr lang="en-US" dirty="0">
                <a:cs typeface="Calibri"/>
              </a:rPr>
              <a:t> dessa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então</a:t>
            </a:r>
            <a:r>
              <a:rPr lang="en-US" dirty="0">
                <a:cs typeface="Calibri"/>
              </a:rPr>
              <a:t> 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você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permissão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alterar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Então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você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quiser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redefinir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comportamento</a:t>
            </a:r>
            <a:r>
              <a:rPr lang="en-US" dirty="0">
                <a:cs typeface="Calibri"/>
              </a:rPr>
              <a:t> dessa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você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estender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, para </a:t>
            </a:r>
            <a:r>
              <a:rPr lang="en-US" dirty="0" err="1">
                <a:cs typeface="Calibri"/>
              </a:rPr>
              <a:t>redefinir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partes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comportamento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Existem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formas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podemos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fazer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isso</a:t>
            </a:r>
            <a:r>
              <a:rPr lang="en-US" dirty="0">
                <a:cs typeface="Calibri"/>
              </a:rPr>
              <a:t>, que é 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herança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composição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B4DEB-C09E-4AFB-90E3-FAF674DEE3C9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02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Entretanto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pessoal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favorençam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composição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sobre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herança</a:t>
            </a:r>
            <a:r>
              <a:rPr lang="en-US" dirty="0">
                <a:cs typeface="Calibri"/>
              </a:rPr>
              <a:t>. Eu sei que </a:t>
            </a:r>
            <a:r>
              <a:rPr lang="en-US" dirty="0" err="1">
                <a:cs typeface="Calibri"/>
              </a:rPr>
              <a:t>acabei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dizer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podemos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utilizar</a:t>
            </a:r>
            <a:r>
              <a:rPr lang="en-US" dirty="0">
                <a:cs typeface="Calibri"/>
              </a:rPr>
              <a:t> as </a:t>
            </a:r>
            <a:r>
              <a:rPr lang="en-US" dirty="0" err="1">
                <a:cs typeface="Calibri"/>
              </a:rPr>
              <a:t>duas</a:t>
            </a:r>
            <a:r>
              <a:rPr lang="en-US" dirty="0">
                <a:cs typeface="Calibri"/>
              </a:rPr>
              <a:t> formas para extender o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, mas por que </a:t>
            </a:r>
            <a:r>
              <a:rPr lang="en-US" dirty="0" err="1">
                <a:cs typeface="Calibri"/>
              </a:rPr>
              <a:t>devemos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escolher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composição</a:t>
            </a:r>
            <a:r>
              <a:rPr lang="en-US" dirty="0">
                <a:cs typeface="Calibri"/>
              </a:rPr>
              <a:t>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B4DEB-C09E-4AFB-90E3-FAF674DEE3C9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79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cs typeface="Calibri"/>
              </a:rPr>
              <a:t>Justamente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clássicos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herança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Todas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principais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linguagens</a:t>
            </a:r>
            <a:r>
              <a:rPr lang="en-US" dirty="0">
                <a:cs typeface="Calibri"/>
              </a:rPr>
              <a:t> que </a:t>
            </a:r>
            <a:r>
              <a:rPr lang="en-US" dirty="0" err="1">
                <a:cs typeface="Calibri"/>
              </a:rPr>
              <a:t>suportam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herança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permitem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herança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única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Isso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significa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você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derivar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outra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automaticamente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você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fecha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todas</a:t>
            </a:r>
            <a:r>
              <a:rPr lang="en-US" dirty="0">
                <a:cs typeface="Calibri"/>
              </a:rPr>
              <a:t> as </a:t>
            </a:r>
            <a:r>
              <a:rPr lang="en-US" dirty="0" err="1">
                <a:cs typeface="Calibri"/>
              </a:rPr>
              <a:t>outras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opções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você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derivar</a:t>
            </a:r>
            <a:r>
              <a:rPr lang="en-US" dirty="0">
                <a:cs typeface="Calibri"/>
              </a:rPr>
              <a:t>. Com </a:t>
            </a:r>
            <a:r>
              <a:rPr lang="en-US" dirty="0" err="1">
                <a:cs typeface="Calibri"/>
              </a:rPr>
              <a:t>isso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você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colocar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restrição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, pois agora </a:t>
            </a:r>
            <a:r>
              <a:rPr lang="en-US" dirty="0" err="1">
                <a:cs typeface="Calibri"/>
              </a:rPr>
              <a:t>ela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nunca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poderá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derivar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outra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isso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torna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inflexível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Diante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toda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inflexibilidade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nós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utilizar</a:t>
            </a:r>
            <a:r>
              <a:rPr lang="en-US" dirty="0">
                <a:cs typeface="Calibri"/>
              </a:rPr>
              <a:t> interfaces e </a:t>
            </a:r>
            <a:r>
              <a:rPr lang="en-US" dirty="0" err="1">
                <a:cs typeface="Calibri"/>
              </a:rPr>
              <a:t>composiçao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Então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tudo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você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faz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herança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você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faz</a:t>
            </a:r>
            <a:r>
              <a:rPr lang="en-US" dirty="0">
                <a:cs typeface="Calibri"/>
              </a:rPr>
              <a:t> com a </a:t>
            </a:r>
            <a:r>
              <a:rPr lang="en-US" dirty="0" err="1">
                <a:cs typeface="Calibri"/>
              </a:rPr>
              <a:t>composição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então</a:t>
            </a:r>
            <a:r>
              <a:rPr lang="en-US" dirty="0">
                <a:cs typeface="Calibri"/>
              </a:rPr>
              <a:t> nada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perdido</a:t>
            </a:r>
            <a:r>
              <a:rPr lang="en-US" dirty="0">
                <a:cs typeface="Calibri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B4DEB-C09E-4AFB-90E3-FAF674DEE3C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24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composite é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das </a:t>
            </a:r>
            <a:r>
              <a:rPr lang="en-US" dirty="0" err="1">
                <a:cs typeface="Calibri"/>
              </a:rPr>
              <a:t>maneiras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variar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parte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implementação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alterar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Portanto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essa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abrir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para a </a:t>
            </a:r>
            <a:r>
              <a:rPr lang="en-US" dirty="0" err="1">
                <a:cs typeface="Calibri"/>
              </a:rPr>
              <a:t>extensão</a:t>
            </a:r>
            <a:r>
              <a:rPr lang="en-US" dirty="0">
                <a:cs typeface="Calibri"/>
              </a:rPr>
              <a:t>, mas </a:t>
            </a:r>
            <a:r>
              <a:rPr lang="en-US" dirty="0" err="1">
                <a:cs typeface="Calibri"/>
              </a:rPr>
              <a:t>mantendo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fechada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modificação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Esse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juntamente</a:t>
            </a:r>
            <a:r>
              <a:rPr lang="en-US" dirty="0">
                <a:cs typeface="Calibri"/>
              </a:rPr>
              <a:t> com outros </a:t>
            </a:r>
            <a:r>
              <a:rPr lang="en-US" dirty="0" err="1">
                <a:cs typeface="Calibri"/>
              </a:rPr>
              <a:t>dois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padrões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vou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falar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frente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descritos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livro</a:t>
            </a:r>
            <a:r>
              <a:rPr lang="en-US" dirty="0">
                <a:cs typeface="Calibri"/>
              </a:rPr>
              <a:t> de Design Pattern de 1994.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B4DEB-C09E-4AFB-90E3-FAF674DEE3C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03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Podemos </a:t>
            </a:r>
            <a:r>
              <a:rPr lang="en-US" dirty="0" err="1">
                <a:cs typeface="Calibri"/>
              </a:rPr>
              <a:t>fizer</a:t>
            </a:r>
            <a:r>
              <a:rPr lang="en-US" dirty="0">
                <a:cs typeface="Calibri"/>
              </a:rPr>
              <a:t> que o composite é um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justo</a:t>
            </a:r>
            <a:r>
              <a:rPr lang="en-US" dirty="0">
                <a:cs typeface="Calibri"/>
              </a:rPr>
              <a:t>, pois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objetivo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tratar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mesma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, 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classes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agrupamentos</a:t>
            </a:r>
            <a:r>
              <a:rPr lang="en-US" dirty="0"/>
              <a:t> </a:t>
            </a:r>
            <a:r>
              <a:rPr lang="en-US" dirty="0" err="1"/>
              <a:t>desses</a:t>
            </a:r>
            <a:r>
              <a:rPr lang="en-US" dirty="0"/>
              <a:t> </a:t>
            </a:r>
            <a:r>
              <a:rPr lang="en-US" dirty="0" err="1"/>
              <a:t>próprios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ideia</a:t>
            </a:r>
            <a:r>
              <a:rPr lang="en-US" dirty="0">
                <a:cs typeface="Calibri"/>
              </a:rPr>
              <a:t> por </a:t>
            </a:r>
            <a:r>
              <a:rPr lang="en-US" dirty="0" err="1">
                <a:cs typeface="Calibri"/>
              </a:rPr>
              <a:t>trás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árvore</a:t>
            </a:r>
            <a:r>
              <a:rPr lang="en-US" dirty="0">
                <a:cs typeface="Calibri"/>
              </a:rPr>
              <a:t> é um </a:t>
            </a:r>
            <a:r>
              <a:rPr lang="en-US" dirty="0" err="1">
                <a:cs typeface="Calibri"/>
              </a:rPr>
              <a:t>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nó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será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agrega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outros </a:t>
            </a:r>
            <a:r>
              <a:rPr lang="en-US" dirty="0" err="1">
                <a:cs typeface="Calibri"/>
              </a:rPr>
              <a:t>elementos</a:t>
            </a:r>
            <a:r>
              <a:rPr lang="en-US" dirty="0">
                <a:cs typeface="Calibri"/>
              </a:rPr>
              <a:t> e a </a:t>
            </a:r>
            <a:r>
              <a:rPr lang="en-US" dirty="0" err="1">
                <a:cs typeface="Calibri"/>
              </a:rPr>
              <a:t>folha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 as classes </a:t>
            </a:r>
            <a:r>
              <a:rPr lang="en-US" dirty="0" err="1">
                <a:cs typeface="Calibri"/>
              </a:rPr>
              <a:t>participantes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composição</a:t>
            </a:r>
            <a:r>
              <a:rPr lang="en-US" dirty="0">
                <a:cs typeface="Calibri"/>
              </a:rPr>
              <a:t>. O composite </a:t>
            </a:r>
            <a:r>
              <a:rPr lang="en-US" dirty="0" err="1">
                <a:cs typeface="Calibri"/>
              </a:rPr>
              <a:t>funciona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, pois </a:t>
            </a:r>
            <a:r>
              <a:rPr lang="en-US" dirty="0" err="1">
                <a:cs typeface="Calibri"/>
              </a:rPr>
              <a:t>você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compor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quantos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você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quiser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sem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preocupar</a:t>
            </a:r>
            <a:r>
              <a:rPr lang="en-US" dirty="0">
                <a:cs typeface="Calibri"/>
              </a:rPr>
              <a:t> com o </a:t>
            </a:r>
            <a:r>
              <a:rPr lang="en-US" dirty="0" err="1">
                <a:cs typeface="Calibri"/>
              </a:rPr>
              <a:t>retorno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impossível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utilizar</a:t>
            </a:r>
            <a:r>
              <a:rPr lang="en-US" dirty="0">
                <a:cs typeface="Calibri"/>
              </a:rPr>
              <a:t> o composite para lidar com </a:t>
            </a:r>
            <a:r>
              <a:rPr lang="en-US" dirty="0" err="1">
                <a:cs typeface="Calibri"/>
              </a:rPr>
              <a:t>consultas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porém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muito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difícil</a:t>
            </a:r>
            <a:r>
              <a:rPr lang="en-US" dirty="0">
                <a:cs typeface="Calibri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B4DEB-C09E-4AFB-90E3-FAF674DEE3C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651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O decorator é </a:t>
            </a:r>
            <a:r>
              <a:rPr lang="en-US" dirty="0" err="1">
                <a:cs typeface="Calibri"/>
              </a:rPr>
              <a:t>bem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parecido</a:t>
            </a:r>
            <a:r>
              <a:rPr lang="en-US" dirty="0">
                <a:cs typeface="Calibri"/>
              </a:rPr>
              <a:t> com o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Composite, </a:t>
            </a:r>
            <a:r>
              <a:rPr lang="en-US" dirty="0" err="1">
                <a:cs typeface="Calibri"/>
              </a:rPr>
              <a:t>porém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ele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muito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adequado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compor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consultas</a:t>
            </a:r>
            <a:r>
              <a:rPr lang="en-US" dirty="0">
                <a:cs typeface="Calibri"/>
              </a:rPr>
              <a:t>, e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verdade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bastante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compor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. O Decorator </a:t>
            </a:r>
            <a:r>
              <a:rPr lang="en-US" dirty="0" err="1">
                <a:cs typeface="Calibri"/>
              </a:rPr>
              <a:t>adiciona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funcionalidade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tempo de </a:t>
            </a:r>
            <a:r>
              <a:rPr lang="en-US" dirty="0" err="1">
                <a:cs typeface="Calibri"/>
              </a:rPr>
              <a:t>execução</a:t>
            </a:r>
            <a:r>
              <a:rPr lang="en-US" dirty="0">
                <a:cs typeface="Calibri"/>
              </a:rPr>
              <a:t>, com </a:t>
            </a:r>
            <a:r>
              <a:rPr lang="en-US" dirty="0" err="1">
                <a:cs typeface="Calibri"/>
              </a:rPr>
              <a:t>isso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permite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expansão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objeto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flexível</a:t>
            </a:r>
            <a:r>
              <a:rPr lang="en-US" dirty="0">
                <a:cs typeface="Calibri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B4DEB-C09E-4AFB-90E3-FAF674DEE3C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83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E se </a:t>
            </a:r>
            <a:r>
              <a:rPr lang="en-US" dirty="0" err="1">
                <a:cs typeface="Calibri"/>
              </a:rPr>
              <a:t>precisarssemos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ferramenta para </a:t>
            </a:r>
            <a:r>
              <a:rPr lang="en-US" dirty="0" err="1">
                <a:cs typeface="Calibri"/>
              </a:rPr>
              <a:t>eliminar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estruturas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decisão</a:t>
            </a:r>
            <a:r>
              <a:rPr lang="en-US" dirty="0">
                <a:cs typeface="Calibri"/>
              </a:rPr>
              <a:t> e a </a:t>
            </a:r>
            <a:r>
              <a:rPr lang="en-US" dirty="0" err="1">
                <a:cs typeface="Calibri"/>
              </a:rPr>
              <a:t>garantia</a:t>
            </a:r>
            <a:r>
              <a:rPr lang="en-US" dirty="0">
                <a:cs typeface="Calibri"/>
              </a:rPr>
              <a:t> de um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flexível</a:t>
            </a:r>
            <a:r>
              <a:rPr lang="en-US" dirty="0">
                <a:cs typeface="Calibri"/>
              </a:rPr>
              <a:t> e com </a:t>
            </a:r>
            <a:r>
              <a:rPr lang="en-US" dirty="0" err="1">
                <a:cs typeface="Calibri"/>
              </a:rPr>
              <a:t>baixo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acomplamento</a:t>
            </a:r>
            <a:r>
              <a:rPr lang="en-US" dirty="0">
                <a:cs typeface="Calibri"/>
              </a:rPr>
              <a:t>? O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Chain é um dos </a:t>
            </a:r>
            <a:r>
              <a:rPr lang="en-US" dirty="0" err="1">
                <a:cs typeface="Calibri"/>
              </a:rPr>
              <a:t>padrões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permite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isso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definição</a:t>
            </a:r>
            <a:r>
              <a:rPr lang="en-US" dirty="0">
                <a:cs typeface="Calibri"/>
              </a:rPr>
              <a:t> formal </a:t>
            </a:r>
            <a:r>
              <a:rPr lang="en-US" dirty="0" err="1">
                <a:cs typeface="Calibri"/>
              </a:rPr>
              <a:t>diz</a:t>
            </a:r>
            <a:r>
              <a:rPr lang="en-US" dirty="0">
                <a:cs typeface="Calibri"/>
              </a:rPr>
              <a:t> que: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B4DEB-C09E-4AFB-90E3-FAF674DEE3C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06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Como </a:t>
            </a:r>
            <a:r>
              <a:rPr lang="en-US" dirty="0" err="1">
                <a:cs typeface="Calibri"/>
              </a:rPr>
              <a:t>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falei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esse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permite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eliminição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estrutura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decisão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cadeia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, </a:t>
            </a:r>
            <a:r>
              <a:rPr lang="pt-BR" dirty="0"/>
              <a:t>onde a responsabilidade é passada entre eles até que alguém possa responder o </a:t>
            </a:r>
            <a:r>
              <a:rPr lang="pt-BR" dirty="0" err="1"/>
              <a:t>request</a:t>
            </a:r>
            <a:r>
              <a:rPr lang="pt-BR" dirty="0">
                <a:cs typeface="Calibri"/>
              </a:rPr>
              <a:t>.</a:t>
            </a:r>
            <a:endParaRPr lang="en-US" dirty="0"/>
          </a:p>
          <a:p>
            <a:r>
              <a:rPr lang="pt-BR" dirty="0">
                <a:cs typeface="Calibri"/>
              </a:rPr>
              <a:t>Como cliente da cadeia não sabe qual outro objeto irá tratar o </a:t>
            </a:r>
            <a:r>
              <a:rPr lang="pt-BR" dirty="0" err="1">
                <a:cs typeface="Calibri"/>
              </a:rPr>
              <a:t>request</a:t>
            </a:r>
            <a:r>
              <a:rPr lang="pt-BR" dirty="0">
                <a:cs typeface="Calibri"/>
              </a:rPr>
              <a:t>, e o </a:t>
            </a:r>
            <a:r>
              <a:rPr lang="pt-BR" dirty="0" err="1">
                <a:cs typeface="Calibri"/>
              </a:rPr>
              <a:t>request</a:t>
            </a:r>
            <a:r>
              <a:rPr lang="pt-BR" dirty="0">
                <a:cs typeface="Calibri"/>
              </a:rPr>
              <a:t> não tem nenhuma informação da estrutura da </a:t>
            </a:r>
            <a:r>
              <a:rPr lang="pt-BR" dirty="0" err="1">
                <a:cs typeface="Calibri"/>
              </a:rPr>
              <a:t>chain</a:t>
            </a:r>
            <a:r>
              <a:rPr lang="pt-BR" dirty="0">
                <a:cs typeface="Calibri"/>
              </a:rPr>
              <a:t>, isso permite a diminuição do acoplamento.</a:t>
            </a:r>
          </a:p>
          <a:p>
            <a:r>
              <a:rPr lang="pt-BR" dirty="0">
                <a:cs typeface="Calibri"/>
              </a:rPr>
              <a:t>Outro grande benefício é que a estrutura da </a:t>
            </a:r>
            <a:r>
              <a:rPr lang="pt-BR" dirty="0" err="1">
                <a:cs typeface="Calibri"/>
              </a:rPr>
              <a:t>chain</a:t>
            </a:r>
            <a:r>
              <a:rPr lang="pt-BR" dirty="0">
                <a:cs typeface="Calibri"/>
              </a:rPr>
              <a:t> e a responsabilidade dos membros da cadeia podem ser definidos em tempo de execução garantindo a flexibilidade do código.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B4DEB-C09E-4AFB-90E3-FAF674DEE3C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4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168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63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83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4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26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25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55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20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59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2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90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4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chemeClr val="bg2">
                    <a:lumMod val="20000"/>
                    <a:lumOff val="80000"/>
                  </a:schemeClr>
                </a:solidFill>
                <a:cs typeface="Calibri Light"/>
              </a:rPr>
              <a:t>Decorator, Composite e Chain Patterns</a:t>
            </a:r>
            <a:endParaRPr lang="de-DE" sz="4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500" dirty="0">
                <a:cs typeface="Calibri"/>
              </a:rPr>
              <a:t>O </a:t>
            </a:r>
            <a:r>
              <a:rPr lang="de-DE" sz="3500" dirty="0" err="1">
                <a:cs typeface="Calibri"/>
              </a:rPr>
              <a:t>poder</a:t>
            </a:r>
            <a:r>
              <a:rPr lang="de-DE" sz="3500" dirty="0">
                <a:cs typeface="Calibri"/>
              </a:rPr>
              <a:t> da </a:t>
            </a:r>
            <a:r>
              <a:rPr lang="de-DE" sz="3500" dirty="0" err="1">
                <a:cs typeface="Calibri"/>
              </a:rPr>
              <a:t>extensão</a:t>
            </a:r>
            <a:r>
              <a:rPr lang="de-DE" sz="3500" dirty="0">
                <a:cs typeface="Calibri"/>
              </a:rPr>
              <a:t> de </a:t>
            </a:r>
            <a:r>
              <a:rPr lang="de-DE" sz="3500" dirty="0" err="1">
                <a:cs typeface="Calibri"/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06C43-C7FA-4CDC-A881-1AE9618E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Decorator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02670-56C8-4DA7-8B67-1231A09B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3800" dirty="0">
              <a:cs typeface="Calibri"/>
            </a:endParaRPr>
          </a:p>
          <a:p>
            <a:pPr marL="0" indent="0" algn="ctr">
              <a:buNone/>
            </a:pPr>
            <a:r>
              <a:rPr lang="pt-BR" sz="3000" dirty="0">
                <a:cs typeface="Calibri"/>
              </a:rPr>
              <a:t>"Dinamicamente, agregar responsabilidades adicionais a objetos. Os </a:t>
            </a:r>
            <a:r>
              <a:rPr lang="pt-BR" sz="3000" dirty="0" err="1">
                <a:cs typeface="Calibri"/>
              </a:rPr>
              <a:t>Decorators</a:t>
            </a:r>
            <a:r>
              <a:rPr lang="pt-BR" sz="3000" dirty="0">
                <a:cs typeface="Calibri"/>
              </a:rPr>
              <a:t> fornecem uma alternativa flexível ao uso de subclasses para extensão de funcionalidades"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68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16FAA-3804-4E5D-8CA6-F31DFDCA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Decorator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27B89-FD31-4505-ADA1-A70A475F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47874"/>
            <a:ext cx="8595360" cy="45748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3000" dirty="0">
              <a:cs typeface="Calibri"/>
            </a:endParaRPr>
          </a:p>
          <a:p>
            <a:r>
              <a:rPr lang="pt-BR" sz="2500" dirty="0">
                <a:cs typeface="Calibri"/>
              </a:rPr>
              <a:t>Parecido com o padrão </a:t>
            </a:r>
            <a:r>
              <a:rPr lang="pt-BR" sz="2500" dirty="0" err="1">
                <a:cs typeface="Calibri"/>
              </a:rPr>
              <a:t>Composite</a:t>
            </a:r>
            <a:endParaRPr lang="pt-BR" sz="2500" dirty="0">
              <a:cs typeface="Calibri"/>
            </a:endParaRPr>
          </a:p>
          <a:p>
            <a:r>
              <a:rPr lang="pt-BR" sz="2500" dirty="0">
                <a:cs typeface="Calibri"/>
              </a:rPr>
              <a:t>Utilizado para comando e consultas</a:t>
            </a:r>
          </a:p>
          <a:p>
            <a:r>
              <a:rPr lang="pt-BR" sz="2500" dirty="0">
                <a:cs typeface="Calibri"/>
              </a:rPr>
              <a:t>Adiciona funcionalidade em tempo de execução</a:t>
            </a:r>
          </a:p>
          <a:p>
            <a:r>
              <a:rPr lang="pt-BR" sz="2500" dirty="0">
                <a:cs typeface="Calibri"/>
              </a:rPr>
              <a:t>Devemos ter uma abstração comum entre as classes</a:t>
            </a:r>
          </a:p>
          <a:p>
            <a:r>
              <a:rPr lang="pt-BR" sz="2500" dirty="0">
                <a:cs typeface="Calibri"/>
              </a:rPr>
              <a:t>Para compor a classe base, devemos recebe-la na classe que adiciona nova funcionalidade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39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36556-A3F9-4DD1-8F6E-1F6E2ECF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7004"/>
            <a:ext cx="11292396" cy="863992"/>
          </a:xfrm>
        </p:spPr>
        <p:txBody>
          <a:bodyPr/>
          <a:lstStyle/>
          <a:p>
            <a:pPr algn="ctr"/>
            <a:r>
              <a:rPr lang="pt-BR" dirty="0" err="1">
                <a:cs typeface="Calibri Light"/>
              </a:rPr>
              <a:t>Hands</a:t>
            </a:r>
            <a:r>
              <a:rPr lang="pt-BR" dirty="0">
                <a:cs typeface="Calibri Light"/>
              </a:rPr>
              <a:t> </a:t>
            </a:r>
            <a:r>
              <a:rPr lang="pt-BR" dirty="0" err="1">
                <a:cs typeface="Calibri Light"/>
              </a:rPr>
              <a:t>on</a:t>
            </a:r>
            <a:endParaRPr lang="pt-BR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012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15E02-65DC-4E7D-9EE9-F54855E6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Chain </a:t>
            </a:r>
            <a:r>
              <a:rPr lang="pt-BR" dirty="0" err="1">
                <a:cs typeface="Calibri Light"/>
              </a:rPr>
              <a:t>of</a:t>
            </a:r>
            <a:r>
              <a:rPr lang="pt-BR" dirty="0">
                <a:cs typeface="Calibri Light"/>
              </a:rPr>
              <a:t> </a:t>
            </a:r>
            <a:r>
              <a:rPr lang="pt-BR" dirty="0" err="1">
                <a:cs typeface="Calibri Light"/>
              </a:rPr>
              <a:t>Responsibility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E5EC5-1D47-49FF-BCB6-DE2EC8DAC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3800" dirty="0">
              <a:cs typeface="Calibri"/>
            </a:endParaRPr>
          </a:p>
          <a:p>
            <a:pPr marL="0" indent="0" algn="ctr">
              <a:buNone/>
            </a:pPr>
            <a:r>
              <a:rPr lang="pt-BR" sz="3000" dirty="0">
                <a:cs typeface="Calibri"/>
              </a:rPr>
              <a:t>"Evitar o acoplamento do remetente de uma solicitação ao seu receptor, ao dar a mais de um objeto a oportunidade de tratar a solicitação. Encadear os objetos receptores, passando a solicitação ao longo da cadeia até que um objeto a trate"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922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B9862-3D97-494A-ADD8-8AD85C0C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Chain </a:t>
            </a:r>
            <a:r>
              <a:rPr lang="pt-BR" dirty="0" err="1">
                <a:cs typeface="Calibri Light"/>
              </a:rPr>
              <a:t>of</a:t>
            </a:r>
            <a:r>
              <a:rPr lang="pt-BR" dirty="0">
                <a:cs typeface="Calibri Light"/>
              </a:rPr>
              <a:t> </a:t>
            </a:r>
            <a:r>
              <a:rPr lang="pt-BR" dirty="0" err="1">
                <a:cs typeface="Calibri Light"/>
              </a:rPr>
              <a:t>Responsibility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722BB-7E18-4DEA-8DD4-1A64833F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3000" dirty="0">
              <a:cs typeface="Calibri"/>
            </a:endParaRPr>
          </a:p>
          <a:p>
            <a:r>
              <a:rPr lang="pt-BR" sz="2500" dirty="0">
                <a:cs typeface="Calibri"/>
              </a:rPr>
              <a:t>Elimina as estruturas de decisão</a:t>
            </a:r>
          </a:p>
          <a:p>
            <a:r>
              <a:rPr lang="pt-BR" sz="2500" dirty="0">
                <a:cs typeface="Calibri"/>
              </a:rPr>
              <a:t>É criado uma cadeia de objetos, onde a responsabilidade é passada entre eles até que alguém possa responder o </a:t>
            </a:r>
            <a:r>
              <a:rPr lang="pt-BR" sz="2500" dirty="0" err="1">
                <a:cs typeface="Calibri"/>
              </a:rPr>
              <a:t>request</a:t>
            </a:r>
            <a:endParaRPr lang="pt-BR" sz="2500" dirty="0">
              <a:cs typeface="Calibri"/>
            </a:endParaRPr>
          </a:p>
          <a:p>
            <a:r>
              <a:rPr lang="pt-BR" sz="2500" dirty="0">
                <a:cs typeface="Calibri"/>
              </a:rPr>
              <a:t>Diminui o acoplamento</a:t>
            </a:r>
          </a:p>
          <a:p>
            <a:r>
              <a:rPr lang="pt-BR" sz="2500" dirty="0">
                <a:cs typeface="Calibri"/>
              </a:rPr>
              <a:t>Flexibilidade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53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36556-A3F9-4DD1-8F6E-1F6E2ECF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7004"/>
            <a:ext cx="11292396" cy="863992"/>
          </a:xfrm>
        </p:spPr>
        <p:txBody>
          <a:bodyPr/>
          <a:lstStyle/>
          <a:p>
            <a:pPr algn="ctr"/>
            <a:r>
              <a:rPr lang="pt-BR" dirty="0" err="1">
                <a:cs typeface="Calibri Light"/>
              </a:rPr>
              <a:t>Hands</a:t>
            </a:r>
            <a:r>
              <a:rPr lang="pt-BR" dirty="0">
                <a:cs typeface="Calibri Light"/>
              </a:rPr>
              <a:t> </a:t>
            </a:r>
            <a:r>
              <a:rPr lang="pt-BR" dirty="0" err="1">
                <a:cs typeface="Calibri Light"/>
              </a:rPr>
              <a:t>on</a:t>
            </a:r>
            <a:endParaRPr lang="pt-BR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6267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F754D-65E3-401C-8455-1E53507F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Considerações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E2D1C2-13AD-4C5A-ABC7-9DC8A37D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3000" dirty="0">
              <a:cs typeface="Calibri"/>
            </a:endParaRPr>
          </a:p>
          <a:p>
            <a:r>
              <a:rPr lang="pt-BR" sz="2500" dirty="0">
                <a:cs typeface="Calibri"/>
              </a:rPr>
              <a:t>O propósito desses padrões é fazer você mais produtivo</a:t>
            </a:r>
          </a:p>
          <a:p>
            <a:r>
              <a:rPr lang="pt-BR" sz="2500" dirty="0">
                <a:cs typeface="Calibri"/>
              </a:rPr>
              <a:t>Código com fácil manutenção</a:t>
            </a:r>
          </a:p>
          <a:p>
            <a:r>
              <a:rPr lang="pt-BR" sz="2500" dirty="0">
                <a:cs typeface="Calibri"/>
              </a:rPr>
              <a:t>Foco na composição e o desacoplamento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46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36556-A3F9-4DD1-8F6E-1F6E2ECF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7004"/>
            <a:ext cx="11292396" cy="863992"/>
          </a:xfrm>
        </p:spPr>
        <p:txBody>
          <a:bodyPr/>
          <a:lstStyle/>
          <a:p>
            <a:pPr algn="ctr"/>
            <a:r>
              <a:rPr lang="pt-BR" dirty="0">
                <a:cs typeface="Calibri Light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794589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36556-A3F9-4DD1-8F6E-1F6E2ECF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7004"/>
            <a:ext cx="11292396" cy="863992"/>
          </a:xfrm>
        </p:spPr>
        <p:txBody>
          <a:bodyPr/>
          <a:lstStyle/>
          <a:p>
            <a:pPr algn="ctr"/>
            <a:r>
              <a:rPr lang="pt-BR" dirty="0">
                <a:cs typeface="Calibri Light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8724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A414D-B610-4BDF-9A0E-3DC5A99D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pessoais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F179344-D24D-490C-A47E-81C1FD7A2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59" y="2217468"/>
            <a:ext cx="1905000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24630F2-E42E-4216-898D-D9FF657A1FD5}"/>
              </a:ext>
            </a:extLst>
          </p:cNvPr>
          <p:cNvSpPr txBox="1"/>
          <p:nvPr/>
        </p:nvSpPr>
        <p:spPr>
          <a:xfrm>
            <a:off x="603682" y="4802819"/>
            <a:ext cx="10350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Luis Gomes</a:t>
            </a:r>
          </a:p>
          <a:p>
            <a:r>
              <a:rPr lang="pt-BR" sz="2800" dirty="0"/>
              <a:t>Desenvolvedor – </a:t>
            </a:r>
            <a:r>
              <a:rPr lang="pt-BR" sz="2800" dirty="0" err="1"/>
              <a:t>Braspag</a:t>
            </a:r>
            <a:endParaRPr lang="pt-BR" sz="2800" dirty="0"/>
          </a:p>
          <a:p>
            <a:r>
              <a:rPr lang="pt-BR" sz="2800" dirty="0" err="1"/>
              <a:t>Linkedin</a:t>
            </a:r>
            <a:r>
              <a:rPr lang="pt-BR" sz="2800" dirty="0"/>
              <a:t>: linkedin.com/in/</a:t>
            </a:r>
            <a:r>
              <a:rPr lang="pt-BR" sz="2800" dirty="0" err="1"/>
              <a:t>luiscgomes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2792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4214E-E795-4BF4-95EC-8C8F642B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7947"/>
            <a:ext cx="11292396" cy="210210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9600" dirty="0">
                <a:cs typeface="Calibri Light"/>
              </a:rPr>
              <a:t>S</a:t>
            </a:r>
            <a:r>
              <a:rPr lang="pt-BR" sz="9600" u="sng" dirty="0">
                <a:solidFill>
                  <a:srgbClr val="FF0000"/>
                </a:solidFill>
                <a:cs typeface="Calibri Light"/>
              </a:rPr>
              <a:t>O</a:t>
            </a:r>
            <a:r>
              <a:rPr lang="pt-BR" sz="9600" dirty="0">
                <a:cs typeface="Calibri Light"/>
              </a:rPr>
              <a:t>LID</a:t>
            </a:r>
            <a:br>
              <a:rPr lang="pt-BR" sz="9600" dirty="0">
                <a:cs typeface="Calibri Light"/>
              </a:rPr>
            </a:br>
            <a:r>
              <a:rPr lang="pt-BR" sz="5400" dirty="0">
                <a:cs typeface="Calibri Light"/>
              </a:rPr>
              <a:t>OPEN CLOSE PRINCIPLE</a:t>
            </a:r>
          </a:p>
        </p:txBody>
      </p:sp>
    </p:spTree>
    <p:extLst>
      <p:ext uri="{BB962C8B-B14F-4D97-AF65-F5344CB8AC3E}">
        <p14:creationId xmlns:p14="http://schemas.microsoft.com/office/powerpoint/2010/main" val="276113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4214E-E795-4BF4-95EC-8C8F642B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0242"/>
            <a:ext cx="11292396" cy="2217515"/>
          </a:xfrm>
        </p:spPr>
        <p:txBody>
          <a:bodyPr>
            <a:normAutofit/>
          </a:bodyPr>
          <a:lstStyle/>
          <a:p>
            <a:pPr algn="ctr"/>
            <a:r>
              <a:rPr lang="pt-BR" sz="7000" b="1" dirty="0">
                <a:cs typeface="Calibri Light"/>
              </a:rPr>
              <a:t>Favoreça composição sobre herança</a:t>
            </a:r>
            <a:endParaRPr lang="pt-BR" sz="7000" b="1" dirty="0"/>
          </a:p>
        </p:txBody>
      </p:sp>
    </p:spTree>
    <p:extLst>
      <p:ext uri="{BB962C8B-B14F-4D97-AF65-F5344CB8AC3E}">
        <p14:creationId xmlns:p14="http://schemas.microsoft.com/office/powerpoint/2010/main" val="392165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3D4AE-B7AF-4C31-90C4-99107C8C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Por que devemos fazer isso?</a:t>
            </a:r>
            <a:endParaRPr lang="pt-BR" dirty="0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E71DF54A-70F8-4E2E-98A1-FB7FE3E25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189225"/>
              </p:ext>
            </p:extLst>
          </p:nvPr>
        </p:nvGraphicFramePr>
        <p:xfrm>
          <a:off x="1740216" y="2281562"/>
          <a:ext cx="7717270" cy="3916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58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27193E88-7F00-4A75-AABC-7857F443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77" y="1126600"/>
            <a:ext cx="6147645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2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ED322-C0CE-44FF-83EE-E6C935D9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Composite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DB5601-0F00-422C-B27C-82D976C7D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3800" dirty="0">
              <a:cs typeface="Calibri"/>
            </a:endParaRPr>
          </a:p>
          <a:p>
            <a:pPr marL="0" indent="0" algn="ctr">
              <a:buNone/>
            </a:pPr>
            <a:r>
              <a:rPr lang="pt-BR" sz="3000" dirty="0">
                <a:cs typeface="Calibri"/>
              </a:rPr>
              <a:t>"Compor objetos em estruturas de árvore para representar hierarquia partes-todo. </a:t>
            </a:r>
            <a:r>
              <a:rPr lang="pt-BR" sz="3000" dirty="0" err="1">
                <a:cs typeface="Calibri"/>
              </a:rPr>
              <a:t>Composite</a:t>
            </a:r>
            <a:r>
              <a:rPr lang="pt-BR" sz="3000" dirty="0">
                <a:cs typeface="Calibri"/>
              </a:rPr>
              <a:t> permite aos clientes tratarem de maneira uniforme objetos individuais e composições de objetos"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42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64D4E-C0BC-4AAA-93D0-859068D2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Composite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03D4E9-96B6-4717-9530-E24B4AEE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3000" dirty="0">
              <a:cs typeface="Calibri"/>
            </a:endParaRPr>
          </a:p>
          <a:p>
            <a:r>
              <a:rPr lang="pt-BR" sz="2500" dirty="0">
                <a:cs typeface="Calibri"/>
              </a:rPr>
              <a:t>É um padrão justo</a:t>
            </a:r>
          </a:p>
          <a:p>
            <a:r>
              <a:rPr lang="pt-BR" sz="2500" dirty="0">
                <a:cs typeface="Calibri"/>
              </a:rPr>
              <a:t>Criar uma abstração para todos os elementos</a:t>
            </a:r>
          </a:p>
          <a:p>
            <a:r>
              <a:rPr lang="pt-BR" sz="2500" dirty="0">
                <a:cs typeface="Calibri"/>
              </a:rPr>
              <a:t>Definir um elemento que agrega os outros elementos</a:t>
            </a:r>
          </a:p>
          <a:p>
            <a:r>
              <a:rPr lang="pt-BR" sz="2500" dirty="0">
                <a:cs typeface="Calibri"/>
              </a:rPr>
              <a:t>Utilizado para comandos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31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36556-A3F9-4DD1-8F6E-1F6E2ECF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7004"/>
            <a:ext cx="11292396" cy="863992"/>
          </a:xfrm>
        </p:spPr>
        <p:txBody>
          <a:bodyPr/>
          <a:lstStyle/>
          <a:p>
            <a:pPr algn="ctr"/>
            <a:r>
              <a:rPr lang="pt-BR" dirty="0" err="1">
                <a:cs typeface="Calibri Light"/>
              </a:rPr>
              <a:t>Hands</a:t>
            </a:r>
            <a:r>
              <a:rPr lang="pt-BR" dirty="0">
                <a:cs typeface="Calibri Light"/>
              </a:rPr>
              <a:t> </a:t>
            </a:r>
            <a:r>
              <a:rPr lang="pt-BR" dirty="0" err="1">
                <a:cs typeface="Calibri Light"/>
              </a:rPr>
              <a:t>on</a:t>
            </a:r>
            <a:endParaRPr lang="pt-BR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5574756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58</TotalTime>
  <Words>458</Words>
  <Application>Microsoft Office PowerPoint</Application>
  <PresentationFormat>Widescreen</PresentationFormat>
  <Paragraphs>69</Paragraphs>
  <Slides>18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Century Schoolbook</vt:lpstr>
      <vt:lpstr>Wingdings 2</vt:lpstr>
      <vt:lpstr>Exibir</vt:lpstr>
      <vt:lpstr>Decorator, Composite e Chain Patterns</vt:lpstr>
      <vt:lpstr>Informações pessoais</vt:lpstr>
      <vt:lpstr>SOLID OPEN CLOSE PRINCIPLE</vt:lpstr>
      <vt:lpstr>Favoreça composição sobre herança</vt:lpstr>
      <vt:lpstr>Por que devemos fazer isso?</vt:lpstr>
      <vt:lpstr>Apresentação do PowerPoint</vt:lpstr>
      <vt:lpstr>Composite</vt:lpstr>
      <vt:lpstr>Composite</vt:lpstr>
      <vt:lpstr>Hands on</vt:lpstr>
      <vt:lpstr>Decorator</vt:lpstr>
      <vt:lpstr>Decorator</vt:lpstr>
      <vt:lpstr>Hands on</vt:lpstr>
      <vt:lpstr>Chain of Responsibility</vt:lpstr>
      <vt:lpstr>Chain of Responsibility</vt:lpstr>
      <vt:lpstr>Hands on</vt:lpstr>
      <vt:lpstr>Considerações</vt:lpstr>
      <vt:lpstr>Dúvidas?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</dc:title>
  <dc:creator/>
  <cp:lastModifiedBy>Luis Gomes</cp:lastModifiedBy>
  <cp:revision>689</cp:revision>
  <dcterms:created xsi:type="dcterms:W3CDTF">2012-07-30T23:50:35Z</dcterms:created>
  <dcterms:modified xsi:type="dcterms:W3CDTF">2018-11-10T13:28:55Z</dcterms:modified>
</cp:coreProperties>
</file>