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7" r:id="rId2"/>
    <p:sldId id="473" r:id="rId3"/>
    <p:sldId id="321" r:id="rId4"/>
    <p:sldId id="332" r:id="rId5"/>
    <p:sldId id="474" r:id="rId6"/>
    <p:sldId id="475" r:id="rId7"/>
    <p:sldId id="476" r:id="rId8"/>
    <p:sldId id="477" r:id="rId9"/>
    <p:sldId id="478" r:id="rId10"/>
    <p:sldId id="479" r:id="rId11"/>
    <p:sldId id="480" r:id="rId12"/>
    <p:sldId id="481" r:id="rId13"/>
    <p:sldId id="482" r:id="rId14"/>
    <p:sldId id="483" r:id="rId15"/>
    <p:sldId id="484" r:id="rId16"/>
    <p:sldId id="486" r:id="rId17"/>
    <p:sldId id="492" r:id="rId18"/>
    <p:sldId id="493" r:id="rId19"/>
    <p:sldId id="494" r:id="rId20"/>
    <p:sldId id="495" r:id="rId21"/>
    <p:sldId id="496" r:id="rId22"/>
    <p:sldId id="498" r:id="rId23"/>
    <p:sldId id="497" r:id="rId24"/>
    <p:sldId id="499" r:id="rId25"/>
    <p:sldId id="485" r:id="rId26"/>
    <p:sldId id="501" r:id="rId27"/>
    <p:sldId id="506" r:id="rId28"/>
    <p:sldId id="510" r:id="rId29"/>
    <p:sldId id="511" r:id="rId30"/>
    <p:sldId id="512" r:id="rId31"/>
    <p:sldId id="513" r:id="rId32"/>
    <p:sldId id="40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FF9900"/>
    <a:srgbClr val="D6E1F1"/>
    <a:srgbClr val="00B0F0"/>
    <a:srgbClr val="D9D9D9"/>
    <a:srgbClr val="FF9300"/>
    <a:srgbClr val="FF9100"/>
    <a:srgbClr val="EA5100"/>
    <a:srgbClr val="0170C1"/>
    <a:srgbClr val="B8B8B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7" autoAdjust="0"/>
    <p:restoredTop sz="95918" autoAdjust="0"/>
  </p:normalViewPr>
  <p:slideViewPr>
    <p:cSldViewPr snapToGrid="0" snapToObjects="1">
      <p:cViewPr varScale="1">
        <p:scale>
          <a:sx n="44" d="100"/>
          <a:sy n="44" d="100"/>
        </p:scale>
        <p:origin x="-96" y="-234"/>
      </p:cViewPr>
      <p:guideLst>
        <p:guide orient="horz" pos="2166"/>
        <p:guide pos="3863"/>
      </p:guideLst>
    </p:cSldViewPr>
  </p:slideViewPr>
  <p:notesTextViewPr>
    <p:cViewPr>
      <p:scale>
        <a:sx n="3" d="2"/>
        <a:sy n="3" d="2"/>
      </p:scale>
      <p:origin x="0" y="0"/>
    </p:cViewPr>
  </p:notesTextViewPr>
  <p:sorterViewPr>
    <p:cViewPr>
      <p:scale>
        <a:sx n="100" d="100"/>
        <a:sy n="100" d="100"/>
      </p:scale>
      <p:origin x="0" y="-146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881FE-8E1C-A745-8B35-22AE45982E6A}" type="datetimeFigureOut">
              <a:rPr kumimoji="1" lang="zh-CN" altLang="en-US" smtClean="0"/>
              <a:pPr/>
              <a:t>2016/11/25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AD241-D5F1-434E-B8CF-23BF4E086987}"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11</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12</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13</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14</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改目录</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15</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16</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17</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18</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19</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20</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21</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22</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23</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24</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改目录</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25</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27</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28</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29</a:t>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30</a:t>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31</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改目录</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7</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8</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9</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首先得具备信息化高速公路，</a:t>
            </a:r>
            <a:endParaRPr lang="zh-CN" altLang="en-US" dirty="0"/>
          </a:p>
        </p:txBody>
      </p:sp>
      <p:sp>
        <p:nvSpPr>
          <p:cNvPr id="4" name="灯片编号占位符 3"/>
          <p:cNvSpPr>
            <a:spLocks noGrp="1"/>
          </p:cNvSpPr>
          <p:nvPr>
            <p:ph type="sldNum" sz="quarter" idx="10"/>
          </p:nvPr>
        </p:nvSpPr>
        <p:spPr/>
        <p:txBody>
          <a:bodyPr/>
          <a:lstStyle/>
          <a:p>
            <a:fld id="{35BAD241-D5F1-434E-B8CF-23BF4E086987}" type="slidenum">
              <a:rPr kumimoji="1" lang="zh-CN" altLang="en-US" smtClean="0"/>
              <a:pPr/>
              <a:t>10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2" name="泪滴形 1"/>
          <p:cNvSpPr/>
          <p:nvPr userDrawn="1"/>
        </p:nvSpPr>
        <p:spPr>
          <a:xfrm>
            <a:off x="7654644" y="99152"/>
            <a:ext cx="641058" cy="660324"/>
          </a:xfrm>
          <a:prstGeom prst="teardrop">
            <a:avLst>
              <a:gd name="adj" fmla="val 102146"/>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40617" y="99152"/>
            <a:ext cx="3951383" cy="50677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和文本">
    <p:spTree>
      <p:nvGrpSpPr>
        <p:cNvPr id="1" name=""/>
        <p:cNvGrpSpPr/>
        <p:nvPr/>
      </p:nvGrpSpPr>
      <p:grpSpPr>
        <a:xfrm>
          <a:off x="0" y="0"/>
          <a:ext cx="0" cy="0"/>
          <a:chOff x="0" y="0"/>
          <a:chExt cx="0" cy="0"/>
        </a:xfrm>
      </p:grpSpPr>
      <p:grpSp>
        <p:nvGrpSpPr>
          <p:cNvPr id="2" name="组合 1"/>
          <p:cNvGrpSpPr/>
          <p:nvPr userDrawn="1"/>
        </p:nvGrpSpPr>
        <p:grpSpPr>
          <a:xfrm>
            <a:off x="457275" y="1435236"/>
            <a:ext cx="495205" cy="4966797"/>
            <a:chOff x="220966" y="613100"/>
            <a:chExt cx="495205" cy="4238599"/>
          </a:xfrm>
          <a:solidFill>
            <a:schemeClr val="accent6"/>
          </a:solidFill>
        </p:grpSpPr>
        <p:sp>
          <p:nvSpPr>
            <p:cNvPr id="3" name="矩形 2"/>
            <p:cNvSpPr/>
            <p:nvPr userDrawn="1"/>
          </p:nvSpPr>
          <p:spPr>
            <a:xfrm>
              <a:off x="220966" y="613100"/>
              <a:ext cx="396194" cy="4700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4" name="等腰三角形 4"/>
            <p:cNvSpPr/>
            <p:nvPr userDrawn="1"/>
          </p:nvSpPr>
          <p:spPr>
            <a:xfrm rot="5400000">
              <a:off x="565562" y="894737"/>
              <a:ext cx="202208" cy="99011"/>
            </a:xfrm>
            <a:prstGeom prst="triangl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5" name="矩形 4"/>
            <p:cNvSpPr/>
            <p:nvPr userDrawn="1"/>
          </p:nvSpPr>
          <p:spPr>
            <a:xfrm>
              <a:off x="220966" y="1083127"/>
              <a:ext cx="396194" cy="376857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dirty="0">
                <a:latin typeface="微软雅黑" panose="020B0503020204020204" pitchFamily="34" charset="-122"/>
                <a:ea typeface="微软雅黑" panose="020B0503020204020204" pitchFamily="34" charset="-122"/>
              </a:endParaRPr>
            </a:p>
          </p:txBody>
        </p:sp>
        <p:sp>
          <p:nvSpPr>
            <p:cNvPr id="6" name="TextBox 6"/>
            <p:cNvSpPr txBox="1"/>
            <p:nvPr/>
          </p:nvSpPr>
          <p:spPr>
            <a:xfrm>
              <a:off x="220966" y="613100"/>
              <a:ext cx="396194" cy="720000"/>
            </a:xfrm>
            <a:prstGeom prst="rect">
              <a:avLst/>
            </a:prstGeom>
            <a:solidFill>
              <a:srgbClr val="D9D9D9"/>
            </a:solidFill>
          </p:spPr>
          <p:txBody>
            <a:bodyPr wrap="square" rtlCol="0">
              <a:spAutoFit/>
            </a:bodyPr>
            <a:lstStyle/>
            <a:p>
              <a:endParaRPr lang="zh-CN" altLang="en-US" sz="1600" dirty="0">
                <a:solidFill>
                  <a:schemeClr val="bg1"/>
                </a:solidFill>
                <a:latin typeface="+mn-ea"/>
              </a:endParaRPr>
            </a:p>
          </p:txBody>
        </p:sp>
      </p:grpSp>
      <p:sp>
        <p:nvSpPr>
          <p:cNvPr id="7" name="矩形 6"/>
          <p:cNvSpPr/>
          <p:nvPr userDrawn="1"/>
        </p:nvSpPr>
        <p:spPr>
          <a:xfrm>
            <a:off x="791109" y="2455520"/>
            <a:ext cx="360000" cy="238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sz="2400" b="1" spc="600" dirty="0">
              <a:solidFill>
                <a:schemeClr val="accent2"/>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787238" y="1868812"/>
            <a:ext cx="360000" cy="369332"/>
          </a:xfrm>
          <a:prstGeom prst="rect">
            <a:avLst/>
          </a:prstGeom>
          <a:noFill/>
        </p:spPr>
        <p:txBody>
          <a:bodyPr wrap="none" rtlCol="0">
            <a:spAutoFit/>
          </a:bodyPr>
          <a:lstStyle/>
          <a:p>
            <a:endParaRPr lang="zh-CN" altLang="en-US" dirty="0">
              <a:latin typeface="Impact" panose="020B0806030902050204" pitchFamily="34" charset="0"/>
            </a:endParaRPr>
          </a:p>
        </p:txBody>
      </p:sp>
      <p:sp>
        <p:nvSpPr>
          <p:cNvPr id="9" name="泪滴形 8"/>
          <p:cNvSpPr/>
          <p:nvPr userDrawn="1"/>
        </p:nvSpPr>
        <p:spPr>
          <a:xfrm>
            <a:off x="7654644" y="99152"/>
            <a:ext cx="641058" cy="660324"/>
          </a:xfrm>
          <a:prstGeom prst="teardrop">
            <a:avLst>
              <a:gd name="adj" fmla="val 102146"/>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240617" y="99152"/>
            <a:ext cx="3951383" cy="50677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 1"/>
          <p:cNvGrpSpPr/>
          <p:nvPr userDrawn="1"/>
        </p:nvGrpSpPr>
        <p:grpSpPr>
          <a:xfrm>
            <a:off x="0" y="604572"/>
            <a:ext cx="12192000" cy="180000"/>
            <a:chOff x="0" y="836712"/>
            <a:chExt cx="12192000" cy="180000"/>
          </a:xfrm>
        </p:grpSpPr>
        <p:sp>
          <p:nvSpPr>
            <p:cNvPr id="3" name="矩形 2"/>
            <p:cNvSpPr/>
            <p:nvPr userDrawn="1"/>
          </p:nvSpPr>
          <p:spPr>
            <a:xfrm>
              <a:off x="0" y="836712"/>
              <a:ext cx="2736000" cy="180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userDrawn="1"/>
          </p:nvSpPr>
          <p:spPr>
            <a:xfrm>
              <a:off x="2736000" y="836712"/>
              <a:ext cx="9456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jpe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hyperlink" Target="mailto:364242845@qq.com" TargetMode="External"/><Relationship Id="rId2" Type="http://schemas.openxmlformats.org/officeDocument/2006/relationships/image" Target="../media/image18.png"/><Relationship Id="rId1" Type="http://schemas.openxmlformats.org/officeDocument/2006/relationships/slideLayout" Target="../slideLayouts/slideLayout1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7" name="矩形 36"/>
          <p:cNvSpPr/>
          <p:nvPr/>
        </p:nvSpPr>
        <p:spPr>
          <a:xfrm>
            <a:off x="18416" y="-9609"/>
            <a:ext cx="12377956" cy="6877134"/>
          </a:xfrm>
          <a:prstGeom prst="rect">
            <a:avLst/>
          </a:prstGeom>
          <a:gradFill flip="none" rotWithShape="1">
            <a:gsLst>
              <a:gs pos="54000">
                <a:srgbClr val="00B0F0"/>
              </a:gs>
              <a:gs pos="97000">
                <a:srgbClr val="0070C0"/>
              </a:gs>
              <a:gs pos="100000">
                <a:srgbClr val="00206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297588" y="5351279"/>
            <a:ext cx="2057400" cy="762000"/>
          </a:xfrm>
          <a:prstGeom prst="rect">
            <a:avLst/>
          </a:prstGeom>
          <a:noFill/>
        </p:spPr>
        <p:txBody>
          <a:bodyPr wrap="square" rtlCol="0">
            <a:spAutoFit/>
          </a:bodyPr>
          <a:lstStyle/>
          <a:p>
            <a:pPr algn="ctr"/>
            <a:r>
              <a:rPr kumimoji="1" lang="zh-CN" altLang="en-US" sz="4400" b="1" dirty="0" smtClean="0">
                <a:solidFill>
                  <a:schemeClr val="bg1"/>
                </a:solidFill>
                <a:latin typeface="hakuyoxingshu7000" panose="02000600000000000000" pitchFamily="2" charset="-122"/>
                <a:ea typeface="hakuyoxingshu7000" panose="02000600000000000000" pitchFamily="2" charset="-122"/>
                <a:cs typeface="hakuyoxingshu7000" panose="02000600000000000000" pitchFamily="2" charset="-122"/>
              </a:rPr>
              <a:t>马书群</a:t>
            </a:r>
            <a:endParaRPr kumimoji="1"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1" name="组 30"/>
          <p:cNvGrpSpPr/>
          <p:nvPr/>
        </p:nvGrpSpPr>
        <p:grpSpPr>
          <a:xfrm>
            <a:off x="5660341" y="6169780"/>
            <a:ext cx="1331911" cy="111184"/>
            <a:chOff x="5911699" y="5883215"/>
            <a:chExt cx="1331911" cy="111184"/>
          </a:xfrm>
        </p:grpSpPr>
        <p:sp>
          <p:nvSpPr>
            <p:cNvPr id="9" name="椭圆 8"/>
            <p:cNvSpPr/>
            <p:nvPr/>
          </p:nvSpPr>
          <p:spPr>
            <a:xfrm>
              <a:off x="5911699" y="5883215"/>
              <a:ext cx="111184" cy="1111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6522063" y="5883215"/>
              <a:ext cx="111184" cy="1111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7132426" y="5883215"/>
              <a:ext cx="111184" cy="1111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椭圆 14"/>
          <p:cNvSpPr/>
          <p:nvPr/>
        </p:nvSpPr>
        <p:spPr>
          <a:xfrm>
            <a:off x="5982789" y="951726"/>
            <a:ext cx="448573" cy="448573"/>
          </a:xfrm>
          <a:prstGeom prst="ellipse">
            <a:avLst/>
          </a:prstGeom>
          <a:solidFill>
            <a:schemeClr val="bg1">
              <a:lumMod val="9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007901" y="2758672"/>
            <a:ext cx="272667" cy="272667"/>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6537561" y="2622338"/>
            <a:ext cx="272667" cy="272667"/>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814763" y="942582"/>
            <a:ext cx="272667" cy="272667"/>
          </a:xfrm>
          <a:prstGeom prst="ellipse">
            <a:avLst/>
          </a:prstGeom>
          <a:solidFill>
            <a:schemeClr val="bg1">
              <a:lumMod val="9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3643820" y="587693"/>
            <a:ext cx="179428" cy="179428"/>
          </a:xfrm>
          <a:prstGeom prst="ellipse">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5710122" y="806248"/>
            <a:ext cx="272667" cy="272667"/>
          </a:xfrm>
          <a:prstGeom prst="ellipse">
            <a:avLst/>
          </a:prstGeom>
          <a:solidFill>
            <a:schemeClr val="bg1">
              <a:lumMod val="95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567696" y="1132004"/>
            <a:ext cx="268296" cy="268296"/>
          </a:xfrm>
          <a:prstGeom prst="ellipse">
            <a:avLst/>
          </a:prstGeom>
          <a:solidFill>
            <a:schemeClr val="bg1">
              <a:lumMod val="9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1297085" y="2349671"/>
            <a:ext cx="272667" cy="272667"/>
          </a:xfrm>
          <a:prstGeom prst="ellipse">
            <a:avLst/>
          </a:prstGeom>
          <a:solidFill>
            <a:schemeClr val="bg1">
              <a:lumMod val="9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516660" y="1941096"/>
            <a:ext cx="106184" cy="106184"/>
          </a:xfrm>
          <a:prstGeom prst="ellipse">
            <a:avLst/>
          </a:prstGeom>
          <a:solidFill>
            <a:schemeClr val="bg1">
              <a:lumMod val="9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1832836" y="1772769"/>
            <a:ext cx="106184" cy="106184"/>
          </a:xfrm>
          <a:prstGeom prst="ellipse">
            <a:avLst/>
          </a:prstGeom>
          <a:solidFill>
            <a:schemeClr val="bg1">
              <a:lumMod val="9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9373402" y="2819807"/>
            <a:ext cx="272667" cy="272667"/>
          </a:xfrm>
          <a:prstGeom prst="ellipse">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10073029" y="1754745"/>
            <a:ext cx="104544" cy="104544"/>
          </a:xfrm>
          <a:prstGeom prst="ellipse">
            <a:avLst/>
          </a:prstGeom>
          <a:solidFill>
            <a:schemeClr val="bg1">
              <a:lumMod val="9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10737985" y="1013536"/>
            <a:ext cx="104544" cy="104544"/>
          </a:xfrm>
          <a:prstGeom prst="ellipse">
            <a:avLst/>
          </a:prstGeom>
          <a:solidFill>
            <a:schemeClr val="bg1">
              <a:lumMod val="9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11148030" y="2301365"/>
            <a:ext cx="104544" cy="104544"/>
          </a:xfrm>
          <a:prstGeom prst="ellipse">
            <a:avLst/>
          </a:prstGeom>
          <a:solidFill>
            <a:schemeClr val="bg1">
              <a:lumMod val="9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6879628" y="791670"/>
            <a:ext cx="268296" cy="268296"/>
          </a:xfrm>
          <a:prstGeom prst="ellipse">
            <a:avLst/>
          </a:prstGeom>
          <a:solidFill>
            <a:schemeClr val="bg1">
              <a:lumMod val="9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7581488" y="363977"/>
            <a:ext cx="151785" cy="151785"/>
          </a:xfrm>
          <a:prstGeom prst="ellipse">
            <a:avLst/>
          </a:prstGeom>
          <a:solidFill>
            <a:schemeClr val="bg1">
              <a:lumMod val="9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0" name="图片 4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rot="1356285">
            <a:off x="7082719" y="1852281"/>
            <a:ext cx="2218944" cy="2218944"/>
          </a:xfrm>
          <a:prstGeom prst="rect">
            <a:avLst/>
          </a:prstGeom>
        </p:spPr>
      </p:pic>
      <p:sp>
        <p:nvSpPr>
          <p:cNvPr id="33" name="椭圆 32"/>
          <p:cNvSpPr/>
          <p:nvPr/>
        </p:nvSpPr>
        <p:spPr>
          <a:xfrm>
            <a:off x="7195499" y="1128277"/>
            <a:ext cx="1995662" cy="1995662"/>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1" name="图片 50"/>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422684" y="1386007"/>
            <a:ext cx="1456944" cy="1450848"/>
          </a:xfrm>
          <a:prstGeom prst="rect">
            <a:avLst/>
          </a:prstGeom>
        </p:spPr>
      </p:pic>
      <p:sp>
        <p:nvSpPr>
          <p:cNvPr id="34" name="椭圆 33"/>
          <p:cNvSpPr/>
          <p:nvPr/>
        </p:nvSpPr>
        <p:spPr>
          <a:xfrm>
            <a:off x="5520186" y="1469188"/>
            <a:ext cx="1264208" cy="1264208"/>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2" name="图片 51"/>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rot="340946">
            <a:off x="3881938" y="648804"/>
            <a:ext cx="1682496" cy="1676400"/>
          </a:xfrm>
          <a:prstGeom prst="rect">
            <a:avLst/>
          </a:prstGeom>
        </p:spPr>
      </p:pic>
      <p:sp>
        <p:nvSpPr>
          <p:cNvPr id="2" name="矩形 1"/>
          <p:cNvSpPr/>
          <p:nvPr/>
        </p:nvSpPr>
        <p:spPr>
          <a:xfrm>
            <a:off x="-18289" y="3077527"/>
            <a:ext cx="12377956" cy="2143125"/>
          </a:xfrm>
          <a:prstGeom prst="rect">
            <a:avLst/>
          </a:prstGeom>
          <a:solidFill>
            <a:schemeClr val="bg1">
              <a:lumMod val="5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974710" y="739076"/>
            <a:ext cx="1500901" cy="1500901"/>
          </a:xfrm>
          <a:prstGeom prst="ellipse">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3" name="图片 52"/>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2664784" y="1761524"/>
            <a:ext cx="1347216" cy="1347216"/>
          </a:xfrm>
          <a:prstGeom prst="rect">
            <a:avLst/>
          </a:prstGeom>
        </p:spPr>
      </p:pic>
      <p:sp>
        <p:nvSpPr>
          <p:cNvPr id="36" name="椭圆 35"/>
          <p:cNvSpPr/>
          <p:nvPr/>
        </p:nvSpPr>
        <p:spPr>
          <a:xfrm>
            <a:off x="2747204" y="1842502"/>
            <a:ext cx="1185261" cy="1185261"/>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 y="3335030"/>
            <a:ext cx="12353364" cy="1795780"/>
          </a:xfrm>
          <a:prstGeom prst="rect">
            <a:avLst/>
          </a:prstGeom>
          <a:noFill/>
        </p:spPr>
        <p:txBody>
          <a:bodyPr wrap="square" rtlCol="0">
            <a:spAutoFit/>
          </a:bodyPr>
          <a:lstStyle/>
          <a:p>
            <a:pPr algn="ctr"/>
            <a:r>
              <a:rPr lang="zh-CN" altLang="en-US" sz="5400" b="1" dirty="0"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rPr>
              <a:t>多核嵌入式实验箱在</a:t>
            </a:r>
            <a:r>
              <a:rPr lang="en-US" altLang="zh-CN" sz="5400" b="1" dirty="0"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5400" b="1" dirty="0"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rPr>
              <a:t>开发中的应用</a:t>
            </a: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100339" y="1641513"/>
            <a:ext cx="814070" cy="4748270"/>
            <a:chOff x="100339" y="1641513"/>
            <a:chExt cx="8140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07</a:t>
              </a:r>
              <a:endParaRPr lang="zh-CN" altLang="en-US" sz="2000" b="1" dirty="0">
                <a:solidFill>
                  <a:schemeClr val="accent2"/>
                </a:solidFill>
              </a:endParaRPr>
            </a:p>
          </p:txBody>
        </p:sp>
        <p:sp>
          <p:nvSpPr>
            <p:cNvPr id="5" name="文本框 4"/>
            <p:cNvSpPr txBox="1"/>
            <p:nvPr/>
          </p:nvSpPr>
          <p:spPr>
            <a:xfrm>
              <a:off x="100339" y="2280492"/>
              <a:ext cx="8140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（二）三星4412多核嵌入式实验箱</a:t>
              </a:r>
              <a:r>
                <a:rPr lang="zh-CN" altLang="en-US" sz="2000" b="1" dirty="0">
                  <a:solidFill>
                    <a:srgbClr val="D9D9D9"/>
                  </a:solidFill>
                  <a:latin typeface="微软雅黑" panose="020B0503020204020204" pitchFamily="34" charset="-122"/>
                  <a:ea typeface="微软雅黑" panose="020B0503020204020204" pitchFamily="34" charset="-122"/>
                </a:rPr>
                <a:t>特点</a:t>
              </a:r>
            </a:p>
          </p:txBody>
        </p:sp>
      </p:grpSp>
      <p:sp>
        <p:nvSpPr>
          <p:cNvPr id="6" name="文本框 5"/>
          <p:cNvSpPr txBox="1"/>
          <p:nvPr/>
        </p:nvSpPr>
        <p:spPr>
          <a:xfrm>
            <a:off x="1104742" y="975929"/>
            <a:ext cx="9690951" cy="521970"/>
          </a:xfrm>
          <a:prstGeom prst="rect">
            <a:avLst/>
          </a:prstGeom>
          <a:noFill/>
        </p:spPr>
        <p:txBody>
          <a:bodyPr wrap="square" rtlCol="0">
            <a:spAutoFit/>
          </a:bodyPr>
          <a:lstStyle/>
          <a:p>
            <a:pPr marL="12700" marR="5080" indent="447675">
              <a:lnSpc>
                <a:spcPct val="100000"/>
              </a:lnSpc>
              <a:spcBef>
                <a:spcPts val="590"/>
              </a:spcBef>
            </a:pPr>
            <a:r>
              <a:rPr lang="en-US" altLang="zh-CN" sz="2800" dirty="0" smtClean="0"/>
              <a:t>4</a:t>
            </a:r>
            <a:r>
              <a:rPr lang="zh-CN" altLang="en-US" sz="2800" dirty="0" smtClean="0"/>
              <a:t>.ARM模块的特性介绍</a:t>
            </a:r>
          </a:p>
        </p:txBody>
      </p:sp>
      <p:graphicFrame>
        <p:nvGraphicFramePr>
          <p:cNvPr id="7" name="表格 -1"/>
          <p:cNvGraphicFramePr/>
          <p:nvPr/>
        </p:nvGraphicFramePr>
        <p:xfrm>
          <a:off x="1833880" y="1518285"/>
          <a:ext cx="9126220" cy="4778387"/>
        </p:xfrm>
        <a:graphic>
          <a:graphicData uri="http://schemas.openxmlformats.org/drawingml/2006/table">
            <a:tbl>
              <a:tblPr firstRow="1" bandRow="1">
                <a:tableStyleId>{5940675A-B579-460E-94D1-54222C63F5DA}</a:tableStyleId>
              </a:tblPr>
              <a:tblGrid>
                <a:gridCol w="1024255"/>
                <a:gridCol w="1356360"/>
                <a:gridCol w="1701800"/>
                <a:gridCol w="2712720"/>
                <a:gridCol w="2331085"/>
              </a:tblGrid>
              <a:tr h="464820">
                <a:tc>
                  <a:txBody>
                    <a:bodyPr/>
                    <a:lstStyle/>
                    <a:p>
                      <a:pPr marL="0" indent="0" algn="ctr">
                        <a:buNone/>
                      </a:pPr>
                      <a:r>
                        <a:rPr lang="zh-CN" altLang="en-US" sz="1000" b="1" u="none">
                          <a:highlight>
                            <a:srgbClr val="00CC99"/>
                          </a:highlight>
                          <a:latin typeface="宋体" panose="02010600030101010101" pitchFamily="2" charset="-122"/>
                          <a:ea typeface="宋体" panose="02010600030101010101" pitchFamily="2" charset="-122"/>
                          <a:cs typeface="宋体" panose="02010600030101010101" pitchFamily="2" charset="-122"/>
                        </a:rPr>
                        <a:t>处理器</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CC99"/>
                    </a:solidFill>
                  </a:tcPr>
                </a:tc>
                <a:tc gridSpan="4">
                  <a:txBody>
                    <a:bodyPr/>
                    <a:lstStyle/>
                    <a:p>
                      <a:pPr marL="0" indent="0" algn="l">
                        <a:buNone/>
                      </a:pP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ARM Cortex-A9</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Exynos 4412</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1.6 GHz Quad Core</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 32/32KB</a:t>
                      </a:r>
                      <a:r>
                        <a:rPr lang="zh-CN" altLang="en-US" sz="1400" b="0" u="none">
                          <a:latin typeface="宋体" panose="02010600030101010101" pitchFamily="2" charset="-122"/>
                          <a:ea typeface="宋体" panose="02010600030101010101" pitchFamily="2" charset="-122"/>
                          <a:cs typeface="宋体" panose="02010600030101010101" pitchFamily="2" charset="-122"/>
                        </a:rPr>
                        <a:t>数据</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1400" b="0" u="none">
                          <a:latin typeface="宋体" panose="02010600030101010101" pitchFamily="2" charset="-122"/>
                          <a:ea typeface="宋体" panose="02010600030101010101" pitchFamily="2" charset="-122"/>
                          <a:cs typeface="宋体" panose="02010600030101010101" pitchFamily="2" charset="-122"/>
                        </a:rPr>
                        <a:t>指令一级缓存，</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1MB</a:t>
                      </a:r>
                      <a:r>
                        <a:rPr lang="zh-CN" altLang="en-US" sz="1400" b="0" u="none">
                          <a:latin typeface="宋体" panose="02010600030101010101" pitchFamily="2" charset="-122"/>
                          <a:ea typeface="宋体" panose="02010600030101010101" pitchFamily="2" charset="-122"/>
                          <a:cs typeface="宋体" panose="02010600030101010101" pitchFamily="2" charset="-122"/>
                        </a:rPr>
                        <a:t>的二级缓存；</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Mali 400MP</a:t>
                      </a:r>
                      <a:r>
                        <a:rPr lang="zh-CN" altLang="en-US" sz="1400" b="0" u="none">
                          <a:latin typeface="宋体" panose="02010600030101010101" pitchFamily="2" charset="-122"/>
                          <a:ea typeface="宋体" panose="02010600030101010101" pitchFamily="2" charset="-122"/>
                          <a:cs typeface="宋体" panose="02010600030101010101" pitchFamily="2" charset="-122"/>
                        </a:rPr>
                        <a:t>四核图形处理器，支持</a:t>
                      </a:r>
                      <a:r>
                        <a:rPr lang="zh-CN" altLang="en-US" sz="1400" b="0" u="none">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2D/3D</a:t>
                      </a:r>
                      <a:r>
                        <a:rPr lang="zh-CN" altLang="en-US" sz="1400" b="0" u="none">
                          <a:latin typeface="宋体" panose="02010600030101010101" pitchFamily="2" charset="-122"/>
                          <a:ea typeface="宋体" panose="02010600030101010101" pitchFamily="2" charset="-122"/>
                          <a:cs typeface="宋体" panose="02010600030101010101" pitchFamily="2" charset="-122"/>
                        </a:rPr>
                        <a:t>图形加速；</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HDMI 1.4</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3D feature</a:t>
                      </a:r>
                      <a:r>
                        <a:rPr lang="zh-CN" altLang="en-US" sz="1400" b="0" u="none">
                          <a:latin typeface="宋体" panose="02010600030101010101" pitchFamily="2" charset="-122"/>
                          <a:ea typeface="宋体" panose="02010600030101010101" pitchFamily="2" charset="-122"/>
                          <a:cs typeface="宋体" panose="02010600030101010101" pitchFamily="2" charset="-122"/>
                        </a:rPr>
                        <a:t>）兼容</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HDCP 1.1</a:t>
                      </a:r>
                      <a:r>
                        <a:rPr lang="zh-CN" altLang="en-US" sz="1400" b="0" u="none">
                          <a:latin typeface="宋体" panose="02010600030101010101" pitchFamily="2" charset="-122"/>
                          <a:ea typeface="宋体" panose="02010600030101010101" pitchFamily="2" charset="-122"/>
                          <a:cs typeface="宋体" panose="02010600030101010101" pitchFamily="2" charset="-122"/>
                        </a:rPr>
                        <a:t>和</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DVI 1.0</a:t>
                      </a:r>
                      <a:r>
                        <a:rPr lang="zh-CN" altLang="en-US" sz="1400" b="0" u="none">
                          <a:latin typeface="宋体" panose="02010600030101010101" pitchFamily="2" charset="-122"/>
                          <a:ea typeface="宋体" panose="02010600030101010101" pitchFamily="2" charset="-122"/>
                          <a:cs typeface="宋体" panose="02010600030101010101" pitchFamily="2" charset="-122"/>
                        </a:rPr>
                        <a:t>；内部</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MFC</a:t>
                      </a:r>
                      <a:r>
                        <a:rPr lang="zh-CN" altLang="en-US" sz="1400" b="0" u="none">
                          <a:latin typeface="宋体" panose="02010600030101010101" pitchFamily="2" charset="-122"/>
                          <a:ea typeface="宋体" panose="02010600030101010101" pitchFamily="2" charset="-122"/>
                          <a:cs typeface="宋体" panose="02010600030101010101" pitchFamily="2" charset="-122"/>
                        </a:rPr>
                        <a:t>支持</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MPEG-2/4</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H.263</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H.264</a:t>
                      </a:r>
                      <a:r>
                        <a:rPr lang="zh-CN" altLang="en-US" sz="1400" b="0" u="none">
                          <a:latin typeface="宋体" panose="02010600030101010101" pitchFamily="2" charset="-122"/>
                          <a:ea typeface="宋体" panose="02010600030101010101" pitchFamily="2" charset="-122"/>
                          <a:cs typeface="宋体" panose="02010600030101010101" pitchFamily="2" charset="-122"/>
                        </a:rPr>
                        <a:t>等的编解码和</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VC1</a:t>
                      </a:r>
                      <a:r>
                        <a:rPr lang="zh-CN" altLang="en-US" sz="1400" b="0" u="none">
                          <a:latin typeface="宋体" panose="02010600030101010101" pitchFamily="2" charset="-122"/>
                          <a:ea typeface="宋体" panose="02010600030101010101" pitchFamily="2" charset="-122"/>
                          <a:cs typeface="宋体" panose="02010600030101010101" pitchFamily="2" charset="-122"/>
                        </a:rPr>
                        <a:t>的解码；</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32nm HKMG</a:t>
                      </a:r>
                      <a:r>
                        <a:rPr lang="zh-CN" altLang="en-US" sz="1400" b="0" u="none">
                          <a:latin typeface="宋体" panose="02010600030101010101" pitchFamily="2" charset="-122"/>
                          <a:ea typeface="宋体" panose="02010600030101010101" pitchFamily="2" charset="-122"/>
                          <a:cs typeface="宋体" panose="02010600030101010101" pitchFamily="2" charset="-122"/>
                        </a:rPr>
                        <a:t>的先进工艺，性能达到双核两倍，功耗降低</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20%</a:t>
                      </a:r>
                      <a:endParaRPr lang="zh-CN" altLang="en-US" sz="1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19710">
                <a:tc>
                  <a:txBody>
                    <a:bodyPr/>
                    <a:lstStyle/>
                    <a:p>
                      <a:pPr marL="0" indent="0" algn="ctr">
                        <a:buNone/>
                      </a:pPr>
                      <a:r>
                        <a:rPr lang="zh-CN" altLang="en-US" sz="1000" b="1" u="none">
                          <a:highlight>
                            <a:srgbClr val="00CC99"/>
                          </a:highlight>
                          <a:latin typeface="宋体" panose="02010600030101010101" pitchFamily="2" charset="-122"/>
                          <a:ea typeface="宋体" panose="02010600030101010101" pitchFamily="2" charset="-122"/>
                          <a:cs typeface="宋体" panose="02010600030101010101" pitchFamily="2" charset="-122"/>
                        </a:rPr>
                        <a:t>存储器</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CC99"/>
                    </a:solidFill>
                  </a:tcPr>
                </a:tc>
                <a:tc gridSpan="4">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2GB DDR316GB EMMC</a:t>
                      </a:r>
                      <a:r>
                        <a:rPr lang="zh-CN" altLang="en-US" sz="1400" b="0" u="none">
                          <a:latin typeface="宋体" panose="02010600030101010101" pitchFamily="2" charset="-122"/>
                          <a:ea typeface="宋体" panose="02010600030101010101" pitchFamily="2" charset="-122"/>
                          <a:cs typeface="宋体" panose="02010600030101010101" pitchFamily="2" charset="-122"/>
                        </a:rPr>
                        <a:t>音频</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视频接口</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4800">
                <a:tc>
                  <a:txBody>
                    <a:bodyPr/>
                    <a:lstStyle/>
                    <a:p>
                      <a:pPr marL="0" indent="0" algn="ctr">
                        <a:buNone/>
                      </a:pPr>
                      <a:r>
                        <a:rPr lang="zh-CN" altLang="en-US" sz="1000" b="1" u="none">
                          <a:highlight>
                            <a:srgbClr val="00CC99"/>
                          </a:highlight>
                          <a:latin typeface="宋体" panose="02010600030101010101" pitchFamily="2" charset="-122"/>
                          <a:ea typeface="宋体" panose="02010600030101010101" pitchFamily="2" charset="-122"/>
                          <a:cs typeface="宋体" panose="02010600030101010101" pitchFamily="2" charset="-122"/>
                        </a:rPr>
                        <a:t>音视频接口</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CC99"/>
                    </a:solidFill>
                  </a:tcPr>
                </a:tc>
                <a:tc gridSpan="4">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个 </a:t>
                      </a:r>
                      <a:r>
                        <a:rPr lang="en-US" altLang="zh-CN" sz="1400" b="0" u="none">
                          <a:latin typeface="宋体" panose="02010600030101010101" pitchFamily="2" charset="-122"/>
                          <a:ea typeface="宋体" panose="02010600030101010101" pitchFamily="2" charset="-122"/>
                          <a:cs typeface="宋体" panose="02010600030101010101" pitchFamily="2" charset="-122"/>
                        </a:rPr>
                        <a:t>HDMI </a:t>
                      </a:r>
                      <a:r>
                        <a:rPr lang="zh-CN" altLang="en-US" sz="1400" b="0" u="none">
                          <a:latin typeface="宋体" panose="02010600030101010101" pitchFamily="2" charset="-122"/>
                          <a:ea typeface="宋体" panose="02010600030101010101" pitchFamily="2" charset="-122"/>
                          <a:cs typeface="宋体" panose="02010600030101010101" pitchFamily="2" charset="-122"/>
                        </a:rPr>
                        <a:t>接口（数字信号视频传输的高清晰度多媒体接口）</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个音频 </a:t>
                      </a:r>
                      <a:r>
                        <a:rPr lang="en-US" altLang="zh-CN" sz="1400" b="0" u="none">
                          <a:latin typeface="宋体" panose="02010600030101010101" pitchFamily="2" charset="-122"/>
                          <a:ea typeface="宋体" panose="02010600030101010101" pitchFamily="2" charset="-122"/>
                          <a:cs typeface="宋体" panose="02010600030101010101" pitchFamily="2" charset="-122"/>
                        </a:rPr>
                        <a:t>3.5mm </a:t>
                      </a:r>
                      <a:r>
                        <a:rPr lang="zh-CN" altLang="en-US" sz="1400" b="0" u="none">
                          <a:latin typeface="宋体" panose="02010600030101010101" pitchFamily="2" charset="-122"/>
                          <a:ea typeface="宋体" panose="02010600030101010101" pitchFamily="2" charset="-122"/>
                          <a:cs typeface="宋体" panose="02010600030101010101" pitchFamily="2" charset="-122"/>
                        </a:rPr>
                        <a:t>输入接口</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个音频 </a:t>
                      </a:r>
                      <a:r>
                        <a:rPr lang="en-US" altLang="zh-CN" sz="1400" b="0" u="none">
                          <a:latin typeface="宋体" panose="02010600030101010101" pitchFamily="2" charset="-122"/>
                          <a:ea typeface="宋体" panose="02010600030101010101" pitchFamily="2" charset="-122"/>
                          <a:cs typeface="宋体" panose="02010600030101010101" pitchFamily="2" charset="-122"/>
                        </a:rPr>
                        <a:t>3.5mm </a:t>
                      </a:r>
                      <a:r>
                        <a:rPr lang="zh-CN" altLang="en-US" sz="1400" b="0" u="none">
                          <a:latin typeface="宋体" panose="02010600030101010101" pitchFamily="2" charset="-122"/>
                          <a:ea typeface="宋体" panose="02010600030101010101" pitchFamily="2" charset="-122"/>
                          <a:cs typeface="宋体" panose="02010600030101010101" pitchFamily="2" charset="-122"/>
                        </a:rPr>
                        <a:t>输出接口</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个 </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CAMERA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接口</a:t>
                      </a:r>
                      <a:r>
                        <a:rPr lang="zh-CN" altLang="en-US" sz="1400" b="0" u="none">
                          <a:solidFill>
                            <a:srgbClr val="000000"/>
                          </a:solidFill>
                          <a:latin typeface="宋体g猀\.\.\.\." charset="0"/>
                          <a:ea typeface="宋体g猀\.\.\.\." charset="0"/>
                          <a:cs typeface="宋体g猀\.\.\.\." charset="0"/>
                        </a:rPr>
                        <a:t> </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4800">
                <a:tc>
                  <a:txBody>
                    <a:bodyPr/>
                    <a:lstStyle/>
                    <a:p>
                      <a:pPr marL="0" indent="0" algn="ctr">
                        <a:buNone/>
                      </a:pPr>
                      <a:r>
                        <a:rPr lang="zh-CN" altLang="en-US" sz="1000" b="1" u="none">
                          <a:highlight>
                            <a:srgbClr val="00CC99"/>
                          </a:highlight>
                          <a:latin typeface="宋体" panose="02010600030101010101" pitchFamily="2" charset="-122"/>
                          <a:ea typeface="宋体" panose="02010600030101010101" pitchFamily="2" charset="-122"/>
                          <a:cs typeface="宋体" panose="02010600030101010101" pitchFamily="2" charset="-122"/>
                        </a:rPr>
                        <a:t>液晶触摸屏接口</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CC99"/>
                    </a:solidFill>
                  </a:tcPr>
                </a:tc>
                <a:tc gridSpan="4">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9.7</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400" b="0" u="none">
                          <a:latin typeface="宋体" panose="02010600030101010101" pitchFamily="2" charset="-122"/>
                          <a:ea typeface="宋体" panose="02010600030101010101" pitchFamily="2" charset="-122"/>
                          <a:cs typeface="宋体" panose="02010600030101010101" pitchFamily="2" charset="-122"/>
                        </a:rPr>
                        <a:t>IPS</a:t>
                      </a:r>
                      <a:r>
                        <a:rPr lang="zh-CN" altLang="en-US" sz="1400" b="0" u="none">
                          <a:latin typeface="宋体" panose="02010600030101010101" pitchFamily="2" charset="-122"/>
                          <a:ea typeface="宋体" panose="02010600030101010101" pitchFamily="2" charset="-122"/>
                          <a:cs typeface="宋体" panose="02010600030101010101" pitchFamily="2" charset="-122"/>
                        </a:rPr>
                        <a:t>屏，分辨率</a:t>
                      </a:r>
                      <a:r>
                        <a:rPr lang="en-US" altLang="zh-CN" sz="1400" b="0" u="none">
                          <a:latin typeface="宋体" panose="02010600030101010101" pitchFamily="2" charset="-122"/>
                          <a:ea typeface="宋体" panose="02010600030101010101" pitchFamily="2" charset="-122"/>
                          <a:cs typeface="宋体" panose="02010600030101010101" pitchFamily="2" charset="-122"/>
                        </a:rPr>
                        <a:t>1024X768</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LVDS 262144 colors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亮度：典型值 </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420 cd/m2</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上下左右</a:t>
                      </a:r>
                      <a:r>
                        <a:rPr lang="en-US" altLang="zh-CN" sz="1400" b="0" u="none">
                          <a:latin typeface="宋体" panose="02010600030101010101" pitchFamily="2" charset="-122"/>
                          <a:ea typeface="宋体" panose="02010600030101010101" pitchFamily="2" charset="-122"/>
                          <a:cs typeface="宋体" panose="02010600030101010101" pitchFamily="2" charset="-122"/>
                        </a:rPr>
                        <a:t>178°</a:t>
                      </a:r>
                      <a:r>
                        <a:rPr lang="zh-CN" altLang="en-US" sz="1400" b="0" u="none">
                          <a:latin typeface="宋体" panose="02010600030101010101" pitchFamily="2" charset="-122"/>
                          <a:ea typeface="宋体" panose="02010600030101010101" pitchFamily="2" charset="-122"/>
                          <a:cs typeface="宋体" panose="02010600030101010101" pitchFamily="2" charset="-122"/>
                        </a:rPr>
                        <a:t>可视角十点触控电容触摸</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4800">
                <a:tc rowSpan="7">
                  <a:txBody>
                    <a:bodyPr/>
                    <a:lstStyle/>
                    <a:p>
                      <a:pPr marL="0" indent="0" algn="ctr">
                        <a:buNone/>
                      </a:pPr>
                      <a:r>
                        <a:rPr lang="zh-CN" altLang="en-US" sz="1000" b="1" u="none">
                          <a:highlight>
                            <a:srgbClr val="00CC99"/>
                          </a:highlight>
                          <a:latin typeface="宋体" panose="02010600030101010101" pitchFamily="2" charset="-122"/>
                          <a:ea typeface="宋体" panose="02010600030101010101" pitchFamily="2" charset="-122"/>
                          <a:cs typeface="宋体" panose="02010600030101010101" pitchFamily="2" charset="-122"/>
                        </a:rPr>
                        <a:t>传输接口</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solidFill>
                      <a:srgbClr val="00CC99"/>
                    </a:solidFill>
                  </a:tcPr>
                </a:tc>
                <a:tc>
                  <a:txBody>
                    <a:bodyPr/>
                    <a:lstStyle/>
                    <a:p>
                      <a:pPr marL="0" indent="0" algn="l">
                        <a:buNone/>
                      </a:pP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串行口</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UART0</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线串口，</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TTL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电平</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UART1</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5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线串口，</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RS232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电平</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UART2</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3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线串口，</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RS232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电平</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UART3</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线串口，</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TTL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电平</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1336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RS485</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接口</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个</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129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CAN2.0</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接口</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个</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209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USB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接口</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 x USB2.0 OTG, High-speed 3 x USB2.0 HOST, High-speed</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273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SD/MMC/TF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接口</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路 </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SD/MMC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接口、</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路 </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TF</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接口，支持 </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3.3V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及 </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1.8V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逻辑电压</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5240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a:buNone/>
                      </a:pP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网络接口</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10/100Mbps </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146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cap="flat">
                      <a:noFill/>
                    </a:lnB>
                  </a:tcPr>
                </a:tc>
                <a:tc gridSpan="4">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个 </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20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针标准 </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JTAG </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接口</a:t>
                      </a:r>
                      <a:r>
                        <a:rPr lang="zh-CN" altLang="en-US" sz="1400" b="0" u="none">
                          <a:solidFill>
                            <a:srgbClr val="000000"/>
                          </a:solidFill>
                          <a:latin typeface="宋体g猀\.\.\.\." charset="0"/>
                          <a:ea typeface="宋体g猀\.\.\.\." charset="0"/>
                          <a:cs typeface="宋体g猀\.\.\.\." charset="0"/>
                        </a:rPr>
                        <a:t> </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en-US" altLang="zh-CN" sz="1400" b="0" u="none">
                          <a:solidFill>
                            <a:srgbClr val="000000"/>
                          </a:solidFill>
                          <a:latin typeface="Arial" panose="020B0604020202020204" pitchFamily="34" charset="0"/>
                          <a:ea typeface="Arial" panose="020B0604020202020204" pitchFamily="34" charset="0"/>
                          <a:cs typeface="Arial" panose="020B0604020202020204" pitchFamily="34" charset="0"/>
                        </a:rPr>
                        <a:t> </a:t>
                      </a:r>
                      <a:r>
                        <a:rPr lang="zh-CN" altLang="en-US" sz="1400" b="0" u="none">
                          <a:solidFill>
                            <a:srgbClr val="000000"/>
                          </a:solidFill>
                          <a:latin typeface="宋体g猀\.\.\.\." charset="0"/>
                          <a:ea typeface="宋体g猀\.\.\.\." charset="0"/>
                          <a:cs typeface="宋体g猀\.\.\.\." charset="0"/>
                        </a:rPr>
                        <a:t>个用户按键 </a:t>
                      </a:r>
                      <a:r>
                        <a:rPr lang="en-US" altLang="zh-CN" sz="1400" b="0" u="none">
                          <a:solidFill>
                            <a:srgbClr val="000000"/>
                          </a:solidFill>
                          <a:latin typeface="Arial" panose="020B0604020202020204" pitchFamily="34" charset="0"/>
                          <a:ea typeface="Arial" panose="020B0604020202020204" pitchFamily="34" charset="0"/>
                          <a:cs typeface="Arial" panose="020B0604020202020204" pitchFamily="34" charset="0"/>
                        </a:rPr>
                        <a:t>1 </a:t>
                      </a:r>
                      <a:r>
                        <a:rPr lang="zh-CN" altLang="en-US" sz="1400" b="0" u="none">
                          <a:solidFill>
                            <a:srgbClr val="000000"/>
                          </a:solidFill>
                          <a:latin typeface="宋体g猀\.\.\.\." charset="0"/>
                          <a:ea typeface="宋体g猀\.\.\.\." charset="0"/>
                          <a:cs typeface="宋体g猀\.\.\.\." charset="0"/>
                        </a:rPr>
                        <a:t>个复位按键 外扩端口：</a:t>
                      </a:r>
                      <a:r>
                        <a:rPr lang="en-US" altLang="zh-CN" sz="1400" b="0" u="none">
                          <a:solidFill>
                            <a:srgbClr val="000000"/>
                          </a:solidFill>
                          <a:latin typeface="宋体g猀\.\.\.\." charset="0"/>
                          <a:ea typeface="宋体g猀\.\.\.\." charset="0"/>
                          <a:cs typeface="宋体g猀\.\.\.\." charset="0"/>
                        </a:rPr>
                        <a:t>I2C</a:t>
                      </a:r>
                      <a:r>
                        <a:rPr lang="zh-CN" altLang="en-US" sz="1400" b="0" u="none">
                          <a:solidFill>
                            <a:srgbClr val="000000"/>
                          </a:solidFill>
                          <a:latin typeface="宋体g猀\.\.\.\." charset="0"/>
                          <a:ea typeface="宋体g猀\.\.\.\." charset="0"/>
                          <a:cs typeface="宋体g猀\.\.\.\." charset="0"/>
                        </a:rPr>
                        <a:t>、</a:t>
                      </a:r>
                      <a:r>
                        <a:rPr lang="en-US" altLang="zh-CN" sz="1400" b="0" u="none">
                          <a:solidFill>
                            <a:srgbClr val="000000"/>
                          </a:solidFill>
                          <a:latin typeface="宋体g猀\.\.\.\." charset="0"/>
                          <a:ea typeface="宋体g猀\.\.\.\." charset="0"/>
                          <a:cs typeface="宋体g猀\.\.\.\." charset="0"/>
                        </a:rPr>
                        <a:t>SPI</a:t>
                      </a:r>
                      <a:r>
                        <a:rPr lang="zh-CN" altLang="en-US" sz="1400" b="0" u="none">
                          <a:solidFill>
                            <a:srgbClr val="000000"/>
                          </a:solidFill>
                          <a:latin typeface="宋体g猀\.\.\.\." charset="0"/>
                          <a:ea typeface="宋体g猀\.\.\.\." charset="0"/>
                          <a:cs typeface="宋体g猀\.\.\.\." charset="0"/>
                        </a:rPr>
                        <a:t>、</a:t>
                      </a:r>
                      <a:r>
                        <a:rPr lang="en-US" altLang="zh-CN" sz="1400" b="0" u="none">
                          <a:solidFill>
                            <a:srgbClr val="000000"/>
                          </a:solidFill>
                          <a:latin typeface="宋体g猀\.\.\.\." charset="0"/>
                          <a:ea typeface="宋体g猀\.\.\.\." charset="0"/>
                          <a:cs typeface="宋体g猀\.\.\.\." charset="0"/>
                        </a:rPr>
                        <a:t>AD</a:t>
                      </a:r>
                      <a:r>
                        <a:rPr lang="zh-CN" altLang="en-US" sz="1400" b="0" u="none">
                          <a:solidFill>
                            <a:srgbClr val="000000"/>
                          </a:solidFill>
                          <a:latin typeface="宋体g猀\.\.\.\." charset="0"/>
                          <a:ea typeface="宋体g猀\.\.\.\." charset="0"/>
                          <a:cs typeface="宋体g猀\.\.\.\." charset="0"/>
                        </a:rPr>
                        <a:t>、</a:t>
                      </a:r>
                      <a:r>
                        <a:rPr lang="en-US" altLang="zh-CN" sz="1400" b="0" u="none">
                          <a:solidFill>
                            <a:srgbClr val="000000"/>
                          </a:solidFill>
                          <a:latin typeface="宋体g猀\.\.\.\." charset="0"/>
                          <a:ea typeface="宋体g猀\.\.\.\." charset="0"/>
                          <a:cs typeface="宋体g猀\.\.\.\." charset="0"/>
                        </a:rPr>
                        <a:t>PWM</a:t>
                      </a:r>
                      <a:r>
                        <a:rPr lang="zh-CN" altLang="en-US" sz="1400" b="0" u="none">
                          <a:solidFill>
                            <a:srgbClr val="000000"/>
                          </a:solidFill>
                          <a:latin typeface="宋体g猀\.\.\.\." charset="0"/>
                          <a:ea typeface="宋体g猀\.\.\.\." charset="0"/>
                          <a:cs typeface="宋体g猀\.\.\.\." charset="0"/>
                        </a:rPr>
                        <a:t>、</a:t>
                      </a:r>
                      <a:r>
                        <a:rPr lang="en-US" altLang="zh-CN" sz="1400" b="0" u="none">
                          <a:solidFill>
                            <a:srgbClr val="000000"/>
                          </a:solidFill>
                          <a:latin typeface="宋体g猀\.\.\.\." charset="0"/>
                          <a:ea typeface="宋体g猀\.\.\.\." charset="0"/>
                          <a:cs typeface="宋体g猀\.\.\.\." charset="0"/>
                        </a:rPr>
                        <a:t>UART</a:t>
                      </a:r>
                      <a:r>
                        <a:rPr lang="zh-CN" altLang="en-US" sz="1400" b="0" u="none">
                          <a:solidFill>
                            <a:srgbClr val="000000"/>
                          </a:solidFill>
                          <a:latin typeface="宋体g猀\.\.\.\." charset="0"/>
                          <a:ea typeface="宋体g猀\.\.\.\." charset="0"/>
                          <a:cs typeface="宋体g猀\.\.\.\." charset="0"/>
                        </a:rPr>
                        <a:t>、</a:t>
                      </a:r>
                      <a:r>
                        <a:rPr lang="en-US" altLang="zh-CN" sz="1400" b="0" u="none">
                          <a:solidFill>
                            <a:srgbClr val="000000"/>
                          </a:solidFill>
                          <a:latin typeface="宋体g猀\.\.\.\." charset="0"/>
                          <a:ea typeface="宋体g猀\.\.\.\." charset="0"/>
                          <a:cs typeface="宋体g猀\.\.\.\." charset="0"/>
                        </a:rPr>
                        <a:t>GPIO</a:t>
                      </a:r>
                      <a:r>
                        <a:rPr lang="zh-CN" altLang="en-US" sz="1400" b="0" u="none">
                          <a:solidFill>
                            <a:srgbClr val="000000"/>
                          </a:solidFill>
                          <a:latin typeface="宋体g猀\.\.\.\." charset="0"/>
                          <a:ea typeface="宋体g猀\.\.\.\." charset="0"/>
                          <a:cs typeface="宋体g猀\.\.\.\." charset="0"/>
                        </a:rPr>
                        <a:t>、</a:t>
                      </a:r>
                      <a:r>
                        <a:rPr lang="en-US" altLang="zh-CN" sz="1400" b="0" u="none">
                          <a:solidFill>
                            <a:srgbClr val="000000"/>
                          </a:solidFill>
                          <a:latin typeface="宋体g猀\.\.\.\." charset="0"/>
                          <a:ea typeface="宋体g猀\.\.\.\." charset="0"/>
                          <a:cs typeface="宋体g猀\.\.\.\." charset="0"/>
                        </a:rPr>
                        <a:t>WIFI+BT</a:t>
                      </a:r>
                      <a:r>
                        <a:rPr lang="zh-CN" altLang="en-US" sz="1400" b="0" u="none">
                          <a:solidFill>
                            <a:srgbClr val="000000"/>
                          </a:solidFill>
                          <a:latin typeface="宋体g猀\.\.\.\." charset="0"/>
                          <a:ea typeface="宋体g猀\.\.\.\." charset="0"/>
                          <a:cs typeface="宋体g猀\.\.\.\." charset="0"/>
                        </a:rPr>
                        <a:t>等</a:t>
                      </a:r>
                      <a:endPar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52400">
                <a:tc rowSpan="3">
                  <a:txBody>
                    <a:bodyPr/>
                    <a:lstStyle/>
                    <a:p>
                      <a:pPr marL="0" indent="0" algn="ctr">
                        <a:buNone/>
                      </a:pPr>
                      <a:r>
                        <a:rPr lang="en-US" altLang="zh-CN" sz="1200" b="1" u="none">
                          <a:solidFill>
                            <a:srgbClr val="000000"/>
                          </a:solidFill>
                          <a:highlight>
                            <a:srgbClr val="00CC99"/>
                          </a:highlight>
                          <a:latin typeface="宋体t\.\.\.\.\." charset="0"/>
                          <a:ea typeface="宋体t\.\.\.\.\." charset="0"/>
                          <a:cs typeface="宋体t\.\.\.\.\." charset="0"/>
                        </a:rPr>
                        <a:t>Boot</a:t>
                      </a:r>
                      <a:r>
                        <a:rPr lang="zh-CN" altLang="en-US" sz="1200" b="1" u="none">
                          <a:solidFill>
                            <a:srgbClr val="000000"/>
                          </a:solidFill>
                          <a:highlight>
                            <a:srgbClr val="00CC99"/>
                          </a:highlight>
                          <a:latin typeface="宋体t\.\.\.\.\." charset="0"/>
                          <a:ea typeface="宋体t\.\.\.\.\." charset="0"/>
                          <a:cs typeface="宋体t\.\.\.\.\." charset="0"/>
                        </a:rPr>
                        <a:t>模式设置</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rgbClr val="00CC99"/>
                    </a:solid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XOM5</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XOM3</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XOM2</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EMMC</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启动</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0</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cap="flat">
                      <a:noFill/>
                    </a:lnB>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SD</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卡启动</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0</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0</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lstStyle/>
                    <a:p>
                      <a:pPr marL="0" indent="0" algn="ctr">
                        <a:buNone/>
                      </a:pPr>
                      <a:r>
                        <a:rPr lang="zh-CN" altLang="en-US" sz="1200" b="1" u="none">
                          <a:solidFill>
                            <a:srgbClr val="000000"/>
                          </a:solidFill>
                          <a:highlight>
                            <a:srgbClr val="00CC99"/>
                          </a:highlight>
                          <a:latin typeface="宋体t\.\.\.\.\." charset="0"/>
                          <a:ea typeface="宋体t\.\.\.\.\." charset="0"/>
                          <a:cs typeface="宋体t\.\.\.\.\." charset="0"/>
                        </a:rPr>
                        <a:t>无线接口</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solidFill>
                      <a:srgbClr val="00CC99"/>
                    </a:solidFill>
                  </a:tcPr>
                </a:tc>
                <a:tc gridSpan="4">
                  <a:txBody>
                    <a:bodyPr/>
                    <a:lstStyle/>
                    <a:p>
                      <a:pPr marL="0" indent="0" algn="l">
                        <a:buNone/>
                      </a:pP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3G MA</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天线接口</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GPS SMA</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天线接口一个、</a:t>
                      </a:r>
                      <a:r>
                        <a:rPr lang="en-US" altLang="zh-CN" sz="1400" b="0" u="none">
                          <a:solidFill>
                            <a:srgbClr val="000000"/>
                          </a:solidFill>
                          <a:latin typeface="宋体" panose="02010600030101010101" pitchFamily="2" charset="-122"/>
                          <a:ea typeface="宋体" panose="02010600030101010101" pitchFamily="2" charset="-122"/>
                          <a:cs typeface="宋体" panose="02010600030101010101" pitchFamily="2" charset="-122"/>
                        </a:rPr>
                        <a:t>WIFI+BT FPC</a:t>
                      </a:r>
                      <a:r>
                        <a:rPr lang="zh-CN" altLang="en-US" sz="1400" b="0" u="none">
                          <a:solidFill>
                            <a:srgbClr val="000000"/>
                          </a:solidFill>
                          <a:latin typeface="宋体" panose="02010600030101010101" pitchFamily="2" charset="-122"/>
                          <a:ea typeface="宋体" panose="02010600030101010101" pitchFamily="2" charset="-122"/>
                          <a:cs typeface="宋体" panose="02010600030101010101" pitchFamily="2" charset="-122"/>
                        </a:rPr>
                        <a:t>天线焊在板上。</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405139" y="1641513"/>
            <a:ext cx="509270" cy="4748270"/>
            <a:chOff x="405139" y="1641513"/>
            <a:chExt cx="5092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08</a:t>
              </a:r>
              <a:endParaRPr lang="zh-CN" altLang="en-US" sz="2000" b="1" dirty="0">
                <a:solidFill>
                  <a:schemeClr val="accent2"/>
                </a:solidFill>
              </a:endParaRPr>
            </a:p>
          </p:txBody>
        </p:sp>
        <p:sp>
          <p:nvSpPr>
            <p:cNvPr id="5" name="文本框 4"/>
            <p:cNvSpPr txBox="1"/>
            <p:nvPr/>
          </p:nvSpPr>
          <p:spPr>
            <a:xfrm>
              <a:off x="405139" y="2280492"/>
              <a:ext cx="5092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（三）三星4412实验箱配套实验</a:t>
              </a:r>
              <a:endParaRPr lang="zh-CN" altLang="en-US" sz="2000"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618457" y="1308034"/>
            <a:ext cx="9690951" cy="5017135"/>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第一部分  嵌入式Linux实验  </a:t>
            </a:r>
          </a:p>
          <a:p>
            <a:pPr marL="12700" marR="5080" indent="447675">
              <a:lnSpc>
                <a:spcPct val="100000"/>
              </a:lnSpc>
              <a:spcBef>
                <a:spcPts val="590"/>
              </a:spcBef>
            </a:pPr>
            <a:endParaRPr lang="zh-CN" altLang="en-US" sz="2000" dirty="0" smtClean="0"/>
          </a:p>
          <a:p>
            <a:pPr marL="12700" marR="5080" indent="447675">
              <a:lnSpc>
                <a:spcPct val="100000"/>
              </a:lnSpc>
              <a:spcBef>
                <a:spcPts val="590"/>
              </a:spcBef>
            </a:pPr>
            <a:r>
              <a:rPr lang="zh-CN" altLang="en-US" sz="2000" dirty="0" smtClean="0"/>
              <a:t>简单Linux命令学习 </a:t>
            </a:r>
          </a:p>
          <a:p>
            <a:pPr marL="12700" marR="5080" indent="447675">
              <a:lnSpc>
                <a:spcPct val="100000"/>
              </a:lnSpc>
              <a:spcBef>
                <a:spcPts val="590"/>
              </a:spcBef>
            </a:pPr>
            <a:r>
              <a:rPr lang="zh-CN" altLang="en-US" sz="2000" dirty="0" smtClean="0"/>
              <a:t>嵌入式Linux SD卡启动盘制作 </a:t>
            </a:r>
          </a:p>
          <a:p>
            <a:pPr marL="12700" marR="5080" indent="447675">
              <a:lnSpc>
                <a:spcPct val="100000"/>
              </a:lnSpc>
              <a:spcBef>
                <a:spcPts val="590"/>
              </a:spcBef>
            </a:pPr>
            <a:r>
              <a:rPr lang="zh-CN" altLang="en-US" sz="2000" dirty="0" smtClean="0"/>
              <a:t>U-BOOT移植实验 </a:t>
            </a:r>
          </a:p>
          <a:p>
            <a:pPr marL="12700" marR="5080" indent="447675">
              <a:lnSpc>
                <a:spcPct val="100000"/>
              </a:lnSpc>
              <a:spcBef>
                <a:spcPts val="590"/>
              </a:spcBef>
            </a:pPr>
            <a:r>
              <a:rPr lang="zh-CN" altLang="en-US" sz="2000" dirty="0" smtClean="0"/>
              <a:t>嵌入式Linux内核裁剪实验</a:t>
            </a:r>
          </a:p>
          <a:p>
            <a:pPr marL="12700" marR="5080" indent="447675">
              <a:lnSpc>
                <a:spcPct val="100000"/>
              </a:lnSpc>
              <a:spcBef>
                <a:spcPts val="590"/>
              </a:spcBef>
            </a:pPr>
            <a:r>
              <a:rPr lang="zh-CN" altLang="en-US" sz="2000" dirty="0" smtClean="0"/>
              <a:t>基于Busybox的根文件系统实验</a:t>
            </a:r>
          </a:p>
          <a:p>
            <a:pPr marL="12700" marR="5080" indent="447675">
              <a:lnSpc>
                <a:spcPct val="100000"/>
              </a:lnSpc>
              <a:spcBef>
                <a:spcPts val="590"/>
              </a:spcBef>
            </a:pPr>
            <a:r>
              <a:rPr lang="zh-CN" altLang="en-US" sz="2000" dirty="0" smtClean="0"/>
              <a:t>TFTP方式实验箱下载实验</a:t>
            </a:r>
          </a:p>
          <a:p>
            <a:pPr marL="12700" marR="5080" indent="447675">
              <a:lnSpc>
                <a:spcPct val="100000"/>
              </a:lnSpc>
              <a:spcBef>
                <a:spcPts val="590"/>
              </a:spcBef>
            </a:pPr>
            <a:r>
              <a:rPr lang="zh-CN" altLang="en-US" sz="2000" dirty="0" smtClean="0"/>
              <a:t>基于NFS文件系统实验</a:t>
            </a:r>
          </a:p>
          <a:p>
            <a:pPr marL="12700" marR="5080" indent="447675">
              <a:lnSpc>
                <a:spcPct val="100000"/>
              </a:lnSpc>
              <a:spcBef>
                <a:spcPts val="590"/>
              </a:spcBef>
            </a:pPr>
            <a:r>
              <a:rPr lang="zh-CN" altLang="en-US" sz="2000" dirty="0" smtClean="0"/>
              <a:t>简单字符驱动实验</a:t>
            </a:r>
          </a:p>
          <a:p>
            <a:pPr marL="12700" marR="5080" indent="447675">
              <a:lnSpc>
                <a:spcPct val="100000"/>
              </a:lnSpc>
              <a:spcBef>
                <a:spcPts val="590"/>
              </a:spcBef>
            </a:pPr>
            <a:r>
              <a:rPr lang="zh-CN" altLang="en-US" sz="2000" dirty="0" smtClean="0"/>
              <a:t>Linux动态链接库应用实验</a:t>
            </a:r>
          </a:p>
          <a:p>
            <a:pPr marL="12700" marR="5080" indent="447675">
              <a:lnSpc>
                <a:spcPct val="100000"/>
              </a:lnSpc>
              <a:spcBef>
                <a:spcPts val="590"/>
              </a:spcBef>
            </a:pPr>
            <a:r>
              <a:rPr lang="zh-CN" altLang="en-US" sz="2000" dirty="0" smtClean="0"/>
              <a:t>WiFi实验</a:t>
            </a:r>
          </a:p>
          <a:p>
            <a:pPr marL="12700" marR="5080" indent="447675">
              <a:lnSpc>
                <a:spcPct val="100000"/>
              </a:lnSpc>
              <a:spcBef>
                <a:spcPts val="590"/>
              </a:spcBef>
            </a:pPr>
            <a:r>
              <a:rPr lang="zh-CN" altLang="en-US" sz="2000" dirty="0" smtClean="0">
                <a:sym typeface="+mn-ea"/>
              </a:rPr>
              <a:t></a:t>
            </a:r>
            <a:r>
              <a:rPr lang="zh-CN" altLang="en-US" sz="2000" dirty="0" smtClean="0"/>
              <a:t>3G拨号上网实验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405139" y="1641513"/>
            <a:ext cx="509270" cy="4748270"/>
            <a:chOff x="405139" y="1641513"/>
            <a:chExt cx="5092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09</a:t>
              </a:r>
              <a:endParaRPr lang="zh-CN" altLang="en-US" sz="2000" b="1" dirty="0">
                <a:solidFill>
                  <a:schemeClr val="accent2"/>
                </a:solidFill>
              </a:endParaRPr>
            </a:p>
          </p:txBody>
        </p:sp>
        <p:sp>
          <p:nvSpPr>
            <p:cNvPr id="5" name="文本框 4"/>
            <p:cNvSpPr txBox="1"/>
            <p:nvPr/>
          </p:nvSpPr>
          <p:spPr>
            <a:xfrm>
              <a:off x="405139" y="2280492"/>
              <a:ext cx="5092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（三）三星4412实验箱配套实验</a:t>
              </a:r>
              <a:endParaRPr lang="zh-CN" altLang="en-US" sz="2000"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618457" y="1308034"/>
            <a:ext cx="9690951" cy="3559175"/>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第二部分  Android实验  </a:t>
            </a:r>
          </a:p>
          <a:p>
            <a:pPr marL="12700" marR="5080" indent="447675">
              <a:lnSpc>
                <a:spcPct val="100000"/>
              </a:lnSpc>
              <a:spcBef>
                <a:spcPts val="590"/>
              </a:spcBef>
            </a:pPr>
            <a:endParaRPr lang="zh-CN" altLang="en-US" sz="2400" dirty="0" smtClean="0"/>
          </a:p>
          <a:p>
            <a:pPr marL="12700" marR="5080" indent="447675">
              <a:lnSpc>
                <a:spcPct val="100000"/>
              </a:lnSpc>
              <a:spcBef>
                <a:spcPts val="590"/>
              </a:spcBef>
            </a:pPr>
            <a:r>
              <a:rPr lang="zh-CN" altLang="en-US" sz="2000" dirty="0" smtClean="0"/>
              <a:t>Android 4.0.3开发环境搭建与源码内核编译实验 </a:t>
            </a:r>
          </a:p>
          <a:p>
            <a:pPr marL="12700" marR="5080" indent="447675">
              <a:lnSpc>
                <a:spcPct val="100000"/>
              </a:lnSpc>
              <a:spcBef>
                <a:spcPts val="590"/>
              </a:spcBef>
            </a:pPr>
            <a:r>
              <a:rPr lang="zh-CN" altLang="en-US" sz="2000" dirty="0" smtClean="0"/>
              <a:t>基于FTFP与NFS运行Android 4.0.3系统实验 </a:t>
            </a:r>
          </a:p>
          <a:p>
            <a:pPr marL="12700" marR="5080" indent="447675">
              <a:lnSpc>
                <a:spcPct val="100000"/>
              </a:lnSpc>
              <a:spcBef>
                <a:spcPts val="590"/>
              </a:spcBef>
            </a:pPr>
            <a:r>
              <a:rPr lang="zh-CN" altLang="en-US" sz="2000" dirty="0" smtClean="0"/>
              <a:t>实验箱软件下载实验 </a:t>
            </a:r>
          </a:p>
          <a:p>
            <a:pPr marL="12700" marR="5080" indent="447675">
              <a:lnSpc>
                <a:spcPct val="100000"/>
              </a:lnSpc>
              <a:spcBef>
                <a:spcPts val="590"/>
              </a:spcBef>
            </a:pPr>
            <a:r>
              <a:rPr lang="zh-CN" altLang="en-US" sz="2000" dirty="0" smtClean="0"/>
              <a:t>Android应用开发入门实验  </a:t>
            </a:r>
          </a:p>
          <a:p>
            <a:pPr marL="12700" marR="5080" indent="447675">
              <a:lnSpc>
                <a:spcPct val="100000"/>
              </a:lnSpc>
              <a:spcBef>
                <a:spcPts val="590"/>
              </a:spcBef>
            </a:pPr>
            <a:r>
              <a:rPr lang="zh-CN" altLang="en-US" sz="2000" dirty="0" smtClean="0"/>
              <a:t>Android按键驱动调试实验 </a:t>
            </a:r>
          </a:p>
          <a:p>
            <a:pPr marL="12700" marR="5080" indent="447675">
              <a:lnSpc>
                <a:spcPct val="100000"/>
              </a:lnSpc>
              <a:spcBef>
                <a:spcPts val="590"/>
              </a:spcBef>
            </a:pPr>
            <a:r>
              <a:rPr lang="zh-CN" altLang="en-US" sz="2000" dirty="0" smtClean="0"/>
              <a:t>Android NDK开发入门实验  </a:t>
            </a:r>
          </a:p>
          <a:p>
            <a:pPr marL="12700" marR="5080" indent="447675">
              <a:lnSpc>
                <a:spcPct val="100000"/>
              </a:lnSpc>
              <a:spcBef>
                <a:spcPts val="590"/>
              </a:spcBef>
            </a:pPr>
            <a:r>
              <a:rPr lang="zh-CN" altLang="en-US" sz="2000" dirty="0" smtClean="0"/>
              <a:t>Android 音频驱动调试实验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405139" y="1641513"/>
            <a:ext cx="509270" cy="4748270"/>
            <a:chOff x="405139" y="1641513"/>
            <a:chExt cx="5092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10</a:t>
              </a:r>
              <a:endParaRPr lang="zh-CN" altLang="en-US" sz="2000" b="1" dirty="0">
                <a:solidFill>
                  <a:schemeClr val="accent2"/>
                </a:solidFill>
              </a:endParaRPr>
            </a:p>
          </p:txBody>
        </p:sp>
        <p:sp>
          <p:nvSpPr>
            <p:cNvPr id="5" name="文本框 4"/>
            <p:cNvSpPr txBox="1"/>
            <p:nvPr/>
          </p:nvSpPr>
          <p:spPr>
            <a:xfrm>
              <a:off x="405139" y="2280492"/>
              <a:ext cx="5092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（三）三星4412实验箱配套实验</a:t>
              </a:r>
              <a:endParaRPr lang="zh-CN" altLang="en-US" sz="2000"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618457" y="1308034"/>
            <a:ext cx="9690951" cy="5396865"/>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第三部分  Arduino实验  </a:t>
            </a:r>
            <a:endParaRPr lang="zh-CN" altLang="en-US" sz="2000" dirty="0" smtClean="0"/>
          </a:p>
          <a:p>
            <a:pPr marL="12700" marR="5080" indent="447675">
              <a:lnSpc>
                <a:spcPct val="100000"/>
              </a:lnSpc>
              <a:spcBef>
                <a:spcPts val="590"/>
              </a:spcBef>
            </a:pPr>
            <a:r>
              <a:rPr lang="zh-CN" altLang="en-US" sz="2000" dirty="0" smtClean="0"/>
              <a:t>LED闪烁实验</a:t>
            </a:r>
          </a:p>
          <a:p>
            <a:pPr marL="12700" marR="5080" indent="447675">
              <a:lnSpc>
                <a:spcPct val="100000"/>
              </a:lnSpc>
              <a:spcBef>
                <a:spcPts val="590"/>
              </a:spcBef>
            </a:pPr>
            <a:r>
              <a:rPr lang="zh-CN" altLang="en-US" sz="2000" dirty="0" smtClean="0"/>
              <a:t>按键控制LED实验</a:t>
            </a:r>
          </a:p>
          <a:p>
            <a:pPr marL="12700" marR="5080" indent="447675">
              <a:lnSpc>
                <a:spcPct val="100000"/>
              </a:lnSpc>
              <a:spcBef>
                <a:spcPts val="590"/>
              </a:spcBef>
            </a:pPr>
            <a:r>
              <a:rPr lang="zh-CN" altLang="en-US" sz="2000" dirty="0" smtClean="0"/>
              <a:t>PWM控制LED实验</a:t>
            </a:r>
          </a:p>
          <a:p>
            <a:pPr marL="12700" marR="5080" indent="447675">
              <a:lnSpc>
                <a:spcPct val="100000"/>
              </a:lnSpc>
              <a:spcBef>
                <a:spcPts val="590"/>
              </a:spcBef>
            </a:pPr>
            <a:r>
              <a:rPr lang="zh-CN" altLang="en-US" sz="2000" dirty="0" smtClean="0"/>
              <a:t>外部中断实验</a:t>
            </a:r>
          </a:p>
          <a:p>
            <a:pPr marL="12700" marR="5080" indent="447675">
              <a:lnSpc>
                <a:spcPct val="100000"/>
              </a:lnSpc>
              <a:spcBef>
                <a:spcPts val="590"/>
              </a:spcBef>
            </a:pPr>
            <a:r>
              <a:rPr lang="zh-CN" altLang="en-US" sz="2000" dirty="0" smtClean="0"/>
              <a:t>定时器实验</a:t>
            </a:r>
          </a:p>
          <a:p>
            <a:pPr marL="12700" marR="5080" indent="447675">
              <a:lnSpc>
                <a:spcPct val="100000"/>
              </a:lnSpc>
              <a:spcBef>
                <a:spcPts val="590"/>
              </a:spcBef>
            </a:pPr>
            <a:r>
              <a:rPr lang="zh-CN" altLang="en-US" sz="2000" dirty="0" smtClean="0"/>
              <a:t>串口实验</a:t>
            </a:r>
          </a:p>
          <a:p>
            <a:pPr marL="12700" marR="5080" indent="447675">
              <a:lnSpc>
                <a:spcPct val="100000"/>
              </a:lnSpc>
              <a:spcBef>
                <a:spcPts val="590"/>
              </a:spcBef>
            </a:pPr>
            <a:r>
              <a:rPr lang="zh-CN" altLang="en-US" sz="2000" dirty="0" smtClean="0"/>
              <a:t>ADC实验</a:t>
            </a:r>
          </a:p>
          <a:p>
            <a:pPr marL="12700" marR="5080" indent="447675">
              <a:lnSpc>
                <a:spcPct val="100000"/>
              </a:lnSpc>
              <a:spcBef>
                <a:spcPts val="590"/>
              </a:spcBef>
            </a:pPr>
            <a:r>
              <a:rPr lang="zh-CN" altLang="en-US" sz="2000" dirty="0" smtClean="0"/>
              <a:t>DAC实验</a:t>
            </a:r>
          </a:p>
          <a:p>
            <a:pPr marL="12700" marR="5080" indent="447675">
              <a:lnSpc>
                <a:spcPct val="100000"/>
              </a:lnSpc>
              <a:spcBef>
                <a:spcPts val="590"/>
              </a:spcBef>
            </a:pPr>
            <a:r>
              <a:rPr lang="zh-CN" altLang="en-US" sz="2000" dirty="0" smtClean="0"/>
              <a:t>模拟温度传感器实验</a:t>
            </a:r>
          </a:p>
          <a:p>
            <a:pPr marL="12700" marR="5080" indent="447675">
              <a:lnSpc>
                <a:spcPct val="100000"/>
              </a:lnSpc>
              <a:spcBef>
                <a:spcPts val="590"/>
              </a:spcBef>
            </a:pPr>
            <a:r>
              <a:rPr lang="zh-CN" altLang="en-US" sz="2000" dirty="0" smtClean="0"/>
              <a:t>温湿度传感器实验</a:t>
            </a:r>
          </a:p>
          <a:p>
            <a:pPr marL="12700" marR="5080" indent="447675">
              <a:lnSpc>
                <a:spcPct val="100000"/>
              </a:lnSpc>
              <a:spcBef>
                <a:spcPts val="590"/>
              </a:spcBef>
            </a:pPr>
            <a:r>
              <a:rPr lang="zh-CN" altLang="en-US" sz="2000" dirty="0" smtClean="0"/>
              <a:t>三轴加速度传感器实验</a:t>
            </a:r>
          </a:p>
          <a:p>
            <a:pPr marL="12700" marR="5080" indent="447675">
              <a:lnSpc>
                <a:spcPct val="100000"/>
              </a:lnSpc>
              <a:spcBef>
                <a:spcPts val="590"/>
              </a:spcBef>
            </a:pPr>
            <a:r>
              <a:rPr lang="zh-CN" altLang="en-US" sz="2000" dirty="0" smtClean="0"/>
              <a:t>大气压强传感器实验</a:t>
            </a:r>
          </a:p>
          <a:p>
            <a:pPr marL="12700" marR="5080" indent="447675">
              <a:lnSpc>
                <a:spcPct val="100000"/>
              </a:lnSpc>
              <a:spcBef>
                <a:spcPts val="590"/>
              </a:spcBef>
            </a:pPr>
            <a:r>
              <a:rPr lang="zh-CN" altLang="en-US" sz="2000" dirty="0" smtClean="0"/>
              <a:t>环境光强传感器实验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405139" y="1641513"/>
            <a:ext cx="509270" cy="4748270"/>
            <a:chOff x="405139" y="1641513"/>
            <a:chExt cx="5092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11</a:t>
              </a:r>
              <a:endParaRPr lang="zh-CN" altLang="en-US" sz="2000" b="1" dirty="0">
                <a:solidFill>
                  <a:schemeClr val="accent2"/>
                </a:solidFill>
              </a:endParaRPr>
            </a:p>
          </p:txBody>
        </p:sp>
        <p:sp>
          <p:nvSpPr>
            <p:cNvPr id="5" name="文本框 4"/>
            <p:cNvSpPr txBox="1"/>
            <p:nvPr/>
          </p:nvSpPr>
          <p:spPr>
            <a:xfrm>
              <a:off x="405139" y="2280492"/>
              <a:ext cx="5092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（三）三星4412实验箱配套实验</a:t>
              </a:r>
              <a:endParaRPr lang="zh-CN" altLang="en-US" sz="2000"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618457" y="1308034"/>
            <a:ext cx="9690951" cy="2738755"/>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第四部分 无线遥控视频小车的设计（选配）</a:t>
            </a:r>
          </a:p>
          <a:p>
            <a:pPr marL="12700" marR="5080" indent="447675">
              <a:lnSpc>
                <a:spcPct val="100000"/>
              </a:lnSpc>
              <a:spcBef>
                <a:spcPts val="590"/>
              </a:spcBef>
            </a:pPr>
            <a:endParaRPr lang="zh-CN" altLang="en-US" sz="2000" dirty="0" smtClean="0"/>
          </a:p>
          <a:p>
            <a:pPr marL="12700" marR="5080" indent="447675">
              <a:lnSpc>
                <a:spcPct val="100000"/>
              </a:lnSpc>
              <a:spcBef>
                <a:spcPts val="590"/>
              </a:spcBef>
            </a:pPr>
            <a:r>
              <a:rPr lang="zh-CN" altLang="en-US" sz="2000" dirty="0" smtClean="0"/>
              <a:t>小车重力感应控制实验</a:t>
            </a:r>
          </a:p>
          <a:p>
            <a:pPr marL="12700" marR="5080" indent="447675">
              <a:lnSpc>
                <a:spcPct val="100000"/>
              </a:lnSpc>
              <a:spcBef>
                <a:spcPts val="590"/>
              </a:spcBef>
            </a:pPr>
            <a:r>
              <a:rPr lang="zh-CN" altLang="en-US" sz="2000" dirty="0" smtClean="0"/>
              <a:t>小车语音控制实验</a:t>
            </a:r>
          </a:p>
          <a:p>
            <a:pPr marL="12700" marR="5080" indent="447675">
              <a:lnSpc>
                <a:spcPct val="100000"/>
              </a:lnSpc>
              <a:spcBef>
                <a:spcPts val="590"/>
              </a:spcBef>
            </a:pPr>
            <a:r>
              <a:rPr lang="zh-CN" altLang="en-US" sz="2000" dirty="0" smtClean="0"/>
              <a:t>小车滑动控制实验</a:t>
            </a:r>
          </a:p>
          <a:p>
            <a:pPr marL="12700" marR="5080" indent="447675">
              <a:lnSpc>
                <a:spcPct val="100000"/>
              </a:lnSpc>
              <a:spcBef>
                <a:spcPts val="590"/>
              </a:spcBef>
            </a:pPr>
            <a:r>
              <a:rPr lang="zh-CN" altLang="en-US" sz="2000" dirty="0" smtClean="0"/>
              <a:t>小车手势控制实验</a:t>
            </a:r>
          </a:p>
          <a:p>
            <a:pPr marL="12700" marR="5080" indent="447675">
              <a:lnSpc>
                <a:spcPct val="100000"/>
              </a:lnSpc>
              <a:spcBef>
                <a:spcPts val="590"/>
              </a:spcBef>
            </a:pPr>
            <a:r>
              <a:rPr lang="zh-CN" altLang="en-US" sz="2000" dirty="0" smtClean="0">
                <a:sym typeface="+mn-ea"/>
              </a:rPr>
              <a:t></a:t>
            </a:r>
            <a:r>
              <a:rPr lang="zh-CN" altLang="en-US" sz="2000" dirty="0" smtClean="0"/>
              <a:t>小车视频监控实验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5078"/>
            <a:ext cx="12192000" cy="6873078"/>
          </a:xfrm>
          <a:prstGeom prst="rect">
            <a:avLst/>
          </a:prstGeom>
          <a:gradFill flip="none" rotWithShape="1">
            <a:gsLst>
              <a:gs pos="95000">
                <a:srgbClr val="00B0F0"/>
              </a:gs>
              <a:gs pos="100000">
                <a:srgbClr val="0070C0"/>
              </a:gs>
              <a:gs pos="100000">
                <a:srgbClr val="00206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698973" y="-15078"/>
            <a:ext cx="8493027" cy="6873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50000"/>
                  <a:lumOff val="50000"/>
                </a:schemeClr>
              </a:solidFill>
            </a:endParaRPr>
          </a:p>
        </p:txBody>
      </p:sp>
      <p:grpSp>
        <p:nvGrpSpPr>
          <p:cNvPr id="4" name="组合 2"/>
          <p:cNvGrpSpPr/>
          <p:nvPr/>
        </p:nvGrpSpPr>
        <p:grpSpPr>
          <a:xfrm>
            <a:off x="2350773" y="2073261"/>
            <a:ext cx="2696400" cy="2696400"/>
            <a:chOff x="1773568" y="1503000"/>
            <a:chExt cx="3852000" cy="3852000"/>
          </a:xfrm>
        </p:grpSpPr>
        <p:grpSp>
          <p:nvGrpSpPr>
            <p:cNvPr id="5" name="组合 5"/>
            <p:cNvGrpSpPr/>
            <p:nvPr/>
          </p:nvGrpSpPr>
          <p:grpSpPr>
            <a:xfrm>
              <a:off x="1773568" y="1503000"/>
              <a:ext cx="3852000" cy="3852000"/>
              <a:chOff x="-950738" y="-766897"/>
              <a:chExt cx="5138738" cy="5138738"/>
            </a:xfrm>
          </p:grpSpPr>
          <p:sp>
            <p:nvSpPr>
              <p:cNvPr id="31" name="Freeform 5"/>
              <p:cNvSpPr/>
              <p:nvPr/>
            </p:nvSpPr>
            <p:spPr bwMode="auto">
              <a:xfrm>
                <a:off x="1617837" y="-766897"/>
                <a:ext cx="2570163" cy="5138738"/>
              </a:xfrm>
              <a:custGeom>
                <a:avLst/>
                <a:gdLst>
                  <a:gd name="T0" fmla="*/ 0 w 3237"/>
                  <a:gd name="T1" fmla="*/ 6472 h 6472"/>
                  <a:gd name="T2" fmla="*/ 165 w 3237"/>
                  <a:gd name="T3" fmla="*/ 6468 h 6472"/>
                  <a:gd name="T4" fmla="*/ 330 w 3237"/>
                  <a:gd name="T5" fmla="*/ 6455 h 6472"/>
                  <a:gd name="T6" fmla="*/ 492 w 3237"/>
                  <a:gd name="T7" fmla="*/ 6434 h 6472"/>
                  <a:gd name="T8" fmla="*/ 651 w 3237"/>
                  <a:gd name="T9" fmla="*/ 6407 h 6472"/>
                  <a:gd name="T10" fmla="*/ 962 w 3237"/>
                  <a:gd name="T11" fmla="*/ 6326 h 6472"/>
                  <a:gd name="T12" fmla="*/ 1260 w 3237"/>
                  <a:gd name="T13" fmla="*/ 6217 h 6472"/>
                  <a:gd name="T14" fmla="*/ 1542 w 3237"/>
                  <a:gd name="T15" fmla="*/ 6081 h 6472"/>
                  <a:gd name="T16" fmla="*/ 1809 w 3237"/>
                  <a:gd name="T17" fmla="*/ 5919 h 6472"/>
                  <a:gd name="T18" fmla="*/ 2058 w 3237"/>
                  <a:gd name="T19" fmla="*/ 5733 h 6472"/>
                  <a:gd name="T20" fmla="*/ 2289 w 3237"/>
                  <a:gd name="T21" fmla="*/ 5524 h 6472"/>
                  <a:gd name="T22" fmla="*/ 2498 w 3237"/>
                  <a:gd name="T23" fmla="*/ 5294 h 6472"/>
                  <a:gd name="T24" fmla="*/ 2684 w 3237"/>
                  <a:gd name="T25" fmla="*/ 5044 h 6472"/>
                  <a:gd name="T26" fmla="*/ 2846 w 3237"/>
                  <a:gd name="T27" fmla="*/ 4777 h 6472"/>
                  <a:gd name="T28" fmla="*/ 2982 w 3237"/>
                  <a:gd name="T29" fmla="*/ 4495 h 6472"/>
                  <a:gd name="T30" fmla="*/ 3091 w 3237"/>
                  <a:gd name="T31" fmla="*/ 4198 h 6472"/>
                  <a:gd name="T32" fmla="*/ 3172 w 3237"/>
                  <a:gd name="T33" fmla="*/ 3887 h 6472"/>
                  <a:gd name="T34" fmla="*/ 3199 w 3237"/>
                  <a:gd name="T35" fmla="*/ 3727 h 6472"/>
                  <a:gd name="T36" fmla="*/ 3220 w 3237"/>
                  <a:gd name="T37" fmla="*/ 3566 h 6472"/>
                  <a:gd name="T38" fmla="*/ 3233 w 3237"/>
                  <a:gd name="T39" fmla="*/ 3401 h 6472"/>
                  <a:gd name="T40" fmla="*/ 3237 w 3237"/>
                  <a:gd name="T41" fmla="*/ 3236 h 6472"/>
                  <a:gd name="T42" fmla="*/ 3233 w 3237"/>
                  <a:gd name="T43" fmla="*/ 3069 h 6472"/>
                  <a:gd name="T44" fmla="*/ 3220 w 3237"/>
                  <a:gd name="T45" fmla="*/ 2904 h 6472"/>
                  <a:gd name="T46" fmla="*/ 3199 w 3237"/>
                  <a:gd name="T47" fmla="*/ 2743 h 6472"/>
                  <a:gd name="T48" fmla="*/ 3172 w 3237"/>
                  <a:gd name="T49" fmla="*/ 2583 h 6472"/>
                  <a:gd name="T50" fmla="*/ 3091 w 3237"/>
                  <a:gd name="T51" fmla="*/ 2272 h 6472"/>
                  <a:gd name="T52" fmla="*/ 2982 w 3237"/>
                  <a:gd name="T53" fmla="*/ 1975 h 6472"/>
                  <a:gd name="T54" fmla="*/ 2846 w 3237"/>
                  <a:gd name="T55" fmla="*/ 1693 h 6472"/>
                  <a:gd name="T56" fmla="*/ 2684 w 3237"/>
                  <a:gd name="T57" fmla="*/ 1426 h 6472"/>
                  <a:gd name="T58" fmla="*/ 2498 w 3237"/>
                  <a:gd name="T59" fmla="*/ 1176 h 6472"/>
                  <a:gd name="T60" fmla="*/ 2289 w 3237"/>
                  <a:gd name="T61" fmla="*/ 948 h 6472"/>
                  <a:gd name="T62" fmla="*/ 2058 w 3237"/>
                  <a:gd name="T63" fmla="*/ 739 h 6472"/>
                  <a:gd name="T64" fmla="*/ 1809 w 3237"/>
                  <a:gd name="T65" fmla="*/ 552 h 6472"/>
                  <a:gd name="T66" fmla="*/ 1542 w 3237"/>
                  <a:gd name="T67" fmla="*/ 389 h 6472"/>
                  <a:gd name="T68" fmla="*/ 1260 w 3237"/>
                  <a:gd name="T69" fmla="*/ 253 h 6472"/>
                  <a:gd name="T70" fmla="*/ 962 w 3237"/>
                  <a:gd name="T71" fmla="*/ 144 h 6472"/>
                  <a:gd name="T72" fmla="*/ 651 w 3237"/>
                  <a:gd name="T73" fmla="*/ 65 h 6472"/>
                  <a:gd name="T74" fmla="*/ 492 w 3237"/>
                  <a:gd name="T75" fmla="*/ 36 h 6472"/>
                  <a:gd name="T76" fmla="*/ 330 w 3237"/>
                  <a:gd name="T77" fmla="*/ 15 h 6472"/>
                  <a:gd name="T78" fmla="*/ 165 w 3237"/>
                  <a:gd name="T79" fmla="*/ 3 h 6472"/>
                  <a:gd name="T80" fmla="*/ 0 w 3237"/>
                  <a:gd name="T81" fmla="*/ 0 h 6472"/>
                  <a:gd name="T82" fmla="*/ 0 w 3237"/>
                  <a:gd name="T83" fmla="*/ 3236 h 6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37" h="6472">
                    <a:moveTo>
                      <a:pt x="0" y="3236"/>
                    </a:moveTo>
                    <a:lnTo>
                      <a:pt x="0" y="6472"/>
                    </a:lnTo>
                    <a:lnTo>
                      <a:pt x="83" y="6470"/>
                    </a:lnTo>
                    <a:lnTo>
                      <a:pt x="165" y="6468"/>
                    </a:lnTo>
                    <a:lnTo>
                      <a:pt x="248" y="6463"/>
                    </a:lnTo>
                    <a:lnTo>
                      <a:pt x="330" y="6455"/>
                    </a:lnTo>
                    <a:lnTo>
                      <a:pt x="411" y="6445"/>
                    </a:lnTo>
                    <a:lnTo>
                      <a:pt x="492" y="6434"/>
                    </a:lnTo>
                    <a:lnTo>
                      <a:pt x="572" y="6422"/>
                    </a:lnTo>
                    <a:lnTo>
                      <a:pt x="651" y="6407"/>
                    </a:lnTo>
                    <a:lnTo>
                      <a:pt x="808" y="6371"/>
                    </a:lnTo>
                    <a:lnTo>
                      <a:pt x="962" y="6326"/>
                    </a:lnTo>
                    <a:lnTo>
                      <a:pt x="1112" y="6277"/>
                    </a:lnTo>
                    <a:lnTo>
                      <a:pt x="1260" y="6217"/>
                    </a:lnTo>
                    <a:lnTo>
                      <a:pt x="1404" y="6154"/>
                    </a:lnTo>
                    <a:lnTo>
                      <a:pt x="1542" y="6081"/>
                    </a:lnTo>
                    <a:lnTo>
                      <a:pt x="1678" y="6004"/>
                    </a:lnTo>
                    <a:lnTo>
                      <a:pt x="1809" y="5919"/>
                    </a:lnTo>
                    <a:lnTo>
                      <a:pt x="1937" y="5829"/>
                    </a:lnTo>
                    <a:lnTo>
                      <a:pt x="2058" y="5733"/>
                    </a:lnTo>
                    <a:lnTo>
                      <a:pt x="2175" y="5632"/>
                    </a:lnTo>
                    <a:lnTo>
                      <a:pt x="2289" y="5524"/>
                    </a:lnTo>
                    <a:lnTo>
                      <a:pt x="2396" y="5411"/>
                    </a:lnTo>
                    <a:lnTo>
                      <a:pt x="2498" y="5294"/>
                    </a:lnTo>
                    <a:lnTo>
                      <a:pt x="2594" y="5173"/>
                    </a:lnTo>
                    <a:lnTo>
                      <a:pt x="2684" y="5044"/>
                    </a:lnTo>
                    <a:lnTo>
                      <a:pt x="2769" y="4914"/>
                    </a:lnTo>
                    <a:lnTo>
                      <a:pt x="2846" y="4777"/>
                    </a:lnTo>
                    <a:lnTo>
                      <a:pt x="2919" y="4639"/>
                    </a:lnTo>
                    <a:lnTo>
                      <a:pt x="2982" y="4495"/>
                    </a:lnTo>
                    <a:lnTo>
                      <a:pt x="3041" y="4347"/>
                    </a:lnTo>
                    <a:lnTo>
                      <a:pt x="3091" y="4198"/>
                    </a:lnTo>
                    <a:lnTo>
                      <a:pt x="3136" y="4044"/>
                    </a:lnTo>
                    <a:lnTo>
                      <a:pt x="3172" y="3887"/>
                    </a:lnTo>
                    <a:lnTo>
                      <a:pt x="3187" y="3808"/>
                    </a:lnTo>
                    <a:lnTo>
                      <a:pt x="3199" y="3727"/>
                    </a:lnTo>
                    <a:lnTo>
                      <a:pt x="3210" y="3647"/>
                    </a:lnTo>
                    <a:lnTo>
                      <a:pt x="3220" y="3566"/>
                    </a:lnTo>
                    <a:lnTo>
                      <a:pt x="3228" y="3484"/>
                    </a:lnTo>
                    <a:lnTo>
                      <a:pt x="3233" y="3401"/>
                    </a:lnTo>
                    <a:lnTo>
                      <a:pt x="3235" y="3319"/>
                    </a:lnTo>
                    <a:lnTo>
                      <a:pt x="3237" y="3236"/>
                    </a:lnTo>
                    <a:lnTo>
                      <a:pt x="3235" y="3151"/>
                    </a:lnTo>
                    <a:lnTo>
                      <a:pt x="3233" y="3069"/>
                    </a:lnTo>
                    <a:lnTo>
                      <a:pt x="3228" y="2986"/>
                    </a:lnTo>
                    <a:lnTo>
                      <a:pt x="3220" y="2904"/>
                    </a:lnTo>
                    <a:lnTo>
                      <a:pt x="3210" y="2823"/>
                    </a:lnTo>
                    <a:lnTo>
                      <a:pt x="3199" y="2743"/>
                    </a:lnTo>
                    <a:lnTo>
                      <a:pt x="3187" y="2662"/>
                    </a:lnTo>
                    <a:lnTo>
                      <a:pt x="3172" y="2583"/>
                    </a:lnTo>
                    <a:lnTo>
                      <a:pt x="3136" y="2426"/>
                    </a:lnTo>
                    <a:lnTo>
                      <a:pt x="3091" y="2272"/>
                    </a:lnTo>
                    <a:lnTo>
                      <a:pt x="3041" y="2123"/>
                    </a:lnTo>
                    <a:lnTo>
                      <a:pt x="2982" y="1975"/>
                    </a:lnTo>
                    <a:lnTo>
                      <a:pt x="2919" y="1833"/>
                    </a:lnTo>
                    <a:lnTo>
                      <a:pt x="2846" y="1693"/>
                    </a:lnTo>
                    <a:lnTo>
                      <a:pt x="2769" y="1556"/>
                    </a:lnTo>
                    <a:lnTo>
                      <a:pt x="2684" y="1426"/>
                    </a:lnTo>
                    <a:lnTo>
                      <a:pt x="2594" y="1299"/>
                    </a:lnTo>
                    <a:lnTo>
                      <a:pt x="2498" y="1176"/>
                    </a:lnTo>
                    <a:lnTo>
                      <a:pt x="2396" y="1059"/>
                    </a:lnTo>
                    <a:lnTo>
                      <a:pt x="2289" y="948"/>
                    </a:lnTo>
                    <a:lnTo>
                      <a:pt x="2175" y="840"/>
                    </a:lnTo>
                    <a:lnTo>
                      <a:pt x="2058" y="739"/>
                    </a:lnTo>
                    <a:lnTo>
                      <a:pt x="1937" y="643"/>
                    </a:lnTo>
                    <a:lnTo>
                      <a:pt x="1809" y="552"/>
                    </a:lnTo>
                    <a:lnTo>
                      <a:pt x="1678" y="468"/>
                    </a:lnTo>
                    <a:lnTo>
                      <a:pt x="1542" y="389"/>
                    </a:lnTo>
                    <a:lnTo>
                      <a:pt x="1404" y="318"/>
                    </a:lnTo>
                    <a:lnTo>
                      <a:pt x="1260" y="253"/>
                    </a:lnTo>
                    <a:lnTo>
                      <a:pt x="1112" y="195"/>
                    </a:lnTo>
                    <a:lnTo>
                      <a:pt x="962" y="144"/>
                    </a:lnTo>
                    <a:lnTo>
                      <a:pt x="808" y="101"/>
                    </a:lnTo>
                    <a:lnTo>
                      <a:pt x="651" y="65"/>
                    </a:lnTo>
                    <a:lnTo>
                      <a:pt x="572" y="50"/>
                    </a:lnTo>
                    <a:lnTo>
                      <a:pt x="492" y="36"/>
                    </a:lnTo>
                    <a:lnTo>
                      <a:pt x="411" y="25"/>
                    </a:lnTo>
                    <a:lnTo>
                      <a:pt x="330" y="15"/>
                    </a:lnTo>
                    <a:lnTo>
                      <a:pt x="248" y="9"/>
                    </a:lnTo>
                    <a:lnTo>
                      <a:pt x="165" y="3"/>
                    </a:lnTo>
                    <a:lnTo>
                      <a:pt x="83" y="0"/>
                    </a:lnTo>
                    <a:lnTo>
                      <a:pt x="0" y="0"/>
                    </a:lnTo>
                    <a:lnTo>
                      <a:pt x="0" y="0"/>
                    </a:lnTo>
                    <a:lnTo>
                      <a:pt x="0" y="3236"/>
                    </a:lnTo>
                    <a:close/>
                  </a:path>
                </a:pathLst>
              </a:custGeom>
              <a:solidFill>
                <a:srgbClr val="FF9900"/>
              </a:solidFill>
              <a:ln>
                <a:noFill/>
              </a:ln>
            </p:spPr>
            <p:txBody>
              <a:bodyPr vert="horz" wrap="square" lIns="121920" tIns="60960" rIns="121920" bIns="60960" numCol="1" anchor="t" anchorCtr="0" compatLnSpc="1"/>
              <a:lstStyle/>
              <a:p>
                <a:endParaRPr lang="zh-CN" altLang="en-US" sz="2400"/>
              </a:p>
            </p:txBody>
          </p:sp>
          <p:sp>
            <p:nvSpPr>
              <p:cNvPr id="32" name="Freeform 7"/>
              <p:cNvSpPr/>
              <p:nvPr/>
            </p:nvSpPr>
            <p:spPr bwMode="auto">
              <a:xfrm>
                <a:off x="-950738" y="-766897"/>
                <a:ext cx="2568575" cy="5138738"/>
              </a:xfrm>
              <a:custGeom>
                <a:avLst/>
                <a:gdLst>
                  <a:gd name="T0" fmla="*/ 3237 w 3237"/>
                  <a:gd name="T1" fmla="*/ 0 h 6472"/>
                  <a:gd name="T2" fmla="*/ 3070 w 3237"/>
                  <a:gd name="T3" fmla="*/ 3 h 6472"/>
                  <a:gd name="T4" fmla="*/ 2905 w 3237"/>
                  <a:gd name="T5" fmla="*/ 15 h 6472"/>
                  <a:gd name="T6" fmla="*/ 2743 w 3237"/>
                  <a:gd name="T7" fmla="*/ 36 h 6472"/>
                  <a:gd name="T8" fmla="*/ 2584 w 3237"/>
                  <a:gd name="T9" fmla="*/ 65 h 6472"/>
                  <a:gd name="T10" fmla="*/ 2273 w 3237"/>
                  <a:gd name="T11" fmla="*/ 144 h 6472"/>
                  <a:gd name="T12" fmla="*/ 1975 w 3237"/>
                  <a:gd name="T13" fmla="*/ 253 h 6472"/>
                  <a:gd name="T14" fmla="*/ 1693 w 3237"/>
                  <a:gd name="T15" fmla="*/ 389 h 6472"/>
                  <a:gd name="T16" fmla="*/ 1426 w 3237"/>
                  <a:gd name="T17" fmla="*/ 552 h 6472"/>
                  <a:gd name="T18" fmla="*/ 1177 w 3237"/>
                  <a:gd name="T19" fmla="*/ 739 h 6472"/>
                  <a:gd name="T20" fmla="*/ 946 w 3237"/>
                  <a:gd name="T21" fmla="*/ 946 h 6472"/>
                  <a:gd name="T22" fmla="*/ 739 w 3237"/>
                  <a:gd name="T23" fmla="*/ 1176 h 6472"/>
                  <a:gd name="T24" fmla="*/ 553 w 3237"/>
                  <a:gd name="T25" fmla="*/ 1426 h 6472"/>
                  <a:gd name="T26" fmla="*/ 389 w 3237"/>
                  <a:gd name="T27" fmla="*/ 1693 h 6472"/>
                  <a:gd name="T28" fmla="*/ 253 w 3237"/>
                  <a:gd name="T29" fmla="*/ 1975 h 6472"/>
                  <a:gd name="T30" fmla="*/ 144 w 3237"/>
                  <a:gd name="T31" fmla="*/ 2272 h 6472"/>
                  <a:gd name="T32" fmla="*/ 65 w 3237"/>
                  <a:gd name="T33" fmla="*/ 2583 h 6472"/>
                  <a:gd name="T34" fmla="*/ 36 w 3237"/>
                  <a:gd name="T35" fmla="*/ 2743 h 6472"/>
                  <a:gd name="T36" fmla="*/ 15 w 3237"/>
                  <a:gd name="T37" fmla="*/ 2904 h 6472"/>
                  <a:gd name="T38" fmla="*/ 3 w 3237"/>
                  <a:gd name="T39" fmla="*/ 3069 h 6472"/>
                  <a:gd name="T40" fmla="*/ 0 w 3237"/>
                  <a:gd name="T41" fmla="*/ 3236 h 6472"/>
                  <a:gd name="T42" fmla="*/ 3 w 3237"/>
                  <a:gd name="T43" fmla="*/ 3401 h 6472"/>
                  <a:gd name="T44" fmla="*/ 15 w 3237"/>
                  <a:gd name="T45" fmla="*/ 3566 h 6472"/>
                  <a:gd name="T46" fmla="*/ 36 w 3237"/>
                  <a:gd name="T47" fmla="*/ 3727 h 6472"/>
                  <a:gd name="T48" fmla="*/ 65 w 3237"/>
                  <a:gd name="T49" fmla="*/ 3887 h 6472"/>
                  <a:gd name="T50" fmla="*/ 144 w 3237"/>
                  <a:gd name="T51" fmla="*/ 4198 h 6472"/>
                  <a:gd name="T52" fmla="*/ 253 w 3237"/>
                  <a:gd name="T53" fmla="*/ 4495 h 6472"/>
                  <a:gd name="T54" fmla="*/ 389 w 3237"/>
                  <a:gd name="T55" fmla="*/ 4777 h 6472"/>
                  <a:gd name="T56" fmla="*/ 553 w 3237"/>
                  <a:gd name="T57" fmla="*/ 5044 h 6472"/>
                  <a:gd name="T58" fmla="*/ 739 w 3237"/>
                  <a:gd name="T59" fmla="*/ 5294 h 6472"/>
                  <a:gd name="T60" fmla="*/ 946 w 3237"/>
                  <a:gd name="T61" fmla="*/ 5524 h 6472"/>
                  <a:gd name="T62" fmla="*/ 1177 w 3237"/>
                  <a:gd name="T63" fmla="*/ 5733 h 6472"/>
                  <a:gd name="T64" fmla="*/ 1426 w 3237"/>
                  <a:gd name="T65" fmla="*/ 5919 h 6472"/>
                  <a:gd name="T66" fmla="*/ 1693 w 3237"/>
                  <a:gd name="T67" fmla="*/ 6081 h 6472"/>
                  <a:gd name="T68" fmla="*/ 1975 w 3237"/>
                  <a:gd name="T69" fmla="*/ 6217 h 6472"/>
                  <a:gd name="T70" fmla="*/ 2273 w 3237"/>
                  <a:gd name="T71" fmla="*/ 6326 h 6472"/>
                  <a:gd name="T72" fmla="*/ 2584 w 3237"/>
                  <a:gd name="T73" fmla="*/ 6405 h 6472"/>
                  <a:gd name="T74" fmla="*/ 2743 w 3237"/>
                  <a:gd name="T75" fmla="*/ 6434 h 6472"/>
                  <a:gd name="T76" fmla="*/ 2905 w 3237"/>
                  <a:gd name="T77" fmla="*/ 6455 h 6472"/>
                  <a:gd name="T78" fmla="*/ 3070 w 3237"/>
                  <a:gd name="T79" fmla="*/ 6468 h 6472"/>
                  <a:gd name="T80" fmla="*/ 3237 w 3237"/>
                  <a:gd name="T81" fmla="*/ 6472 h 6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37" h="6472">
                    <a:moveTo>
                      <a:pt x="3237" y="3236"/>
                    </a:moveTo>
                    <a:lnTo>
                      <a:pt x="3237" y="0"/>
                    </a:lnTo>
                    <a:lnTo>
                      <a:pt x="3152" y="0"/>
                    </a:lnTo>
                    <a:lnTo>
                      <a:pt x="3070" y="3"/>
                    </a:lnTo>
                    <a:lnTo>
                      <a:pt x="2987" y="9"/>
                    </a:lnTo>
                    <a:lnTo>
                      <a:pt x="2905" y="15"/>
                    </a:lnTo>
                    <a:lnTo>
                      <a:pt x="2824" y="25"/>
                    </a:lnTo>
                    <a:lnTo>
                      <a:pt x="2743" y="36"/>
                    </a:lnTo>
                    <a:lnTo>
                      <a:pt x="2663" y="50"/>
                    </a:lnTo>
                    <a:lnTo>
                      <a:pt x="2584" y="65"/>
                    </a:lnTo>
                    <a:lnTo>
                      <a:pt x="2427" y="101"/>
                    </a:lnTo>
                    <a:lnTo>
                      <a:pt x="2273" y="144"/>
                    </a:lnTo>
                    <a:lnTo>
                      <a:pt x="2123" y="195"/>
                    </a:lnTo>
                    <a:lnTo>
                      <a:pt x="1975" y="253"/>
                    </a:lnTo>
                    <a:lnTo>
                      <a:pt x="1833" y="318"/>
                    </a:lnTo>
                    <a:lnTo>
                      <a:pt x="1693" y="389"/>
                    </a:lnTo>
                    <a:lnTo>
                      <a:pt x="1557" y="468"/>
                    </a:lnTo>
                    <a:lnTo>
                      <a:pt x="1426" y="552"/>
                    </a:lnTo>
                    <a:lnTo>
                      <a:pt x="1300" y="643"/>
                    </a:lnTo>
                    <a:lnTo>
                      <a:pt x="1177" y="739"/>
                    </a:lnTo>
                    <a:lnTo>
                      <a:pt x="1060" y="840"/>
                    </a:lnTo>
                    <a:lnTo>
                      <a:pt x="946" y="946"/>
                    </a:lnTo>
                    <a:lnTo>
                      <a:pt x="841" y="1059"/>
                    </a:lnTo>
                    <a:lnTo>
                      <a:pt x="739" y="1176"/>
                    </a:lnTo>
                    <a:lnTo>
                      <a:pt x="643" y="1299"/>
                    </a:lnTo>
                    <a:lnTo>
                      <a:pt x="553" y="1426"/>
                    </a:lnTo>
                    <a:lnTo>
                      <a:pt x="468" y="1556"/>
                    </a:lnTo>
                    <a:lnTo>
                      <a:pt x="389" y="1693"/>
                    </a:lnTo>
                    <a:lnTo>
                      <a:pt x="318" y="1833"/>
                    </a:lnTo>
                    <a:lnTo>
                      <a:pt x="253" y="1975"/>
                    </a:lnTo>
                    <a:lnTo>
                      <a:pt x="195" y="2123"/>
                    </a:lnTo>
                    <a:lnTo>
                      <a:pt x="144" y="2272"/>
                    </a:lnTo>
                    <a:lnTo>
                      <a:pt x="101" y="2426"/>
                    </a:lnTo>
                    <a:lnTo>
                      <a:pt x="65" y="2583"/>
                    </a:lnTo>
                    <a:lnTo>
                      <a:pt x="50" y="2662"/>
                    </a:lnTo>
                    <a:lnTo>
                      <a:pt x="36" y="2743"/>
                    </a:lnTo>
                    <a:lnTo>
                      <a:pt x="25" y="2823"/>
                    </a:lnTo>
                    <a:lnTo>
                      <a:pt x="15" y="2904"/>
                    </a:lnTo>
                    <a:lnTo>
                      <a:pt x="9" y="2986"/>
                    </a:lnTo>
                    <a:lnTo>
                      <a:pt x="3" y="3069"/>
                    </a:lnTo>
                    <a:lnTo>
                      <a:pt x="0" y="3151"/>
                    </a:lnTo>
                    <a:lnTo>
                      <a:pt x="0" y="3236"/>
                    </a:lnTo>
                    <a:lnTo>
                      <a:pt x="0" y="3319"/>
                    </a:lnTo>
                    <a:lnTo>
                      <a:pt x="3" y="3401"/>
                    </a:lnTo>
                    <a:lnTo>
                      <a:pt x="9" y="3484"/>
                    </a:lnTo>
                    <a:lnTo>
                      <a:pt x="15" y="3566"/>
                    </a:lnTo>
                    <a:lnTo>
                      <a:pt x="25" y="3647"/>
                    </a:lnTo>
                    <a:lnTo>
                      <a:pt x="36" y="3727"/>
                    </a:lnTo>
                    <a:lnTo>
                      <a:pt x="50" y="3808"/>
                    </a:lnTo>
                    <a:lnTo>
                      <a:pt x="65" y="3887"/>
                    </a:lnTo>
                    <a:lnTo>
                      <a:pt x="101" y="4044"/>
                    </a:lnTo>
                    <a:lnTo>
                      <a:pt x="144" y="4198"/>
                    </a:lnTo>
                    <a:lnTo>
                      <a:pt x="195" y="4347"/>
                    </a:lnTo>
                    <a:lnTo>
                      <a:pt x="253" y="4495"/>
                    </a:lnTo>
                    <a:lnTo>
                      <a:pt x="318" y="4639"/>
                    </a:lnTo>
                    <a:lnTo>
                      <a:pt x="389" y="4777"/>
                    </a:lnTo>
                    <a:lnTo>
                      <a:pt x="468" y="4914"/>
                    </a:lnTo>
                    <a:lnTo>
                      <a:pt x="553" y="5044"/>
                    </a:lnTo>
                    <a:lnTo>
                      <a:pt x="643" y="5171"/>
                    </a:lnTo>
                    <a:lnTo>
                      <a:pt x="739" y="5294"/>
                    </a:lnTo>
                    <a:lnTo>
                      <a:pt x="841" y="5411"/>
                    </a:lnTo>
                    <a:lnTo>
                      <a:pt x="946" y="5524"/>
                    </a:lnTo>
                    <a:lnTo>
                      <a:pt x="1060" y="5632"/>
                    </a:lnTo>
                    <a:lnTo>
                      <a:pt x="1177" y="5733"/>
                    </a:lnTo>
                    <a:lnTo>
                      <a:pt x="1300" y="5829"/>
                    </a:lnTo>
                    <a:lnTo>
                      <a:pt x="1426" y="5919"/>
                    </a:lnTo>
                    <a:lnTo>
                      <a:pt x="1557" y="6004"/>
                    </a:lnTo>
                    <a:lnTo>
                      <a:pt x="1693" y="6081"/>
                    </a:lnTo>
                    <a:lnTo>
                      <a:pt x="1833" y="6152"/>
                    </a:lnTo>
                    <a:lnTo>
                      <a:pt x="1975" y="6217"/>
                    </a:lnTo>
                    <a:lnTo>
                      <a:pt x="2123" y="6275"/>
                    </a:lnTo>
                    <a:lnTo>
                      <a:pt x="2273" y="6326"/>
                    </a:lnTo>
                    <a:lnTo>
                      <a:pt x="2427" y="6371"/>
                    </a:lnTo>
                    <a:lnTo>
                      <a:pt x="2584" y="6405"/>
                    </a:lnTo>
                    <a:lnTo>
                      <a:pt x="2663" y="6420"/>
                    </a:lnTo>
                    <a:lnTo>
                      <a:pt x="2743" y="6434"/>
                    </a:lnTo>
                    <a:lnTo>
                      <a:pt x="2824" y="6445"/>
                    </a:lnTo>
                    <a:lnTo>
                      <a:pt x="2905" y="6455"/>
                    </a:lnTo>
                    <a:lnTo>
                      <a:pt x="2987" y="6463"/>
                    </a:lnTo>
                    <a:lnTo>
                      <a:pt x="3070" y="6468"/>
                    </a:lnTo>
                    <a:lnTo>
                      <a:pt x="3152" y="6470"/>
                    </a:lnTo>
                    <a:lnTo>
                      <a:pt x="3237" y="6472"/>
                    </a:lnTo>
                    <a:lnTo>
                      <a:pt x="3237" y="3236"/>
                    </a:ln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pic>
          <p:nvPicPr>
            <p:cNvPr id="30" name="图片 2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29366" y="1564460"/>
              <a:ext cx="3738025" cy="3744113"/>
            </a:xfrm>
            <a:prstGeom prst="ellipse">
              <a:avLst/>
            </a:prstGeom>
            <a:blipFill>
              <a:blip r:embed="rId3"/>
              <a:stretch>
                <a:fillRect/>
              </a:stretch>
            </a:blipFill>
            <a:ln w="28575">
              <a:noFill/>
            </a:ln>
          </p:spPr>
        </p:pic>
      </p:grpSp>
      <p:sp>
        <p:nvSpPr>
          <p:cNvPr id="33" name="矩形 32"/>
          <p:cNvSpPr/>
          <p:nvPr/>
        </p:nvSpPr>
        <p:spPr>
          <a:xfrm>
            <a:off x="110361" y="94404"/>
            <a:ext cx="2003259" cy="781752"/>
          </a:xfrm>
          <a:prstGeom prst="rect">
            <a:avLst/>
          </a:prstGeom>
        </p:spPr>
        <p:txBody>
          <a:bodyPr wrap="square" lIns="91440" tIns="45720" rIns="91440" bIns="45720">
            <a:spAutoFit/>
          </a:bodyPr>
          <a:lstStyle/>
          <a:p>
            <a:pPr defTabSz="913765">
              <a:lnSpc>
                <a:spcPct val="112000"/>
              </a:lnSpc>
              <a:defRPr/>
            </a:pPr>
            <a:r>
              <a:rPr lang="zh-CN" altLang="en-US" sz="2400" b="1" dirty="0">
                <a:solidFill>
                  <a:schemeClr val="bg1"/>
                </a:solidFill>
                <a:latin typeface="微软雅黑" panose="020B0503020204020204" pitchFamily="34" charset="-122"/>
                <a:ea typeface="微软雅黑" panose="020B0503020204020204" pitchFamily="34" charset="-122"/>
              </a:rPr>
              <a:t>目录页 </a:t>
            </a:r>
            <a:r>
              <a:rPr lang="en-US" altLang="zh-CN" sz="2400" b="1" dirty="0">
                <a:solidFill>
                  <a:schemeClr val="bg1"/>
                </a:solidFill>
                <a:latin typeface="微软雅黑" panose="020B0503020204020204" pitchFamily="34" charset="-122"/>
                <a:ea typeface="微软雅黑" panose="020B0503020204020204" pitchFamily="34" charset="-122"/>
              </a:rPr>
              <a:t> </a:t>
            </a:r>
          </a:p>
          <a:p>
            <a:pPr defTabSz="913765">
              <a:lnSpc>
                <a:spcPct val="112000"/>
              </a:lnSpc>
              <a:defRPr/>
            </a:pPr>
            <a:r>
              <a:rPr lang="en-US" altLang="zh-CN" sz="1600" dirty="0">
                <a:solidFill>
                  <a:schemeClr val="bg1"/>
                </a:solidFill>
                <a:latin typeface="Calibri" panose="020F0502020204030204"/>
                <a:ea typeface="宋体" panose="02010600030101010101" pitchFamily="2" charset="-122"/>
              </a:rPr>
              <a:t>CONTENTS PAGE </a:t>
            </a:r>
            <a:endParaRPr lang="zh-CN" altLang="en-US" sz="1865" kern="0" dirty="0">
              <a:solidFill>
                <a:schemeClr val="bg1"/>
              </a:solidFill>
            </a:endParaRPr>
          </a:p>
        </p:txBody>
      </p:sp>
      <p:sp>
        <p:nvSpPr>
          <p:cNvPr id="3" name="矩形 2"/>
          <p:cNvSpPr/>
          <p:nvPr/>
        </p:nvSpPr>
        <p:spPr>
          <a:xfrm>
            <a:off x="11510682" y="-15078"/>
            <a:ext cx="681318" cy="68730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16"/>
          <p:cNvGrpSpPr/>
          <p:nvPr/>
        </p:nvGrpSpPr>
        <p:grpSpPr>
          <a:xfrm>
            <a:off x="5047173" y="1231676"/>
            <a:ext cx="6463509" cy="780349"/>
            <a:chOff x="4500326" y="328113"/>
            <a:chExt cx="6732450" cy="780349"/>
          </a:xfrm>
        </p:grpSpPr>
        <p:sp>
          <p:nvSpPr>
            <p:cNvPr id="19" name="圆角矩形 18"/>
            <p:cNvSpPr/>
            <p:nvPr/>
          </p:nvSpPr>
          <p:spPr>
            <a:xfrm>
              <a:off x="4500326" y="328113"/>
              <a:ext cx="6463509" cy="7803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0452847" y="328113"/>
              <a:ext cx="779929" cy="7803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316512" y="1129973"/>
            <a:ext cx="6122439" cy="914400"/>
          </a:xfrm>
          <a:prstGeom prst="rect">
            <a:avLst/>
          </a:prstGeom>
          <a:noFill/>
        </p:spPr>
        <p:txBody>
          <a:bodyPr wrap="square" rtlCol="0">
            <a:spAutoFit/>
          </a:bodyPr>
          <a:lstStyle/>
          <a:p>
            <a:pPr>
              <a:lnSpc>
                <a:spcPct val="150000"/>
              </a:lnSpc>
            </a:pPr>
            <a:r>
              <a:rPr lang="en-US" altLang="zh-CN"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PART01</a:t>
            </a:r>
            <a:r>
              <a:rPr lang="zh-CN" altLang="en-US"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   嵌入式实验箱介绍</a:t>
            </a:r>
            <a:endParaRPr lang="en-US" altLang="zh-CN" sz="3600" b="1" dirty="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endParaRPr>
          </a:p>
        </p:txBody>
      </p:sp>
      <p:sp>
        <p:nvSpPr>
          <p:cNvPr id="18" name="文本框 17"/>
          <p:cNvSpPr txBox="1"/>
          <p:nvPr/>
        </p:nvSpPr>
        <p:spPr>
          <a:xfrm>
            <a:off x="5316512" y="2402380"/>
            <a:ext cx="6122439" cy="914400"/>
          </a:xfrm>
          <a:prstGeom prst="rect">
            <a:avLst/>
          </a:prstGeom>
          <a:noFill/>
        </p:spPr>
        <p:txBody>
          <a:bodyPr wrap="square" rtlCol="0">
            <a:spAutoFit/>
          </a:bodyPr>
          <a:lstStyle/>
          <a:p>
            <a:pPr>
              <a:lnSpc>
                <a:spcPct val="150000"/>
              </a:lnSpc>
            </a:pPr>
            <a:r>
              <a:rPr lang="en-US" altLang="zh-CN"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PART02   Android</a:t>
            </a:r>
            <a:r>
              <a:rPr lang="zh-CN" altLang="en-US" sz="3600"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rPr>
              <a:t>开发应用</a:t>
            </a:r>
            <a:endParaRPr lang="zh-CN" altLang="en-US" sz="3600" b="1"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endParaRPr>
          </a:p>
        </p:txBody>
      </p:sp>
      <p:sp>
        <p:nvSpPr>
          <p:cNvPr id="21" name="文本框 20"/>
          <p:cNvSpPr txBox="1"/>
          <p:nvPr/>
        </p:nvSpPr>
        <p:spPr>
          <a:xfrm>
            <a:off x="5316512" y="3674787"/>
            <a:ext cx="6122440" cy="914400"/>
          </a:xfrm>
          <a:prstGeom prst="rect">
            <a:avLst/>
          </a:prstGeom>
          <a:noFill/>
        </p:spPr>
        <p:txBody>
          <a:bodyPr wrap="square" rtlCol="0">
            <a:spAutoFit/>
          </a:bodyPr>
          <a:lstStyle/>
          <a:p>
            <a:pPr>
              <a:lnSpc>
                <a:spcPct val="150000"/>
              </a:lnSpc>
            </a:pPr>
            <a:r>
              <a:rPr lang="en-US" altLang="zh-CN"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PART03    Arduion</a:t>
            </a:r>
            <a:r>
              <a:rPr lang="zh-CN" altLang="en-US" sz="3600"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rPr>
              <a:t>应用开发</a:t>
            </a:r>
            <a:endParaRPr lang="zh-CN" altLang="en-US" sz="3600" b="1"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2.59259E-6 L 0.00052 0.18287 " pathEditMode="relative" rAng="0" ptsTypes="AA">
                                      <p:cBhvr>
                                        <p:cTn id="6" dur="1000" fill="hold"/>
                                        <p:tgtEl>
                                          <p:spTgt spid="6"/>
                                        </p:tgtEl>
                                        <p:attrNameLst>
                                          <p:attrName>ppt_x</p:attrName>
                                          <p:attrName>ppt_y</p:attrName>
                                        </p:attrNameLst>
                                      </p:cBhvr>
                                      <p:rCtr x="26" y="9144"/>
                                    </p:animMotion>
                                  </p:childTnLst>
                                </p:cTn>
                              </p:par>
                              <p:par>
                                <p:cTn id="7" presetID="3" presetClass="emph" presetSubtype="2" fill="hold" grpId="0" nodeType="withEffect">
                                  <p:stCondLst>
                                    <p:cond delay="0"/>
                                  </p:stCondLst>
                                  <p:childTnLst>
                                    <p:animClr clrSpc="rgb" dir="cw">
                                      <p:cBhvr override="childStyle">
                                        <p:cTn id="8" dur="1000" fill="hold"/>
                                        <p:tgtEl>
                                          <p:spTgt spid="14"/>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05139" y="1641513"/>
            <a:ext cx="509270" cy="4748270"/>
            <a:chOff x="405139" y="1641513"/>
            <a:chExt cx="5092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12</a:t>
              </a:r>
              <a:endParaRPr lang="zh-CN" altLang="en-US" sz="2000" b="1" dirty="0">
                <a:solidFill>
                  <a:schemeClr val="accent2"/>
                </a:solidFill>
              </a:endParaRPr>
            </a:p>
          </p:txBody>
        </p:sp>
        <p:sp>
          <p:nvSpPr>
            <p:cNvPr id="5" name="文本框 4"/>
            <p:cNvSpPr txBox="1"/>
            <p:nvPr/>
          </p:nvSpPr>
          <p:spPr>
            <a:xfrm>
              <a:off x="405139" y="2280492"/>
              <a:ext cx="5092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（一）Android的系统架构</a:t>
              </a:r>
              <a:endParaRPr lang="zh-CN" altLang="en-US" sz="2000"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59535" y="2041525"/>
            <a:ext cx="3716655" cy="3475355"/>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 Android的系统架构</a:t>
            </a:r>
          </a:p>
          <a:p>
            <a:pPr marL="12700" marR="5080" indent="447675">
              <a:lnSpc>
                <a:spcPct val="100000"/>
              </a:lnSpc>
              <a:spcBef>
                <a:spcPts val="590"/>
              </a:spcBef>
            </a:pPr>
            <a:endParaRPr lang="zh-CN" altLang="en-US" sz="2000" dirty="0" smtClean="0"/>
          </a:p>
          <a:p>
            <a:pPr marL="12700" marR="5080" indent="447675">
              <a:lnSpc>
                <a:spcPct val="100000"/>
              </a:lnSpc>
              <a:spcBef>
                <a:spcPts val="590"/>
              </a:spcBef>
            </a:pPr>
            <a:r>
              <a:rPr lang="zh-CN" altLang="en-US" sz="2400" dirty="0" smtClean="0"/>
              <a:t>  Android的系统架构采用了分层架构的思想，如图所示。从上层到底层共包括四层，分别是应用程序程序层、应用框架层、系统库运行库层和Linux内核。</a:t>
            </a:r>
            <a:endParaRPr lang="en-US" altLang="zh-CN" sz="2400" dirty="0" smtClean="0"/>
          </a:p>
        </p:txBody>
      </p:sp>
      <p:pic>
        <p:nvPicPr>
          <p:cNvPr id="7" name="图片 6"/>
          <p:cNvPicPr>
            <a:picLocks noChangeAspect="1"/>
          </p:cNvPicPr>
          <p:nvPr/>
        </p:nvPicPr>
        <p:blipFill>
          <a:blip r:embed="rId3"/>
          <a:stretch>
            <a:fillRect/>
          </a:stretch>
        </p:blipFill>
        <p:spPr>
          <a:xfrm>
            <a:off x="5228590" y="1489075"/>
            <a:ext cx="6480810" cy="4641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05139" y="1641513"/>
            <a:ext cx="509270" cy="4748270"/>
            <a:chOff x="405139" y="1641513"/>
            <a:chExt cx="5092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13</a:t>
              </a:r>
              <a:endParaRPr lang="zh-CN" altLang="en-US" sz="2000" b="1" dirty="0">
                <a:solidFill>
                  <a:schemeClr val="accent2"/>
                </a:solidFill>
              </a:endParaRPr>
            </a:p>
          </p:txBody>
        </p:sp>
        <p:sp>
          <p:nvSpPr>
            <p:cNvPr id="5" name="文本框 4"/>
            <p:cNvSpPr txBox="1"/>
            <p:nvPr/>
          </p:nvSpPr>
          <p:spPr>
            <a:xfrm>
              <a:off x="405139" y="2280492"/>
              <a:ext cx="5092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（二）Android一级目录结构</a:t>
              </a:r>
              <a:endParaRPr lang="zh-CN" altLang="en-US" sz="2000"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61440" y="1138555"/>
            <a:ext cx="5043170" cy="5474335"/>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 </a:t>
            </a:r>
            <a:r>
              <a:rPr lang="zh-CN" altLang="en-US" sz="2400" b="1" dirty="0" smtClean="0"/>
              <a:t>Android一级目录结构</a:t>
            </a:r>
          </a:p>
          <a:p>
            <a:pPr marL="12700" marR="5080" indent="447675">
              <a:lnSpc>
                <a:spcPct val="100000"/>
              </a:lnSpc>
              <a:spcBef>
                <a:spcPts val="590"/>
              </a:spcBef>
            </a:pPr>
            <a:endParaRPr lang="zh-CN" altLang="en-US" dirty="0" smtClean="0"/>
          </a:p>
          <a:p>
            <a:pPr marL="12700" marR="5080" indent="447675">
              <a:lnSpc>
                <a:spcPct val="100000"/>
              </a:lnSpc>
              <a:spcBef>
                <a:spcPts val="590"/>
              </a:spcBef>
            </a:pPr>
            <a:r>
              <a:rPr lang="zh-CN" altLang="en-US" dirty="0" smtClean="0"/>
              <a:t>Android/abi (abi相关代码。ABI：applicationbinary interface，应用程序二进制接口)</a:t>
            </a:r>
          </a:p>
          <a:p>
            <a:pPr marL="12700" marR="5080" indent="447675">
              <a:lnSpc>
                <a:spcPct val="100000"/>
              </a:lnSpc>
              <a:spcBef>
                <a:spcPts val="590"/>
              </a:spcBef>
            </a:pPr>
            <a:r>
              <a:rPr lang="zh-CN" altLang="en-US" dirty="0" smtClean="0"/>
              <a:t>Android/bionic （bionic C库）</a:t>
            </a:r>
          </a:p>
          <a:p>
            <a:pPr marL="12700" marR="5080" indent="447675">
              <a:lnSpc>
                <a:spcPct val="100000"/>
              </a:lnSpc>
              <a:spcBef>
                <a:spcPts val="590"/>
              </a:spcBef>
            </a:pPr>
            <a:r>
              <a:rPr lang="zh-CN" altLang="en-US" dirty="0" smtClean="0"/>
              <a:t>Android/bootable （启动引导相关代码）</a:t>
            </a:r>
          </a:p>
          <a:p>
            <a:pPr marL="12700" marR="5080" indent="447675">
              <a:lnSpc>
                <a:spcPct val="100000"/>
              </a:lnSpc>
              <a:spcBef>
                <a:spcPts val="590"/>
              </a:spcBef>
            </a:pPr>
            <a:r>
              <a:rPr lang="zh-CN" altLang="en-US" dirty="0" smtClean="0"/>
              <a:t>Android/build （存放系统编译规则及generic等基础开发配置包）</a:t>
            </a:r>
          </a:p>
          <a:p>
            <a:pPr marL="12700" marR="5080" indent="447675">
              <a:lnSpc>
                <a:spcPct val="100000"/>
              </a:lnSpc>
              <a:spcBef>
                <a:spcPts val="590"/>
              </a:spcBef>
            </a:pPr>
            <a:r>
              <a:rPr lang="zh-CN" altLang="en-US" dirty="0" smtClean="0"/>
              <a:t>Android/cts （Android兼容性测试套件标准）</a:t>
            </a:r>
          </a:p>
          <a:p>
            <a:pPr marL="12700" marR="5080" indent="447675">
              <a:lnSpc>
                <a:spcPct val="100000"/>
              </a:lnSpc>
              <a:spcBef>
                <a:spcPts val="590"/>
              </a:spcBef>
            </a:pPr>
            <a:r>
              <a:rPr lang="zh-CN" altLang="en-US" dirty="0" smtClean="0"/>
              <a:t>Android/dalvik （dalvik JAVA虚拟机）</a:t>
            </a:r>
          </a:p>
          <a:p>
            <a:pPr marL="12700" marR="5080" indent="447675">
              <a:lnSpc>
                <a:spcPct val="100000"/>
              </a:lnSpc>
              <a:spcBef>
                <a:spcPts val="590"/>
              </a:spcBef>
            </a:pPr>
            <a:r>
              <a:rPr lang="zh-CN" altLang="en-US" dirty="0" smtClean="0"/>
              <a:t>Android/development（应用程序开发相关）</a:t>
            </a:r>
          </a:p>
          <a:p>
            <a:pPr marL="12700" marR="5080" indent="447675">
              <a:lnSpc>
                <a:spcPct val="100000"/>
              </a:lnSpc>
              <a:spcBef>
                <a:spcPts val="590"/>
              </a:spcBef>
            </a:pPr>
            <a:r>
              <a:rPr lang="zh-CN" altLang="en-US" dirty="0" smtClean="0"/>
              <a:t>Android/device   （设备相关代码）</a:t>
            </a:r>
          </a:p>
          <a:p>
            <a:pPr marL="12700" marR="5080" indent="447675">
              <a:lnSpc>
                <a:spcPct val="100000"/>
              </a:lnSpc>
              <a:spcBef>
                <a:spcPts val="590"/>
              </a:spcBef>
            </a:pPr>
            <a:r>
              <a:rPr lang="zh-CN" altLang="en-US" dirty="0" smtClean="0"/>
              <a:t>Android/docs (介绍开源的相关文档)</a:t>
            </a:r>
          </a:p>
          <a:p>
            <a:pPr marL="12700" marR="5080" indent="447675">
              <a:lnSpc>
                <a:spcPct val="100000"/>
              </a:lnSpc>
              <a:spcBef>
                <a:spcPts val="590"/>
              </a:spcBef>
            </a:pPr>
            <a:r>
              <a:rPr lang="zh-CN" altLang="en-US" dirty="0" smtClean="0"/>
              <a:t>Android/external （android使用的一些开源的模组）</a:t>
            </a:r>
          </a:p>
          <a:p>
            <a:pPr marL="12700" marR="5080" indent="447675">
              <a:lnSpc>
                <a:spcPct val="100000"/>
              </a:lnSpc>
              <a:spcBef>
                <a:spcPts val="590"/>
              </a:spcBef>
            </a:pPr>
            <a:endParaRPr lang="zh-CN" altLang="en-US" dirty="0" smtClean="0"/>
          </a:p>
        </p:txBody>
      </p:sp>
      <p:sp>
        <p:nvSpPr>
          <p:cNvPr id="8" name="文本框 7"/>
          <p:cNvSpPr txBox="1"/>
          <p:nvPr/>
        </p:nvSpPr>
        <p:spPr>
          <a:xfrm>
            <a:off x="6774815" y="1320165"/>
            <a:ext cx="5271135" cy="5157470"/>
          </a:xfrm>
          <a:prstGeom prst="rect">
            <a:avLst/>
          </a:prstGeom>
          <a:noFill/>
        </p:spPr>
        <p:txBody>
          <a:bodyPr wrap="square" rtlCol="0">
            <a:spAutoFit/>
          </a:bodyPr>
          <a:lstStyle/>
          <a:p>
            <a:pPr marL="12700" marR="5080" indent="447675">
              <a:lnSpc>
                <a:spcPct val="100000"/>
              </a:lnSpc>
              <a:spcBef>
                <a:spcPts val="590"/>
              </a:spcBef>
            </a:pPr>
            <a:r>
              <a:rPr lang="zh-CN" altLang="en-US" dirty="0" smtClean="0"/>
              <a:t>Android/frameworks （核心框架——java及C++语言，是Android应用程序的框架。）</a:t>
            </a:r>
          </a:p>
          <a:p>
            <a:pPr marL="12700" marR="5080" indent="447675">
              <a:lnSpc>
                <a:spcPct val="100000"/>
              </a:lnSpc>
              <a:spcBef>
                <a:spcPts val="590"/>
              </a:spcBef>
            </a:pPr>
            <a:r>
              <a:rPr lang="zh-CN" altLang="en-US" dirty="0" smtClean="0"/>
              <a:t>Android/hardware （硬件适配层HAL代码）</a:t>
            </a:r>
          </a:p>
          <a:p>
            <a:pPr marL="12700" marR="5080" indent="447675">
              <a:lnSpc>
                <a:spcPct val="100000"/>
              </a:lnSpc>
              <a:spcBef>
                <a:spcPts val="590"/>
              </a:spcBef>
            </a:pPr>
            <a:r>
              <a:rPr lang="zh-CN" altLang="en-US" dirty="0" smtClean="0"/>
              <a:t>Android/libcore （核心库相关）</a:t>
            </a:r>
          </a:p>
          <a:p>
            <a:pPr marL="12700" marR="5080" indent="447675">
              <a:lnSpc>
                <a:spcPct val="100000"/>
              </a:lnSpc>
              <a:spcBef>
                <a:spcPts val="590"/>
              </a:spcBef>
            </a:pPr>
            <a:r>
              <a:rPr lang="zh-CN" altLang="en-US" dirty="0" smtClean="0"/>
              <a:t>Android/ndk (ndk相关代码。AndroidNDK（Android NativeDevelopment Kit）是一系列的开发工具，允许程序开发人员在Android应用程序中嵌入C/C++语言编写的非托管代码。)</a:t>
            </a:r>
          </a:p>
          <a:p>
            <a:pPr marL="12700" marR="5080" indent="447675">
              <a:lnSpc>
                <a:spcPct val="100000"/>
              </a:lnSpc>
              <a:spcBef>
                <a:spcPts val="590"/>
              </a:spcBef>
            </a:pPr>
            <a:r>
              <a:rPr lang="zh-CN" altLang="en-US" dirty="0" smtClean="0"/>
              <a:t>Android/packages （应用程序包）</a:t>
            </a:r>
          </a:p>
          <a:p>
            <a:pPr marL="12700" marR="5080" indent="447675">
              <a:lnSpc>
                <a:spcPct val="100000"/>
              </a:lnSpc>
              <a:spcBef>
                <a:spcPts val="590"/>
              </a:spcBef>
            </a:pPr>
            <a:r>
              <a:rPr lang="zh-CN" altLang="en-US" dirty="0" smtClean="0"/>
              <a:t>Android/prebuilt （x86和arm架构下预编译的一些资源）</a:t>
            </a:r>
          </a:p>
          <a:p>
            <a:pPr marL="12700" marR="5080" indent="447675">
              <a:lnSpc>
                <a:spcPct val="100000"/>
              </a:lnSpc>
              <a:spcBef>
                <a:spcPts val="590"/>
              </a:spcBef>
            </a:pPr>
            <a:r>
              <a:rPr lang="zh-CN" altLang="en-US" dirty="0" smtClean="0"/>
              <a:t>Android/sdk （sdk及模拟器）</a:t>
            </a:r>
          </a:p>
          <a:p>
            <a:pPr marL="12700" marR="5080" indent="447675">
              <a:lnSpc>
                <a:spcPct val="100000"/>
              </a:lnSpc>
              <a:spcBef>
                <a:spcPts val="590"/>
              </a:spcBef>
            </a:pPr>
            <a:r>
              <a:rPr lang="zh-CN" altLang="en-US" dirty="0" smtClean="0"/>
              <a:t>Android/system （文件系统、应用及组件——C语言）</a:t>
            </a:r>
          </a:p>
          <a:p>
            <a:pPr marL="12700" marR="5080" indent="447675">
              <a:lnSpc>
                <a:spcPct val="100000"/>
              </a:lnSpc>
              <a:spcBef>
                <a:spcPts val="590"/>
              </a:spcBef>
            </a:pPr>
            <a:r>
              <a:rPr lang="zh-CN" altLang="en-US" dirty="0" smtClean="0"/>
              <a:t>Android/Makefile</a:t>
            </a:r>
          </a:p>
          <a:p>
            <a:pPr marL="12700" marR="5080" indent="447675">
              <a:lnSpc>
                <a:spcPct val="100000"/>
              </a:lnSpc>
              <a:spcBef>
                <a:spcPts val="590"/>
              </a:spcBef>
            </a:pPr>
            <a:r>
              <a:rPr lang="zh-CN" altLang="en-US" dirty="0" smtClean="0"/>
              <a:t>Android/v8.log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sz="2000" b="1" dirty="0" smtClean="0">
                  <a:solidFill>
                    <a:schemeClr val="accent2"/>
                  </a:solidFill>
                </a:rPr>
                <a:t>14</a:t>
              </a:r>
              <a:endParaRPr 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（三）Android 开发环境 ADT 搭建</a:t>
              </a:r>
              <a:endParaRPr lang="zh-CN" altLang="en-US"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61440" y="1138555"/>
            <a:ext cx="9401175" cy="3228975"/>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solidFill>
                  <a:schemeClr val="accent1"/>
                </a:solidFill>
                <a:effectLst>
                  <a:outerShdw blurRad="38100" dist="25400" dir="5400000" algn="ctr" rotWithShape="0">
                    <a:srgbClr val="6E747A">
                      <a:alpha val="43000"/>
                    </a:srgbClr>
                  </a:outerShdw>
                </a:effectLst>
              </a:rPr>
              <a:t> </a:t>
            </a:r>
            <a:r>
              <a:rPr lang="en-US" altLang="zh-CN" sz="2400" dirty="0" smtClean="0">
                <a:solidFill>
                  <a:schemeClr val="accent1"/>
                </a:solidFill>
                <a:effectLst>
                  <a:outerShdw blurRad="38100" dist="25400" dir="5400000" algn="ctr" rotWithShape="0">
                    <a:srgbClr val="6E747A">
                      <a:alpha val="43000"/>
                    </a:srgbClr>
                  </a:outerShdw>
                </a:effectLst>
              </a:rPr>
              <a:t>1. </a:t>
            </a:r>
            <a:r>
              <a:rPr lang="zh-CN" altLang="en-US" sz="2400" b="1" dirty="0" smtClean="0">
                <a:solidFill>
                  <a:schemeClr val="accent1"/>
                </a:solidFill>
                <a:effectLst>
                  <a:outerShdw blurRad="38100" dist="25400" dir="5400000" algn="ctr" rotWithShape="0">
                    <a:srgbClr val="6E747A">
                      <a:alpha val="43000"/>
                    </a:srgbClr>
                  </a:outerShdw>
                </a:effectLst>
              </a:rPr>
              <a:t>ADT </a:t>
            </a:r>
          </a:p>
          <a:p>
            <a:pPr marL="12700" marR="5080" indent="447675">
              <a:lnSpc>
                <a:spcPct val="100000"/>
              </a:lnSpc>
              <a:spcBef>
                <a:spcPts val="590"/>
              </a:spcBef>
            </a:pPr>
            <a:endParaRPr lang="zh-CN" altLang="en-US" dirty="0" smtClean="0"/>
          </a:p>
          <a:p>
            <a:pPr marL="12700" marR="5080" indent="447675">
              <a:lnSpc>
                <a:spcPct val="100000"/>
              </a:lnSpc>
              <a:spcBef>
                <a:spcPts val="590"/>
              </a:spcBef>
            </a:pPr>
            <a:r>
              <a:rPr lang="zh-CN" altLang="en-US" sz="2400" dirty="0" smtClean="0"/>
              <a:t>ADT （Android Development Tools）是 EcliPSe 开发 Android 应用程序的插件。</a:t>
            </a:r>
          </a:p>
          <a:p>
            <a:pPr marL="12700" marR="5080" indent="447675">
              <a:lnSpc>
                <a:spcPct val="100000"/>
              </a:lnSpc>
              <a:spcBef>
                <a:spcPts val="590"/>
              </a:spcBef>
            </a:pPr>
            <a:r>
              <a:rPr lang="zh-CN" altLang="en-US" sz="2400" dirty="0" smtClean="0"/>
              <a:t>ADT-Bundle for Windows 是由Google Android官方提供的集成式IDE，已经包含了Eclipse，你无需再去下载Eclipse，并且里面已集成了插件，它解决了大部分新手通过eclipse来配置Android开发环境的复杂问题。</a:t>
            </a:r>
          </a:p>
          <a:p>
            <a:pPr marL="12700" marR="5080" indent="447675">
              <a:lnSpc>
                <a:spcPct val="100000"/>
              </a:lnSpc>
              <a:spcBef>
                <a:spcPts val="590"/>
              </a:spcBef>
            </a:pP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sz="2000" b="1" dirty="0" smtClean="0">
                  <a:solidFill>
                    <a:schemeClr val="accent2"/>
                  </a:solidFill>
                </a:rPr>
                <a:t>15</a:t>
              </a:r>
              <a:endParaRPr 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（三）Android 开发环境 ADT 搭建</a:t>
              </a:r>
              <a:endParaRPr lang="zh-CN" altLang="en-US"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61440" y="1138555"/>
            <a:ext cx="10032365" cy="3594735"/>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solidFill>
                  <a:schemeClr val="accent1"/>
                </a:solidFill>
                <a:effectLst>
                  <a:outerShdw blurRad="38100" dist="25400" dir="5400000" algn="ctr" rotWithShape="0">
                    <a:srgbClr val="6E747A">
                      <a:alpha val="43000"/>
                    </a:srgbClr>
                  </a:outerShdw>
                </a:effectLst>
              </a:rPr>
              <a:t> 2. ADT安装步骤</a:t>
            </a:r>
            <a:endParaRPr lang="zh-CN" altLang="en-US" sz="2400" b="1" dirty="0" smtClean="0">
              <a:solidFill>
                <a:schemeClr val="accent1"/>
              </a:solidFill>
              <a:effectLst>
                <a:outerShdw blurRad="38100" dist="25400" dir="5400000" algn="ctr" rotWithShape="0">
                  <a:srgbClr val="6E747A">
                    <a:alpha val="43000"/>
                  </a:srgbClr>
                </a:outerShdw>
              </a:effectLst>
            </a:endParaRPr>
          </a:p>
          <a:p>
            <a:pPr marL="12700" marR="5080" indent="447675">
              <a:lnSpc>
                <a:spcPct val="100000"/>
              </a:lnSpc>
              <a:spcBef>
                <a:spcPts val="590"/>
              </a:spcBef>
            </a:pPr>
            <a:endParaRPr lang="zh-CN" altLang="en-US" dirty="0" smtClean="0"/>
          </a:p>
          <a:p>
            <a:pPr marL="12700" marR="5080" indent="447675">
              <a:lnSpc>
                <a:spcPct val="100000"/>
              </a:lnSpc>
              <a:spcBef>
                <a:spcPts val="590"/>
              </a:spcBef>
            </a:pPr>
            <a:r>
              <a:rPr lang="zh-CN" altLang="en-US" sz="2400" dirty="0" smtClean="0"/>
              <a:t>（</a:t>
            </a:r>
            <a:r>
              <a:rPr lang="en-US" altLang="zh-CN" sz="2400" dirty="0" smtClean="0"/>
              <a:t>1</a:t>
            </a:r>
            <a:r>
              <a:rPr lang="zh-CN" altLang="en-US" sz="2400" dirty="0" smtClean="0"/>
              <a:t>）将你下载好的 ADT 的压缩包解压，就以的得到 ADT 的文件夹了。进入文件夹，找到”SDK  Manage</a:t>
            </a:r>
            <a:r>
              <a:rPr lang="en-US" altLang="zh-CN" sz="2400" dirty="0" smtClean="0"/>
              <a:t>r.exe”并运行；</a:t>
            </a:r>
          </a:p>
          <a:p>
            <a:pPr marL="12700" marR="5080" indent="447675">
              <a:lnSpc>
                <a:spcPct val="100000"/>
              </a:lnSpc>
              <a:spcBef>
                <a:spcPts val="590"/>
              </a:spcBef>
            </a:pPr>
            <a:r>
              <a:rPr lang="en-US" altLang="zh-CN" sz="2400" dirty="0" smtClean="0"/>
              <a:t>(2)   TOOLS 和 EXTRAS 建议全部安装，Android（API）则需要根据个人的开发来选择安装。选中你需要 安装的文件，然后点击程序右下方的”Install  package”。</a:t>
            </a:r>
          </a:p>
          <a:p>
            <a:pPr marL="12700" marR="5080" indent="447675">
              <a:lnSpc>
                <a:spcPct val="100000"/>
              </a:lnSpc>
              <a:spcBef>
                <a:spcPts val="590"/>
              </a:spcBef>
            </a:pPr>
            <a:r>
              <a:rPr lang="en-US" altLang="zh-CN" sz="2400" dirty="0" smtClean="0"/>
              <a:t>(3)   安装完成后，进入”eclipse”文件夹，运行”eclipse.exe”文件。第一次需要设置 WorkSpace 路径， 作为存放工程的目录。</a:t>
            </a:r>
          </a:p>
        </p:txBody>
      </p:sp>
      <p:pic>
        <p:nvPicPr>
          <p:cNvPr id="7" name="图片 6"/>
          <p:cNvPicPr>
            <a:picLocks noChangeAspect="1"/>
          </p:cNvPicPr>
          <p:nvPr/>
        </p:nvPicPr>
        <p:blipFill>
          <a:blip r:embed="rId3"/>
          <a:stretch>
            <a:fillRect/>
          </a:stretch>
        </p:blipFill>
        <p:spPr>
          <a:xfrm>
            <a:off x="1698625" y="4862195"/>
            <a:ext cx="9357360" cy="1716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zh-CN" altLang="en-US" sz="3200" b="1" dirty="0">
                <a:solidFill>
                  <a:schemeClr val="accent2"/>
                </a:solidFill>
                <a:latin typeface="微软雅黑" panose="020B0503020204020204" pitchFamily="34" charset="-122"/>
                <a:ea typeface="微软雅黑" panose="020B0503020204020204" pitchFamily="34" charset="-122"/>
              </a:rPr>
              <a:t>引言</a:t>
            </a:r>
          </a:p>
        </p:txBody>
      </p:sp>
      <p:grpSp>
        <p:nvGrpSpPr>
          <p:cNvPr id="3" name="组合 2"/>
          <p:cNvGrpSpPr/>
          <p:nvPr/>
        </p:nvGrpSpPr>
        <p:grpSpPr>
          <a:xfrm>
            <a:off x="426729" y="1641513"/>
            <a:ext cx="487680" cy="4748270"/>
            <a:chOff x="426729" y="1641513"/>
            <a:chExt cx="487680" cy="4748270"/>
          </a:xfrm>
        </p:grpSpPr>
        <p:sp>
          <p:nvSpPr>
            <p:cNvPr id="4" name="文本框 3"/>
            <p:cNvSpPr txBox="1"/>
            <p:nvPr/>
          </p:nvSpPr>
          <p:spPr>
            <a:xfrm>
              <a:off x="429656" y="1641513"/>
              <a:ext cx="462709" cy="398780"/>
            </a:xfrm>
            <a:prstGeom prst="rect">
              <a:avLst/>
            </a:prstGeom>
            <a:noFill/>
          </p:spPr>
          <p:txBody>
            <a:bodyPr wrap="square" rtlCol="0">
              <a:spAutoFit/>
            </a:bodyPr>
            <a:lstStyle/>
            <a:p>
              <a:endParaRPr lang="zh-CN" altLang="en-US" sz="2000" b="1" dirty="0">
                <a:solidFill>
                  <a:schemeClr val="accent2"/>
                </a:solidFill>
              </a:endParaRPr>
            </a:p>
          </p:txBody>
        </p:sp>
        <p:sp>
          <p:nvSpPr>
            <p:cNvPr id="5" name="文本框 4"/>
            <p:cNvSpPr txBox="1"/>
            <p:nvPr/>
          </p:nvSpPr>
          <p:spPr>
            <a:xfrm>
              <a:off x="426729" y="2280492"/>
              <a:ext cx="487680" cy="4109291"/>
            </a:xfrm>
            <a:prstGeom prst="rect">
              <a:avLst/>
            </a:prstGeom>
            <a:noFill/>
          </p:spPr>
          <p:txBody>
            <a:bodyPr vert="eaVert" wrap="square" rtlCol="0">
              <a:spAutoFit/>
            </a:bodyPr>
            <a:lstStyle/>
            <a:p>
              <a:pPr algn="ctr"/>
              <a:r>
                <a:rPr lang="zh-CN" altLang="en-US" sz="2000" dirty="0" smtClean="0">
                  <a:sym typeface="+mn-ea"/>
                </a:rPr>
                <a:t>多核嵌入式实验箱应用</a:t>
              </a:r>
              <a:endParaRPr lang="zh-CN" altLang="en-US" sz="2000"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605122" y="2150679"/>
            <a:ext cx="9690951" cy="2655570"/>
          </a:xfrm>
          <a:prstGeom prst="rect">
            <a:avLst/>
          </a:prstGeom>
          <a:noFill/>
        </p:spPr>
        <p:txBody>
          <a:bodyPr wrap="square" rtlCol="0">
            <a:spAutoFit/>
          </a:bodyPr>
          <a:lstStyle/>
          <a:p>
            <a:pPr marL="12700" marR="5080" indent="447675">
              <a:lnSpc>
                <a:spcPct val="100000"/>
              </a:lnSpc>
              <a:spcBef>
                <a:spcPts val="590"/>
              </a:spcBef>
            </a:pPr>
            <a:r>
              <a:rPr lang="en-US" altLang="zh-CN" sz="2800" dirty="0" smtClean="0"/>
              <a:t>   </a:t>
            </a:r>
            <a:r>
              <a:rPr lang="zh-CN" altLang="en-US" sz="2800" dirty="0" smtClean="0"/>
              <a:t>嵌入式开发，在学习嵌入式理论基础上，进行更高层次开发实践，可通过多核嵌入式实验箱进行单核和多核嵌入式基础实验、物联网基础实验、手机和平板等智能设备嵌入式软件开发实验。实验箱搭载的Arduino开源开发板能够让使用者快速根据需求搭建完整的硬件系统，并用Android开发各类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16</a:t>
              </a:r>
              <a:endParaRPr lang="zh-CN" alt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（三）Android 开发环境 ADT 搭建</a:t>
              </a:r>
              <a:endParaRPr lang="zh-CN" altLang="en-US"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61440" y="1138555"/>
            <a:ext cx="6168390" cy="5560060"/>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 </a:t>
            </a:r>
            <a:r>
              <a:rPr lang="en-US" altLang="zh-CN" sz="2800" dirty="0" smtClean="0">
                <a:solidFill>
                  <a:schemeClr val="accent1"/>
                </a:solidFill>
                <a:effectLst>
                  <a:outerShdw blurRad="38100" dist="25400" dir="5400000" algn="ctr" rotWithShape="0">
                    <a:srgbClr val="6E747A">
                      <a:alpha val="43000"/>
                    </a:srgbClr>
                  </a:outerShdw>
                </a:effectLst>
              </a:rPr>
              <a:t>3. </a:t>
            </a:r>
            <a:r>
              <a:rPr sz="2800" dirty="0" smtClean="0">
                <a:solidFill>
                  <a:schemeClr val="accent1"/>
                </a:solidFill>
                <a:effectLst>
                  <a:outerShdw blurRad="38100" dist="25400" dir="5400000" algn="ctr" rotWithShape="0">
                    <a:srgbClr val="6E747A">
                      <a:alpha val="43000"/>
                    </a:srgbClr>
                  </a:outerShdw>
                </a:effectLst>
                <a:sym typeface="+mn-ea"/>
              </a:rPr>
              <a:t>创建 android 模拟器</a:t>
            </a:r>
            <a:endParaRPr lang="zh-CN" altLang="en-US" sz="2800" b="1" dirty="0" smtClean="0">
              <a:solidFill>
                <a:schemeClr val="accent1"/>
              </a:solidFill>
              <a:effectLst>
                <a:outerShdw blurRad="38100" dist="25400" dir="5400000" algn="ctr" rotWithShape="0">
                  <a:srgbClr val="6E747A">
                    <a:alpha val="43000"/>
                  </a:srgbClr>
                </a:outerShdw>
              </a:effectLst>
              <a:sym typeface="+mn-ea"/>
            </a:endParaRPr>
          </a:p>
          <a:p>
            <a:pPr marL="12700" marR="5080" indent="447675">
              <a:lnSpc>
                <a:spcPct val="100000"/>
              </a:lnSpc>
              <a:spcBef>
                <a:spcPts val="590"/>
              </a:spcBef>
            </a:pPr>
            <a:endParaRPr lang="zh-CN" altLang="en-US" dirty="0" smtClean="0"/>
          </a:p>
          <a:p>
            <a:pPr marL="12700" marR="5080" indent="447675">
              <a:lnSpc>
                <a:spcPct val="100000"/>
              </a:lnSpc>
              <a:spcBef>
                <a:spcPts val="590"/>
              </a:spcBef>
            </a:pPr>
            <a:r>
              <a:rPr sz="2400" dirty="0" smtClean="0"/>
              <a:t>(1)   打开”eclipse.exe”，然后点击工具栏</a:t>
            </a:r>
            <a:r>
              <a:rPr lang="en-US" altLang="zh-CN" sz="2400" dirty="0" smtClean="0"/>
              <a:t>；</a:t>
            </a:r>
          </a:p>
          <a:p>
            <a:pPr marL="12700" marR="5080" indent="447675">
              <a:lnSpc>
                <a:spcPct val="100000"/>
              </a:lnSpc>
              <a:spcBef>
                <a:spcPts val="590"/>
              </a:spcBef>
            </a:pPr>
            <a:r>
              <a:rPr lang="en-US" altLang="zh-CN" sz="2400" dirty="0" smtClean="0"/>
              <a:t>(2)    点击程序右侧”NEW”按钮</a:t>
            </a:r>
            <a:r>
              <a:rPr lang="zh-CN" altLang="en-US" sz="2400" dirty="0" smtClean="0"/>
              <a:t>；</a:t>
            </a:r>
          </a:p>
          <a:p>
            <a:pPr marL="12700" marR="5080" indent="447675">
              <a:lnSpc>
                <a:spcPct val="100000"/>
              </a:lnSpc>
              <a:spcBef>
                <a:spcPts val="590"/>
              </a:spcBef>
            </a:pPr>
            <a:r>
              <a:rPr lang="zh-CN" altLang="en-US" sz="2400" dirty="0" smtClean="0"/>
              <a:t>(3)    AVD  Name:是你创建的 AVD 设备的名称；Device:则是 AVD 设备的屏幕界面大小；Target:是 A VD 运行的 android 版本； CPU/ABI 不需要选择，这是根据你选择的 Target 系统自动为你配置 的； RAM、VM  Heap  、 SD  Card  Size  可以不设置。设置好后，单击”OK 按钮”；</a:t>
            </a:r>
          </a:p>
          <a:p>
            <a:pPr marL="12700" marR="5080" indent="447675">
              <a:lnSpc>
                <a:spcPct val="100000"/>
              </a:lnSpc>
              <a:spcBef>
                <a:spcPts val="590"/>
              </a:spcBef>
            </a:pPr>
            <a:r>
              <a:rPr lang="zh-CN" altLang="en-US" sz="2400" dirty="0" smtClean="0"/>
              <a:t>(4)	启动 AVD，选中你刚创建的 AVD，然后点击右侧的 Start 按钮，等待几分钟后，启动完成。</a:t>
            </a:r>
          </a:p>
        </p:txBody>
      </p:sp>
      <p:pic>
        <p:nvPicPr>
          <p:cNvPr id="7" name="图片 6"/>
          <p:cNvPicPr>
            <a:picLocks noChangeAspect="1"/>
          </p:cNvPicPr>
          <p:nvPr/>
        </p:nvPicPr>
        <p:blipFill>
          <a:blip r:embed="rId3"/>
          <a:stretch>
            <a:fillRect/>
          </a:stretch>
        </p:blipFill>
        <p:spPr>
          <a:xfrm>
            <a:off x="7674610" y="1138555"/>
            <a:ext cx="4104640" cy="5514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37911" y="1654848"/>
            <a:ext cx="476498" cy="4734935"/>
            <a:chOff x="437911" y="1654848"/>
            <a:chExt cx="476498" cy="4734935"/>
          </a:xfrm>
        </p:grpSpPr>
        <p:sp>
          <p:nvSpPr>
            <p:cNvPr id="4" name="文本框 3"/>
            <p:cNvSpPr txBox="1"/>
            <p:nvPr/>
          </p:nvSpPr>
          <p:spPr>
            <a:xfrm>
              <a:off x="437911" y="1654848"/>
              <a:ext cx="462709" cy="398780"/>
            </a:xfrm>
            <a:prstGeom prst="rect">
              <a:avLst/>
            </a:prstGeom>
            <a:noFill/>
          </p:spPr>
          <p:txBody>
            <a:bodyPr wrap="square" rtlCol="0">
              <a:spAutoFit/>
            </a:bodyPr>
            <a:lstStyle/>
            <a:p>
              <a:r>
                <a:rPr lang="en-US" sz="2000" b="1" dirty="0" smtClean="0">
                  <a:solidFill>
                    <a:schemeClr val="accent2"/>
                  </a:solidFill>
                </a:rPr>
                <a:t>17</a:t>
              </a:r>
              <a:endParaRPr 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（三）Android 开发环境 ADT 搭建</a:t>
              </a:r>
              <a:endParaRPr lang="zh-CN" altLang="en-US"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61440" y="1138555"/>
            <a:ext cx="9879330" cy="3290570"/>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 </a:t>
            </a:r>
            <a:r>
              <a:rPr lang="en-US" altLang="zh-CN" sz="2800" dirty="0" smtClean="0">
                <a:solidFill>
                  <a:schemeClr val="accent1"/>
                </a:solidFill>
                <a:effectLst>
                  <a:outerShdw blurRad="38100" dist="25400" dir="5400000" algn="ctr" rotWithShape="0">
                    <a:srgbClr val="6E747A">
                      <a:alpha val="43000"/>
                    </a:srgbClr>
                  </a:outerShdw>
                </a:effectLst>
              </a:rPr>
              <a:t>4. </a:t>
            </a:r>
            <a:r>
              <a:rPr sz="2800" dirty="0" smtClean="0">
                <a:solidFill>
                  <a:schemeClr val="accent1"/>
                </a:solidFill>
                <a:effectLst>
                  <a:outerShdw blurRad="38100" dist="25400" dir="5400000" algn="ctr" rotWithShape="0">
                    <a:srgbClr val="6E747A">
                      <a:alpha val="43000"/>
                    </a:srgbClr>
                  </a:outerShdw>
                </a:effectLst>
                <a:sym typeface="+mn-ea"/>
              </a:rPr>
              <a:t>创建一个Hello World项目</a:t>
            </a:r>
          </a:p>
          <a:p>
            <a:pPr marL="12700" marR="5080" indent="447675">
              <a:lnSpc>
                <a:spcPct val="100000"/>
              </a:lnSpc>
              <a:spcBef>
                <a:spcPts val="590"/>
              </a:spcBef>
            </a:pPr>
            <a:endParaRPr lang="zh-CN" altLang="en-US" dirty="0" smtClean="0"/>
          </a:p>
          <a:p>
            <a:pPr marL="12700" marR="5080" indent="447675">
              <a:lnSpc>
                <a:spcPct val="100000"/>
              </a:lnSpc>
              <a:spcBef>
                <a:spcPts val="590"/>
              </a:spcBef>
            </a:pPr>
            <a:r>
              <a:rPr sz="2400" dirty="0" smtClean="0"/>
              <a:t>(1)  通过File -&gt; New-&gt; Android Application Project, 然后输入Hello World（项目名字），next，finish</a:t>
            </a:r>
            <a:r>
              <a:rPr lang="en-US" altLang="zh-CN" sz="2400" dirty="0" smtClean="0"/>
              <a:t>；</a:t>
            </a:r>
          </a:p>
          <a:p>
            <a:pPr marL="12700" marR="5080" indent="447675">
              <a:lnSpc>
                <a:spcPct val="100000"/>
              </a:lnSpc>
              <a:spcBef>
                <a:spcPts val="590"/>
              </a:spcBef>
            </a:pPr>
            <a:r>
              <a:rPr lang="en-US" altLang="zh-CN" sz="2400" dirty="0" smtClean="0"/>
              <a:t>(2)    </a:t>
            </a:r>
            <a:r>
              <a:rPr sz="2400" dirty="0" smtClean="0"/>
              <a:t>直接点击Run  Debug（快捷键F11）就可以在你配置的模拟器里运行了</a:t>
            </a:r>
            <a:r>
              <a:rPr lang="zh-CN" altLang="en-US" sz="2400" dirty="0" smtClean="0"/>
              <a:t>。</a:t>
            </a:r>
          </a:p>
          <a:p>
            <a:pPr marL="12700" marR="5080" indent="447675">
              <a:lnSpc>
                <a:spcPct val="100000"/>
              </a:lnSpc>
              <a:spcBef>
                <a:spcPts val="590"/>
              </a:spcBef>
            </a:pPr>
            <a:r>
              <a:rPr lang="en-US" altLang="zh-CN" sz="2400" dirty="0" smtClean="0">
                <a:sym typeface="+mn-ea"/>
              </a:rPr>
              <a:t>(3) </a:t>
            </a:r>
            <a:r>
              <a:rPr lang="zh-CN" altLang="en-US" sz="2400" dirty="0" smtClean="0"/>
              <a:t>也可以选中 Run  As  -&gt;  Android  Appli cation。选择实验箱作为运行目标。</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sz="2000" b="1" dirty="0" smtClean="0">
                  <a:solidFill>
                    <a:schemeClr val="accent2"/>
                  </a:solidFill>
                </a:rPr>
                <a:t>18</a:t>
              </a:r>
              <a:endParaRPr 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（四）Android 界面设计布局</a:t>
              </a:r>
              <a:endParaRPr lang="zh-CN" altLang="en-US"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61440" y="1138555"/>
            <a:ext cx="2720340" cy="1816100"/>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 </a:t>
            </a:r>
            <a:r>
              <a:rPr lang="en-US" altLang="zh-CN" sz="2800" dirty="0" smtClean="0">
                <a:solidFill>
                  <a:schemeClr val="accent1"/>
                </a:solidFill>
                <a:effectLst>
                  <a:outerShdw blurRad="38100" dist="25400" dir="5400000" algn="ctr" rotWithShape="0">
                    <a:srgbClr val="6E747A">
                      <a:alpha val="43000"/>
                    </a:srgbClr>
                  </a:outerShdw>
                </a:effectLst>
              </a:rPr>
              <a:t>1. </a:t>
            </a:r>
            <a:r>
              <a:rPr lang="zh-CN" altLang="en-US" sz="2800" dirty="0" smtClean="0">
                <a:solidFill>
                  <a:schemeClr val="accent1"/>
                </a:solidFill>
                <a:effectLst>
                  <a:outerShdw blurRad="38100" dist="25400" dir="5400000" algn="ctr" rotWithShape="0">
                    <a:srgbClr val="6E747A">
                      <a:alpha val="43000"/>
                    </a:srgbClr>
                  </a:outerShdw>
                </a:effectLst>
              </a:rPr>
              <a:t>了解</a:t>
            </a:r>
            <a:r>
              <a:rPr lang="en-US" altLang="zh-CN" sz="2800" dirty="0" smtClean="0">
                <a:solidFill>
                  <a:schemeClr val="accent1"/>
                </a:solidFill>
                <a:effectLst>
                  <a:outerShdw blurRad="38100" dist="25400" dir="5400000" algn="ctr" rotWithShape="0">
                    <a:srgbClr val="6E747A">
                      <a:alpha val="43000"/>
                    </a:srgbClr>
                  </a:outerShdw>
                </a:effectLst>
              </a:rPr>
              <a:t>Android</a:t>
            </a:r>
            <a:r>
              <a:rPr lang="zh-CN" altLang="en-US" sz="2800" dirty="0" smtClean="0">
                <a:solidFill>
                  <a:schemeClr val="accent1"/>
                </a:solidFill>
                <a:effectLst>
                  <a:outerShdw blurRad="38100" dist="25400" dir="5400000" algn="ctr" rotWithShape="0">
                    <a:srgbClr val="6E747A">
                      <a:alpha val="43000"/>
                    </a:srgbClr>
                  </a:outerShdw>
                </a:effectLst>
              </a:rPr>
              <a:t>项目文件夹结构</a:t>
            </a:r>
            <a:endParaRPr lang="zh-CN" altLang="en-US" sz="2800" dirty="0" smtClean="0">
              <a:solidFill>
                <a:schemeClr val="accent1"/>
              </a:solidFill>
              <a:effectLst>
                <a:outerShdw blurRad="38100" dist="25400" dir="5400000" algn="ctr" rotWithShape="0">
                  <a:srgbClr val="6E747A">
                    <a:alpha val="43000"/>
                  </a:srgbClr>
                </a:outerShdw>
              </a:effectLst>
              <a:sym typeface="+mn-ea"/>
            </a:endParaRPr>
          </a:p>
          <a:p>
            <a:pPr marL="12700" marR="5080" indent="447675">
              <a:lnSpc>
                <a:spcPct val="100000"/>
              </a:lnSpc>
              <a:spcBef>
                <a:spcPts val="590"/>
              </a:spcBef>
            </a:pPr>
            <a:endParaRPr lang="zh-CN" altLang="en-US" sz="2400" dirty="0" smtClean="0"/>
          </a:p>
        </p:txBody>
      </p:sp>
      <p:pic>
        <p:nvPicPr>
          <p:cNvPr id="8" name="图片 7" descr="]F%44(]TA}FU9C2{Z[M]`$P"/>
          <p:cNvPicPr>
            <a:picLocks noChangeAspect="1"/>
          </p:cNvPicPr>
          <p:nvPr/>
        </p:nvPicPr>
        <p:blipFill>
          <a:blip r:embed="rId3"/>
          <a:stretch>
            <a:fillRect/>
          </a:stretch>
        </p:blipFill>
        <p:spPr>
          <a:xfrm>
            <a:off x="4353560" y="831215"/>
            <a:ext cx="6931025" cy="5821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sz="2000" b="1" dirty="0" smtClean="0">
                  <a:solidFill>
                    <a:schemeClr val="accent2"/>
                  </a:solidFill>
                </a:rPr>
                <a:t>19</a:t>
              </a:r>
              <a:endParaRPr 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（四）Android 界面设计布局</a:t>
              </a:r>
              <a:endParaRPr lang="zh-CN" altLang="en-US"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61440" y="1138555"/>
            <a:ext cx="10076815" cy="5538470"/>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 </a:t>
            </a:r>
            <a:r>
              <a:rPr lang="en-US" altLang="zh-CN" sz="2800" dirty="0" smtClean="0">
                <a:solidFill>
                  <a:schemeClr val="accent1"/>
                </a:solidFill>
                <a:effectLst>
                  <a:outerShdw blurRad="38100" dist="25400" dir="5400000" algn="ctr" rotWithShape="0">
                    <a:srgbClr val="6E747A">
                      <a:alpha val="43000"/>
                    </a:srgbClr>
                  </a:outerShdw>
                </a:effectLst>
              </a:rPr>
              <a:t>2. </a:t>
            </a:r>
            <a:r>
              <a:rPr lang="zh-CN" altLang="en-US" sz="2800" dirty="0" smtClean="0">
                <a:solidFill>
                  <a:schemeClr val="accent1"/>
                </a:solidFill>
                <a:effectLst>
                  <a:outerShdw blurRad="38100" dist="25400" dir="5400000" algn="ctr" rotWithShape="0">
                    <a:srgbClr val="6E747A">
                      <a:alpha val="43000"/>
                    </a:srgbClr>
                  </a:outerShdw>
                </a:effectLst>
              </a:rPr>
              <a:t>控件</a:t>
            </a:r>
            <a:endParaRPr lang="zh-CN" altLang="en-US" dirty="0" smtClean="0"/>
          </a:p>
          <a:p>
            <a:pPr marL="12700" marR="5080" indent="447675">
              <a:lnSpc>
                <a:spcPct val="100000"/>
              </a:lnSpc>
              <a:spcBef>
                <a:spcPts val="590"/>
              </a:spcBef>
            </a:pPr>
            <a:r>
              <a:rPr sz="2000" dirty="0" smtClean="0"/>
              <a:t>1.Android 控件</a:t>
            </a:r>
          </a:p>
          <a:p>
            <a:pPr marL="12700" marR="5080" indent="447675">
              <a:lnSpc>
                <a:spcPct val="100000"/>
              </a:lnSpc>
              <a:spcBef>
                <a:spcPts val="590"/>
              </a:spcBef>
            </a:pPr>
            <a:r>
              <a:rPr sz="2000" dirty="0" smtClean="0"/>
              <a:t>Android 自定义控件一般要继承 View 类，因此控件的实现及其相应的布局需要完成：</a:t>
            </a:r>
          </a:p>
          <a:p>
            <a:pPr marL="12700" marR="5080" indent="447675">
              <a:lnSpc>
                <a:spcPct val="100000"/>
              </a:lnSpc>
              <a:spcBef>
                <a:spcPts val="590"/>
              </a:spcBef>
            </a:pPr>
            <a:r>
              <a:rPr sz="2000" dirty="0" smtClean="0"/>
              <a:t>(1)继承 View 类，并实现参数为(Context  context,AttributeSet  attrs)的构造函数。 (2)   在布局文件 xml 中设置属性的时候，应以(&lt;包名.类名	/&gt;)的格式进行。</a:t>
            </a:r>
          </a:p>
          <a:p>
            <a:pPr marL="12700" marR="5080" indent="447675">
              <a:lnSpc>
                <a:spcPct val="100000"/>
              </a:lnSpc>
              <a:spcBef>
                <a:spcPts val="590"/>
              </a:spcBef>
            </a:pPr>
            <a:r>
              <a:rPr sz="2000" dirty="0" smtClean="0"/>
              <a:t>(3)   声明一个自定义控件的变量，用 findViewById 将其与布局文件关联起来。</a:t>
            </a:r>
          </a:p>
          <a:p>
            <a:pPr marL="12700" marR="5080" indent="447675">
              <a:lnSpc>
                <a:spcPct val="100000"/>
              </a:lnSpc>
              <a:spcBef>
                <a:spcPts val="590"/>
              </a:spcBef>
            </a:pPr>
            <a:r>
              <a:rPr sz="2000" dirty="0" smtClean="0"/>
              <a:t>2.Text 控件</a:t>
            </a:r>
          </a:p>
          <a:p>
            <a:pPr marL="12700" marR="5080" indent="447675">
              <a:lnSpc>
                <a:spcPct val="100000"/>
              </a:lnSpc>
              <a:spcBef>
                <a:spcPts val="590"/>
              </a:spcBef>
            </a:pPr>
            <a:r>
              <a:rPr sz="2000" dirty="0" smtClean="0"/>
              <a:t>在 android 中，文本控件主要包括 TextView 控件和 EditView 控件，本节先对 TextView 控件的用法进行 详细介绍。TextView 类继承自 View 类，TextView 控件的功能是向用户显示文本的内容，但不允许编辑，而 其子类 EditView 允许用户进行编辑</a:t>
            </a:r>
          </a:p>
          <a:p>
            <a:pPr marL="12700" marR="5080" indent="447675">
              <a:lnSpc>
                <a:spcPct val="100000"/>
              </a:lnSpc>
              <a:spcBef>
                <a:spcPts val="590"/>
              </a:spcBef>
            </a:pPr>
            <a:r>
              <a:rPr sz="2000" dirty="0" smtClean="0"/>
              <a:t>3.Button 控件</a:t>
            </a:r>
          </a:p>
          <a:p>
            <a:pPr marL="12700" marR="5080" indent="447675">
              <a:lnSpc>
                <a:spcPct val="100000"/>
              </a:lnSpc>
              <a:spcBef>
                <a:spcPts val="590"/>
              </a:spcBef>
            </a:pPr>
            <a:r>
              <a:rPr sz="2000" dirty="0" smtClean="0"/>
              <a:t>在 android 中，Button 是一种按钮控件，用户能够在该控件上点击,并后引发相应的事件处理函数</a:t>
            </a:r>
          </a:p>
          <a:p>
            <a:pPr marL="12700" marR="5080" indent="447675">
              <a:lnSpc>
                <a:spcPct val="100000"/>
              </a:lnSpc>
              <a:spcBef>
                <a:spcPts val="590"/>
              </a:spcBef>
            </a:pPr>
            <a:r>
              <a:rPr sz="2000" dirty="0" smtClean="0"/>
              <a:t>ImageButton 用以实现能够显示图像功能的控件按钮。</a:t>
            </a:r>
          </a:p>
          <a:p>
            <a:pPr marL="12700" marR="5080" indent="447675">
              <a:lnSpc>
                <a:spcPct val="100000"/>
              </a:lnSpc>
              <a:spcBef>
                <a:spcPts val="590"/>
              </a:spcBef>
            </a:pPr>
            <a:r>
              <a:rPr sz="2000" dirty="0" smtClean="0"/>
              <a:t>4.布局 Layout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20</a:t>
              </a:r>
              <a:endParaRPr lang="zh-CN" alt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（四）Android 界面设计布局</a:t>
              </a:r>
              <a:endParaRPr lang="zh-CN" altLang="en-US" b="1" dirty="0">
                <a:solidFill>
                  <a:srgbClr val="D9D9D9"/>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61440" y="1138555"/>
            <a:ext cx="10076815" cy="5768340"/>
          </a:xfrm>
          <a:prstGeom prst="rect">
            <a:avLst/>
          </a:prstGeom>
          <a:noFill/>
        </p:spPr>
        <p:txBody>
          <a:bodyPr wrap="square" rtlCol="0">
            <a:spAutoFit/>
          </a:bodyPr>
          <a:lstStyle/>
          <a:p>
            <a:pPr marL="12700" marR="5080" indent="447675">
              <a:lnSpc>
                <a:spcPct val="100000"/>
              </a:lnSpc>
              <a:spcBef>
                <a:spcPts val="590"/>
              </a:spcBef>
            </a:pPr>
            <a:r>
              <a:rPr lang="zh-CN" altLang="en-US" sz="2400" dirty="0" smtClean="0"/>
              <a:t> </a:t>
            </a:r>
            <a:r>
              <a:rPr lang="en-US" altLang="zh-CN" sz="2800" dirty="0" smtClean="0">
                <a:solidFill>
                  <a:schemeClr val="accent1"/>
                </a:solidFill>
                <a:effectLst>
                  <a:outerShdw blurRad="38100" dist="25400" dir="5400000" algn="ctr" rotWithShape="0">
                    <a:srgbClr val="6E747A">
                      <a:alpha val="43000"/>
                    </a:srgbClr>
                  </a:outerShdw>
                </a:effectLst>
              </a:rPr>
              <a:t>3. </a:t>
            </a:r>
            <a:r>
              <a:rPr lang="zh-CN" altLang="en-US" sz="2800" dirty="0" smtClean="0">
                <a:solidFill>
                  <a:schemeClr val="accent1"/>
                </a:solidFill>
                <a:effectLst>
                  <a:outerShdw blurRad="38100" dist="25400" dir="5400000" algn="ctr" rotWithShape="0">
                    <a:srgbClr val="6E747A">
                      <a:alpha val="43000"/>
                    </a:srgbClr>
                  </a:outerShdw>
                </a:effectLst>
              </a:rPr>
              <a:t>制作按钮控件</a:t>
            </a:r>
            <a:endParaRPr lang="zh-CN" altLang="en-US" sz="2800" dirty="0" smtClean="0">
              <a:solidFill>
                <a:schemeClr val="accent1"/>
              </a:solidFill>
              <a:effectLst>
                <a:outerShdw blurRad="38100" dist="25400" dir="5400000" algn="ctr" rotWithShape="0">
                  <a:srgbClr val="6E747A">
                    <a:alpha val="43000"/>
                  </a:srgbClr>
                </a:outerShdw>
              </a:effectLst>
              <a:sym typeface="+mn-ea"/>
            </a:endParaRPr>
          </a:p>
          <a:p>
            <a:pPr marL="12700" marR="5080" indent="447675">
              <a:lnSpc>
                <a:spcPct val="100000"/>
              </a:lnSpc>
              <a:spcBef>
                <a:spcPts val="590"/>
              </a:spcBef>
            </a:pPr>
            <a:r>
              <a:rPr sz="2000" dirty="0" smtClean="0"/>
              <a:t>(1)新建工程，选择菜单 File-&gt;New-&gt;Android  Application  Project。一直选择 Next，完成工程创建。</a:t>
            </a:r>
          </a:p>
          <a:p>
            <a:pPr marL="12700" marR="5080" indent="447675">
              <a:lnSpc>
                <a:spcPct val="100000"/>
              </a:lnSpc>
              <a:spcBef>
                <a:spcPts val="590"/>
              </a:spcBef>
            </a:pPr>
            <a:r>
              <a:rPr sz="2000" dirty="0" smtClean="0"/>
              <a:t>(</a:t>
            </a:r>
            <a:r>
              <a:rPr lang="en-US" sz="2000" dirty="0" smtClean="0"/>
              <a:t>2</a:t>
            </a:r>
            <a:r>
              <a:rPr sz="2000" dirty="0" smtClean="0"/>
              <a:t>)  在 res-&gt;layout 目录下修改 activity_main.xml 增加所需控件(工程默认为 activity_main.xml，可以手 动修改)</a:t>
            </a:r>
            <a:r>
              <a:rPr lang="zh-CN" sz="2000" dirty="0" smtClean="0"/>
              <a:t>。Form  Widgets 下就有常用控件：Button  、CheckBox、RadiosButton、Spinner 等等 这里举例添加</a:t>
            </a:r>
            <a:r>
              <a:rPr sz="2000" dirty="0" smtClean="0"/>
              <a:t>Button 控件作为参考。</a:t>
            </a:r>
          </a:p>
          <a:p>
            <a:pPr marL="12700" marR="5080" indent="447675">
              <a:lnSpc>
                <a:spcPct val="100000"/>
              </a:lnSpc>
              <a:spcBef>
                <a:spcPts val="590"/>
              </a:spcBef>
            </a:pPr>
            <a:r>
              <a:rPr sz="2000" dirty="0" smtClean="0">
                <a:sym typeface="+mn-ea"/>
              </a:rPr>
              <a:t>(</a:t>
            </a:r>
            <a:r>
              <a:rPr lang="en-US" sz="2000" dirty="0" smtClean="0">
                <a:sym typeface="+mn-ea"/>
              </a:rPr>
              <a:t>3</a:t>
            </a:r>
            <a:r>
              <a:rPr sz="2000" dirty="0" smtClean="0">
                <a:sym typeface="+mn-ea"/>
              </a:rPr>
              <a:t>) </a:t>
            </a:r>
            <a:r>
              <a:rPr sz="2000" dirty="0" smtClean="0"/>
              <a:t>按住 button 图形，将其拖入右侧的可视化控件窗口区</a:t>
            </a:r>
            <a:r>
              <a:rPr lang="zh-CN" sz="2000" dirty="0" smtClean="0"/>
              <a:t>。</a:t>
            </a:r>
          </a:p>
          <a:p>
            <a:pPr marL="12700" marR="5080" indent="447675">
              <a:lnSpc>
                <a:spcPct val="100000"/>
              </a:lnSpc>
              <a:spcBef>
                <a:spcPts val="590"/>
              </a:spcBef>
            </a:pPr>
            <a:r>
              <a:rPr sz="2000" dirty="0" smtClean="0">
                <a:sym typeface="+mn-ea"/>
              </a:rPr>
              <a:t>(</a:t>
            </a:r>
            <a:r>
              <a:rPr lang="en-US" sz="2000" dirty="0" smtClean="0">
                <a:sym typeface="+mn-ea"/>
              </a:rPr>
              <a:t>4</a:t>
            </a:r>
            <a:r>
              <a:rPr sz="2000" dirty="0" smtClean="0">
                <a:sym typeface="+mn-ea"/>
              </a:rPr>
              <a:t>) </a:t>
            </a:r>
            <a:r>
              <a:rPr lang="zh-CN" sz="2000" dirty="0" smtClean="0"/>
              <a:t>双击可视化控件窗口中的 Button，进入文本编辑界面。</a:t>
            </a:r>
          </a:p>
          <a:p>
            <a:pPr marL="12700" marR="5080" indent="447675">
              <a:lnSpc>
                <a:spcPct val="100000"/>
              </a:lnSpc>
              <a:spcBef>
                <a:spcPts val="590"/>
              </a:spcBef>
            </a:pPr>
            <a:r>
              <a:rPr sz="2000" dirty="0" smtClean="0">
                <a:sym typeface="+mn-ea"/>
              </a:rPr>
              <a:t>(</a:t>
            </a:r>
            <a:r>
              <a:rPr lang="en-US" sz="2000" dirty="0" smtClean="0">
                <a:sym typeface="+mn-ea"/>
              </a:rPr>
              <a:t>5</a:t>
            </a:r>
            <a:r>
              <a:rPr sz="2000" dirty="0" smtClean="0">
                <a:sym typeface="+mn-ea"/>
              </a:rPr>
              <a:t>) </a:t>
            </a:r>
            <a:r>
              <a:rPr lang="zh-CN" sz="2000" dirty="0" smtClean="0"/>
              <a:t>修改控件属性</a:t>
            </a:r>
          </a:p>
          <a:p>
            <a:pPr marL="12700" marR="5080" indent="447675">
              <a:lnSpc>
                <a:spcPct val="100000"/>
              </a:lnSpc>
              <a:spcBef>
                <a:spcPts val="590"/>
              </a:spcBef>
            </a:pPr>
            <a:r>
              <a:rPr lang="zh-CN" sz="2000" dirty="0" smtClean="0"/>
              <a:t>方法一：在可视化窗口单击 Button，在 ADT 右方出现 properties 一栏，可以较直观地对 background， text，size，height 等属性。同时可以在 Outline 窗口中查看整体的控件。</a:t>
            </a:r>
          </a:p>
          <a:p>
            <a:pPr marL="12700" marR="5080" indent="447675">
              <a:lnSpc>
                <a:spcPct val="100000"/>
              </a:lnSpc>
              <a:spcBef>
                <a:spcPts val="590"/>
              </a:spcBef>
            </a:pPr>
            <a:r>
              <a:rPr lang="zh-CN" sz="2000" dirty="0" smtClean="0"/>
              <a:t>方法二：双击 Button，直接进入 XML 布局文件中进行修改。</a:t>
            </a:r>
          </a:p>
          <a:p>
            <a:pPr marL="12700" marR="5080" indent="447675">
              <a:lnSpc>
                <a:spcPct val="100000"/>
              </a:lnSpc>
              <a:spcBef>
                <a:spcPts val="590"/>
              </a:spcBef>
            </a:pPr>
            <a:r>
              <a:rPr sz="2000" dirty="0" smtClean="0">
                <a:sym typeface="+mn-ea"/>
              </a:rPr>
              <a:t>(</a:t>
            </a:r>
            <a:r>
              <a:rPr lang="en-US" sz="2000" dirty="0" smtClean="0">
                <a:sym typeface="+mn-ea"/>
              </a:rPr>
              <a:t>6</a:t>
            </a:r>
            <a:r>
              <a:rPr sz="2000" dirty="0" smtClean="0">
                <a:sym typeface="+mn-ea"/>
              </a:rPr>
              <a:t>) </a:t>
            </a:r>
            <a:r>
              <a:rPr lang="zh-CN" sz="2000" dirty="0" smtClean="0"/>
              <a:t>切回 Layout 的可视化预览界面，则可以看到的确被修改了。</a:t>
            </a:r>
          </a:p>
          <a:p>
            <a:pPr marL="12700" marR="5080" indent="447675">
              <a:lnSpc>
                <a:spcPct val="100000"/>
              </a:lnSpc>
              <a:spcBef>
                <a:spcPts val="590"/>
              </a:spcBef>
            </a:pPr>
            <a:r>
              <a:rPr sz="2000" dirty="0" smtClean="0">
                <a:sym typeface="+mn-ea"/>
              </a:rPr>
              <a:t>(</a:t>
            </a:r>
            <a:r>
              <a:rPr lang="en-US" sz="2000" dirty="0" smtClean="0">
                <a:sym typeface="+mn-ea"/>
              </a:rPr>
              <a:t>7</a:t>
            </a:r>
            <a:r>
              <a:rPr sz="2000" dirty="0" smtClean="0">
                <a:sym typeface="+mn-ea"/>
              </a:rPr>
              <a:t>) </a:t>
            </a:r>
            <a:r>
              <a:rPr lang="zh-CN" sz="2000" dirty="0" smtClean="0">
                <a:sym typeface="+mn-ea"/>
              </a:rPr>
              <a:t>添加</a:t>
            </a:r>
            <a:r>
              <a:rPr lang="en-US" altLang="zh-CN" sz="2000" dirty="0" smtClean="0">
                <a:sym typeface="+mn-ea"/>
              </a:rPr>
              <a:t>ImageButton</a:t>
            </a:r>
            <a:r>
              <a:rPr lang="zh-CN" altLang="en-US" sz="2000" dirty="0" smtClean="0">
                <a:sym typeface="+mn-ea"/>
              </a:rPr>
              <a:t>，指定自定义图形按钮。拷贝图标文件到相应的资源目录（</a:t>
            </a:r>
            <a:r>
              <a:rPr lang="en-US" altLang="zh-CN" sz="2000" dirty="0" smtClean="0">
                <a:sym typeface="+mn-ea"/>
              </a:rPr>
              <a:t>res\drawable-hdpi</a:t>
            </a:r>
            <a:r>
              <a:rPr lang="zh-CN" altLang="en-US" sz="2000" dirty="0" smtClean="0">
                <a:sym typeface="+mn-ea"/>
              </a:rPr>
              <a:t>）下</a:t>
            </a:r>
            <a:r>
              <a:rPr lang="en-US" altLang="zh-CN" sz="2000" dirty="0" smtClean="0">
                <a:sym typeface="+mn-ea"/>
              </a:rPr>
              <a:t>,</a:t>
            </a:r>
            <a:r>
              <a:rPr lang="zh-CN" altLang="zh-CN" sz="2000" dirty="0" smtClean="0">
                <a:sym typeface="+mn-ea"/>
              </a:rPr>
              <a:t>按</a:t>
            </a:r>
            <a:r>
              <a:rPr lang="en-US" altLang="zh-CN" sz="2000" dirty="0" smtClean="0">
                <a:sym typeface="+mn-ea"/>
              </a:rPr>
              <a:t>F5</a:t>
            </a:r>
            <a:r>
              <a:rPr lang="zh-CN" altLang="en-US" sz="2000" dirty="0" smtClean="0">
                <a:sym typeface="+mn-ea"/>
              </a:rPr>
              <a:t>刷新，拖放到窗口，8.选择 Run  AS  -&gt;  Android  Application，可以在模拟器上运行，或者将 APK 用 adb 命令安装到实验箱上 运行。</a:t>
            </a:r>
            <a:endParaRPr 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5078"/>
            <a:ext cx="12192000" cy="6873078"/>
          </a:xfrm>
          <a:prstGeom prst="rect">
            <a:avLst/>
          </a:prstGeom>
          <a:gradFill flip="none" rotWithShape="1">
            <a:gsLst>
              <a:gs pos="95000">
                <a:srgbClr val="00B0F0"/>
              </a:gs>
              <a:gs pos="100000">
                <a:srgbClr val="0070C0"/>
              </a:gs>
              <a:gs pos="100000">
                <a:srgbClr val="00206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698973" y="-15078"/>
            <a:ext cx="8493027" cy="6873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2"/>
          <p:cNvGrpSpPr/>
          <p:nvPr/>
        </p:nvGrpSpPr>
        <p:grpSpPr>
          <a:xfrm>
            <a:off x="2350773" y="2073261"/>
            <a:ext cx="2696400" cy="2696400"/>
            <a:chOff x="1773568" y="1503000"/>
            <a:chExt cx="3852000" cy="3852000"/>
          </a:xfrm>
        </p:grpSpPr>
        <p:grpSp>
          <p:nvGrpSpPr>
            <p:cNvPr id="5" name="组合 5"/>
            <p:cNvGrpSpPr/>
            <p:nvPr/>
          </p:nvGrpSpPr>
          <p:grpSpPr>
            <a:xfrm>
              <a:off x="1773568" y="1503000"/>
              <a:ext cx="3852000" cy="3852000"/>
              <a:chOff x="-950738" y="-766897"/>
              <a:chExt cx="5138738" cy="5138738"/>
            </a:xfrm>
          </p:grpSpPr>
          <p:sp>
            <p:nvSpPr>
              <p:cNvPr id="31" name="Freeform 5"/>
              <p:cNvSpPr/>
              <p:nvPr/>
            </p:nvSpPr>
            <p:spPr bwMode="auto">
              <a:xfrm>
                <a:off x="1617837" y="-766897"/>
                <a:ext cx="2570163" cy="5138738"/>
              </a:xfrm>
              <a:custGeom>
                <a:avLst/>
                <a:gdLst>
                  <a:gd name="T0" fmla="*/ 0 w 3237"/>
                  <a:gd name="T1" fmla="*/ 6472 h 6472"/>
                  <a:gd name="T2" fmla="*/ 165 w 3237"/>
                  <a:gd name="T3" fmla="*/ 6468 h 6472"/>
                  <a:gd name="T4" fmla="*/ 330 w 3237"/>
                  <a:gd name="T5" fmla="*/ 6455 h 6472"/>
                  <a:gd name="T6" fmla="*/ 492 w 3237"/>
                  <a:gd name="T7" fmla="*/ 6434 h 6472"/>
                  <a:gd name="T8" fmla="*/ 651 w 3237"/>
                  <a:gd name="T9" fmla="*/ 6407 h 6472"/>
                  <a:gd name="T10" fmla="*/ 962 w 3237"/>
                  <a:gd name="T11" fmla="*/ 6326 h 6472"/>
                  <a:gd name="T12" fmla="*/ 1260 w 3237"/>
                  <a:gd name="T13" fmla="*/ 6217 h 6472"/>
                  <a:gd name="T14" fmla="*/ 1542 w 3237"/>
                  <a:gd name="T15" fmla="*/ 6081 h 6472"/>
                  <a:gd name="T16" fmla="*/ 1809 w 3237"/>
                  <a:gd name="T17" fmla="*/ 5919 h 6472"/>
                  <a:gd name="T18" fmla="*/ 2058 w 3237"/>
                  <a:gd name="T19" fmla="*/ 5733 h 6472"/>
                  <a:gd name="T20" fmla="*/ 2289 w 3237"/>
                  <a:gd name="T21" fmla="*/ 5524 h 6472"/>
                  <a:gd name="T22" fmla="*/ 2498 w 3237"/>
                  <a:gd name="T23" fmla="*/ 5294 h 6472"/>
                  <a:gd name="T24" fmla="*/ 2684 w 3237"/>
                  <a:gd name="T25" fmla="*/ 5044 h 6472"/>
                  <a:gd name="T26" fmla="*/ 2846 w 3237"/>
                  <a:gd name="T27" fmla="*/ 4777 h 6472"/>
                  <a:gd name="T28" fmla="*/ 2982 w 3237"/>
                  <a:gd name="T29" fmla="*/ 4495 h 6472"/>
                  <a:gd name="T30" fmla="*/ 3091 w 3237"/>
                  <a:gd name="T31" fmla="*/ 4198 h 6472"/>
                  <a:gd name="T32" fmla="*/ 3172 w 3237"/>
                  <a:gd name="T33" fmla="*/ 3887 h 6472"/>
                  <a:gd name="T34" fmla="*/ 3199 w 3237"/>
                  <a:gd name="T35" fmla="*/ 3727 h 6472"/>
                  <a:gd name="T36" fmla="*/ 3220 w 3237"/>
                  <a:gd name="T37" fmla="*/ 3566 h 6472"/>
                  <a:gd name="T38" fmla="*/ 3233 w 3237"/>
                  <a:gd name="T39" fmla="*/ 3401 h 6472"/>
                  <a:gd name="T40" fmla="*/ 3237 w 3237"/>
                  <a:gd name="T41" fmla="*/ 3236 h 6472"/>
                  <a:gd name="T42" fmla="*/ 3233 w 3237"/>
                  <a:gd name="T43" fmla="*/ 3069 h 6472"/>
                  <a:gd name="T44" fmla="*/ 3220 w 3237"/>
                  <a:gd name="T45" fmla="*/ 2904 h 6472"/>
                  <a:gd name="T46" fmla="*/ 3199 w 3237"/>
                  <a:gd name="T47" fmla="*/ 2743 h 6472"/>
                  <a:gd name="T48" fmla="*/ 3172 w 3237"/>
                  <a:gd name="T49" fmla="*/ 2583 h 6472"/>
                  <a:gd name="T50" fmla="*/ 3091 w 3237"/>
                  <a:gd name="T51" fmla="*/ 2272 h 6472"/>
                  <a:gd name="T52" fmla="*/ 2982 w 3237"/>
                  <a:gd name="T53" fmla="*/ 1975 h 6472"/>
                  <a:gd name="T54" fmla="*/ 2846 w 3237"/>
                  <a:gd name="T55" fmla="*/ 1693 h 6472"/>
                  <a:gd name="T56" fmla="*/ 2684 w 3237"/>
                  <a:gd name="T57" fmla="*/ 1426 h 6472"/>
                  <a:gd name="T58" fmla="*/ 2498 w 3237"/>
                  <a:gd name="T59" fmla="*/ 1176 h 6472"/>
                  <a:gd name="T60" fmla="*/ 2289 w 3237"/>
                  <a:gd name="T61" fmla="*/ 948 h 6472"/>
                  <a:gd name="T62" fmla="*/ 2058 w 3237"/>
                  <a:gd name="T63" fmla="*/ 739 h 6472"/>
                  <a:gd name="T64" fmla="*/ 1809 w 3237"/>
                  <a:gd name="T65" fmla="*/ 552 h 6472"/>
                  <a:gd name="T66" fmla="*/ 1542 w 3237"/>
                  <a:gd name="T67" fmla="*/ 389 h 6472"/>
                  <a:gd name="T68" fmla="*/ 1260 w 3237"/>
                  <a:gd name="T69" fmla="*/ 253 h 6472"/>
                  <a:gd name="T70" fmla="*/ 962 w 3237"/>
                  <a:gd name="T71" fmla="*/ 144 h 6472"/>
                  <a:gd name="T72" fmla="*/ 651 w 3237"/>
                  <a:gd name="T73" fmla="*/ 65 h 6472"/>
                  <a:gd name="T74" fmla="*/ 492 w 3237"/>
                  <a:gd name="T75" fmla="*/ 36 h 6472"/>
                  <a:gd name="T76" fmla="*/ 330 w 3237"/>
                  <a:gd name="T77" fmla="*/ 15 h 6472"/>
                  <a:gd name="T78" fmla="*/ 165 w 3237"/>
                  <a:gd name="T79" fmla="*/ 3 h 6472"/>
                  <a:gd name="T80" fmla="*/ 0 w 3237"/>
                  <a:gd name="T81" fmla="*/ 0 h 6472"/>
                  <a:gd name="T82" fmla="*/ 0 w 3237"/>
                  <a:gd name="T83" fmla="*/ 3236 h 6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37" h="6472">
                    <a:moveTo>
                      <a:pt x="0" y="3236"/>
                    </a:moveTo>
                    <a:lnTo>
                      <a:pt x="0" y="6472"/>
                    </a:lnTo>
                    <a:lnTo>
                      <a:pt x="83" y="6470"/>
                    </a:lnTo>
                    <a:lnTo>
                      <a:pt x="165" y="6468"/>
                    </a:lnTo>
                    <a:lnTo>
                      <a:pt x="248" y="6463"/>
                    </a:lnTo>
                    <a:lnTo>
                      <a:pt x="330" y="6455"/>
                    </a:lnTo>
                    <a:lnTo>
                      <a:pt x="411" y="6445"/>
                    </a:lnTo>
                    <a:lnTo>
                      <a:pt x="492" y="6434"/>
                    </a:lnTo>
                    <a:lnTo>
                      <a:pt x="572" y="6422"/>
                    </a:lnTo>
                    <a:lnTo>
                      <a:pt x="651" y="6407"/>
                    </a:lnTo>
                    <a:lnTo>
                      <a:pt x="808" y="6371"/>
                    </a:lnTo>
                    <a:lnTo>
                      <a:pt x="962" y="6326"/>
                    </a:lnTo>
                    <a:lnTo>
                      <a:pt x="1112" y="6277"/>
                    </a:lnTo>
                    <a:lnTo>
                      <a:pt x="1260" y="6217"/>
                    </a:lnTo>
                    <a:lnTo>
                      <a:pt x="1404" y="6154"/>
                    </a:lnTo>
                    <a:lnTo>
                      <a:pt x="1542" y="6081"/>
                    </a:lnTo>
                    <a:lnTo>
                      <a:pt x="1678" y="6004"/>
                    </a:lnTo>
                    <a:lnTo>
                      <a:pt x="1809" y="5919"/>
                    </a:lnTo>
                    <a:lnTo>
                      <a:pt x="1937" y="5829"/>
                    </a:lnTo>
                    <a:lnTo>
                      <a:pt x="2058" y="5733"/>
                    </a:lnTo>
                    <a:lnTo>
                      <a:pt x="2175" y="5632"/>
                    </a:lnTo>
                    <a:lnTo>
                      <a:pt x="2289" y="5524"/>
                    </a:lnTo>
                    <a:lnTo>
                      <a:pt x="2396" y="5411"/>
                    </a:lnTo>
                    <a:lnTo>
                      <a:pt x="2498" y="5294"/>
                    </a:lnTo>
                    <a:lnTo>
                      <a:pt x="2594" y="5173"/>
                    </a:lnTo>
                    <a:lnTo>
                      <a:pt x="2684" y="5044"/>
                    </a:lnTo>
                    <a:lnTo>
                      <a:pt x="2769" y="4914"/>
                    </a:lnTo>
                    <a:lnTo>
                      <a:pt x="2846" y="4777"/>
                    </a:lnTo>
                    <a:lnTo>
                      <a:pt x="2919" y="4639"/>
                    </a:lnTo>
                    <a:lnTo>
                      <a:pt x="2982" y="4495"/>
                    </a:lnTo>
                    <a:lnTo>
                      <a:pt x="3041" y="4347"/>
                    </a:lnTo>
                    <a:lnTo>
                      <a:pt x="3091" y="4198"/>
                    </a:lnTo>
                    <a:lnTo>
                      <a:pt x="3136" y="4044"/>
                    </a:lnTo>
                    <a:lnTo>
                      <a:pt x="3172" y="3887"/>
                    </a:lnTo>
                    <a:lnTo>
                      <a:pt x="3187" y="3808"/>
                    </a:lnTo>
                    <a:lnTo>
                      <a:pt x="3199" y="3727"/>
                    </a:lnTo>
                    <a:lnTo>
                      <a:pt x="3210" y="3647"/>
                    </a:lnTo>
                    <a:lnTo>
                      <a:pt x="3220" y="3566"/>
                    </a:lnTo>
                    <a:lnTo>
                      <a:pt x="3228" y="3484"/>
                    </a:lnTo>
                    <a:lnTo>
                      <a:pt x="3233" y="3401"/>
                    </a:lnTo>
                    <a:lnTo>
                      <a:pt x="3235" y="3319"/>
                    </a:lnTo>
                    <a:lnTo>
                      <a:pt x="3237" y="3236"/>
                    </a:lnTo>
                    <a:lnTo>
                      <a:pt x="3235" y="3151"/>
                    </a:lnTo>
                    <a:lnTo>
                      <a:pt x="3233" y="3069"/>
                    </a:lnTo>
                    <a:lnTo>
                      <a:pt x="3228" y="2986"/>
                    </a:lnTo>
                    <a:lnTo>
                      <a:pt x="3220" y="2904"/>
                    </a:lnTo>
                    <a:lnTo>
                      <a:pt x="3210" y="2823"/>
                    </a:lnTo>
                    <a:lnTo>
                      <a:pt x="3199" y="2743"/>
                    </a:lnTo>
                    <a:lnTo>
                      <a:pt x="3187" y="2662"/>
                    </a:lnTo>
                    <a:lnTo>
                      <a:pt x="3172" y="2583"/>
                    </a:lnTo>
                    <a:lnTo>
                      <a:pt x="3136" y="2426"/>
                    </a:lnTo>
                    <a:lnTo>
                      <a:pt x="3091" y="2272"/>
                    </a:lnTo>
                    <a:lnTo>
                      <a:pt x="3041" y="2123"/>
                    </a:lnTo>
                    <a:lnTo>
                      <a:pt x="2982" y="1975"/>
                    </a:lnTo>
                    <a:lnTo>
                      <a:pt x="2919" y="1833"/>
                    </a:lnTo>
                    <a:lnTo>
                      <a:pt x="2846" y="1693"/>
                    </a:lnTo>
                    <a:lnTo>
                      <a:pt x="2769" y="1556"/>
                    </a:lnTo>
                    <a:lnTo>
                      <a:pt x="2684" y="1426"/>
                    </a:lnTo>
                    <a:lnTo>
                      <a:pt x="2594" y="1299"/>
                    </a:lnTo>
                    <a:lnTo>
                      <a:pt x="2498" y="1176"/>
                    </a:lnTo>
                    <a:lnTo>
                      <a:pt x="2396" y="1059"/>
                    </a:lnTo>
                    <a:lnTo>
                      <a:pt x="2289" y="948"/>
                    </a:lnTo>
                    <a:lnTo>
                      <a:pt x="2175" y="840"/>
                    </a:lnTo>
                    <a:lnTo>
                      <a:pt x="2058" y="739"/>
                    </a:lnTo>
                    <a:lnTo>
                      <a:pt x="1937" y="643"/>
                    </a:lnTo>
                    <a:lnTo>
                      <a:pt x="1809" y="552"/>
                    </a:lnTo>
                    <a:lnTo>
                      <a:pt x="1678" y="468"/>
                    </a:lnTo>
                    <a:lnTo>
                      <a:pt x="1542" y="389"/>
                    </a:lnTo>
                    <a:lnTo>
                      <a:pt x="1404" y="318"/>
                    </a:lnTo>
                    <a:lnTo>
                      <a:pt x="1260" y="253"/>
                    </a:lnTo>
                    <a:lnTo>
                      <a:pt x="1112" y="195"/>
                    </a:lnTo>
                    <a:lnTo>
                      <a:pt x="962" y="144"/>
                    </a:lnTo>
                    <a:lnTo>
                      <a:pt x="808" y="101"/>
                    </a:lnTo>
                    <a:lnTo>
                      <a:pt x="651" y="65"/>
                    </a:lnTo>
                    <a:lnTo>
                      <a:pt x="572" y="50"/>
                    </a:lnTo>
                    <a:lnTo>
                      <a:pt x="492" y="36"/>
                    </a:lnTo>
                    <a:lnTo>
                      <a:pt x="411" y="25"/>
                    </a:lnTo>
                    <a:lnTo>
                      <a:pt x="330" y="15"/>
                    </a:lnTo>
                    <a:lnTo>
                      <a:pt x="248" y="9"/>
                    </a:lnTo>
                    <a:lnTo>
                      <a:pt x="165" y="3"/>
                    </a:lnTo>
                    <a:lnTo>
                      <a:pt x="83" y="0"/>
                    </a:lnTo>
                    <a:lnTo>
                      <a:pt x="0" y="0"/>
                    </a:lnTo>
                    <a:lnTo>
                      <a:pt x="0" y="0"/>
                    </a:lnTo>
                    <a:lnTo>
                      <a:pt x="0" y="3236"/>
                    </a:lnTo>
                    <a:close/>
                  </a:path>
                </a:pathLst>
              </a:custGeom>
              <a:solidFill>
                <a:srgbClr val="FF9900"/>
              </a:solidFill>
              <a:ln>
                <a:noFill/>
              </a:ln>
            </p:spPr>
            <p:txBody>
              <a:bodyPr vert="horz" wrap="square" lIns="121920" tIns="60960" rIns="121920" bIns="60960" numCol="1" anchor="t" anchorCtr="0" compatLnSpc="1"/>
              <a:lstStyle/>
              <a:p>
                <a:endParaRPr lang="zh-CN" altLang="en-US" sz="2400"/>
              </a:p>
            </p:txBody>
          </p:sp>
          <p:sp>
            <p:nvSpPr>
              <p:cNvPr id="32" name="Freeform 7"/>
              <p:cNvSpPr/>
              <p:nvPr/>
            </p:nvSpPr>
            <p:spPr bwMode="auto">
              <a:xfrm>
                <a:off x="-950738" y="-766897"/>
                <a:ext cx="2568575" cy="5138738"/>
              </a:xfrm>
              <a:custGeom>
                <a:avLst/>
                <a:gdLst>
                  <a:gd name="T0" fmla="*/ 3237 w 3237"/>
                  <a:gd name="T1" fmla="*/ 0 h 6472"/>
                  <a:gd name="T2" fmla="*/ 3070 w 3237"/>
                  <a:gd name="T3" fmla="*/ 3 h 6472"/>
                  <a:gd name="T4" fmla="*/ 2905 w 3237"/>
                  <a:gd name="T5" fmla="*/ 15 h 6472"/>
                  <a:gd name="T6" fmla="*/ 2743 w 3237"/>
                  <a:gd name="T7" fmla="*/ 36 h 6472"/>
                  <a:gd name="T8" fmla="*/ 2584 w 3237"/>
                  <a:gd name="T9" fmla="*/ 65 h 6472"/>
                  <a:gd name="T10" fmla="*/ 2273 w 3237"/>
                  <a:gd name="T11" fmla="*/ 144 h 6472"/>
                  <a:gd name="T12" fmla="*/ 1975 w 3237"/>
                  <a:gd name="T13" fmla="*/ 253 h 6472"/>
                  <a:gd name="T14" fmla="*/ 1693 w 3237"/>
                  <a:gd name="T15" fmla="*/ 389 h 6472"/>
                  <a:gd name="T16" fmla="*/ 1426 w 3237"/>
                  <a:gd name="T17" fmla="*/ 552 h 6472"/>
                  <a:gd name="T18" fmla="*/ 1177 w 3237"/>
                  <a:gd name="T19" fmla="*/ 739 h 6472"/>
                  <a:gd name="T20" fmla="*/ 946 w 3237"/>
                  <a:gd name="T21" fmla="*/ 946 h 6472"/>
                  <a:gd name="T22" fmla="*/ 739 w 3237"/>
                  <a:gd name="T23" fmla="*/ 1176 h 6472"/>
                  <a:gd name="T24" fmla="*/ 553 w 3237"/>
                  <a:gd name="T25" fmla="*/ 1426 h 6472"/>
                  <a:gd name="T26" fmla="*/ 389 w 3237"/>
                  <a:gd name="T27" fmla="*/ 1693 h 6472"/>
                  <a:gd name="T28" fmla="*/ 253 w 3237"/>
                  <a:gd name="T29" fmla="*/ 1975 h 6472"/>
                  <a:gd name="T30" fmla="*/ 144 w 3237"/>
                  <a:gd name="T31" fmla="*/ 2272 h 6472"/>
                  <a:gd name="T32" fmla="*/ 65 w 3237"/>
                  <a:gd name="T33" fmla="*/ 2583 h 6472"/>
                  <a:gd name="T34" fmla="*/ 36 w 3237"/>
                  <a:gd name="T35" fmla="*/ 2743 h 6472"/>
                  <a:gd name="T36" fmla="*/ 15 w 3237"/>
                  <a:gd name="T37" fmla="*/ 2904 h 6472"/>
                  <a:gd name="T38" fmla="*/ 3 w 3237"/>
                  <a:gd name="T39" fmla="*/ 3069 h 6472"/>
                  <a:gd name="T40" fmla="*/ 0 w 3237"/>
                  <a:gd name="T41" fmla="*/ 3236 h 6472"/>
                  <a:gd name="T42" fmla="*/ 3 w 3237"/>
                  <a:gd name="T43" fmla="*/ 3401 h 6472"/>
                  <a:gd name="T44" fmla="*/ 15 w 3237"/>
                  <a:gd name="T45" fmla="*/ 3566 h 6472"/>
                  <a:gd name="T46" fmla="*/ 36 w 3237"/>
                  <a:gd name="T47" fmla="*/ 3727 h 6472"/>
                  <a:gd name="T48" fmla="*/ 65 w 3237"/>
                  <a:gd name="T49" fmla="*/ 3887 h 6472"/>
                  <a:gd name="T50" fmla="*/ 144 w 3237"/>
                  <a:gd name="T51" fmla="*/ 4198 h 6472"/>
                  <a:gd name="T52" fmla="*/ 253 w 3237"/>
                  <a:gd name="T53" fmla="*/ 4495 h 6472"/>
                  <a:gd name="T54" fmla="*/ 389 w 3237"/>
                  <a:gd name="T55" fmla="*/ 4777 h 6472"/>
                  <a:gd name="T56" fmla="*/ 553 w 3237"/>
                  <a:gd name="T57" fmla="*/ 5044 h 6472"/>
                  <a:gd name="T58" fmla="*/ 739 w 3237"/>
                  <a:gd name="T59" fmla="*/ 5294 h 6472"/>
                  <a:gd name="T60" fmla="*/ 946 w 3237"/>
                  <a:gd name="T61" fmla="*/ 5524 h 6472"/>
                  <a:gd name="T62" fmla="*/ 1177 w 3237"/>
                  <a:gd name="T63" fmla="*/ 5733 h 6472"/>
                  <a:gd name="T64" fmla="*/ 1426 w 3237"/>
                  <a:gd name="T65" fmla="*/ 5919 h 6472"/>
                  <a:gd name="T66" fmla="*/ 1693 w 3237"/>
                  <a:gd name="T67" fmla="*/ 6081 h 6472"/>
                  <a:gd name="T68" fmla="*/ 1975 w 3237"/>
                  <a:gd name="T69" fmla="*/ 6217 h 6472"/>
                  <a:gd name="T70" fmla="*/ 2273 w 3237"/>
                  <a:gd name="T71" fmla="*/ 6326 h 6472"/>
                  <a:gd name="T72" fmla="*/ 2584 w 3237"/>
                  <a:gd name="T73" fmla="*/ 6405 h 6472"/>
                  <a:gd name="T74" fmla="*/ 2743 w 3237"/>
                  <a:gd name="T75" fmla="*/ 6434 h 6472"/>
                  <a:gd name="T76" fmla="*/ 2905 w 3237"/>
                  <a:gd name="T77" fmla="*/ 6455 h 6472"/>
                  <a:gd name="T78" fmla="*/ 3070 w 3237"/>
                  <a:gd name="T79" fmla="*/ 6468 h 6472"/>
                  <a:gd name="T80" fmla="*/ 3237 w 3237"/>
                  <a:gd name="T81" fmla="*/ 6472 h 6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37" h="6472">
                    <a:moveTo>
                      <a:pt x="3237" y="3236"/>
                    </a:moveTo>
                    <a:lnTo>
                      <a:pt x="3237" y="0"/>
                    </a:lnTo>
                    <a:lnTo>
                      <a:pt x="3152" y="0"/>
                    </a:lnTo>
                    <a:lnTo>
                      <a:pt x="3070" y="3"/>
                    </a:lnTo>
                    <a:lnTo>
                      <a:pt x="2987" y="9"/>
                    </a:lnTo>
                    <a:lnTo>
                      <a:pt x="2905" y="15"/>
                    </a:lnTo>
                    <a:lnTo>
                      <a:pt x="2824" y="25"/>
                    </a:lnTo>
                    <a:lnTo>
                      <a:pt x="2743" y="36"/>
                    </a:lnTo>
                    <a:lnTo>
                      <a:pt x="2663" y="50"/>
                    </a:lnTo>
                    <a:lnTo>
                      <a:pt x="2584" y="65"/>
                    </a:lnTo>
                    <a:lnTo>
                      <a:pt x="2427" y="101"/>
                    </a:lnTo>
                    <a:lnTo>
                      <a:pt x="2273" y="144"/>
                    </a:lnTo>
                    <a:lnTo>
                      <a:pt x="2123" y="195"/>
                    </a:lnTo>
                    <a:lnTo>
                      <a:pt x="1975" y="253"/>
                    </a:lnTo>
                    <a:lnTo>
                      <a:pt x="1833" y="318"/>
                    </a:lnTo>
                    <a:lnTo>
                      <a:pt x="1693" y="389"/>
                    </a:lnTo>
                    <a:lnTo>
                      <a:pt x="1557" y="468"/>
                    </a:lnTo>
                    <a:lnTo>
                      <a:pt x="1426" y="552"/>
                    </a:lnTo>
                    <a:lnTo>
                      <a:pt x="1300" y="643"/>
                    </a:lnTo>
                    <a:lnTo>
                      <a:pt x="1177" y="739"/>
                    </a:lnTo>
                    <a:lnTo>
                      <a:pt x="1060" y="840"/>
                    </a:lnTo>
                    <a:lnTo>
                      <a:pt x="946" y="946"/>
                    </a:lnTo>
                    <a:lnTo>
                      <a:pt x="841" y="1059"/>
                    </a:lnTo>
                    <a:lnTo>
                      <a:pt x="739" y="1176"/>
                    </a:lnTo>
                    <a:lnTo>
                      <a:pt x="643" y="1299"/>
                    </a:lnTo>
                    <a:lnTo>
                      <a:pt x="553" y="1426"/>
                    </a:lnTo>
                    <a:lnTo>
                      <a:pt x="468" y="1556"/>
                    </a:lnTo>
                    <a:lnTo>
                      <a:pt x="389" y="1693"/>
                    </a:lnTo>
                    <a:lnTo>
                      <a:pt x="318" y="1833"/>
                    </a:lnTo>
                    <a:lnTo>
                      <a:pt x="253" y="1975"/>
                    </a:lnTo>
                    <a:lnTo>
                      <a:pt x="195" y="2123"/>
                    </a:lnTo>
                    <a:lnTo>
                      <a:pt x="144" y="2272"/>
                    </a:lnTo>
                    <a:lnTo>
                      <a:pt x="101" y="2426"/>
                    </a:lnTo>
                    <a:lnTo>
                      <a:pt x="65" y="2583"/>
                    </a:lnTo>
                    <a:lnTo>
                      <a:pt x="50" y="2662"/>
                    </a:lnTo>
                    <a:lnTo>
                      <a:pt x="36" y="2743"/>
                    </a:lnTo>
                    <a:lnTo>
                      <a:pt x="25" y="2823"/>
                    </a:lnTo>
                    <a:lnTo>
                      <a:pt x="15" y="2904"/>
                    </a:lnTo>
                    <a:lnTo>
                      <a:pt x="9" y="2986"/>
                    </a:lnTo>
                    <a:lnTo>
                      <a:pt x="3" y="3069"/>
                    </a:lnTo>
                    <a:lnTo>
                      <a:pt x="0" y="3151"/>
                    </a:lnTo>
                    <a:lnTo>
                      <a:pt x="0" y="3236"/>
                    </a:lnTo>
                    <a:lnTo>
                      <a:pt x="0" y="3319"/>
                    </a:lnTo>
                    <a:lnTo>
                      <a:pt x="3" y="3401"/>
                    </a:lnTo>
                    <a:lnTo>
                      <a:pt x="9" y="3484"/>
                    </a:lnTo>
                    <a:lnTo>
                      <a:pt x="15" y="3566"/>
                    </a:lnTo>
                    <a:lnTo>
                      <a:pt x="25" y="3647"/>
                    </a:lnTo>
                    <a:lnTo>
                      <a:pt x="36" y="3727"/>
                    </a:lnTo>
                    <a:lnTo>
                      <a:pt x="50" y="3808"/>
                    </a:lnTo>
                    <a:lnTo>
                      <a:pt x="65" y="3887"/>
                    </a:lnTo>
                    <a:lnTo>
                      <a:pt x="101" y="4044"/>
                    </a:lnTo>
                    <a:lnTo>
                      <a:pt x="144" y="4198"/>
                    </a:lnTo>
                    <a:lnTo>
                      <a:pt x="195" y="4347"/>
                    </a:lnTo>
                    <a:lnTo>
                      <a:pt x="253" y="4495"/>
                    </a:lnTo>
                    <a:lnTo>
                      <a:pt x="318" y="4639"/>
                    </a:lnTo>
                    <a:lnTo>
                      <a:pt x="389" y="4777"/>
                    </a:lnTo>
                    <a:lnTo>
                      <a:pt x="468" y="4914"/>
                    </a:lnTo>
                    <a:lnTo>
                      <a:pt x="553" y="5044"/>
                    </a:lnTo>
                    <a:lnTo>
                      <a:pt x="643" y="5171"/>
                    </a:lnTo>
                    <a:lnTo>
                      <a:pt x="739" y="5294"/>
                    </a:lnTo>
                    <a:lnTo>
                      <a:pt x="841" y="5411"/>
                    </a:lnTo>
                    <a:lnTo>
                      <a:pt x="946" y="5524"/>
                    </a:lnTo>
                    <a:lnTo>
                      <a:pt x="1060" y="5632"/>
                    </a:lnTo>
                    <a:lnTo>
                      <a:pt x="1177" y="5733"/>
                    </a:lnTo>
                    <a:lnTo>
                      <a:pt x="1300" y="5829"/>
                    </a:lnTo>
                    <a:lnTo>
                      <a:pt x="1426" y="5919"/>
                    </a:lnTo>
                    <a:lnTo>
                      <a:pt x="1557" y="6004"/>
                    </a:lnTo>
                    <a:lnTo>
                      <a:pt x="1693" y="6081"/>
                    </a:lnTo>
                    <a:lnTo>
                      <a:pt x="1833" y="6152"/>
                    </a:lnTo>
                    <a:lnTo>
                      <a:pt x="1975" y="6217"/>
                    </a:lnTo>
                    <a:lnTo>
                      <a:pt x="2123" y="6275"/>
                    </a:lnTo>
                    <a:lnTo>
                      <a:pt x="2273" y="6326"/>
                    </a:lnTo>
                    <a:lnTo>
                      <a:pt x="2427" y="6371"/>
                    </a:lnTo>
                    <a:lnTo>
                      <a:pt x="2584" y="6405"/>
                    </a:lnTo>
                    <a:lnTo>
                      <a:pt x="2663" y="6420"/>
                    </a:lnTo>
                    <a:lnTo>
                      <a:pt x="2743" y="6434"/>
                    </a:lnTo>
                    <a:lnTo>
                      <a:pt x="2824" y="6445"/>
                    </a:lnTo>
                    <a:lnTo>
                      <a:pt x="2905" y="6455"/>
                    </a:lnTo>
                    <a:lnTo>
                      <a:pt x="2987" y="6463"/>
                    </a:lnTo>
                    <a:lnTo>
                      <a:pt x="3070" y="6468"/>
                    </a:lnTo>
                    <a:lnTo>
                      <a:pt x="3152" y="6470"/>
                    </a:lnTo>
                    <a:lnTo>
                      <a:pt x="3237" y="6472"/>
                    </a:lnTo>
                    <a:lnTo>
                      <a:pt x="3237" y="3236"/>
                    </a:ln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pic>
          <p:nvPicPr>
            <p:cNvPr id="30" name="图片 2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29366" y="1564460"/>
              <a:ext cx="3738025" cy="3744113"/>
            </a:xfrm>
            <a:prstGeom prst="ellipse">
              <a:avLst/>
            </a:prstGeom>
            <a:blipFill>
              <a:blip r:embed="rId3"/>
              <a:stretch>
                <a:fillRect/>
              </a:stretch>
            </a:blipFill>
            <a:ln w="28575">
              <a:noFill/>
            </a:ln>
          </p:spPr>
        </p:pic>
      </p:grpSp>
      <p:sp>
        <p:nvSpPr>
          <p:cNvPr id="33" name="矩形 32"/>
          <p:cNvSpPr/>
          <p:nvPr/>
        </p:nvSpPr>
        <p:spPr>
          <a:xfrm>
            <a:off x="110361" y="94404"/>
            <a:ext cx="2003259" cy="781752"/>
          </a:xfrm>
          <a:prstGeom prst="rect">
            <a:avLst/>
          </a:prstGeom>
        </p:spPr>
        <p:txBody>
          <a:bodyPr wrap="square" lIns="91440" tIns="45720" rIns="91440" bIns="45720">
            <a:spAutoFit/>
          </a:bodyPr>
          <a:lstStyle/>
          <a:p>
            <a:pPr defTabSz="913765">
              <a:lnSpc>
                <a:spcPct val="112000"/>
              </a:lnSpc>
              <a:defRPr/>
            </a:pPr>
            <a:r>
              <a:rPr lang="zh-CN" altLang="en-US" sz="2400" b="1" dirty="0">
                <a:solidFill>
                  <a:schemeClr val="bg1"/>
                </a:solidFill>
                <a:latin typeface="微软雅黑" panose="020B0503020204020204" pitchFamily="34" charset="-122"/>
                <a:ea typeface="微软雅黑" panose="020B0503020204020204" pitchFamily="34" charset="-122"/>
              </a:rPr>
              <a:t>目录页 </a:t>
            </a:r>
            <a:r>
              <a:rPr lang="en-US" altLang="zh-CN" sz="2400" b="1" dirty="0">
                <a:solidFill>
                  <a:schemeClr val="bg1"/>
                </a:solidFill>
                <a:latin typeface="微软雅黑" panose="020B0503020204020204" pitchFamily="34" charset="-122"/>
                <a:ea typeface="微软雅黑" panose="020B0503020204020204" pitchFamily="34" charset="-122"/>
              </a:rPr>
              <a:t> </a:t>
            </a:r>
          </a:p>
          <a:p>
            <a:pPr defTabSz="913765">
              <a:lnSpc>
                <a:spcPct val="112000"/>
              </a:lnSpc>
              <a:defRPr/>
            </a:pPr>
            <a:r>
              <a:rPr lang="en-US" altLang="zh-CN" sz="1600" dirty="0">
                <a:solidFill>
                  <a:schemeClr val="bg1"/>
                </a:solidFill>
                <a:latin typeface="Calibri" panose="020F0502020204030204"/>
                <a:ea typeface="宋体" panose="02010600030101010101" pitchFamily="2" charset="-122"/>
              </a:rPr>
              <a:t>CONTENTS PAGE </a:t>
            </a:r>
            <a:endParaRPr lang="zh-CN" altLang="en-US" sz="1865" kern="0" dirty="0">
              <a:solidFill>
                <a:schemeClr val="bg1"/>
              </a:solidFill>
            </a:endParaRPr>
          </a:p>
        </p:txBody>
      </p:sp>
      <p:sp>
        <p:nvSpPr>
          <p:cNvPr id="3" name="矩形 2"/>
          <p:cNvSpPr/>
          <p:nvPr/>
        </p:nvSpPr>
        <p:spPr>
          <a:xfrm>
            <a:off x="11510682" y="-15078"/>
            <a:ext cx="681318" cy="68730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21"/>
          <p:cNvGrpSpPr/>
          <p:nvPr/>
        </p:nvGrpSpPr>
        <p:grpSpPr>
          <a:xfrm>
            <a:off x="5047173" y="2487599"/>
            <a:ext cx="6463509" cy="780349"/>
            <a:chOff x="4500326" y="328113"/>
            <a:chExt cx="6732450" cy="780349"/>
          </a:xfrm>
        </p:grpSpPr>
        <p:sp>
          <p:nvSpPr>
            <p:cNvPr id="23" name="圆角矩形 22"/>
            <p:cNvSpPr/>
            <p:nvPr/>
          </p:nvSpPr>
          <p:spPr>
            <a:xfrm>
              <a:off x="4500326" y="328113"/>
              <a:ext cx="6463509" cy="7803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452847" y="328113"/>
              <a:ext cx="779929" cy="7803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316512" y="1129973"/>
            <a:ext cx="6122439" cy="914400"/>
          </a:xfrm>
          <a:prstGeom prst="rect">
            <a:avLst/>
          </a:prstGeom>
          <a:noFill/>
        </p:spPr>
        <p:txBody>
          <a:bodyPr wrap="square" rtlCol="0">
            <a:spAutoFit/>
          </a:bodyPr>
          <a:lstStyle/>
          <a:p>
            <a:pPr>
              <a:lnSpc>
                <a:spcPct val="150000"/>
              </a:lnSpc>
            </a:pPr>
            <a:r>
              <a:rPr lang="en-US" altLang="zh-CN"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PART01</a:t>
            </a:r>
            <a:r>
              <a:rPr lang="zh-CN" altLang="en-US"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   嵌入式实验箱介绍</a:t>
            </a:r>
            <a:endParaRPr lang="en-US" altLang="zh-CN" sz="3600" b="1" dirty="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endParaRPr>
          </a:p>
        </p:txBody>
      </p:sp>
      <p:sp>
        <p:nvSpPr>
          <p:cNvPr id="18" name="文本框 17"/>
          <p:cNvSpPr txBox="1"/>
          <p:nvPr/>
        </p:nvSpPr>
        <p:spPr>
          <a:xfrm>
            <a:off x="5316512" y="2402380"/>
            <a:ext cx="6122439" cy="914400"/>
          </a:xfrm>
          <a:prstGeom prst="rect">
            <a:avLst/>
          </a:prstGeom>
          <a:noFill/>
        </p:spPr>
        <p:txBody>
          <a:bodyPr wrap="square" rtlCol="0">
            <a:spAutoFit/>
          </a:bodyPr>
          <a:lstStyle/>
          <a:p>
            <a:pPr>
              <a:lnSpc>
                <a:spcPct val="150000"/>
              </a:lnSpc>
            </a:pPr>
            <a:r>
              <a:rPr lang="en-US" altLang="zh-CN"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PART02   Android</a:t>
            </a:r>
            <a:r>
              <a:rPr lang="zh-CN" altLang="en-US" sz="3600"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rPr>
              <a:t>开发应用</a:t>
            </a:r>
            <a:endParaRPr lang="zh-CN" altLang="en-US" sz="3600" b="1"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endParaRPr>
          </a:p>
        </p:txBody>
      </p:sp>
      <p:sp>
        <p:nvSpPr>
          <p:cNvPr id="21" name="文本框 20"/>
          <p:cNvSpPr txBox="1"/>
          <p:nvPr/>
        </p:nvSpPr>
        <p:spPr>
          <a:xfrm>
            <a:off x="5316512" y="3674787"/>
            <a:ext cx="6122440" cy="914400"/>
          </a:xfrm>
          <a:prstGeom prst="rect">
            <a:avLst/>
          </a:prstGeom>
          <a:noFill/>
        </p:spPr>
        <p:txBody>
          <a:bodyPr wrap="square" rtlCol="0">
            <a:spAutoFit/>
          </a:bodyPr>
          <a:lstStyle/>
          <a:p>
            <a:pPr>
              <a:lnSpc>
                <a:spcPct val="150000"/>
              </a:lnSpc>
            </a:pPr>
            <a:r>
              <a:rPr lang="en-US" altLang="zh-CN"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PART03    Arduion</a:t>
            </a:r>
            <a:r>
              <a:rPr lang="zh-CN" altLang="en-US" sz="3600"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rPr>
              <a:t>应用开发</a:t>
            </a:r>
            <a:endParaRPr lang="zh-CN" altLang="en-US" sz="3600" b="1"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4.07407E-6 L 0.00052 0.18287 " pathEditMode="relative" rAng="0" ptsTypes="AA">
                                      <p:cBhvr>
                                        <p:cTn id="6" dur="1000" fill="hold"/>
                                        <p:tgtEl>
                                          <p:spTgt spid="6"/>
                                        </p:tgtEl>
                                        <p:attrNameLst>
                                          <p:attrName>ppt_x</p:attrName>
                                          <p:attrName>ppt_y</p:attrName>
                                        </p:attrNameLst>
                                      </p:cBhvr>
                                      <p:rCtr x="26" y="9144"/>
                                    </p:animMotion>
                                  </p:childTnLst>
                                </p:cTn>
                              </p:par>
                              <p:par>
                                <p:cTn id="7" presetID="3" presetClass="emph" presetSubtype="2" fill="hold" grpId="0" nodeType="withEffect">
                                  <p:stCondLst>
                                    <p:cond delay="0"/>
                                  </p:stCondLst>
                                  <p:childTnLst>
                                    <p:animClr clrSpc="rgb" dir="cw">
                                      <p:cBhvr override="childStyle">
                                        <p:cTn id="8" dur="1000" fill="hold"/>
                                        <p:tgtEl>
                                          <p:spTgt spid="14"/>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22</a:t>
              </a:r>
              <a:endParaRPr lang="zh-CN" alt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（一）</a:t>
              </a:r>
              <a:r>
                <a:rPr lang="en-US" altLang="zh-CN" b="1" dirty="0">
                  <a:solidFill>
                    <a:srgbClr val="D9D9D9"/>
                  </a:solidFill>
                  <a:latin typeface="微软雅黑" panose="020B0503020204020204" pitchFamily="34" charset="-122"/>
                  <a:ea typeface="微软雅黑" panose="020B0503020204020204" pitchFamily="34" charset="-122"/>
                  <a:sym typeface="+mn-ea"/>
                </a:rPr>
                <a:t>Rduino</a:t>
              </a:r>
              <a:r>
                <a:rPr lang="zh-CN" altLang="en-US" b="1" dirty="0">
                  <a:solidFill>
                    <a:srgbClr val="D9D9D9"/>
                  </a:solidFill>
                  <a:latin typeface="微软雅黑" panose="020B0503020204020204" pitchFamily="34" charset="-122"/>
                  <a:ea typeface="微软雅黑" panose="020B0503020204020204" pitchFamily="34" charset="-122"/>
                  <a:sym typeface="+mn-ea"/>
                </a:rPr>
                <a:t>简介</a:t>
              </a:r>
            </a:p>
          </p:txBody>
        </p:sp>
      </p:grpSp>
      <p:sp>
        <p:nvSpPr>
          <p:cNvPr id="6" name="文本框 5"/>
          <p:cNvSpPr txBox="1"/>
          <p:nvPr/>
        </p:nvSpPr>
        <p:spPr>
          <a:xfrm>
            <a:off x="1361440" y="1138555"/>
            <a:ext cx="10076815" cy="3079115"/>
          </a:xfrm>
          <a:prstGeom prst="rect">
            <a:avLst/>
          </a:prstGeom>
          <a:noFill/>
        </p:spPr>
        <p:txBody>
          <a:bodyPr wrap="square" rtlCol="0">
            <a:spAutoFit/>
          </a:bodyPr>
          <a:lstStyle/>
          <a:p>
            <a:pPr marL="12700" marR="5080" indent="447675">
              <a:lnSpc>
                <a:spcPct val="100000"/>
              </a:lnSpc>
              <a:spcBef>
                <a:spcPts val="590"/>
              </a:spcBef>
            </a:pPr>
            <a:r>
              <a:rPr lang="en-US" sz="2400" dirty="0" smtClean="0"/>
              <a:t>Rduino</a:t>
            </a:r>
            <a:r>
              <a:rPr lang="zh-CN" sz="2400" dirty="0" smtClean="0"/>
              <a:t>介绍</a:t>
            </a:r>
            <a:endParaRPr lang="zh-CN" sz="2400" dirty="0" smtClean="0">
              <a:solidFill>
                <a:schemeClr val="accent1"/>
              </a:solidFill>
              <a:effectLst>
                <a:outerShdw blurRad="38100" dist="25400" dir="5400000" algn="ctr" rotWithShape="0">
                  <a:srgbClr val="6E747A">
                    <a:alpha val="43000"/>
                  </a:srgbClr>
                </a:outerShdw>
              </a:effectLst>
              <a:sym typeface="+mn-ea"/>
            </a:endParaRPr>
          </a:p>
          <a:p>
            <a:pPr marL="12700" marR="5080" indent="447675">
              <a:lnSpc>
                <a:spcPct val="100000"/>
              </a:lnSpc>
              <a:spcBef>
                <a:spcPts val="590"/>
              </a:spcBef>
            </a:pPr>
            <a:endParaRPr lang="zh-CN" altLang="en-US" dirty="0" smtClean="0"/>
          </a:p>
          <a:p>
            <a:pPr marL="12700" marR="5080" indent="447675">
              <a:lnSpc>
                <a:spcPct val="100000"/>
              </a:lnSpc>
              <a:spcBef>
                <a:spcPts val="590"/>
              </a:spcBef>
            </a:pPr>
            <a:r>
              <a:rPr lang="en-US" sz="2400" dirty="0" smtClean="0"/>
              <a:t>rduino</a:t>
            </a:r>
            <a:r>
              <a:rPr lang="zh-CN" sz="2400" dirty="0" smtClean="0"/>
              <a:t>是一个基于开放原始码的软硬件平</a:t>
            </a:r>
            <a:r>
              <a:rPr sz="2400" dirty="0" smtClean="0"/>
              <a:t>台，软件上具有使用类似 Java，C 语言的 Processing/Wiring</a:t>
            </a:r>
            <a:r>
              <a:rPr lang="zh-CN" sz="2400" dirty="0" smtClean="0"/>
              <a:t>开发环境。</a:t>
            </a:r>
            <a:r>
              <a:rPr lang="en-US" altLang="zh-CN" sz="2400" dirty="0" smtClean="0"/>
              <a:t>Arduino</a:t>
            </a:r>
            <a:r>
              <a:rPr lang="zh-CN" altLang="en-US" sz="2400" dirty="0" smtClean="0"/>
              <a:t>能通过各种各样的传感</a:t>
            </a:r>
            <a:r>
              <a:rPr sz="2400" dirty="0" smtClean="0"/>
              <a:t>感知环境，通过控制灯光、马达，传感器和其他的装置来 反馈、影响环境。板子上的微控制器可以通过 Arduino 的编程语言来编写程序，编译成二进制文件，收录 进微控制器。对 Arduino 的编程是利用 Arduino 编程语言和 Arduino 开发环境来实现的。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23</a:t>
              </a:r>
              <a:endParaRPr lang="zh-CN" alt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（二）</a:t>
              </a:r>
              <a:r>
                <a:rPr lang="en-US" b="1" dirty="0">
                  <a:solidFill>
                    <a:srgbClr val="D9D9D9"/>
                  </a:solidFill>
                  <a:latin typeface="微软雅黑" panose="020B0503020204020204" pitchFamily="34" charset="-122"/>
                  <a:ea typeface="微软雅黑" panose="020B0503020204020204" pitchFamily="34" charset="-122"/>
                  <a:sym typeface="+mn-ea"/>
                </a:rPr>
                <a:t>led</a:t>
              </a:r>
              <a:r>
                <a:rPr lang="zh-CN" altLang="en-US" b="1" dirty="0">
                  <a:solidFill>
                    <a:srgbClr val="D9D9D9"/>
                  </a:solidFill>
                  <a:latin typeface="微软雅黑" panose="020B0503020204020204" pitchFamily="34" charset="-122"/>
                  <a:ea typeface="微软雅黑" panose="020B0503020204020204" pitchFamily="34" charset="-122"/>
                  <a:sym typeface="+mn-ea"/>
                </a:rPr>
                <a:t>闪烁实验</a:t>
              </a:r>
            </a:p>
          </p:txBody>
        </p:sp>
      </p:grpSp>
      <p:sp>
        <p:nvSpPr>
          <p:cNvPr id="6" name="文本框 5"/>
          <p:cNvSpPr txBox="1"/>
          <p:nvPr/>
        </p:nvSpPr>
        <p:spPr>
          <a:xfrm>
            <a:off x="2072005" y="1397000"/>
            <a:ext cx="2350135" cy="1250315"/>
          </a:xfrm>
          <a:prstGeom prst="rect">
            <a:avLst/>
          </a:prstGeom>
          <a:noFill/>
        </p:spPr>
        <p:txBody>
          <a:bodyPr wrap="square" rtlCol="0">
            <a:spAutoFit/>
          </a:bodyPr>
          <a:lstStyle/>
          <a:p>
            <a:pPr marL="12700" marR="5080" indent="447675">
              <a:lnSpc>
                <a:spcPct val="100000"/>
              </a:lnSpc>
              <a:spcBef>
                <a:spcPts val="590"/>
              </a:spcBef>
            </a:pPr>
            <a:r>
              <a:rPr lang="en-US" altLang="zh-CN" sz="2400" dirty="0" smtClean="0">
                <a:solidFill>
                  <a:schemeClr val="accent1"/>
                </a:solidFill>
                <a:effectLst>
                  <a:outerShdw blurRad="38100" dist="25400" dir="5400000" algn="ctr" rotWithShape="0">
                    <a:srgbClr val="6E747A">
                      <a:alpha val="43000"/>
                    </a:srgbClr>
                  </a:outerShdw>
                </a:effectLst>
                <a:sym typeface="+mn-ea"/>
              </a:rPr>
              <a:t>1. </a:t>
            </a:r>
            <a:r>
              <a:rPr lang="zh-CN" sz="2400" dirty="0" smtClean="0">
                <a:solidFill>
                  <a:schemeClr val="accent1"/>
                </a:solidFill>
                <a:effectLst>
                  <a:outerShdw blurRad="38100" dist="25400" dir="5400000" algn="ctr" rotWithShape="0">
                    <a:srgbClr val="6E747A">
                      <a:alpha val="43000"/>
                    </a:srgbClr>
                  </a:outerShdw>
                </a:effectLst>
                <a:sym typeface="+mn-ea"/>
              </a:rPr>
              <a:t>程序流程</a:t>
            </a:r>
          </a:p>
          <a:p>
            <a:pPr marL="12700" marR="5080" indent="447675">
              <a:lnSpc>
                <a:spcPct val="100000"/>
              </a:lnSpc>
              <a:spcBef>
                <a:spcPts val="590"/>
              </a:spcBef>
            </a:pPr>
            <a:endParaRPr lang="zh-CN" altLang="en-US" dirty="0" smtClean="0"/>
          </a:p>
          <a:p>
            <a:pPr marL="12700" marR="5080" indent="447675">
              <a:lnSpc>
                <a:spcPct val="100000"/>
              </a:lnSpc>
              <a:spcBef>
                <a:spcPts val="590"/>
              </a:spcBef>
            </a:pPr>
            <a:endParaRPr sz="2400" dirty="0" smtClean="0"/>
          </a:p>
        </p:txBody>
      </p:sp>
      <p:pic>
        <p:nvPicPr>
          <p:cNvPr id="7" name="图片 6" descr="截图00"/>
          <p:cNvPicPr>
            <a:picLocks noChangeAspect="1"/>
          </p:cNvPicPr>
          <p:nvPr/>
        </p:nvPicPr>
        <p:blipFill>
          <a:blip r:embed="rId3"/>
          <a:stretch>
            <a:fillRect/>
          </a:stretch>
        </p:blipFill>
        <p:spPr>
          <a:xfrm>
            <a:off x="4756785" y="1138555"/>
            <a:ext cx="4111625" cy="5820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24</a:t>
              </a:r>
              <a:endParaRPr lang="zh-CN" alt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（二）</a:t>
              </a:r>
              <a:r>
                <a:rPr lang="en-US" b="1" dirty="0">
                  <a:solidFill>
                    <a:srgbClr val="D9D9D9"/>
                  </a:solidFill>
                  <a:latin typeface="微软雅黑" panose="020B0503020204020204" pitchFamily="34" charset="-122"/>
                  <a:ea typeface="微软雅黑" panose="020B0503020204020204" pitchFamily="34" charset="-122"/>
                  <a:sym typeface="+mn-ea"/>
                </a:rPr>
                <a:t>led</a:t>
              </a:r>
              <a:r>
                <a:rPr lang="zh-CN" altLang="en-US" b="1" dirty="0">
                  <a:solidFill>
                    <a:srgbClr val="D9D9D9"/>
                  </a:solidFill>
                  <a:latin typeface="微软雅黑" panose="020B0503020204020204" pitchFamily="34" charset="-122"/>
                  <a:ea typeface="微软雅黑" panose="020B0503020204020204" pitchFamily="34" charset="-122"/>
                  <a:sym typeface="+mn-ea"/>
                </a:rPr>
                <a:t>闪烁实验</a:t>
              </a:r>
            </a:p>
          </p:txBody>
        </p:sp>
      </p:grpSp>
      <p:sp>
        <p:nvSpPr>
          <p:cNvPr id="6" name="文本框 5"/>
          <p:cNvSpPr txBox="1"/>
          <p:nvPr/>
        </p:nvSpPr>
        <p:spPr>
          <a:xfrm>
            <a:off x="2072005" y="1304925"/>
            <a:ext cx="9338945" cy="5017135"/>
          </a:xfrm>
          <a:prstGeom prst="rect">
            <a:avLst/>
          </a:prstGeom>
          <a:noFill/>
        </p:spPr>
        <p:txBody>
          <a:bodyPr wrap="square" rtlCol="0">
            <a:spAutoFit/>
          </a:bodyPr>
          <a:lstStyle/>
          <a:p>
            <a:pPr marL="12700" marR="5080" indent="447675">
              <a:lnSpc>
                <a:spcPct val="100000"/>
              </a:lnSpc>
              <a:spcBef>
                <a:spcPts val="590"/>
              </a:spcBef>
            </a:pPr>
            <a:r>
              <a:rPr lang="en-US" altLang="zh-CN" sz="2400" dirty="0" smtClean="0">
                <a:solidFill>
                  <a:schemeClr val="accent1"/>
                </a:solidFill>
                <a:effectLst>
                  <a:outerShdw blurRad="38100" dist="25400" dir="5400000" algn="ctr" rotWithShape="0">
                    <a:srgbClr val="6E747A">
                      <a:alpha val="43000"/>
                    </a:srgbClr>
                  </a:outerShdw>
                </a:effectLst>
                <a:sym typeface="+mn-ea"/>
              </a:rPr>
              <a:t>2. </a:t>
            </a:r>
            <a:r>
              <a:rPr lang="zh-CN" sz="2400" dirty="0" smtClean="0">
                <a:solidFill>
                  <a:schemeClr val="accent1"/>
                </a:solidFill>
                <a:effectLst>
                  <a:outerShdw blurRad="38100" dist="25400" dir="5400000" algn="ctr" rotWithShape="0">
                    <a:srgbClr val="6E747A">
                      <a:alpha val="43000"/>
                    </a:srgbClr>
                  </a:outerShdw>
                </a:effectLst>
                <a:sym typeface="+mn-ea"/>
              </a:rPr>
              <a:t>程序代码</a:t>
            </a:r>
            <a:endParaRPr lang="zh-CN" altLang="en-US" dirty="0" smtClean="0"/>
          </a:p>
          <a:p>
            <a:pPr marL="12700" marR="5080" indent="447675">
              <a:lnSpc>
                <a:spcPct val="100000"/>
              </a:lnSpc>
              <a:spcBef>
                <a:spcPts val="590"/>
              </a:spcBef>
            </a:pPr>
            <a:r>
              <a:rPr sz="2000" dirty="0" smtClean="0">
                <a:ln w="22225">
                  <a:solidFill>
                    <a:schemeClr val="accent2"/>
                  </a:solidFill>
                  <a:prstDash val="solid"/>
                </a:ln>
                <a:solidFill>
                  <a:schemeClr val="accent2">
                    <a:lumMod val="40000"/>
                    <a:lumOff val="60000"/>
                  </a:schemeClr>
                </a:solidFill>
                <a:effectLst/>
              </a:rPr>
              <a:t>// BlinkLED.ino</a:t>
            </a:r>
          </a:p>
          <a:p>
            <a:pPr marL="12700" marR="5080" indent="447675">
              <a:lnSpc>
                <a:spcPct val="100000"/>
              </a:lnSpc>
              <a:spcBef>
                <a:spcPts val="590"/>
              </a:spcBef>
            </a:pPr>
            <a:r>
              <a:rPr sz="2000" dirty="0" smtClean="0">
                <a:ln w="22225">
                  <a:solidFill>
                    <a:schemeClr val="accent2"/>
                  </a:solidFill>
                  <a:prstDash val="solid"/>
                </a:ln>
                <a:solidFill>
                  <a:schemeClr val="accent2">
                    <a:lumMod val="40000"/>
                    <a:lumOff val="60000"/>
                  </a:schemeClr>
                </a:solidFill>
                <a:effectLst/>
              </a:rPr>
              <a:t>// Pin 13 is connected to LED4.</a:t>
            </a:r>
          </a:p>
          <a:p>
            <a:pPr marL="12700" marR="5080" indent="447675">
              <a:lnSpc>
                <a:spcPct val="100000"/>
              </a:lnSpc>
              <a:spcBef>
                <a:spcPts val="590"/>
              </a:spcBef>
            </a:pPr>
            <a:r>
              <a:rPr sz="2000" dirty="0" smtClean="0"/>
              <a:t>int LED4 = 13;</a:t>
            </a:r>
          </a:p>
          <a:p>
            <a:pPr marL="12700" marR="5080" indent="447675">
              <a:lnSpc>
                <a:spcPct val="100000"/>
              </a:lnSpc>
              <a:spcBef>
                <a:spcPts val="590"/>
              </a:spcBef>
            </a:pPr>
            <a:r>
              <a:rPr sz="2000" dirty="0" smtClean="0"/>
              <a:t>void setup() {</a:t>
            </a:r>
          </a:p>
          <a:p>
            <a:pPr marL="12700" marR="5080" indent="447675">
              <a:lnSpc>
                <a:spcPct val="100000"/>
              </a:lnSpc>
              <a:spcBef>
                <a:spcPts val="590"/>
              </a:spcBef>
            </a:pPr>
            <a:r>
              <a:rPr sz="2000" dirty="0" smtClean="0"/>
              <a:t>  pinMode(LED4, OUTPUT);             </a:t>
            </a:r>
            <a:r>
              <a:rPr sz="2000" dirty="0" smtClean="0">
                <a:solidFill>
                  <a:schemeClr val="accent1"/>
                </a:solidFill>
                <a:effectLst>
                  <a:outerShdw blurRad="38100" dist="25400" dir="5400000" algn="ctr" rotWithShape="0">
                    <a:srgbClr val="6E747A">
                      <a:alpha val="43000"/>
                    </a:srgbClr>
                  </a:outerShdw>
                </a:effectLst>
                <a:sym typeface="+mn-ea"/>
              </a:rPr>
              <a:t>  // initialize the digital pin as an output.</a:t>
            </a:r>
          </a:p>
          <a:p>
            <a:pPr marL="12700" marR="5080" indent="447675">
              <a:lnSpc>
                <a:spcPct val="100000"/>
              </a:lnSpc>
              <a:spcBef>
                <a:spcPts val="590"/>
              </a:spcBef>
            </a:pPr>
            <a:r>
              <a:rPr sz="2000" dirty="0" smtClean="0"/>
              <a:t>}</a:t>
            </a:r>
          </a:p>
          <a:p>
            <a:pPr marL="12700" marR="5080" indent="447675">
              <a:lnSpc>
                <a:spcPct val="100000"/>
              </a:lnSpc>
              <a:spcBef>
                <a:spcPts val="590"/>
              </a:spcBef>
            </a:pPr>
            <a:r>
              <a:rPr sz="2000" dirty="0" smtClean="0"/>
              <a:t>void loop() {</a:t>
            </a:r>
          </a:p>
          <a:p>
            <a:pPr marL="12700" marR="5080" indent="447675">
              <a:lnSpc>
                <a:spcPct val="100000"/>
              </a:lnSpc>
              <a:spcBef>
                <a:spcPts val="590"/>
              </a:spcBef>
            </a:pPr>
            <a:r>
              <a:rPr sz="2000" dirty="0" smtClean="0"/>
              <a:t>  digitalWrite(LED4, HIGH);         </a:t>
            </a:r>
            <a:r>
              <a:rPr sz="2000" dirty="0" smtClean="0">
                <a:solidFill>
                  <a:schemeClr val="accent1"/>
                </a:solidFill>
                <a:effectLst>
                  <a:outerShdw blurRad="38100" dist="25400" dir="5400000" algn="ctr" rotWithShape="0">
                    <a:srgbClr val="6E747A">
                      <a:alpha val="43000"/>
                    </a:srgbClr>
                  </a:outerShdw>
                </a:effectLst>
              </a:rPr>
              <a:t>     // turn the LED4 on (HIGH is the voltage level)</a:t>
            </a:r>
          </a:p>
          <a:p>
            <a:pPr marL="12700" marR="5080" indent="447675">
              <a:lnSpc>
                <a:spcPct val="100000"/>
              </a:lnSpc>
              <a:spcBef>
                <a:spcPts val="590"/>
              </a:spcBef>
            </a:pPr>
            <a:r>
              <a:rPr sz="2000" dirty="0" smtClean="0"/>
              <a:t>  delay(</a:t>
            </a:r>
            <a:r>
              <a:rPr sz="2000" b="1" dirty="0" smtClean="0">
                <a:solidFill>
                  <a:srgbClr val="FF0000"/>
                </a:solidFill>
              </a:rPr>
              <a:t>5</a:t>
            </a:r>
            <a:r>
              <a:rPr lang="en-US" sz="2000" b="1" dirty="0" smtClean="0">
                <a:solidFill>
                  <a:srgbClr val="FF0000"/>
                </a:solidFill>
              </a:rPr>
              <a:t>0</a:t>
            </a:r>
            <a:r>
              <a:rPr sz="2000" b="1" dirty="0" smtClean="0">
                <a:solidFill>
                  <a:srgbClr val="FF0000"/>
                </a:solidFill>
              </a:rPr>
              <a:t>0</a:t>
            </a:r>
            <a:r>
              <a:rPr sz="2000" dirty="0" smtClean="0"/>
              <a:t>);                                       </a:t>
            </a:r>
            <a:r>
              <a:rPr sz="2000" dirty="0" smtClean="0">
                <a:solidFill>
                  <a:schemeClr val="accent1"/>
                </a:solidFill>
                <a:effectLst>
                  <a:outerShdw blurRad="38100" dist="25400" dir="5400000" algn="ctr" rotWithShape="0">
                    <a:srgbClr val="6E747A">
                      <a:alpha val="43000"/>
                    </a:srgbClr>
                  </a:outerShdw>
                </a:effectLst>
              </a:rPr>
              <a:t>// wait for 500ms</a:t>
            </a:r>
          </a:p>
          <a:p>
            <a:pPr marL="12700" marR="5080" indent="447675">
              <a:lnSpc>
                <a:spcPct val="100000"/>
              </a:lnSpc>
              <a:spcBef>
                <a:spcPts val="590"/>
              </a:spcBef>
            </a:pPr>
            <a:r>
              <a:rPr sz="2000" dirty="0" smtClean="0"/>
              <a:t>  digitalWrite(LED4, LOW);              </a:t>
            </a:r>
            <a:r>
              <a:rPr sz="2000" dirty="0" smtClean="0">
                <a:solidFill>
                  <a:schemeClr val="accent1"/>
                </a:solidFill>
                <a:effectLst>
                  <a:outerShdw blurRad="38100" dist="25400" dir="5400000" algn="ctr" rotWithShape="0">
                    <a:srgbClr val="6E747A">
                      <a:alpha val="43000"/>
                    </a:srgbClr>
                  </a:outerShdw>
                </a:effectLst>
              </a:rPr>
              <a:t> // turn the LED4 off by making the voltage LOW</a:t>
            </a:r>
          </a:p>
          <a:p>
            <a:pPr marL="12700" marR="5080" indent="447675">
              <a:lnSpc>
                <a:spcPct val="100000"/>
              </a:lnSpc>
              <a:spcBef>
                <a:spcPts val="590"/>
              </a:spcBef>
            </a:pPr>
            <a:r>
              <a:rPr sz="2000" dirty="0" smtClean="0"/>
              <a:t>  delay(</a:t>
            </a:r>
            <a:r>
              <a:rPr sz="2000" b="1" dirty="0" smtClean="0">
                <a:solidFill>
                  <a:srgbClr val="FF0000"/>
                </a:solidFill>
              </a:rPr>
              <a:t>5</a:t>
            </a:r>
            <a:r>
              <a:rPr lang="en-US" sz="2000" b="1" dirty="0" smtClean="0">
                <a:solidFill>
                  <a:srgbClr val="FF0000"/>
                </a:solidFill>
              </a:rPr>
              <a:t>0</a:t>
            </a:r>
            <a:r>
              <a:rPr sz="2000" b="1" dirty="0" smtClean="0">
                <a:solidFill>
                  <a:srgbClr val="FF0000"/>
                </a:solidFill>
              </a:rPr>
              <a:t>0</a:t>
            </a:r>
            <a:r>
              <a:rPr sz="2000" dirty="0" smtClean="0"/>
              <a:t>);                                   </a:t>
            </a:r>
            <a:r>
              <a:rPr sz="2000" dirty="0" smtClean="0">
                <a:solidFill>
                  <a:schemeClr val="accent1"/>
                </a:solidFill>
                <a:effectLst>
                  <a:outerShdw blurRad="38100" dist="25400" dir="5400000" algn="ctr" rotWithShape="0">
                    <a:srgbClr val="6E747A">
                      <a:alpha val="43000"/>
                    </a:srgbClr>
                  </a:outerShdw>
                </a:effectLst>
              </a:rPr>
              <a:t>    // wait for 500ms</a:t>
            </a:r>
          </a:p>
          <a:p>
            <a:pPr marL="12700" marR="5080" indent="447675">
              <a:lnSpc>
                <a:spcPct val="100000"/>
              </a:lnSpc>
              <a:spcBef>
                <a:spcPts val="590"/>
              </a:spcBef>
            </a:pPr>
            <a:r>
              <a:rPr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5078"/>
            <a:ext cx="12192000" cy="6873078"/>
          </a:xfrm>
          <a:prstGeom prst="rect">
            <a:avLst/>
          </a:prstGeom>
          <a:gradFill flip="none" rotWithShape="1">
            <a:gsLst>
              <a:gs pos="95000">
                <a:srgbClr val="00B0F0"/>
              </a:gs>
              <a:gs pos="100000">
                <a:srgbClr val="0070C0"/>
              </a:gs>
              <a:gs pos="100000">
                <a:srgbClr val="00206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698973" y="-15078"/>
            <a:ext cx="8493027" cy="6873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8" name="组合 2"/>
          <p:cNvGrpSpPr/>
          <p:nvPr/>
        </p:nvGrpSpPr>
        <p:grpSpPr>
          <a:xfrm>
            <a:off x="2350773" y="2073261"/>
            <a:ext cx="2696400" cy="2696400"/>
            <a:chOff x="1773568" y="1503000"/>
            <a:chExt cx="3852000" cy="3852000"/>
          </a:xfrm>
        </p:grpSpPr>
        <p:grpSp>
          <p:nvGrpSpPr>
            <p:cNvPr id="29" name="组合 5"/>
            <p:cNvGrpSpPr/>
            <p:nvPr/>
          </p:nvGrpSpPr>
          <p:grpSpPr>
            <a:xfrm>
              <a:off x="1773568" y="1503000"/>
              <a:ext cx="3852000" cy="3852000"/>
              <a:chOff x="-950738" y="-766897"/>
              <a:chExt cx="5138738" cy="5138738"/>
            </a:xfrm>
          </p:grpSpPr>
          <p:sp>
            <p:nvSpPr>
              <p:cNvPr id="31" name="Freeform 5"/>
              <p:cNvSpPr/>
              <p:nvPr/>
            </p:nvSpPr>
            <p:spPr bwMode="auto">
              <a:xfrm>
                <a:off x="1617837" y="-766897"/>
                <a:ext cx="2570163" cy="5138738"/>
              </a:xfrm>
              <a:custGeom>
                <a:avLst/>
                <a:gdLst>
                  <a:gd name="T0" fmla="*/ 0 w 3237"/>
                  <a:gd name="T1" fmla="*/ 6472 h 6472"/>
                  <a:gd name="T2" fmla="*/ 165 w 3237"/>
                  <a:gd name="T3" fmla="*/ 6468 h 6472"/>
                  <a:gd name="T4" fmla="*/ 330 w 3237"/>
                  <a:gd name="T5" fmla="*/ 6455 h 6472"/>
                  <a:gd name="T6" fmla="*/ 492 w 3237"/>
                  <a:gd name="T7" fmla="*/ 6434 h 6472"/>
                  <a:gd name="T8" fmla="*/ 651 w 3237"/>
                  <a:gd name="T9" fmla="*/ 6407 h 6472"/>
                  <a:gd name="T10" fmla="*/ 962 w 3237"/>
                  <a:gd name="T11" fmla="*/ 6326 h 6472"/>
                  <a:gd name="T12" fmla="*/ 1260 w 3237"/>
                  <a:gd name="T13" fmla="*/ 6217 h 6472"/>
                  <a:gd name="T14" fmla="*/ 1542 w 3237"/>
                  <a:gd name="T15" fmla="*/ 6081 h 6472"/>
                  <a:gd name="T16" fmla="*/ 1809 w 3237"/>
                  <a:gd name="T17" fmla="*/ 5919 h 6472"/>
                  <a:gd name="T18" fmla="*/ 2058 w 3237"/>
                  <a:gd name="T19" fmla="*/ 5733 h 6472"/>
                  <a:gd name="T20" fmla="*/ 2289 w 3237"/>
                  <a:gd name="T21" fmla="*/ 5524 h 6472"/>
                  <a:gd name="T22" fmla="*/ 2498 w 3237"/>
                  <a:gd name="T23" fmla="*/ 5294 h 6472"/>
                  <a:gd name="T24" fmla="*/ 2684 w 3237"/>
                  <a:gd name="T25" fmla="*/ 5044 h 6472"/>
                  <a:gd name="T26" fmla="*/ 2846 w 3237"/>
                  <a:gd name="T27" fmla="*/ 4777 h 6472"/>
                  <a:gd name="T28" fmla="*/ 2982 w 3237"/>
                  <a:gd name="T29" fmla="*/ 4495 h 6472"/>
                  <a:gd name="T30" fmla="*/ 3091 w 3237"/>
                  <a:gd name="T31" fmla="*/ 4198 h 6472"/>
                  <a:gd name="T32" fmla="*/ 3172 w 3237"/>
                  <a:gd name="T33" fmla="*/ 3887 h 6472"/>
                  <a:gd name="T34" fmla="*/ 3199 w 3237"/>
                  <a:gd name="T35" fmla="*/ 3727 h 6472"/>
                  <a:gd name="T36" fmla="*/ 3220 w 3237"/>
                  <a:gd name="T37" fmla="*/ 3566 h 6472"/>
                  <a:gd name="T38" fmla="*/ 3233 w 3237"/>
                  <a:gd name="T39" fmla="*/ 3401 h 6472"/>
                  <a:gd name="T40" fmla="*/ 3237 w 3237"/>
                  <a:gd name="T41" fmla="*/ 3236 h 6472"/>
                  <a:gd name="T42" fmla="*/ 3233 w 3237"/>
                  <a:gd name="T43" fmla="*/ 3069 h 6472"/>
                  <a:gd name="T44" fmla="*/ 3220 w 3237"/>
                  <a:gd name="T45" fmla="*/ 2904 h 6472"/>
                  <a:gd name="T46" fmla="*/ 3199 w 3237"/>
                  <a:gd name="T47" fmla="*/ 2743 h 6472"/>
                  <a:gd name="T48" fmla="*/ 3172 w 3237"/>
                  <a:gd name="T49" fmla="*/ 2583 h 6472"/>
                  <a:gd name="T50" fmla="*/ 3091 w 3237"/>
                  <a:gd name="T51" fmla="*/ 2272 h 6472"/>
                  <a:gd name="T52" fmla="*/ 2982 w 3237"/>
                  <a:gd name="T53" fmla="*/ 1975 h 6472"/>
                  <a:gd name="T54" fmla="*/ 2846 w 3237"/>
                  <a:gd name="T55" fmla="*/ 1693 h 6472"/>
                  <a:gd name="T56" fmla="*/ 2684 w 3237"/>
                  <a:gd name="T57" fmla="*/ 1426 h 6472"/>
                  <a:gd name="T58" fmla="*/ 2498 w 3237"/>
                  <a:gd name="T59" fmla="*/ 1176 h 6472"/>
                  <a:gd name="T60" fmla="*/ 2289 w 3237"/>
                  <a:gd name="T61" fmla="*/ 948 h 6472"/>
                  <a:gd name="T62" fmla="*/ 2058 w 3237"/>
                  <a:gd name="T63" fmla="*/ 739 h 6472"/>
                  <a:gd name="T64" fmla="*/ 1809 w 3237"/>
                  <a:gd name="T65" fmla="*/ 552 h 6472"/>
                  <a:gd name="T66" fmla="*/ 1542 w 3237"/>
                  <a:gd name="T67" fmla="*/ 389 h 6472"/>
                  <a:gd name="T68" fmla="*/ 1260 w 3237"/>
                  <a:gd name="T69" fmla="*/ 253 h 6472"/>
                  <a:gd name="T70" fmla="*/ 962 w 3237"/>
                  <a:gd name="T71" fmla="*/ 144 h 6472"/>
                  <a:gd name="T72" fmla="*/ 651 w 3237"/>
                  <a:gd name="T73" fmla="*/ 65 h 6472"/>
                  <a:gd name="T74" fmla="*/ 492 w 3237"/>
                  <a:gd name="T75" fmla="*/ 36 h 6472"/>
                  <a:gd name="T76" fmla="*/ 330 w 3237"/>
                  <a:gd name="T77" fmla="*/ 15 h 6472"/>
                  <a:gd name="T78" fmla="*/ 165 w 3237"/>
                  <a:gd name="T79" fmla="*/ 3 h 6472"/>
                  <a:gd name="T80" fmla="*/ 0 w 3237"/>
                  <a:gd name="T81" fmla="*/ 0 h 6472"/>
                  <a:gd name="T82" fmla="*/ 0 w 3237"/>
                  <a:gd name="T83" fmla="*/ 3236 h 6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37" h="6472">
                    <a:moveTo>
                      <a:pt x="0" y="3236"/>
                    </a:moveTo>
                    <a:lnTo>
                      <a:pt x="0" y="6472"/>
                    </a:lnTo>
                    <a:lnTo>
                      <a:pt x="83" y="6470"/>
                    </a:lnTo>
                    <a:lnTo>
                      <a:pt x="165" y="6468"/>
                    </a:lnTo>
                    <a:lnTo>
                      <a:pt x="248" y="6463"/>
                    </a:lnTo>
                    <a:lnTo>
                      <a:pt x="330" y="6455"/>
                    </a:lnTo>
                    <a:lnTo>
                      <a:pt x="411" y="6445"/>
                    </a:lnTo>
                    <a:lnTo>
                      <a:pt x="492" y="6434"/>
                    </a:lnTo>
                    <a:lnTo>
                      <a:pt x="572" y="6422"/>
                    </a:lnTo>
                    <a:lnTo>
                      <a:pt x="651" y="6407"/>
                    </a:lnTo>
                    <a:lnTo>
                      <a:pt x="808" y="6371"/>
                    </a:lnTo>
                    <a:lnTo>
                      <a:pt x="962" y="6326"/>
                    </a:lnTo>
                    <a:lnTo>
                      <a:pt x="1112" y="6277"/>
                    </a:lnTo>
                    <a:lnTo>
                      <a:pt x="1260" y="6217"/>
                    </a:lnTo>
                    <a:lnTo>
                      <a:pt x="1404" y="6154"/>
                    </a:lnTo>
                    <a:lnTo>
                      <a:pt x="1542" y="6081"/>
                    </a:lnTo>
                    <a:lnTo>
                      <a:pt x="1678" y="6004"/>
                    </a:lnTo>
                    <a:lnTo>
                      <a:pt x="1809" y="5919"/>
                    </a:lnTo>
                    <a:lnTo>
                      <a:pt x="1937" y="5829"/>
                    </a:lnTo>
                    <a:lnTo>
                      <a:pt x="2058" y="5733"/>
                    </a:lnTo>
                    <a:lnTo>
                      <a:pt x="2175" y="5632"/>
                    </a:lnTo>
                    <a:lnTo>
                      <a:pt x="2289" y="5524"/>
                    </a:lnTo>
                    <a:lnTo>
                      <a:pt x="2396" y="5411"/>
                    </a:lnTo>
                    <a:lnTo>
                      <a:pt x="2498" y="5294"/>
                    </a:lnTo>
                    <a:lnTo>
                      <a:pt x="2594" y="5173"/>
                    </a:lnTo>
                    <a:lnTo>
                      <a:pt x="2684" y="5044"/>
                    </a:lnTo>
                    <a:lnTo>
                      <a:pt x="2769" y="4914"/>
                    </a:lnTo>
                    <a:lnTo>
                      <a:pt x="2846" y="4777"/>
                    </a:lnTo>
                    <a:lnTo>
                      <a:pt x="2919" y="4639"/>
                    </a:lnTo>
                    <a:lnTo>
                      <a:pt x="2982" y="4495"/>
                    </a:lnTo>
                    <a:lnTo>
                      <a:pt x="3041" y="4347"/>
                    </a:lnTo>
                    <a:lnTo>
                      <a:pt x="3091" y="4198"/>
                    </a:lnTo>
                    <a:lnTo>
                      <a:pt x="3136" y="4044"/>
                    </a:lnTo>
                    <a:lnTo>
                      <a:pt x="3172" y="3887"/>
                    </a:lnTo>
                    <a:lnTo>
                      <a:pt x="3187" y="3808"/>
                    </a:lnTo>
                    <a:lnTo>
                      <a:pt x="3199" y="3727"/>
                    </a:lnTo>
                    <a:lnTo>
                      <a:pt x="3210" y="3647"/>
                    </a:lnTo>
                    <a:lnTo>
                      <a:pt x="3220" y="3566"/>
                    </a:lnTo>
                    <a:lnTo>
                      <a:pt x="3228" y="3484"/>
                    </a:lnTo>
                    <a:lnTo>
                      <a:pt x="3233" y="3401"/>
                    </a:lnTo>
                    <a:lnTo>
                      <a:pt x="3235" y="3319"/>
                    </a:lnTo>
                    <a:lnTo>
                      <a:pt x="3237" y="3236"/>
                    </a:lnTo>
                    <a:lnTo>
                      <a:pt x="3235" y="3151"/>
                    </a:lnTo>
                    <a:lnTo>
                      <a:pt x="3233" y="3069"/>
                    </a:lnTo>
                    <a:lnTo>
                      <a:pt x="3228" y="2986"/>
                    </a:lnTo>
                    <a:lnTo>
                      <a:pt x="3220" y="2904"/>
                    </a:lnTo>
                    <a:lnTo>
                      <a:pt x="3210" y="2823"/>
                    </a:lnTo>
                    <a:lnTo>
                      <a:pt x="3199" y="2743"/>
                    </a:lnTo>
                    <a:lnTo>
                      <a:pt x="3187" y="2662"/>
                    </a:lnTo>
                    <a:lnTo>
                      <a:pt x="3172" y="2583"/>
                    </a:lnTo>
                    <a:lnTo>
                      <a:pt x="3136" y="2426"/>
                    </a:lnTo>
                    <a:lnTo>
                      <a:pt x="3091" y="2272"/>
                    </a:lnTo>
                    <a:lnTo>
                      <a:pt x="3041" y="2123"/>
                    </a:lnTo>
                    <a:lnTo>
                      <a:pt x="2982" y="1975"/>
                    </a:lnTo>
                    <a:lnTo>
                      <a:pt x="2919" y="1833"/>
                    </a:lnTo>
                    <a:lnTo>
                      <a:pt x="2846" y="1693"/>
                    </a:lnTo>
                    <a:lnTo>
                      <a:pt x="2769" y="1556"/>
                    </a:lnTo>
                    <a:lnTo>
                      <a:pt x="2684" y="1426"/>
                    </a:lnTo>
                    <a:lnTo>
                      <a:pt x="2594" y="1299"/>
                    </a:lnTo>
                    <a:lnTo>
                      <a:pt x="2498" y="1176"/>
                    </a:lnTo>
                    <a:lnTo>
                      <a:pt x="2396" y="1059"/>
                    </a:lnTo>
                    <a:lnTo>
                      <a:pt x="2289" y="948"/>
                    </a:lnTo>
                    <a:lnTo>
                      <a:pt x="2175" y="840"/>
                    </a:lnTo>
                    <a:lnTo>
                      <a:pt x="2058" y="739"/>
                    </a:lnTo>
                    <a:lnTo>
                      <a:pt x="1937" y="643"/>
                    </a:lnTo>
                    <a:lnTo>
                      <a:pt x="1809" y="552"/>
                    </a:lnTo>
                    <a:lnTo>
                      <a:pt x="1678" y="468"/>
                    </a:lnTo>
                    <a:lnTo>
                      <a:pt x="1542" y="389"/>
                    </a:lnTo>
                    <a:lnTo>
                      <a:pt x="1404" y="318"/>
                    </a:lnTo>
                    <a:lnTo>
                      <a:pt x="1260" y="253"/>
                    </a:lnTo>
                    <a:lnTo>
                      <a:pt x="1112" y="195"/>
                    </a:lnTo>
                    <a:lnTo>
                      <a:pt x="962" y="144"/>
                    </a:lnTo>
                    <a:lnTo>
                      <a:pt x="808" y="101"/>
                    </a:lnTo>
                    <a:lnTo>
                      <a:pt x="651" y="65"/>
                    </a:lnTo>
                    <a:lnTo>
                      <a:pt x="572" y="50"/>
                    </a:lnTo>
                    <a:lnTo>
                      <a:pt x="492" y="36"/>
                    </a:lnTo>
                    <a:lnTo>
                      <a:pt x="411" y="25"/>
                    </a:lnTo>
                    <a:lnTo>
                      <a:pt x="330" y="15"/>
                    </a:lnTo>
                    <a:lnTo>
                      <a:pt x="248" y="9"/>
                    </a:lnTo>
                    <a:lnTo>
                      <a:pt x="165" y="3"/>
                    </a:lnTo>
                    <a:lnTo>
                      <a:pt x="83" y="0"/>
                    </a:lnTo>
                    <a:lnTo>
                      <a:pt x="0" y="0"/>
                    </a:lnTo>
                    <a:lnTo>
                      <a:pt x="0" y="0"/>
                    </a:lnTo>
                    <a:lnTo>
                      <a:pt x="0" y="3236"/>
                    </a:lnTo>
                    <a:close/>
                  </a:path>
                </a:pathLst>
              </a:custGeom>
              <a:solidFill>
                <a:srgbClr val="FF9900"/>
              </a:solidFill>
              <a:ln>
                <a:noFill/>
              </a:ln>
            </p:spPr>
            <p:txBody>
              <a:bodyPr vert="horz" wrap="square" lIns="121920" tIns="60960" rIns="121920" bIns="60960" numCol="1" anchor="t" anchorCtr="0" compatLnSpc="1"/>
              <a:lstStyle/>
              <a:p>
                <a:endParaRPr lang="zh-CN" altLang="en-US" sz="2400"/>
              </a:p>
            </p:txBody>
          </p:sp>
          <p:sp>
            <p:nvSpPr>
              <p:cNvPr id="32" name="Freeform 7"/>
              <p:cNvSpPr/>
              <p:nvPr/>
            </p:nvSpPr>
            <p:spPr bwMode="auto">
              <a:xfrm>
                <a:off x="-950738" y="-766897"/>
                <a:ext cx="2568575" cy="5138738"/>
              </a:xfrm>
              <a:custGeom>
                <a:avLst/>
                <a:gdLst>
                  <a:gd name="T0" fmla="*/ 3237 w 3237"/>
                  <a:gd name="T1" fmla="*/ 0 h 6472"/>
                  <a:gd name="T2" fmla="*/ 3070 w 3237"/>
                  <a:gd name="T3" fmla="*/ 3 h 6472"/>
                  <a:gd name="T4" fmla="*/ 2905 w 3237"/>
                  <a:gd name="T5" fmla="*/ 15 h 6472"/>
                  <a:gd name="T6" fmla="*/ 2743 w 3237"/>
                  <a:gd name="T7" fmla="*/ 36 h 6472"/>
                  <a:gd name="T8" fmla="*/ 2584 w 3237"/>
                  <a:gd name="T9" fmla="*/ 65 h 6472"/>
                  <a:gd name="T10" fmla="*/ 2273 w 3237"/>
                  <a:gd name="T11" fmla="*/ 144 h 6472"/>
                  <a:gd name="T12" fmla="*/ 1975 w 3237"/>
                  <a:gd name="T13" fmla="*/ 253 h 6472"/>
                  <a:gd name="T14" fmla="*/ 1693 w 3237"/>
                  <a:gd name="T15" fmla="*/ 389 h 6472"/>
                  <a:gd name="T16" fmla="*/ 1426 w 3237"/>
                  <a:gd name="T17" fmla="*/ 552 h 6472"/>
                  <a:gd name="T18" fmla="*/ 1177 w 3237"/>
                  <a:gd name="T19" fmla="*/ 739 h 6472"/>
                  <a:gd name="T20" fmla="*/ 946 w 3237"/>
                  <a:gd name="T21" fmla="*/ 946 h 6472"/>
                  <a:gd name="T22" fmla="*/ 739 w 3237"/>
                  <a:gd name="T23" fmla="*/ 1176 h 6472"/>
                  <a:gd name="T24" fmla="*/ 553 w 3237"/>
                  <a:gd name="T25" fmla="*/ 1426 h 6472"/>
                  <a:gd name="T26" fmla="*/ 389 w 3237"/>
                  <a:gd name="T27" fmla="*/ 1693 h 6472"/>
                  <a:gd name="T28" fmla="*/ 253 w 3237"/>
                  <a:gd name="T29" fmla="*/ 1975 h 6472"/>
                  <a:gd name="T30" fmla="*/ 144 w 3237"/>
                  <a:gd name="T31" fmla="*/ 2272 h 6472"/>
                  <a:gd name="T32" fmla="*/ 65 w 3237"/>
                  <a:gd name="T33" fmla="*/ 2583 h 6472"/>
                  <a:gd name="T34" fmla="*/ 36 w 3237"/>
                  <a:gd name="T35" fmla="*/ 2743 h 6472"/>
                  <a:gd name="T36" fmla="*/ 15 w 3237"/>
                  <a:gd name="T37" fmla="*/ 2904 h 6472"/>
                  <a:gd name="T38" fmla="*/ 3 w 3237"/>
                  <a:gd name="T39" fmla="*/ 3069 h 6472"/>
                  <a:gd name="T40" fmla="*/ 0 w 3237"/>
                  <a:gd name="T41" fmla="*/ 3236 h 6472"/>
                  <a:gd name="T42" fmla="*/ 3 w 3237"/>
                  <a:gd name="T43" fmla="*/ 3401 h 6472"/>
                  <a:gd name="T44" fmla="*/ 15 w 3237"/>
                  <a:gd name="T45" fmla="*/ 3566 h 6472"/>
                  <a:gd name="T46" fmla="*/ 36 w 3237"/>
                  <a:gd name="T47" fmla="*/ 3727 h 6472"/>
                  <a:gd name="T48" fmla="*/ 65 w 3237"/>
                  <a:gd name="T49" fmla="*/ 3887 h 6472"/>
                  <a:gd name="T50" fmla="*/ 144 w 3237"/>
                  <a:gd name="T51" fmla="*/ 4198 h 6472"/>
                  <a:gd name="T52" fmla="*/ 253 w 3237"/>
                  <a:gd name="T53" fmla="*/ 4495 h 6472"/>
                  <a:gd name="T54" fmla="*/ 389 w 3237"/>
                  <a:gd name="T55" fmla="*/ 4777 h 6472"/>
                  <a:gd name="T56" fmla="*/ 553 w 3237"/>
                  <a:gd name="T57" fmla="*/ 5044 h 6472"/>
                  <a:gd name="T58" fmla="*/ 739 w 3237"/>
                  <a:gd name="T59" fmla="*/ 5294 h 6472"/>
                  <a:gd name="T60" fmla="*/ 946 w 3237"/>
                  <a:gd name="T61" fmla="*/ 5524 h 6472"/>
                  <a:gd name="T62" fmla="*/ 1177 w 3237"/>
                  <a:gd name="T63" fmla="*/ 5733 h 6472"/>
                  <a:gd name="T64" fmla="*/ 1426 w 3237"/>
                  <a:gd name="T65" fmla="*/ 5919 h 6472"/>
                  <a:gd name="T66" fmla="*/ 1693 w 3237"/>
                  <a:gd name="T67" fmla="*/ 6081 h 6472"/>
                  <a:gd name="T68" fmla="*/ 1975 w 3237"/>
                  <a:gd name="T69" fmla="*/ 6217 h 6472"/>
                  <a:gd name="T70" fmla="*/ 2273 w 3237"/>
                  <a:gd name="T71" fmla="*/ 6326 h 6472"/>
                  <a:gd name="T72" fmla="*/ 2584 w 3237"/>
                  <a:gd name="T73" fmla="*/ 6405 h 6472"/>
                  <a:gd name="T74" fmla="*/ 2743 w 3237"/>
                  <a:gd name="T75" fmla="*/ 6434 h 6472"/>
                  <a:gd name="T76" fmla="*/ 2905 w 3237"/>
                  <a:gd name="T77" fmla="*/ 6455 h 6472"/>
                  <a:gd name="T78" fmla="*/ 3070 w 3237"/>
                  <a:gd name="T79" fmla="*/ 6468 h 6472"/>
                  <a:gd name="T80" fmla="*/ 3237 w 3237"/>
                  <a:gd name="T81" fmla="*/ 6472 h 6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37" h="6472">
                    <a:moveTo>
                      <a:pt x="3237" y="3236"/>
                    </a:moveTo>
                    <a:lnTo>
                      <a:pt x="3237" y="0"/>
                    </a:lnTo>
                    <a:lnTo>
                      <a:pt x="3152" y="0"/>
                    </a:lnTo>
                    <a:lnTo>
                      <a:pt x="3070" y="3"/>
                    </a:lnTo>
                    <a:lnTo>
                      <a:pt x="2987" y="9"/>
                    </a:lnTo>
                    <a:lnTo>
                      <a:pt x="2905" y="15"/>
                    </a:lnTo>
                    <a:lnTo>
                      <a:pt x="2824" y="25"/>
                    </a:lnTo>
                    <a:lnTo>
                      <a:pt x="2743" y="36"/>
                    </a:lnTo>
                    <a:lnTo>
                      <a:pt x="2663" y="50"/>
                    </a:lnTo>
                    <a:lnTo>
                      <a:pt x="2584" y="65"/>
                    </a:lnTo>
                    <a:lnTo>
                      <a:pt x="2427" y="101"/>
                    </a:lnTo>
                    <a:lnTo>
                      <a:pt x="2273" y="144"/>
                    </a:lnTo>
                    <a:lnTo>
                      <a:pt x="2123" y="195"/>
                    </a:lnTo>
                    <a:lnTo>
                      <a:pt x="1975" y="253"/>
                    </a:lnTo>
                    <a:lnTo>
                      <a:pt x="1833" y="318"/>
                    </a:lnTo>
                    <a:lnTo>
                      <a:pt x="1693" y="389"/>
                    </a:lnTo>
                    <a:lnTo>
                      <a:pt x="1557" y="468"/>
                    </a:lnTo>
                    <a:lnTo>
                      <a:pt x="1426" y="552"/>
                    </a:lnTo>
                    <a:lnTo>
                      <a:pt x="1300" y="643"/>
                    </a:lnTo>
                    <a:lnTo>
                      <a:pt x="1177" y="739"/>
                    </a:lnTo>
                    <a:lnTo>
                      <a:pt x="1060" y="840"/>
                    </a:lnTo>
                    <a:lnTo>
                      <a:pt x="946" y="946"/>
                    </a:lnTo>
                    <a:lnTo>
                      <a:pt x="841" y="1059"/>
                    </a:lnTo>
                    <a:lnTo>
                      <a:pt x="739" y="1176"/>
                    </a:lnTo>
                    <a:lnTo>
                      <a:pt x="643" y="1299"/>
                    </a:lnTo>
                    <a:lnTo>
                      <a:pt x="553" y="1426"/>
                    </a:lnTo>
                    <a:lnTo>
                      <a:pt x="468" y="1556"/>
                    </a:lnTo>
                    <a:lnTo>
                      <a:pt x="389" y="1693"/>
                    </a:lnTo>
                    <a:lnTo>
                      <a:pt x="318" y="1833"/>
                    </a:lnTo>
                    <a:lnTo>
                      <a:pt x="253" y="1975"/>
                    </a:lnTo>
                    <a:lnTo>
                      <a:pt x="195" y="2123"/>
                    </a:lnTo>
                    <a:lnTo>
                      <a:pt x="144" y="2272"/>
                    </a:lnTo>
                    <a:lnTo>
                      <a:pt x="101" y="2426"/>
                    </a:lnTo>
                    <a:lnTo>
                      <a:pt x="65" y="2583"/>
                    </a:lnTo>
                    <a:lnTo>
                      <a:pt x="50" y="2662"/>
                    </a:lnTo>
                    <a:lnTo>
                      <a:pt x="36" y="2743"/>
                    </a:lnTo>
                    <a:lnTo>
                      <a:pt x="25" y="2823"/>
                    </a:lnTo>
                    <a:lnTo>
                      <a:pt x="15" y="2904"/>
                    </a:lnTo>
                    <a:lnTo>
                      <a:pt x="9" y="2986"/>
                    </a:lnTo>
                    <a:lnTo>
                      <a:pt x="3" y="3069"/>
                    </a:lnTo>
                    <a:lnTo>
                      <a:pt x="0" y="3151"/>
                    </a:lnTo>
                    <a:lnTo>
                      <a:pt x="0" y="3236"/>
                    </a:lnTo>
                    <a:lnTo>
                      <a:pt x="0" y="3319"/>
                    </a:lnTo>
                    <a:lnTo>
                      <a:pt x="3" y="3401"/>
                    </a:lnTo>
                    <a:lnTo>
                      <a:pt x="9" y="3484"/>
                    </a:lnTo>
                    <a:lnTo>
                      <a:pt x="15" y="3566"/>
                    </a:lnTo>
                    <a:lnTo>
                      <a:pt x="25" y="3647"/>
                    </a:lnTo>
                    <a:lnTo>
                      <a:pt x="36" y="3727"/>
                    </a:lnTo>
                    <a:lnTo>
                      <a:pt x="50" y="3808"/>
                    </a:lnTo>
                    <a:lnTo>
                      <a:pt x="65" y="3887"/>
                    </a:lnTo>
                    <a:lnTo>
                      <a:pt x="101" y="4044"/>
                    </a:lnTo>
                    <a:lnTo>
                      <a:pt x="144" y="4198"/>
                    </a:lnTo>
                    <a:lnTo>
                      <a:pt x="195" y="4347"/>
                    </a:lnTo>
                    <a:lnTo>
                      <a:pt x="253" y="4495"/>
                    </a:lnTo>
                    <a:lnTo>
                      <a:pt x="318" y="4639"/>
                    </a:lnTo>
                    <a:lnTo>
                      <a:pt x="389" y="4777"/>
                    </a:lnTo>
                    <a:lnTo>
                      <a:pt x="468" y="4914"/>
                    </a:lnTo>
                    <a:lnTo>
                      <a:pt x="553" y="5044"/>
                    </a:lnTo>
                    <a:lnTo>
                      <a:pt x="643" y="5171"/>
                    </a:lnTo>
                    <a:lnTo>
                      <a:pt x="739" y="5294"/>
                    </a:lnTo>
                    <a:lnTo>
                      <a:pt x="841" y="5411"/>
                    </a:lnTo>
                    <a:lnTo>
                      <a:pt x="946" y="5524"/>
                    </a:lnTo>
                    <a:lnTo>
                      <a:pt x="1060" y="5632"/>
                    </a:lnTo>
                    <a:lnTo>
                      <a:pt x="1177" y="5733"/>
                    </a:lnTo>
                    <a:lnTo>
                      <a:pt x="1300" y="5829"/>
                    </a:lnTo>
                    <a:lnTo>
                      <a:pt x="1426" y="5919"/>
                    </a:lnTo>
                    <a:lnTo>
                      <a:pt x="1557" y="6004"/>
                    </a:lnTo>
                    <a:lnTo>
                      <a:pt x="1693" y="6081"/>
                    </a:lnTo>
                    <a:lnTo>
                      <a:pt x="1833" y="6152"/>
                    </a:lnTo>
                    <a:lnTo>
                      <a:pt x="1975" y="6217"/>
                    </a:lnTo>
                    <a:lnTo>
                      <a:pt x="2123" y="6275"/>
                    </a:lnTo>
                    <a:lnTo>
                      <a:pt x="2273" y="6326"/>
                    </a:lnTo>
                    <a:lnTo>
                      <a:pt x="2427" y="6371"/>
                    </a:lnTo>
                    <a:lnTo>
                      <a:pt x="2584" y="6405"/>
                    </a:lnTo>
                    <a:lnTo>
                      <a:pt x="2663" y="6420"/>
                    </a:lnTo>
                    <a:lnTo>
                      <a:pt x="2743" y="6434"/>
                    </a:lnTo>
                    <a:lnTo>
                      <a:pt x="2824" y="6445"/>
                    </a:lnTo>
                    <a:lnTo>
                      <a:pt x="2905" y="6455"/>
                    </a:lnTo>
                    <a:lnTo>
                      <a:pt x="2987" y="6463"/>
                    </a:lnTo>
                    <a:lnTo>
                      <a:pt x="3070" y="6468"/>
                    </a:lnTo>
                    <a:lnTo>
                      <a:pt x="3152" y="6470"/>
                    </a:lnTo>
                    <a:lnTo>
                      <a:pt x="3237" y="6472"/>
                    </a:lnTo>
                    <a:lnTo>
                      <a:pt x="3237" y="3236"/>
                    </a:ln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pic>
          <p:nvPicPr>
            <p:cNvPr id="30" name="图片 2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29366" y="1564460"/>
              <a:ext cx="3738025" cy="3744113"/>
            </a:xfrm>
            <a:prstGeom prst="ellipse">
              <a:avLst/>
            </a:prstGeom>
            <a:blipFill>
              <a:blip r:embed="rId3"/>
              <a:stretch>
                <a:fillRect/>
              </a:stretch>
            </a:blipFill>
            <a:ln w="28575">
              <a:noFill/>
            </a:ln>
          </p:spPr>
        </p:pic>
      </p:grpSp>
      <p:sp>
        <p:nvSpPr>
          <p:cNvPr id="33" name="矩形 32"/>
          <p:cNvSpPr/>
          <p:nvPr/>
        </p:nvSpPr>
        <p:spPr>
          <a:xfrm>
            <a:off x="110361" y="94404"/>
            <a:ext cx="2003259" cy="781752"/>
          </a:xfrm>
          <a:prstGeom prst="rect">
            <a:avLst/>
          </a:prstGeom>
        </p:spPr>
        <p:txBody>
          <a:bodyPr wrap="square" lIns="91440" tIns="45720" rIns="91440" bIns="45720">
            <a:spAutoFit/>
          </a:bodyPr>
          <a:lstStyle/>
          <a:p>
            <a:pPr defTabSz="913765">
              <a:lnSpc>
                <a:spcPct val="112000"/>
              </a:lnSpc>
              <a:defRPr/>
            </a:pPr>
            <a:r>
              <a:rPr lang="zh-CN" altLang="en-US" sz="2400" b="1" dirty="0">
                <a:solidFill>
                  <a:schemeClr val="bg1"/>
                </a:solidFill>
                <a:latin typeface="微软雅黑" panose="020B0503020204020204" pitchFamily="34" charset="-122"/>
                <a:ea typeface="微软雅黑" panose="020B0503020204020204" pitchFamily="34" charset="-122"/>
              </a:rPr>
              <a:t>目录页 </a:t>
            </a:r>
            <a:r>
              <a:rPr lang="en-US" altLang="zh-CN" sz="2400" b="1" dirty="0">
                <a:solidFill>
                  <a:schemeClr val="bg1"/>
                </a:solidFill>
                <a:latin typeface="微软雅黑" panose="020B0503020204020204" pitchFamily="34" charset="-122"/>
                <a:ea typeface="微软雅黑" panose="020B0503020204020204" pitchFamily="34" charset="-122"/>
              </a:rPr>
              <a:t> </a:t>
            </a:r>
          </a:p>
          <a:p>
            <a:pPr defTabSz="913765">
              <a:lnSpc>
                <a:spcPct val="112000"/>
              </a:lnSpc>
              <a:defRPr/>
            </a:pPr>
            <a:r>
              <a:rPr lang="en-US" altLang="zh-CN" sz="1600" dirty="0">
                <a:solidFill>
                  <a:schemeClr val="bg1"/>
                </a:solidFill>
                <a:latin typeface="Calibri" panose="020F0502020204030204"/>
                <a:ea typeface="宋体" panose="02010600030101010101" pitchFamily="2" charset="-122"/>
              </a:rPr>
              <a:t>CONTENTS PAGE </a:t>
            </a:r>
            <a:endParaRPr lang="zh-CN" altLang="en-US" sz="1865" kern="0" dirty="0">
              <a:solidFill>
                <a:schemeClr val="bg1"/>
              </a:solidFill>
            </a:endParaRPr>
          </a:p>
        </p:txBody>
      </p:sp>
      <p:sp>
        <p:nvSpPr>
          <p:cNvPr id="3" name="矩形 2"/>
          <p:cNvSpPr/>
          <p:nvPr/>
        </p:nvSpPr>
        <p:spPr>
          <a:xfrm>
            <a:off x="11510682" y="-15078"/>
            <a:ext cx="681318" cy="68730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047172" y="-795427"/>
            <a:ext cx="6463509" cy="780349"/>
            <a:chOff x="4500326" y="328113"/>
            <a:chExt cx="6732450" cy="780349"/>
          </a:xfrm>
        </p:grpSpPr>
        <p:sp>
          <p:nvSpPr>
            <p:cNvPr id="5" name="圆角矩形 4"/>
            <p:cNvSpPr/>
            <p:nvPr/>
          </p:nvSpPr>
          <p:spPr>
            <a:xfrm>
              <a:off x="4500326" y="328113"/>
              <a:ext cx="6463509" cy="7803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52847" y="328113"/>
              <a:ext cx="779929" cy="7803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316512" y="1129973"/>
            <a:ext cx="6122439" cy="914400"/>
          </a:xfrm>
          <a:prstGeom prst="rect">
            <a:avLst/>
          </a:prstGeom>
          <a:noFill/>
        </p:spPr>
        <p:txBody>
          <a:bodyPr wrap="square" rtlCol="0">
            <a:spAutoFit/>
          </a:bodyPr>
          <a:lstStyle/>
          <a:p>
            <a:pPr>
              <a:lnSpc>
                <a:spcPct val="150000"/>
              </a:lnSpc>
            </a:pPr>
            <a:r>
              <a:rPr lang="en-US" altLang="zh-CN"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PART01</a:t>
            </a:r>
            <a:r>
              <a:rPr lang="zh-CN" altLang="en-US"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   嵌入式实验箱介绍</a:t>
            </a:r>
            <a:endParaRPr lang="en-US" altLang="zh-CN" sz="3600" b="1" dirty="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endParaRPr>
          </a:p>
        </p:txBody>
      </p:sp>
      <p:sp>
        <p:nvSpPr>
          <p:cNvPr id="18" name="文本框 17"/>
          <p:cNvSpPr txBox="1"/>
          <p:nvPr/>
        </p:nvSpPr>
        <p:spPr>
          <a:xfrm>
            <a:off x="5316512" y="2402380"/>
            <a:ext cx="6122439" cy="914400"/>
          </a:xfrm>
          <a:prstGeom prst="rect">
            <a:avLst/>
          </a:prstGeom>
          <a:noFill/>
        </p:spPr>
        <p:txBody>
          <a:bodyPr wrap="square" rtlCol="0">
            <a:spAutoFit/>
          </a:bodyPr>
          <a:lstStyle/>
          <a:p>
            <a:pPr>
              <a:lnSpc>
                <a:spcPct val="150000"/>
              </a:lnSpc>
            </a:pPr>
            <a:r>
              <a:rPr lang="en-US" altLang="zh-CN"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PART02   Android</a:t>
            </a:r>
            <a:r>
              <a:rPr lang="zh-CN" altLang="en-US" sz="3600"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rPr>
              <a:t>开发应用</a:t>
            </a:r>
            <a:endParaRPr lang="zh-CN" altLang="en-US" sz="3600" b="1"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endParaRPr>
          </a:p>
        </p:txBody>
      </p:sp>
      <p:sp>
        <p:nvSpPr>
          <p:cNvPr id="21" name="文本框 20"/>
          <p:cNvSpPr txBox="1"/>
          <p:nvPr/>
        </p:nvSpPr>
        <p:spPr>
          <a:xfrm>
            <a:off x="5316512" y="3674787"/>
            <a:ext cx="6122440" cy="914400"/>
          </a:xfrm>
          <a:prstGeom prst="rect">
            <a:avLst/>
          </a:prstGeom>
          <a:noFill/>
        </p:spPr>
        <p:txBody>
          <a:bodyPr wrap="square" rtlCol="0">
            <a:spAutoFit/>
          </a:bodyPr>
          <a:lstStyle/>
          <a:p>
            <a:pPr>
              <a:lnSpc>
                <a:spcPct val="150000"/>
              </a:lnSpc>
            </a:pPr>
            <a:r>
              <a:rPr lang="en-US" altLang="zh-CN" sz="3600" dirty="0" smtClean="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rPr>
              <a:t>PART03    Arduion</a:t>
            </a:r>
            <a:r>
              <a:rPr lang="zh-CN" altLang="en-US" sz="3600"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rPr>
              <a:t>应用开发</a:t>
            </a:r>
            <a:endParaRPr lang="zh-CN" altLang="en-US" sz="3600" b="1" dirty="0" smtClean="0">
              <a:solidFill>
                <a:schemeClr val="tx1">
                  <a:lumMod val="50000"/>
                  <a:lumOff val="50000"/>
                </a:schemeClr>
              </a:solidFill>
              <a:latin typeface="Impact" panose="020B0806030902050204" pitchFamily="34" charset="0"/>
              <a:ea typeface="宋体" panose="02010600030101010101" pitchFamily="2" charset="-122"/>
              <a:cs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2.22222E-6 L 0.00039 0.29329 " pathEditMode="relative" rAng="0" ptsTypes="AA">
                                      <p:cBhvr>
                                        <p:cTn id="6" dur="1000" fill="hold"/>
                                        <p:tgtEl>
                                          <p:spTgt spid="7"/>
                                        </p:tgtEl>
                                        <p:attrNameLst>
                                          <p:attrName>ppt_x</p:attrName>
                                          <p:attrName>ppt_y</p:attrName>
                                        </p:attrNameLst>
                                      </p:cBhvr>
                                      <p:rCtr x="13" y="14653"/>
                                    </p:animMotion>
                                  </p:childTnLst>
                                </p:cTn>
                              </p:par>
                              <p:par>
                                <p:cTn id="7" presetID="3" presetClass="emph" presetSubtype="2" fill="hold" grpId="0" nodeType="withEffect">
                                  <p:stCondLst>
                                    <p:cond delay="0"/>
                                  </p:stCondLst>
                                  <p:childTnLst>
                                    <p:animClr clrSpc="rgb" dir="cw">
                                      <p:cBhvr override="childStyle">
                                        <p:cTn id="8" dur="1000" fill="hold"/>
                                        <p:tgtEl>
                                          <p:spTgt spid="14"/>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sz="2000" b="1" dirty="0" smtClean="0">
                  <a:solidFill>
                    <a:schemeClr val="accent2"/>
                  </a:solidFill>
                </a:rPr>
                <a:t>25</a:t>
              </a:r>
              <a:endParaRPr 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（二）</a:t>
              </a:r>
              <a:r>
                <a:rPr lang="en-US" b="1" dirty="0">
                  <a:solidFill>
                    <a:srgbClr val="D9D9D9"/>
                  </a:solidFill>
                  <a:latin typeface="微软雅黑" panose="020B0503020204020204" pitchFamily="34" charset="-122"/>
                  <a:ea typeface="微软雅黑" panose="020B0503020204020204" pitchFamily="34" charset="-122"/>
                  <a:sym typeface="+mn-ea"/>
                </a:rPr>
                <a:t>led</a:t>
              </a:r>
              <a:r>
                <a:rPr lang="zh-CN" altLang="en-US" b="1" dirty="0">
                  <a:solidFill>
                    <a:srgbClr val="D9D9D9"/>
                  </a:solidFill>
                  <a:latin typeface="微软雅黑" panose="020B0503020204020204" pitchFamily="34" charset="-122"/>
                  <a:ea typeface="微软雅黑" panose="020B0503020204020204" pitchFamily="34" charset="-122"/>
                  <a:sym typeface="+mn-ea"/>
                </a:rPr>
                <a:t>闪烁实验</a:t>
              </a:r>
            </a:p>
          </p:txBody>
        </p:sp>
      </p:grpSp>
      <p:sp>
        <p:nvSpPr>
          <p:cNvPr id="6" name="文本框 5"/>
          <p:cNvSpPr txBox="1"/>
          <p:nvPr/>
        </p:nvSpPr>
        <p:spPr>
          <a:xfrm>
            <a:off x="2072005" y="1304925"/>
            <a:ext cx="9338945" cy="5017135"/>
          </a:xfrm>
          <a:prstGeom prst="rect">
            <a:avLst/>
          </a:prstGeom>
          <a:noFill/>
        </p:spPr>
        <p:txBody>
          <a:bodyPr wrap="square" rtlCol="0">
            <a:spAutoFit/>
          </a:bodyPr>
          <a:lstStyle/>
          <a:p>
            <a:pPr marL="12700" marR="5080" indent="447675">
              <a:lnSpc>
                <a:spcPct val="100000"/>
              </a:lnSpc>
              <a:spcBef>
                <a:spcPts val="590"/>
              </a:spcBef>
            </a:pPr>
            <a:r>
              <a:rPr lang="en-US" altLang="zh-CN" sz="2400" dirty="0" smtClean="0">
                <a:solidFill>
                  <a:schemeClr val="accent1"/>
                </a:solidFill>
                <a:effectLst>
                  <a:outerShdw blurRad="38100" dist="25400" dir="5400000" algn="ctr" rotWithShape="0">
                    <a:srgbClr val="6E747A">
                      <a:alpha val="43000"/>
                    </a:srgbClr>
                  </a:outerShdw>
                </a:effectLst>
                <a:sym typeface="+mn-ea"/>
              </a:rPr>
              <a:t>3. </a:t>
            </a:r>
            <a:r>
              <a:rPr lang="zh-CN" sz="2400" dirty="0" smtClean="0">
                <a:solidFill>
                  <a:schemeClr val="accent1"/>
                </a:solidFill>
                <a:effectLst>
                  <a:outerShdw blurRad="38100" dist="25400" dir="5400000" algn="ctr" rotWithShape="0">
                    <a:srgbClr val="6E747A">
                      <a:alpha val="43000"/>
                    </a:srgbClr>
                  </a:outerShdw>
                </a:effectLst>
                <a:sym typeface="+mn-ea"/>
              </a:rPr>
              <a:t>程序代码</a:t>
            </a:r>
            <a:endParaRPr lang="zh-CN" altLang="en-US" dirty="0" smtClean="0"/>
          </a:p>
          <a:p>
            <a:pPr marL="12700" marR="5080" indent="447675">
              <a:lnSpc>
                <a:spcPct val="100000"/>
              </a:lnSpc>
              <a:spcBef>
                <a:spcPts val="590"/>
              </a:spcBef>
            </a:pPr>
            <a:r>
              <a:rPr sz="2000" dirty="0" smtClean="0">
                <a:ln w="22225">
                  <a:solidFill>
                    <a:schemeClr val="accent2"/>
                  </a:solidFill>
                  <a:prstDash val="solid"/>
                </a:ln>
                <a:solidFill>
                  <a:schemeClr val="accent2">
                    <a:lumMod val="40000"/>
                    <a:lumOff val="60000"/>
                  </a:schemeClr>
                </a:solidFill>
                <a:effectLst/>
              </a:rPr>
              <a:t>// BlinkLED.ino</a:t>
            </a:r>
          </a:p>
          <a:p>
            <a:pPr marL="12700" marR="5080" indent="447675">
              <a:lnSpc>
                <a:spcPct val="100000"/>
              </a:lnSpc>
              <a:spcBef>
                <a:spcPts val="590"/>
              </a:spcBef>
            </a:pPr>
            <a:r>
              <a:rPr sz="2000" dirty="0" smtClean="0">
                <a:ln w="22225">
                  <a:solidFill>
                    <a:schemeClr val="accent2"/>
                  </a:solidFill>
                  <a:prstDash val="solid"/>
                </a:ln>
                <a:solidFill>
                  <a:schemeClr val="accent2">
                    <a:lumMod val="40000"/>
                    <a:lumOff val="60000"/>
                  </a:schemeClr>
                </a:solidFill>
                <a:effectLst/>
              </a:rPr>
              <a:t>// Pin 13 is connected to LED4.</a:t>
            </a:r>
          </a:p>
          <a:p>
            <a:pPr marL="12700" marR="5080" indent="447675">
              <a:lnSpc>
                <a:spcPct val="100000"/>
              </a:lnSpc>
              <a:spcBef>
                <a:spcPts val="590"/>
              </a:spcBef>
            </a:pPr>
            <a:r>
              <a:rPr sz="2000" dirty="0" smtClean="0"/>
              <a:t>int LED4 = 13;</a:t>
            </a:r>
          </a:p>
          <a:p>
            <a:pPr marL="12700" marR="5080" indent="447675">
              <a:lnSpc>
                <a:spcPct val="100000"/>
              </a:lnSpc>
              <a:spcBef>
                <a:spcPts val="590"/>
              </a:spcBef>
            </a:pPr>
            <a:r>
              <a:rPr sz="2000" dirty="0" smtClean="0"/>
              <a:t>void setup() {</a:t>
            </a:r>
          </a:p>
          <a:p>
            <a:pPr marL="12700" marR="5080" indent="447675">
              <a:lnSpc>
                <a:spcPct val="100000"/>
              </a:lnSpc>
              <a:spcBef>
                <a:spcPts val="590"/>
              </a:spcBef>
            </a:pPr>
            <a:r>
              <a:rPr sz="2000" dirty="0" smtClean="0"/>
              <a:t>  pinMode(LED4, OUTPUT);             </a:t>
            </a:r>
            <a:r>
              <a:rPr sz="2000" dirty="0" smtClean="0">
                <a:solidFill>
                  <a:schemeClr val="accent1"/>
                </a:solidFill>
                <a:effectLst>
                  <a:outerShdw blurRad="38100" dist="25400" dir="5400000" algn="ctr" rotWithShape="0">
                    <a:srgbClr val="6E747A">
                      <a:alpha val="43000"/>
                    </a:srgbClr>
                  </a:outerShdw>
                </a:effectLst>
                <a:sym typeface="+mn-ea"/>
              </a:rPr>
              <a:t>  // initialize the digital pin as an output.</a:t>
            </a:r>
          </a:p>
          <a:p>
            <a:pPr marL="12700" marR="5080" indent="447675">
              <a:lnSpc>
                <a:spcPct val="100000"/>
              </a:lnSpc>
              <a:spcBef>
                <a:spcPts val="590"/>
              </a:spcBef>
            </a:pPr>
            <a:r>
              <a:rPr sz="2000" dirty="0" smtClean="0"/>
              <a:t>}</a:t>
            </a:r>
          </a:p>
          <a:p>
            <a:pPr marL="12700" marR="5080" indent="447675">
              <a:lnSpc>
                <a:spcPct val="100000"/>
              </a:lnSpc>
              <a:spcBef>
                <a:spcPts val="590"/>
              </a:spcBef>
            </a:pPr>
            <a:r>
              <a:rPr sz="2000" dirty="0" smtClean="0"/>
              <a:t>void loop() {</a:t>
            </a:r>
          </a:p>
          <a:p>
            <a:pPr marL="12700" marR="5080" indent="447675">
              <a:lnSpc>
                <a:spcPct val="100000"/>
              </a:lnSpc>
              <a:spcBef>
                <a:spcPts val="590"/>
              </a:spcBef>
            </a:pPr>
            <a:r>
              <a:rPr sz="2000" dirty="0" smtClean="0"/>
              <a:t>  digitalWrite(LED4, HIGH);         </a:t>
            </a:r>
            <a:r>
              <a:rPr sz="2000" dirty="0" smtClean="0">
                <a:solidFill>
                  <a:schemeClr val="accent1"/>
                </a:solidFill>
                <a:effectLst>
                  <a:outerShdw blurRad="38100" dist="25400" dir="5400000" algn="ctr" rotWithShape="0">
                    <a:srgbClr val="6E747A">
                      <a:alpha val="43000"/>
                    </a:srgbClr>
                  </a:outerShdw>
                </a:effectLst>
              </a:rPr>
              <a:t>     // turn the LED4 on (HIGH is the voltage level)</a:t>
            </a:r>
          </a:p>
          <a:p>
            <a:pPr marL="12700" marR="5080" indent="447675">
              <a:lnSpc>
                <a:spcPct val="100000"/>
              </a:lnSpc>
              <a:spcBef>
                <a:spcPts val="590"/>
              </a:spcBef>
            </a:pPr>
            <a:r>
              <a:rPr sz="2000" dirty="0" smtClean="0"/>
              <a:t>  delay(</a:t>
            </a:r>
            <a:r>
              <a:rPr sz="2000" b="1" dirty="0" smtClean="0">
                <a:solidFill>
                  <a:srgbClr val="FF0000"/>
                </a:solidFill>
              </a:rPr>
              <a:t>5</a:t>
            </a:r>
            <a:r>
              <a:rPr lang="en-US" sz="2000" b="1" dirty="0" smtClean="0">
                <a:solidFill>
                  <a:srgbClr val="FF0000"/>
                </a:solidFill>
              </a:rPr>
              <a:t>0</a:t>
            </a:r>
            <a:r>
              <a:rPr sz="2000" b="1" dirty="0" smtClean="0">
                <a:solidFill>
                  <a:srgbClr val="FF0000"/>
                </a:solidFill>
              </a:rPr>
              <a:t>0</a:t>
            </a:r>
            <a:r>
              <a:rPr sz="2000" dirty="0" smtClean="0"/>
              <a:t>);                                       </a:t>
            </a:r>
            <a:r>
              <a:rPr sz="2000" dirty="0" smtClean="0">
                <a:solidFill>
                  <a:schemeClr val="accent1"/>
                </a:solidFill>
                <a:effectLst>
                  <a:outerShdw blurRad="38100" dist="25400" dir="5400000" algn="ctr" rotWithShape="0">
                    <a:srgbClr val="6E747A">
                      <a:alpha val="43000"/>
                    </a:srgbClr>
                  </a:outerShdw>
                </a:effectLst>
              </a:rPr>
              <a:t>// wait for 500ms</a:t>
            </a:r>
          </a:p>
          <a:p>
            <a:pPr marL="12700" marR="5080" indent="447675">
              <a:lnSpc>
                <a:spcPct val="100000"/>
              </a:lnSpc>
              <a:spcBef>
                <a:spcPts val="590"/>
              </a:spcBef>
            </a:pPr>
            <a:r>
              <a:rPr sz="2000" dirty="0" smtClean="0"/>
              <a:t>  digitalWrite(LED4, LOW);              </a:t>
            </a:r>
            <a:r>
              <a:rPr sz="2000" dirty="0" smtClean="0">
                <a:solidFill>
                  <a:schemeClr val="accent1"/>
                </a:solidFill>
                <a:effectLst>
                  <a:outerShdw blurRad="38100" dist="25400" dir="5400000" algn="ctr" rotWithShape="0">
                    <a:srgbClr val="6E747A">
                      <a:alpha val="43000"/>
                    </a:srgbClr>
                  </a:outerShdw>
                </a:effectLst>
              </a:rPr>
              <a:t> // turn the LED4 off by making the voltage LOW</a:t>
            </a:r>
          </a:p>
          <a:p>
            <a:pPr marL="12700" marR="5080" indent="447675">
              <a:lnSpc>
                <a:spcPct val="100000"/>
              </a:lnSpc>
              <a:spcBef>
                <a:spcPts val="590"/>
              </a:spcBef>
            </a:pPr>
            <a:r>
              <a:rPr sz="2000" dirty="0" smtClean="0"/>
              <a:t>  delay(</a:t>
            </a:r>
            <a:r>
              <a:rPr sz="2000" b="1" dirty="0" smtClean="0">
                <a:solidFill>
                  <a:srgbClr val="FF0000"/>
                </a:solidFill>
              </a:rPr>
              <a:t>5</a:t>
            </a:r>
            <a:r>
              <a:rPr lang="en-US" sz="2000" b="1" dirty="0" smtClean="0">
                <a:solidFill>
                  <a:srgbClr val="FF0000"/>
                </a:solidFill>
              </a:rPr>
              <a:t>0</a:t>
            </a:r>
            <a:r>
              <a:rPr sz="2000" b="1" dirty="0" smtClean="0">
                <a:solidFill>
                  <a:srgbClr val="FF0000"/>
                </a:solidFill>
              </a:rPr>
              <a:t>0</a:t>
            </a:r>
            <a:r>
              <a:rPr sz="2000" dirty="0" smtClean="0"/>
              <a:t>);                                   </a:t>
            </a:r>
            <a:r>
              <a:rPr sz="2000" dirty="0" smtClean="0">
                <a:solidFill>
                  <a:schemeClr val="accent1"/>
                </a:solidFill>
                <a:effectLst>
                  <a:outerShdw blurRad="38100" dist="25400" dir="5400000" algn="ctr" rotWithShape="0">
                    <a:srgbClr val="6E747A">
                      <a:alpha val="43000"/>
                    </a:srgbClr>
                  </a:outerShdw>
                </a:effectLst>
              </a:rPr>
              <a:t>    // wait for 500ms</a:t>
            </a:r>
          </a:p>
          <a:p>
            <a:pPr marL="12700" marR="5080" indent="447675">
              <a:lnSpc>
                <a:spcPct val="100000"/>
              </a:lnSpc>
              <a:spcBef>
                <a:spcPts val="590"/>
              </a:spcBef>
            </a:pPr>
            <a:r>
              <a:rPr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548640"/>
          </a:xfrm>
          <a:prstGeom prst="rect">
            <a:avLst/>
          </a:prstGeom>
          <a:noFill/>
        </p:spPr>
        <p:txBody>
          <a:bodyPr wrap="square" rtlCol="0">
            <a:spAutoFit/>
          </a:bodyPr>
          <a:lstStyle/>
          <a:p>
            <a:pPr algn="ctr"/>
            <a:r>
              <a:rPr lang="en-US" altLang="zh-CN" sz="28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PART02  </a:t>
            </a:r>
            <a:r>
              <a:rPr lang="en-US" altLang="zh-CN"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Android</a:t>
            </a:r>
            <a:r>
              <a:rPr lang="zh-CN" altLang="en-US" sz="28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开发应用</a:t>
            </a:r>
          </a:p>
        </p:txBody>
      </p:sp>
      <p:grpSp>
        <p:nvGrpSpPr>
          <p:cNvPr id="3" name="组合 2"/>
          <p:cNvGrpSpPr/>
          <p:nvPr/>
        </p:nvGrpSpPr>
        <p:grpSpPr>
          <a:xfrm>
            <a:off x="429656" y="1641513"/>
            <a:ext cx="484753" cy="4748270"/>
            <a:chOff x="429656" y="1641513"/>
            <a:chExt cx="484753"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sz="2000" b="1" dirty="0" smtClean="0">
                  <a:solidFill>
                    <a:schemeClr val="accent2"/>
                  </a:solidFill>
                </a:rPr>
                <a:t>26</a:t>
              </a:r>
              <a:endParaRPr lang="en-US" sz="2000" b="1" dirty="0">
                <a:solidFill>
                  <a:schemeClr val="accent2"/>
                </a:solidFill>
              </a:endParaRPr>
            </a:p>
          </p:txBody>
        </p:sp>
        <p:sp>
          <p:nvSpPr>
            <p:cNvPr id="5" name="文本框 4"/>
            <p:cNvSpPr txBox="1"/>
            <p:nvPr/>
          </p:nvSpPr>
          <p:spPr>
            <a:xfrm>
              <a:off x="438159" y="2280492"/>
              <a:ext cx="476250" cy="4109291"/>
            </a:xfrm>
            <a:prstGeom prst="rect">
              <a:avLst/>
            </a:prstGeom>
            <a:noFill/>
          </p:spPr>
          <p:txBody>
            <a:bodyPr vert="eaVert" wrap="square" rtlCol="0">
              <a:spAutoFit/>
            </a:bodyPr>
            <a:lstStyle/>
            <a:p>
              <a:pPr algn="ctr"/>
              <a:r>
                <a:rPr lang="zh-CN" altLang="en-US" b="1" dirty="0">
                  <a:solidFill>
                    <a:srgbClr val="D9D9D9"/>
                  </a:solidFill>
                  <a:latin typeface="微软雅黑" panose="020B0503020204020204" pitchFamily="34" charset="-122"/>
                  <a:ea typeface="微软雅黑" panose="020B0503020204020204" pitchFamily="34" charset="-122"/>
                  <a:sym typeface="+mn-ea"/>
                </a:rPr>
                <a:t>（二）</a:t>
              </a:r>
              <a:r>
                <a:rPr lang="en-US" b="1" dirty="0">
                  <a:solidFill>
                    <a:srgbClr val="D9D9D9"/>
                  </a:solidFill>
                  <a:latin typeface="微软雅黑" panose="020B0503020204020204" pitchFamily="34" charset="-122"/>
                  <a:ea typeface="微软雅黑" panose="020B0503020204020204" pitchFamily="34" charset="-122"/>
                  <a:sym typeface="+mn-ea"/>
                </a:rPr>
                <a:t>led</a:t>
              </a:r>
              <a:r>
                <a:rPr lang="zh-CN" altLang="en-US" b="1" dirty="0">
                  <a:solidFill>
                    <a:srgbClr val="D9D9D9"/>
                  </a:solidFill>
                  <a:latin typeface="微软雅黑" panose="020B0503020204020204" pitchFamily="34" charset="-122"/>
                  <a:ea typeface="微软雅黑" panose="020B0503020204020204" pitchFamily="34" charset="-122"/>
                  <a:sym typeface="+mn-ea"/>
                </a:rPr>
                <a:t>闪烁实验</a:t>
              </a:r>
            </a:p>
          </p:txBody>
        </p:sp>
      </p:grpSp>
      <p:sp>
        <p:nvSpPr>
          <p:cNvPr id="6" name="文本框 5"/>
          <p:cNvSpPr txBox="1"/>
          <p:nvPr/>
        </p:nvSpPr>
        <p:spPr>
          <a:xfrm>
            <a:off x="1597660" y="1383665"/>
            <a:ext cx="3297555" cy="4924425"/>
          </a:xfrm>
          <a:prstGeom prst="rect">
            <a:avLst/>
          </a:prstGeom>
          <a:noFill/>
        </p:spPr>
        <p:txBody>
          <a:bodyPr wrap="square" rtlCol="0">
            <a:spAutoFit/>
          </a:bodyPr>
          <a:lstStyle/>
          <a:p>
            <a:pPr marL="12700" marR="5080" indent="447675">
              <a:lnSpc>
                <a:spcPct val="100000"/>
              </a:lnSpc>
              <a:spcBef>
                <a:spcPts val="590"/>
              </a:spcBef>
            </a:pPr>
            <a:r>
              <a:rPr lang="en-US" altLang="zh-CN" sz="2400" dirty="0" smtClean="0">
                <a:solidFill>
                  <a:schemeClr val="accent1"/>
                </a:solidFill>
                <a:effectLst>
                  <a:outerShdw blurRad="38100" dist="25400" dir="5400000" algn="ctr" rotWithShape="0">
                    <a:srgbClr val="6E747A">
                      <a:alpha val="43000"/>
                    </a:srgbClr>
                  </a:outerShdw>
                </a:effectLst>
                <a:sym typeface="+mn-ea"/>
              </a:rPr>
              <a:t>4. </a:t>
            </a:r>
            <a:r>
              <a:rPr lang="zh-CN" altLang="en-US" sz="2400" dirty="0" smtClean="0">
                <a:solidFill>
                  <a:schemeClr val="accent1"/>
                </a:solidFill>
                <a:effectLst>
                  <a:outerShdw blurRad="38100" dist="25400" dir="5400000" algn="ctr" rotWithShape="0">
                    <a:srgbClr val="6E747A">
                      <a:alpha val="43000"/>
                    </a:srgbClr>
                  </a:outerShdw>
                </a:effectLst>
                <a:sym typeface="+mn-ea"/>
              </a:rPr>
              <a:t>擦除</a:t>
            </a:r>
            <a:r>
              <a:rPr lang="zh-CN" sz="2400" dirty="0" smtClean="0">
                <a:solidFill>
                  <a:schemeClr val="accent1"/>
                </a:solidFill>
                <a:effectLst>
                  <a:outerShdw blurRad="38100" dist="25400" dir="5400000" algn="ctr" rotWithShape="0">
                    <a:srgbClr val="6E747A">
                      <a:alpha val="43000"/>
                    </a:srgbClr>
                  </a:outerShdw>
                </a:effectLst>
                <a:sym typeface="+mn-ea"/>
              </a:rPr>
              <a:t>程序</a:t>
            </a:r>
            <a:endParaRPr sz="2000" dirty="0" smtClean="0"/>
          </a:p>
          <a:p>
            <a:pPr marL="12700" marR="5080" indent="447675">
              <a:lnSpc>
                <a:spcPct val="100000"/>
              </a:lnSpc>
              <a:spcBef>
                <a:spcPts val="590"/>
              </a:spcBef>
            </a:pPr>
            <a:r>
              <a:rPr sz="2400" dirty="0" smtClean="0"/>
              <a:t>在 Arduino 模块板上，同时按住的 Erase 按键和 3X8E-RESET 按键不放，然后先放开 3X8E-RESET 按键等 待大约 500ms 后，再放开 Erase 按键，这时 Arduino 模块板上 LED4 被点亮，Arduino 模块板上的程序已被成功擦除，可以重新烧写入新的程序</a:t>
            </a:r>
            <a:r>
              <a:rPr lang="zh-CN" sz="2400" dirty="0" smtClean="0"/>
              <a:t>。</a:t>
            </a:r>
          </a:p>
        </p:txBody>
      </p:sp>
      <p:pic>
        <p:nvPicPr>
          <p:cNvPr id="7" name="图片 6" descr="截图01"/>
          <p:cNvPicPr>
            <a:picLocks noChangeAspect="1"/>
          </p:cNvPicPr>
          <p:nvPr/>
        </p:nvPicPr>
        <p:blipFill>
          <a:blip r:embed="rId3"/>
          <a:stretch>
            <a:fillRect/>
          </a:stretch>
        </p:blipFill>
        <p:spPr>
          <a:xfrm>
            <a:off x="5264150" y="1607185"/>
            <a:ext cx="6591300" cy="4477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1986" y="1641513"/>
            <a:ext cx="492443" cy="4748270"/>
            <a:chOff x="421986" y="1641513"/>
            <a:chExt cx="492443" cy="4748270"/>
          </a:xfrm>
        </p:grpSpPr>
        <p:sp>
          <p:nvSpPr>
            <p:cNvPr id="3" name="文本框 2"/>
            <p:cNvSpPr txBox="1"/>
            <p:nvPr/>
          </p:nvSpPr>
          <p:spPr>
            <a:xfrm>
              <a:off x="429656" y="1641513"/>
              <a:ext cx="462709" cy="400110"/>
            </a:xfrm>
            <a:prstGeom prst="rect">
              <a:avLst/>
            </a:prstGeom>
            <a:noFill/>
          </p:spPr>
          <p:txBody>
            <a:bodyPr wrap="square" rtlCol="0">
              <a:spAutoFit/>
            </a:bodyPr>
            <a:lstStyle/>
            <a:p>
              <a:r>
                <a:rPr lang="en-US" altLang="zh-CN" sz="2000" b="1" dirty="0" smtClean="0">
                  <a:solidFill>
                    <a:schemeClr val="accent2"/>
                  </a:solidFill>
                </a:rPr>
                <a:t>27</a:t>
              </a:r>
              <a:endParaRPr lang="zh-CN" altLang="en-US" sz="2000" b="1" dirty="0">
                <a:solidFill>
                  <a:schemeClr val="accent2"/>
                </a:solidFill>
              </a:endParaRPr>
            </a:p>
          </p:txBody>
        </p:sp>
        <p:sp>
          <p:nvSpPr>
            <p:cNvPr id="4" name="文本框 3"/>
            <p:cNvSpPr txBox="1"/>
            <p:nvPr/>
          </p:nvSpPr>
          <p:spPr>
            <a:xfrm>
              <a:off x="421986" y="2280492"/>
              <a:ext cx="492443" cy="4109291"/>
            </a:xfrm>
            <a:prstGeom prst="rect">
              <a:avLst/>
            </a:prstGeom>
            <a:noFill/>
          </p:spPr>
          <p:txBody>
            <a:bodyPr vert="eaVert" wrap="square" rtlCol="0">
              <a:spAutoFit/>
            </a:bodyPr>
            <a:lstStyle/>
            <a:p>
              <a:pPr algn="ctr"/>
              <a:r>
                <a:rPr lang="zh-CN" altLang="en-US" sz="2000" b="1" dirty="0" smtClean="0">
                  <a:solidFill>
                    <a:srgbClr val="D9D9D9"/>
                  </a:solidFill>
                  <a:latin typeface="微软雅黑" panose="020B0503020204020204" pitchFamily="34" charset="-122"/>
                  <a:ea typeface="微软雅黑" panose="020B0503020204020204" pitchFamily="34" charset="-122"/>
                </a:rPr>
                <a:t>常州信息智慧校园建设概览</a:t>
              </a:r>
              <a:endParaRPr lang="zh-CN" altLang="en-US" sz="2000" b="1" dirty="0">
                <a:solidFill>
                  <a:srgbClr val="D9D9D9"/>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8372818" y="143221"/>
            <a:ext cx="3661138" cy="584775"/>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zh-CN" altLang="en-US" sz="3200" b="1" dirty="0" smtClean="0">
                <a:solidFill>
                  <a:schemeClr val="accent2"/>
                </a:solidFill>
                <a:latin typeface="微软雅黑" panose="020B0503020204020204" pitchFamily="34" charset="-122"/>
                <a:ea typeface="微软雅黑" panose="020B0503020204020204" pitchFamily="34" charset="-122"/>
              </a:rPr>
              <a:t>建设必要性</a:t>
            </a:r>
            <a:endParaRPr lang="zh-CN" altLang="en-US" sz="3200" b="1" dirty="0">
              <a:solidFill>
                <a:schemeClr val="accent2"/>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stretch>
            <a:fillRect/>
          </a:stretch>
        </p:blipFill>
        <p:spPr>
          <a:xfrm>
            <a:off x="1340479" y="733425"/>
            <a:ext cx="9620250" cy="6124575"/>
          </a:xfrm>
          <a:prstGeom prst="rect">
            <a:avLst/>
          </a:prstGeom>
        </p:spPr>
      </p:pic>
      <p:sp>
        <p:nvSpPr>
          <p:cNvPr id="7" name="object 2"/>
          <p:cNvSpPr/>
          <p:nvPr/>
        </p:nvSpPr>
        <p:spPr>
          <a:xfrm>
            <a:off x="0" y="0"/>
            <a:ext cx="12169139" cy="6857996"/>
          </a:xfrm>
          <a:prstGeom prst="rect">
            <a:avLst/>
          </a:prstGeom>
          <a:blipFill>
            <a:blip r:embed="rId3" cstate="print"/>
            <a:stretch>
              <a:fillRect/>
            </a:stretch>
          </a:blipFill>
        </p:spPr>
        <p:txBody>
          <a:bodyPr wrap="square" lIns="0" tIns="0" rIns="0" bIns="0" rtlCol="0">
            <a:spAutoFit/>
          </a:bodyPr>
          <a:lstStyle/>
          <a:p>
            <a:endParaRPr/>
          </a:p>
        </p:txBody>
      </p:sp>
      <p:sp>
        <p:nvSpPr>
          <p:cNvPr id="8" name="object 3"/>
          <p:cNvSpPr/>
          <p:nvPr/>
        </p:nvSpPr>
        <p:spPr>
          <a:xfrm>
            <a:off x="3976751" y="4616449"/>
            <a:ext cx="4216400" cy="430530"/>
          </a:xfrm>
          <a:custGeom>
            <a:avLst/>
            <a:gdLst/>
            <a:ahLst/>
            <a:cxnLst/>
            <a:rect l="l" t="t" r="r" b="b"/>
            <a:pathLst>
              <a:path w="4216400" h="430529">
                <a:moveTo>
                  <a:pt x="2108200" y="0"/>
                </a:moveTo>
                <a:lnTo>
                  <a:pt x="0" y="0"/>
                </a:lnTo>
                <a:lnTo>
                  <a:pt x="0" y="430149"/>
                </a:lnTo>
                <a:lnTo>
                  <a:pt x="4216400" y="430149"/>
                </a:lnTo>
                <a:lnTo>
                  <a:pt x="4216400" y="143891"/>
                </a:lnTo>
                <a:lnTo>
                  <a:pt x="2395474" y="143891"/>
                </a:lnTo>
                <a:lnTo>
                  <a:pt x="2108200" y="0"/>
                </a:lnTo>
                <a:close/>
              </a:path>
            </a:pathLst>
          </a:custGeom>
          <a:solidFill>
            <a:srgbClr val="FFFFFF"/>
          </a:solidFill>
        </p:spPr>
        <p:txBody>
          <a:bodyPr wrap="square" lIns="0" tIns="0" rIns="0" bIns="0" rtlCol="0">
            <a:spAutoFit/>
          </a:bodyPr>
          <a:lstStyle/>
          <a:p>
            <a:endParaRPr/>
          </a:p>
        </p:txBody>
      </p:sp>
      <p:sp>
        <p:nvSpPr>
          <p:cNvPr id="9" name="object 4"/>
          <p:cNvSpPr/>
          <p:nvPr/>
        </p:nvSpPr>
        <p:spPr>
          <a:xfrm>
            <a:off x="3976751" y="4616449"/>
            <a:ext cx="4216400" cy="430530"/>
          </a:xfrm>
          <a:custGeom>
            <a:avLst/>
            <a:gdLst/>
            <a:ahLst/>
            <a:cxnLst/>
            <a:rect l="l" t="t" r="r" b="b"/>
            <a:pathLst>
              <a:path w="4216400" h="430529">
                <a:moveTo>
                  <a:pt x="0" y="0"/>
                </a:moveTo>
                <a:lnTo>
                  <a:pt x="2108200" y="0"/>
                </a:lnTo>
                <a:lnTo>
                  <a:pt x="2395474" y="143891"/>
                </a:lnTo>
                <a:lnTo>
                  <a:pt x="4216400" y="143891"/>
                </a:lnTo>
                <a:lnTo>
                  <a:pt x="4216400" y="430149"/>
                </a:lnTo>
                <a:lnTo>
                  <a:pt x="0" y="430149"/>
                </a:lnTo>
                <a:lnTo>
                  <a:pt x="0" y="0"/>
                </a:lnTo>
                <a:close/>
              </a:path>
            </a:pathLst>
          </a:custGeom>
          <a:ln w="9525">
            <a:solidFill>
              <a:srgbClr val="FFFFFF"/>
            </a:solidFill>
          </a:ln>
        </p:spPr>
        <p:txBody>
          <a:bodyPr wrap="square" lIns="0" tIns="0" rIns="0" bIns="0" rtlCol="0">
            <a:spAutoFit/>
          </a:bodyPr>
          <a:lstStyle/>
          <a:p>
            <a:endParaRPr/>
          </a:p>
        </p:txBody>
      </p:sp>
      <p:sp>
        <p:nvSpPr>
          <p:cNvPr id="10" name="object 5"/>
          <p:cNvSpPr/>
          <p:nvPr/>
        </p:nvSpPr>
        <p:spPr>
          <a:xfrm>
            <a:off x="3976751" y="4587874"/>
            <a:ext cx="4216400" cy="430530"/>
          </a:xfrm>
          <a:custGeom>
            <a:avLst/>
            <a:gdLst/>
            <a:ahLst/>
            <a:cxnLst/>
            <a:rect l="l" t="t" r="r" b="b"/>
            <a:pathLst>
              <a:path w="4216400" h="430529">
                <a:moveTo>
                  <a:pt x="2108200" y="0"/>
                </a:moveTo>
                <a:lnTo>
                  <a:pt x="0" y="0"/>
                </a:lnTo>
                <a:lnTo>
                  <a:pt x="0" y="430149"/>
                </a:lnTo>
                <a:lnTo>
                  <a:pt x="4216400" y="430149"/>
                </a:lnTo>
                <a:lnTo>
                  <a:pt x="4216400" y="143891"/>
                </a:lnTo>
                <a:lnTo>
                  <a:pt x="2395474" y="143891"/>
                </a:lnTo>
                <a:lnTo>
                  <a:pt x="2108200" y="0"/>
                </a:lnTo>
                <a:close/>
              </a:path>
            </a:pathLst>
          </a:custGeom>
          <a:solidFill>
            <a:srgbClr val="FFFFFF"/>
          </a:solidFill>
        </p:spPr>
        <p:txBody>
          <a:bodyPr wrap="square" lIns="0" tIns="0" rIns="0" bIns="0" rtlCol="0">
            <a:spAutoFit/>
          </a:bodyPr>
          <a:lstStyle/>
          <a:p>
            <a:endParaRPr/>
          </a:p>
        </p:txBody>
      </p:sp>
      <p:sp>
        <p:nvSpPr>
          <p:cNvPr id="11" name="object 6"/>
          <p:cNvSpPr/>
          <p:nvPr/>
        </p:nvSpPr>
        <p:spPr>
          <a:xfrm>
            <a:off x="3976751" y="4587874"/>
            <a:ext cx="4216400" cy="430530"/>
          </a:xfrm>
          <a:custGeom>
            <a:avLst/>
            <a:gdLst/>
            <a:ahLst/>
            <a:cxnLst/>
            <a:rect l="l" t="t" r="r" b="b"/>
            <a:pathLst>
              <a:path w="4216400" h="430529">
                <a:moveTo>
                  <a:pt x="0" y="0"/>
                </a:moveTo>
                <a:lnTo>
                  <a:pt x="2108200" y="0"/>
                </a:lnTo>
                <a:lnTo>
                  <a:pt x="2395474" y="143891"/>
                </a:lnTo>
                <a:lnTo>
                  <a:pt x="4216400" y="143891"/>
                </a:lnTo>
                <a:lnTo>
                  <a:pt x="4216400" y="430149"/>
                </a:lnTo>
                <a:lnTo>
                  <a:pt x="0" y="430149"/>
                </a:lnTo>
                <a:lnTo>
                  <a:pt x="0" y="0"/>
                </a:lnTo>
                <a:close/>
              </a:path>
            </a:pathLst>
          </a:custGeom>
          <a:ln w="9525">
            <a:solidFill>
              <a:srgbClr val="FFFFFF"/>
            </a:solidFill>
          </a:ln>
        </p:spPr>
        <p:txBody>
          <a:bodyPr wrap="square" lIns="0" tIns="0" rIns="0" bIns="0" rtlCol="0">
            <a:spAutoFit/>
          </a:bodyPr>
          <a:lstStyle/>
          <a:p>
            <a:endParaRPr/>
          </a:p>
        </p:txBody>
      </p:sp>
      <p:sp>
        <p:nvSpPr>
          <p:cNvPr id="12" name="object 7"/>
          <p:cNvSpPr/>
          <p:nvPr/>
        </p:nvSpPr>
        <p:spPr>
          <a:xfrm>
            <a:off x="6084951" y="0"/>
            <a:ext cx="49212" cy="6858000"/>
          </a:xfrm>
          <a:prstGeom prst="rect">
            <a:avLst/>
          </a:prstGeom>
          <a:blipFill>
            <a:blip r:embed="rId4" cstate="print"/>
            <a:stretch>
              <a:fillRect/>
            </a:stretch>
          </a:blipFill>
        </p:spPr>
        <p:txBody>
          <a:bodyPr wrap="square" lIns="0" tIns="0" rIns="0" bIns="0" rtlCol="0">
            <a:spAutoFit/>
          </a:bodyPr>
          <a:lstStyle/>
          <a:p>
            <a:endParaRPr/>
          </a:p>
        </p:txBody>
      </p:sp>
      <p:sp>
        <p:nvSpPr>
          <p:cNvPr id="14" name="object 8"/>
          <p:cNvSpPr/>
          <p:nvPr/>
        </p:nvSpPr>
        <p:spPr>
          <a:xfrm>
            <a:off x="6035675" y="0"/>
            <a:ext cx="49212" cy="6858000"/>
          </a:xfrm>
          <a:prstGeom prst="rect">
            <a:avLst/>
          </a:prstGeom>
          <a:blipFill>
            <a:blip r:embed="rId5" cstate="print"/>
            <a:stretch>
              <a:fillRect/>
            </a:stretch>
          </a:blipFill>
        </p:spPr>
        <p:txBody>
          <a:bodyPr wrap="square" lIns="0" tIns="0" rIns="0" bIns="0" rtlCol="0">
            <a:spAutoFit/>
          </a:bodyPr>
          <a:lstStyle/>
          <a:p>
            <a:endParaRPr/>
          </a:p>
        </p:txBody>
      </p:sp>
      <p:sp>
        <p:nvSpPr>
          <p:cNvPr id="15" name="object 9"/>
          <p:cNvSpPr/>
          <p:nvPr/>
        </p:nvSpPr>
        <p:spPr>
          <a:xfrm>
            <a:off x="0" y="4645025"/>
            <a:ext cx="12169140" cy="0"/>
          </a:xfrm>
          <a:custGeom>
            <a:avLst/>
            <a:gdLst/>
            <a:ahLst/>
            <a:cxnLst/>
            <a:rect l="l" t="t" r="r" b="b"/>
            <a:pathLst>
              <a:path w="12169140">
                <a:moveTo>
                  <a:pt x="0" y="0"/>
                </a:moveTo>
                <a:lnTo>
                  <a:pt x="12169140" y="0"/>
                </a:lnTo>
              </a:path>
            </a:pathLst>
          </a:custGeom>
          <a:ln w="9525">
            <a:solidFill>
              <a:srgbClr val="FFFFFF"/>
            </a:solidFill>
          </a:ln>
        </p:spPr>
        <p:txBody>
          <a:bodyPr wrap="square" lIns="0" tIns="0" rIns="0" bIns="0" rtlCol="0">
            <a:spAutoFit/>
          </a:bodyPr>
          <a:lstStyle/>
          <a:p>
            <a:endParaRPr/>
          </a:p>
        </p:txBody>
      </p:sp>
      <p:sp>
        <p:nvSpPr>
          <p:cNvPr id="16" name="object 10"/>
          <p:cNvSpPr/>
          <p:nvPr/>
        </p:nvSpPr>
        <p:spPr>
          <a:xfrm>
            <a:off x="0" y="5075173"/>
            <a:ext cx="12169140" cy="0"/>
          </a:xfrm>
          <a:custGeom>
            <a:avLst/>
            <a:gdLst/>
            <a:ahLst/>
            <a:cxnLst/>
            <a:rect l="l" t="t" r="r" b="b"/>
            <a:pathLst>
              <a:path w="12169140">
                <a:moveTo>
                  <a:pt x="0" y="0"/>
                </a:moveTo>
                <a:lnTo>
                  <a:pt x="12169140" y="0"/>
                </a:lnTo>
              </a:path>
            </a:pathLst>
          </a:custGeom>
          <a:ln w="9525">
            <a:solidFill>
              <a:srgbClr val="FFFFFF"/>
            </a:solidFill>
          </a:ln>
        </p:spPr>
        <p:txBody>
          <a:bodyPr wrap="square" lIns="0" tIns="0" rIns="0" bIns="0" rtlCol="0">
            <a:spAutoFit/>
          </a:bodyPr>
          <a:lstStyle/>
          <a:p>
            <a:endParaRPr/>
          </a:p>
        </p:txBody>
      </p:sp>
      <p:sp>
        <p:nvSpPr>
          <p:cNvPr id="17" name="object 11"/>
          <p:cNvSpPr/>
          <p:nvPr/>
        </p:nvSpPr>
        <p:spPr>
          <a:xfrm>
            <a:off x="4264025" y="4754625"/>
            <a:ext cx="1821180" cy="276999"/>
          </a:xfrm>
          <a:custGeom>
            <a:avLst/>
            <a:gdLst/>
            <a:ahLst/>
            <a:cxnLst/>
            <a:rect l="l" t="t" r="r" b="b"/>
            <a:pathLst>
              <a:path w="1821179" h="238125">
                <a:moveTo>
                  <a:pt x="886449" y="196091"/>
                </a:moveTo>
                <a:lnTo>
                  <a:pt x="711518" y="196091"/>
                </a:lnTo>
                <a:lnTo>
                  <a:pt x="736694" y="196218"/>
                </a:lnTo>
                <a:lnTo>
                  <a:pt x="749322" y="196414"/>
                </a:lnTo>
                <a:lnTo>
                  <a:pt x="787560" y="197948"/>
                </a:lnTo>
                <a:lnTo>
                  <a:pt x="804844" y="210658"/>
                </a:lnTo>
                <a:lnTo>
                  <a:pt x="809588" y="222423"/>
                </a:lnTo>
                <a:lnTo>
                  <a:pt x="814956" y="234187"/>
                </a:lnTo>
                <a:lnTo>
                  <a:pt x="903859" y="234187"/>
                </a:lnTo>
                <a:lnTo>
                  <a:pt x="886449" y="196091"/>
                </a:lnTo>
                <a:close/>
              </a:path>
              <a:path w="1821179" h="238125">
                <a:moveTo>
                  <a:pt x="793502" y="3810"/>
                </a:moveTo>
                <a:lnTo>
                  <a:pt x="704596" y="3810"/>
                </a:lnTo>
                <a:lnTo>
                  <a:pt x="673115" y="72934"/>
                </a:lnTo>
                <a:lnTo>
                  <a:pt x="642086" y="141510"/>
                </a:lnTo>
                <a:lnTo>
                  <a:pt x="621302" y="188100"/>
                </a:lnTo>
                <a:lnTo>
                  <a:pt x="601062" y="234187"/>
                </a:lnTo>
                <a:lnTo>
                  <a:pt x="625883" y="234033"/>
                </a:lnTo>
                <a:lnTo>
                  <a:pt x="676658" y="230508"/>
                </a:lnTo>
                <a:lnTo>
                  <a:pt x="694454" y="217628"/>
                </a:lnTo>
                <a:lnTo>
                  <a:pt x="701215" y="206859"/>
                </a:lnTo>
                <a:lnTo>
                  <a:pt x="711518" y="196091"/>
                </a:lnTo>
                <a:lnTo>
                  <a:pt x="886449" y="196091"/>
                </a:lnTo>
                <a:lnTo>
                  <a:pt x="882678" y="187839"/>
                </a:lnTo>
                <a:lnTo>
                  <a:pt x="872195" y="165063"/>
                </a:lnTo>
                <a:lnTo>
                  <a:pt x="863473" y="146279"/>
                </a:lnTo>
                <a:lnTo>
                  <a:pt x="773538" y="146279"/>
                </a:lnTo>
                <a:lnTo>
                  <a:pt x="760316" y="145828"/>
                </a:lnTo>
                <a:lnTo>
                  <a:pt x="747530" y="144262"/>
                </a:lnTo>
                <a:lnTo>
                  <a:pt x="735428" y="140882"/>
                </a:lnTo>
                <a:lnTo>
                  <a:pt x="724261" y="134990"/>
                </a:lnTo>
                <a:lnTo>
                  <a:pt x="750697" y="63500"/>
                </a:lnTo>
                <a:lnTo>
                  <a:pt x="823877" y="63500"/>
                </a:lnTo>
                <a:lnTo>
                  <a:pt x="817120" y="49897"/>
                </a:lnTo>
                <a:lnTo>
                  <a:pt x="811323" y="38378"/>
                </a:lnTo>
                <a:lnTo>
                  <a:pt x="805457" y="26856"/>
                </a:lnTo>
                <a:lnTo>
                  <a:pt x="799518" y="15334"/>
                </a:lnTo>
                <a:lnTo>
                  <a:pt x="793502" y="3810"/>
                </a:lnTo>
                <a:close/>
              </a:path>
              <a:path w="1821179" h="238125">
                <a:moveTo>
                  <a:pt x="823877" y="63500"/>
                </a:moveTo>
                <a:lnTo>
                  <a:pt x="750697" y="63500"/>
                </a:lnTo>
                <a:lnTo>
                  <a:pt x="754191" y="72934"/>
                </a:lnTo>
                <a:lnTo>
                  <a:pt x="758595" y="85115"/>
                </a:lnTo>
                <a:lnTo>
                  <a:pt x="769628" y="121837"/>
                </a:lnTo>
                <a:lnTo>
                  <a:pt x="773538" y="146279"/>
                </a:lnTo>
                <a:lnTo>
                  <a:pt x="863473" y="146279"/>
                </a:lnTo>
                <a:lnTo>
                  <a:pt x="845209" y="107483"/>
                </a:lnTo>
                <a:lnTo>
                  <a:pt x="828480" y="72850"/>
                </a:lnTo>
                <a:lnTo>
                  <a:pt x="823877" y="63500"/>
                </a:lnTo>
                <a:close/>
              </a:path>
              <a:path w="1821179" h="238125">
                <a:moveTo>
                  <a:pt x="1491830" y="149571"/>
                </a:moveTo>
                <a:lnTo>
                  <a:pt x="1394563" y="149571"/>
                </a:lnTo>
                <a:lnTo>
                  <a:pt x="1401181" y="160130"/>
                </a:lnTo>
                <a:lnTo>
                  <a:pt x="1428740" y="202588"/>
                </a:lnTo>
                <a:lnTo>
                  <a:pt x="1451259" y="234187"/>
                </a:lnTo>
                <a:lnTo>
                  <a:pt x="1515027" y="233920"/>
                </a:lnTo>
                <a:lnTo>
                  <a:pt x="1552829" y="233163"/>
                </a:lnTo>
                <a:lnTo>
                  <a:pt x="1530052" y="202427"/>
                </a:lnTo>
                <a:lnTo>
                  <a:pt x="1515168" y="182132"/>
                </a:lnTo>
                <a:lnTo>
                  <a:pt x="1506884" y="170696"/>
                </a:lnTo>
                <a:lnTo>
                  <a:pt x="1500320" y="161554"/>
                </a:lnTo>
                <a:lnTo>
                  <a:pt x="1491830" y="149571"/>
                </a:lnTo>
                <a:close/>
              </a:path>
              <a:path w="1821179" h="238125">
                <a:moveTo>
                  <a:pt x="1333397" y="3810"/>
                </a:moveTo>
                <a:lnTo>
                  <a:pt x="1257173" y="3810"/>
                </a:lnTo>
                <a:lnTo>
                  <a:pt x="1257243" y="45852"/>
                </a:lnTo>
                <a:lnTo>
                  <a:pt x="1257827" y="94632"/>
                </a:lnTo>
                <a:lnTo>
                  <a:pt x="1259653" y="145365"/>
                </a:lnTo>
                <a:lnTo>
                  <a:pt x="1262241" y="183417"/>
                </a:lnTo>
                <a:lnTo>
                  <a:pt x="1266193" y="221479"/>
                </a:lnTo>
                <a:lnTo>
                  <a:pt x="1267864" y="234169"/>
                </a:lnTo>
                <a:lnTo>
                  <a:pt x="1280495" y="233995"/>
                </a:lnTo>
                <a:lnTo>
                  <a:pt x="1330967" y="228062"/>
                </a:lnTo>
                <a:lnTo>
                  <a:pt x="1343855" y="212492"/>
                </a:lnTo>
                <a:lnTo>
                  <a:pt x="1344715" y="200157"/>
                </a:lnTo>
                <a:lnTo>
                  <a:pt x="1359374" y="164984"/>
                </a:lnTo>
                <a:lnTo>
                  <a:pt x="1394563" y="149571"/>
                </a:lnTo>
                <a:lnTo>
                  <a:pt x="1491830" y="149571"/>
                </a:lnTo>
                <a:lnTo>
                  <a:pt x="1485687" y="140801"/>
                </a:lnTo>
                <a:lnTo>
                  <a:pt x="1464271" y="109227"/>
                </a:lnTo>
                <a:lnTo>
                  <a:pt x="1450438" y="87804"/>
                </a:lnTo>
                <a:lnTo>
                  <a:pt x="1460191" y="79488"/>
                </a:lnTo>
                <a:lnTo>
                  <a:pt x="1343510" y="79488"/>
                </a:lnTo>
                <a:lnTo>
                  <a:pt x="1339899" y="29050"/>
                </a:lnTo>
                <a:lnTo>
                  <a:pt x="1337193" y="16436"/>
                </a:lnTo>
                <a:lnTo>
                  <a:pt x="1333397" y="3810"/>
                </a:lnTo>
                <a:close/>
              </a:path>
              <a:path w="1821179" h="238125">
                <a:moveTo>
                  <a:pt x="1545580" y="3810"/>
                </a:moveTo>
                <a:lnTo>
                  <a:pt x="1483118" y="4317"/>
                </a:lnTo>
                <a:lnTo>
                  <a:pt x="1444455" y="5767"/>
                </a:lnTo>
                <a:lnTo>
                  <a:pt x="1421507" y="15917"/>
                </a:lnTo>
                <a:lnTo>
                  <a:pt x="1411777" y="25151"/>
                </a:lnTo>
                <a:lnTo>
                  <a:pt x="1382546" y="51315"/>
                </a:lnTo>
                <a:lnTo>
                  <a:pt x="1343510" y="79488"/>
                </a:lnTo>
                <a:lnTo>
                  <a:pt x="1460191" y="79488"/>
                </a:lnTo>
                <a:lnTo>
                  <a:pt x="1489614" y="54247"/>
                </a:lnTo>
                <a:lnTo>
                  <a:pt x="1518213" y="29050"/>
                </a:lnTo>
                <a:lnTo>
                  <a:pt x="1536625" y="12230"/>
                </a:lnTo>
                <a:lnTo>
                  <a:pt x="1545580" y="3810"/>
                </a:lnTo>
                <a:close/>
              </a:path>
              <a:path w="1821179" h="238125">
                <a:moveTo>
                  <a:pt x="1099989" y="109548"/>
                </a:moveTo>
                <a:lnTo>
                  <a:pt x="1014862" y="109548"/>
                </a:lnTo>
                <a:lnTo>
                  <a:pt x="1038694" y="138311"/>
                </a:lnTo>
                <a:lnTo>
                  <a:pt x="1071191" y="176662"/>
                </a:lnTo>
                <a:lnTo>
                  <a:pt x="1096572" y="205424"/>
                </a:lnTo>
                <a:lnTo>
                  <a:pt x="1123215" y="234187"/>
                </a:lnTo>
                <a:lnTo>
                  <a:pt x="1148642" y="234089"/>
                </a:lnTo>
                <a:lnTo>
                  <a:pt x="1161346" y="233909"/>
                </a:lnTo>
                <a:lnTo>
                  <a:pt x="1174040" y="233585"/>
                </a:lnTo>
                <a:lnTo>
                  <a:pt x="1186722" y="233075"/>
                </a:lnTo>
                <a:lnTo>
                  <a:pt x="1199387" y="232338"/>
                </a:lnTo>
                <a:lnTo>
                  <a:pt x="1199287" y="176662"/>
                </a:lnTo>
                <a:lnTo>
                  <a:pt x="1199167" y="157486"/>
                </a:lnTo>
                <a:lnTo>
                  <a:pt x="1199047" y="145306"/>
                </a:lnTo>
                <a:lnTo>
                  <a:pt x="1198823" y="128946"/>
                </a:lnTo>
                <a:lnTo>
                  <a:pt x="1116027" y="128946"/>
                </a:lnTo>
                <a:lnTo>
                  <a:pt x="1099989" y="109548"/>
                </a:lnTo>
                <a:close/>
              </a:path>
              <a:path w="1821179" h="238125">
                <a:moveTo>
                  <a:pt x="1008247" y="3810"/>
                </a:moveTo>
                <a:lnTo>
                  <a:pt x="932052" y="3810"/>
                </a:lnTo>
                <a:lnTo>
                  <a:pt x="932146" y="54608"/>
                </a:lnTo>
                <a:lnTo>
                  <a:pt x="932607" y="109548"/>
                </a:lnTo>
                <a:lnTo>
                  <a:pt x="933821" y="159632"/>
                </a:lnTo>
                <a:lnTo>
                  <a:pt x="935470" y="197954"/>
                </a:lnTo>
                <a:lnTo>
                  <a:pt x="937752" y="234184"/>
                </a:lnTo>
                <a:lnTo>
                  <a:pt x="950329" y="234068"/>
                </a:lnTo>
                <a:lnTo>
                  <a:pt x="1000707" y="227851"/>
                </a:lnTo>
                <a:lnTo>
                  <a:pt x="1013451" y="183388"/>
                </a:lnTo>
                <a:lnTo>
                  <a:pt x="1013570" y="167074"/>
                </a:lnTo>
                <a:lnTo>
                  <a:pt x="1014440" y="121925"/>
                </a:lnTo>
                <a:lnTo>
                  <a:pt x="1014862" y="109548"/>
                </a:lnTo>
                <a:lnTo>
                  <a:pt x="1099989" y="109548"/>
                </a:lnTo>
                <a:lnTo>
                  <a:pt x="1084095" y="90434"/>
                </a:lnTo>
                <a:lnTo>
                  <a:pt x="1051358" y="51947"/>
                </a:lnTo>
                <a:lnTo>
                  <a:pt x="1025859" y="23073"/>
                </a:lnTo>
                <a:lnTo>
                  <a:pt x="1017121" y="13443"/>
                </a:lnTo>
                <a:lnTo>
                  <a:pt x="1008247" y="3810"/>
                </a:lnTo>
                <a:close/>
              </a:path>
              <a:path w="1821179" h="238125">
                <a:moveTo>
                  <a:pt x="1193502" y="3814"/>
                </a:moveTo>
                <a:lnTo>
                  <a:pt x="1143184" y="7457"/>
                </a:lnTo>
                <a:lnTo>
                  <a:pt x="1117851" y="51947"/>
                </a:lnTo>
                <a:lnTo>
                  <a:pt x="1117782" y="61569"/>
                </a:lnTo>
                <a:lnTo>
                  <a:pt x="1116991" y="104226"/>
                </a:lnTo>
                <a:lnTo>
                  <a:pt x="1116027" y="128946"/>
                </a:lnTo>
                <a:lnTo>
                  <a:pt x="1198823" y="128946"/>
                </a:lnTo>
                <a:lnTo>
                  <a:pt x="1197952" y="90434"/>
                </a:lnTo>
                <a:lnTo>
                  <a:pt x="1195896" y="40697"/>
                </a:lnTo>
                <a:lnTo>
                  <a:pt x="1194200" y="13443"/>
                </a:lnTo>
                <a:lnTo>
                  <a:pt x="1193502" y="3814"/>
                </a:lnTo>
                <a:close/>
              </a:path>
              <a:path w="1821179" h="238125">
                <a:moveTo>
                  <a:pt x="569393" y="140971"/>
                </a:moveTo>
                <a:lnTo>
                  <a:pt x="394568" y="140971"/>
                </a:lnTo>
                <a:lnTo>
                  <a:pt x="419901" y="141142"/>
                </a:lnTo>
                <a:lnTo>
                  <a:pt x="432582" y="141453"/>
                </a:lnTo>
                <a:lnTo>
                  <a:pt x="470663" y="144139"/>
                </a:lnTo>
                <a:lnTo>
                  <a:pt x="483431" y="158482"/>
                </a:lnTo>
                <a:lnTo>
                  <a:pt x="483718" y="171100"/>
                </a:lnTo>
                <a:lnTo>
                  <a:pt x="490198" y="221555"/>
                </a:lnTo>
                <a:lnTo>
                  <a:pt x="493938" y="234184"/>
                </a:lnTo>
                <a:lnTo>
                  <a:pt x="519360" y="234044"/>
                </a:lnTo>
                <a:lnTo>
                  <a:pt x="532062" y="233832"/>
                </a:lnTo>
                <a:lnTo>
                  <a:pt x="544754" y="233475"/>
                </a:lnTo>
                <a:lnTo>
                  <a:pt x="557435" y="232935"/>
                </a:lnTo>
                <a:lnTo>
                  <a:pt x="570102" y="232174"/>
                </a:lnTo>
                <a:lnTo>
                  <a:pt x="570029" y="191677"/>
                </a:lnTo>
                <a:lnTo>
                  <a:pt x="569827" y="166336"/>
                </a:lnTo>
                <a:lnTo>
                  <a:pt x="569644" y="153659"/>
                </a:lnTo>
                <a:lnTo>
                  <a:pt x="569393" y="140971"/>
                </a:lnTo>
                <a:close/>
              </a:path>
              <a:path w="1821179" h="238125">
                <a:moveTo>
                  <a:pt x="378713" y="3810"/>
                </a:moveTo>
                <a:lnTo>
                  <a:pt x="302513" y="3810"/>
                </a:lnTo>
                <a:lnTo>
                  <a:pt x="302554" y="33783"/>
                </a:lnTo>
                <a:lnTo>
                  <a:pt x="302964" y="84453"/>
                </a:lnTo>
                <a:lnTo>
                  <a:pt x="304332" y="132682"/>
                </a:lnTo>
                <a:lnTo>
                  <a:pt x="306495" y="171100"/>
                </a:lnTo>
                <a:lnTo>
                  <a:pt x="311288" y="221555"/>
                </a:lnTo>
                <a:lnTo>
                  <a:pt x="312903" y="234180"/>
                </a:lnTo>
                <a:lnTo>
                  <a:pt x="325586" y="234102"/>
                </a:lnTo>
                <a:lnTo>
                  <a:pt x="376318" y="231403"/>
                </a:lnTo>
                <a:lnTo>
                  <a:pt x="389035" y="217023"/>
                </a:lnTo>
                <a:lnTo>
                  <a:pt x="389183" y="204347"/>
                </a:lnTo>
                <a:lnTo>
                  <a:pt x="392592" y="153659"/>
                </a:lnTo>
                <a:lnTo>
                  <a:pt x="394568" y="140971"/>
                </a:lnTo>
                <a:lnTo>
                  <a:pt x="569393" y="140971"/>
                </a:lnTo>
                <a:lnTo>
                  <a:pt x="569139" y="130677"/>
                </a:lnTo>
                <a:lnTo>
                  <a:pt x="568739" y="117994"/>
                </a:lnTo>
                <a:lnTo>
                  <a:pt x="568242" y="105311"/>
                </a:lnTo>
                <a:lnTo>
                  <a:pt x="567637" y="92627"/>
                </a:lnTo>
                <a:lnTo>
                  <a:pt x="567170" y="84453"/>
                </a:lnTo>
                <a:lnTo>
                  <a:pt x="477763" y="84453"/>
                </a:lnTo>
                <a:lnTo>
                  <a:pt x="452370" y="84276"/>
                </a:lnTo>
                <a:lnTo>
                  <a:pt x="401653" y="81170"/>
                </a:lnTo>
                <a:lnTo>
                  <a:pt x="388893" y="66787"/>
                </a:lnTo>
                <a:lnTo>
                  <a:pt x="388457" y="54194"/>
                </a:lnTo>
                <a:lnTo>
                  <a:pt x="387457" y="41605"/>
                </a:lnTo>
                <a:lnTo>
                  <a:pt x="385657" y="29016"/>
                </a:lnTo>
                <a:lnTo>
                  <a:pt x="382821" y="16419"/>
                </a:lnTo>
                <a:lnTo>
                  <a:pt x="378713" y="3810"/>
                </a:lnTo>
                <a:close/>
              </a:path>
              <a:path w="1821179" h="238125">
                <a:moveTo>
                  <a:pt x="559478" y="3818"/>
                </a:moveTo>
                <a:lnTo>
                  <a:pt x="508759" y="5451"/>
                </a:lnTo>
                <a:lnTo>
                  <a:pt x="483306" y="21118"/>
                </a:lnTo>
                <a:lnTo>
                  <a:pt x="483074" y="33783"/>
                </a:lnTo>
                <a:lnTo>
                  <a:pt x="482534" y="46444"/>
                </a:lnTo>
                <a:lnTo>
                  <a:pt x="481556" y="59105"/>
                </a:lnTo>
                <a:lnTo>
                  <a:pt x="480009" y="71773"/>
                </a:lnTo>
                <a:lnTo>
                  <a:pt x="477763" y="84453"/>
                </a:lnTo>
                <a:lnTo>
                  <a:pt x="567170" y="84453"/>
                </a:lnTo>
                <a:lnTo>
                  <a:pt x="563893" y="41605"/>
                </a:lnTo>
                <a:lnTo>
                  <a:pt x="561126" y="16419"/>
                </a:lnTo>
                <a:lnTo>
                  <a:pt x="559478" y="3818"/>
                </a:lnTo>
                <a:close/>
              </a:path>
              <a:path w="1821179" h="238125">
                <a:moveTo>
                  <a:pt x="262636" y="3810"/>
                </a:moveTo>
                <a:lnTo>
                  <a:pt x="0" y="3810"/>
                </a:lnTo>
                <a:lnTo>
                  <a:pt x="25" y="11098"/>
                </a:lnTo>
                <a:lnTo>
                  <a:pt x="12293" y="60729"/>
                </a:lnTo>
                <a:lnTo>
                  <a:pt x="24932" y="60902"/>
                </a:lnTo>
                <a:lnTo>
                  <a:pt x="37578" y="61377"/>
                </a:lnTo>
                <a:lnTo>
                  <a:pt x="75511" y="66152"/>
                </a:lnTo>
                <a:lnTo>
                  <a:pt x="88157" y="82040"/>
                </a:lnTo>
                <a:lnTo>
                  <a:pt x="88344" y="107379"/>
                </a:lnTo>
                <a:lnTo>
                  <a:pt x="90008" y="158070"/>
                </a:lnTo>
                <a:lnTo>
                  <a:pt x="93166" y="196108"/>
                </a:lnTo>
                <a:lnTo>
                  <a:pt x="98703" y="234171"/>
                </a:lnTo>
                <a:lnTo>
                  <a:pt x="111338" y="234017"/>
                </a:lnTo>
                <a:lnTo>
                  <a:pt x="161853" y="228706"/>
                </a:lnTo>
                <a:lnTo>
                  <a:pt x="174590" y="200018"/>
                </a:lnTo>
                <a:lnTo>
                  <a:pt x="174735" y="187342"/>
                </a:lnTo>
                <a:lnTo>
                  <a:pt x="176645" y="136666"/>
                </a:lnTo>
                <a:lnTo>
                  <a:pt x="180264" y="98676"/>
                </a:lnTo>
                <a:lnTo>
                  <a:pt x="186605" y="60690"/>
                </a:lnTo>
                <a:lnTo>
                  <a:pt x="199275" y="60570"/>
                </a:lnTo>
                <a:lnTo>
                  <a:pt x="211951" y="60239"/>
                </a:lnTo>
                <a:lnTo>
                  <a:pt x="224630" y="59586"/>
                </a:lnTo>
                <a:lnTo>
                  <a:pt x="237307" y="58505"/>
                </a:lnTo>
                <a:lnTo>
                  <a:pt x="249977" y="56887"/>
                </a:lnTo>
                <a:lnTo>
                  <a:pt x="262636" y="54623"/>
                </a:lnTo>
                <a:lnTo>
                  <a:pt x="262636" y="3810"/>
                </a:lnTo>
                <a:close/>
              </a:path>
              <a:path w="1821179" h="238125">
                <a:moveTo>
                  <a:pt x="1643498" y="153972"/>
                </a:moveTo>
                <a:lnTo>
                  <a:pt x="1605463" y="157243"/>
                </a:lnTo>
                <a:lnTo>
                  <a:pt x="1568277" y="166185"/>
                </a:lnTo>
                <a:lnTo>
                  <a:pt x="1571453" y="177668"/>
                </a:lnTo>
                <a:lnTo>
                  <a:pt x="1592660" y="209559"/>
                </a:lnTo>
                <a:lnTo>
                  <a:pt x="1631780" y="230935"/>
                </a:lnTo>
                <a:lnTo>
                  <a:pt x="1672817" y="236864"/>
                </a:lnTo>
                <a:lnTo>
                  <a:pt x="1709026" y="237887"/>
                </a:lnTo>
                <a:lnTo>
                  <a:pt x="1721876" y="237018"/>
                </a:lnTo>
                <a:lnTo>
                  <a:pt x="1770843" y="225774"/>
                </a:lnTo>
                <a:lnTo>
                  <a:pt x="1810707" y="193335"/>
                </a:lnTo>
                <a:lnTo>
                  <a:pt x="1811108" y="192539"/>
                </a:lnTo>
                <a:lnTo>
                  <a:pt x="1691977" y="192539"/>
                </a:lnTo>
                <a:lnTo>
                  <a:pt x="1679249" y="190124"/>
                </a:lnTo>
                <a:lnTo>
                  <a:pt x="1667972" y="184775"/>
                </a:lnTo>
                <a:lnTo>
                  <a:pt x="1657785" y="176053"/>
                </a:lnTo>
                <a:lnTo>
                  <a:pt x="1651358" y="166185"/>
                </a:lnTo>
                <a:lnTo>
                  <a:pt x="1643498" y="153972"/>
                </a:lnTo>
                <a:close/>
              </a:path>
              <a:path w="1821179" h="238125">
                <a:moveTo>
                  <a:pt x="1696465" y="0"/>
                </a:moveTo>
                <a:lnTo>
                  <a:pt x="1654995" y="2873"/>
                </a:lnTo>
                <a:lnTo>
                  <a:pt x="1607159" y="18819"/>
                </a:lnTo>
                <a:lnTo>
                  <a:pt x="1578908" y="57725"/>
                </a:lnTo>
                <a:lnTo>
                  <a:pt x="1577861" y="72277"/>
                </a:lnTo>
                <a:lnTo>
                  <a:pt x="1580132" y="83436"/>
                </a:lnTo>
                <a:lnTo>
                  <a:pt x="1606435" y="114751"/>
                </a:lnTo>
                <a:lnTo>
                  <a:pt x="1646139" y="130948"/>
                </a:lnTo>
                <a:lnTo>
                  <a:pt x="1694536" y="141947"/>
                </a:lnTo>
                <a:lnTo>
                  <a:pt x="1709279" y="145528"/>
                </a:lnTo>
                <a:lnTo>
                  <a:pt x="1720204" y="149224"/>
                </a:lnTo>
                <a:lnTo>
                  <a:pt x="1727327" y="153035"/>
                </a:lnTo>
                <a:lnTo>
                  <a:pt x="1733677" y="157734"/>
                </a:lnTo>
                <a:lnTo>
                  <a:pt x="1736852" y="163194"/>
                </a:lnTo>
                <a:lnTo>
                  <a:pt x="1736846" y="169598"/>
                </a:lnTo>
                <a:lnTo>
                  <a:pt x="1733364" y="178655"/>
                </a:lnTo>
                <a:lnTo>
                  <a:pt x="1720270" y="189198"/>
                </a:lnTo>
                <a:lnTo>
                  <a:pt x="1708777" y="191836"/>
                </a:lnTo>
                <a:lnTo>
                  <a:pt x="1691977" y="192539"/>
                </a:lnTo>
                <a:lnTo>
                  <a:pt x="1811108" y="192539"/>
                </a:lnTo>
                <a:lnTo>
                  <a:pt x="1816307" y="182231"/>
                </a:lnTo>
                <a:lnTo>
                  <a:pt x="1819649" y="170000"/>
                </a:lnTo>
                <a:lnTo>
                  <a:pt x="1820610" y="157734"/>
                </a:lnTo>
                <a:lnTo>
                  <a:pt x="1820641" y="155759"/>
                </a:lnTo>
                <a:lnTo>
                  <a:pt x="1818893" y="144941"/>
                </a:lnTo>
                <a:lnTo>
                  <a:pt x="1797340" y="112775"/>
                </a:lnTo>
                <a:lnTo>
                  <a:pt x="1756196" y="93412"/>
                </a:lnTo>
                <a:lnTo>
                  <a:pt x="1703682" y="81267"/>
                </a:lnTo>
                <a:lnTo>
                  <a:pt x="1685961" y="77970"/>
                </a:lnTo>
                <a:lnTo>
                  <a:pt x="1671925" y="74461"/>
                </a:lnTo>
                <a:lnTo>
                  <a:pt x="1663827" y="70738"/>
                </a:lnTo>
                <a:lnTo>
                  <a:pt x="1659636" y="67818"/>
                </a:lnTo>
                <a:lnTo>
                  <a:pt x="1657477" y="64516"/>
                </a:lnTo>
                <a:lnTo>
                  <a:pt x="1657477" y="55880"/>
                </a:lnTo>
                <a:lnTo>
                  <a:pt x="1660016" y="51562"/>
                </a:lnTo>
                <a:lnTo>
                  <a:pt x="1668117" y="46393"/>
                </a:lnTo>
                <a:lnTo>
                  <a:pt x="1678282" y="43772"/>
                </a:lnTo>
                <a:lnTo>
                  <a:pt x="1695515" y="43168"/>
                </a:lnTo>
                <a:lnTo>
                  <a:pt x="1803373" y="43168"/>
                </a:lnTo>
                <a:lnTo>
                  <a:pt x="1802391" y="41069"/>
                </a:lnTo>
                <a:lnTo>
                  <a:pt x="1773145" y="13713"/>
                </a:lnTo>
                <a:lnTo>
                  <a:pt x="1726745" y="1523"/>
                </a:lnTo>
                <a:lnTo>
                  <a:pt x="1712197" y="380"/>
                </a:lnTo>
                <a:lnTo>
                  <a:pt x="1696465" y="0"/>
                </a:lnTo>
                <a:close/>
              </a:path>
              <a:path w="1821179" h="238125">
                <a:moveTo>
                  <a:pt x="1803373" y="43168"/>
                </a:moveTo>
                <a:lnTo>
                  <a:pt x="1695515" y="43168"/>
                </a:lnTo>
                <a:lnTo>
                  <a:pt x="1707776" y="45905"/>
                </a:lnTo>
                <a:lnTo>
                  <a:pt x="1719105" y="51856"/>
                </a:lnTo>
                <a:lnTo>
                  <a:pt x="1726886" y="60510"/>
                </a:lnTo>
                <a:lnTo>
                  <a:pt x="1735206" y="72277"/>
                </a:lnTo>
                <a:lnTo>
                  <a:pt x="1747941" y="71629"/>
                </a:lnTo>
                <a:lnTo>
                  <a:pt x="1785968" y="68591"/>
                </a:lnTo>
                <a:lnTo>
                  <a:pt x="1811028" y="64859"/>
                </a:lnTo>
                <a:lnTo>
                  <a:pt x="1807660" y="52336"/>
                </a:lnTo>
                <a:lnTo>
                  <a:pt x="1803373" y="43168"/>
                </a:lnTo>
                <a:close/>
              </a:path>
            </a:pathLst>
          </a:custGeom>
          <a:solidFill>
            <a:srgbClr val="FFFFFF"/>
          </a:solidFill>
        </p:spPr>
        <p:txBody>
          <a:bodyPr wrap="square" lIns="0" tIns="0" rIns="0" bIns="0" rtlCol="0">
            <a:spAutoFit/>
          </a:bodyPr>
          <a:lstStyle/>
          <a:p>
            <a:endParaRPr dirty="0">
              <a:solidFill>
                <a:srgbClr val="FF0000"/>
              </a:solidFill>
            </a:endParaRPr>
          </a:p>
        </p:txBody>
      </p:sp>
      <p:sp>
        <p:nvSpPr>
          <p:cNvPr id="18" name="object 12"/>
          <p:cNvSpPr/>
          <p:nvPr/>
        </p:nvSpPr>
        <p:spPr>
          <a:xfrm>
            <a:off x="6312236" y="4648199"/>
            <a:ext cx="1880915" cy="276999"/>
          </a:xfrm>
          <a:prstGeom prst="rect">
            <a:avLst/>
          </a:prstGeom>
          <a:blipFill>
            <a:blip r:embed="rId6" cstate="print"/>
            <a:stretch>
              <a:fillRect/>
            </a:stretch>
          </a:blipFill>
        </p:spPr>
        <p:txBody>
          <a:bodyPr wrap="square" lIns="0" tIns="0" rIns="0" bIns="0" rtlCol="0">
            <a:spAutoFit/>
          </a:bodyPr>
          <a:lstStyle/>
          <a:p>
            <a:endParaRPr dirty="0">
              <a:solidFill>
                <a:srgbClr val="FF0000"/>
              </a:solidFill>
            </a:endParaRPr>
          </a:p>
        </p:txBody>
      </p:sp>
      <p:sp>
        <p:nvSpPr>
          <p:cNvPr id="19" name="object 13"/>
          <p:cNvSpPr/>
          <p:nvPr/>
        </p:nvSpPr>
        <p:spPr>
          <a:xfrm>
            <a:off x="3860800" y="4702174"/>
            <a:ext cx="707009" cy="552450"/>
          </a:xfrm>
          <a:prstGeom prst="rect">
            <a:avLst/>
          </a:prstGeom>
          <a:blipFill>
            <a:blip r:embed="rId7" cstate="print"/>
            <a:stretch>
              <a:fillRect/>
            </a:stretch>
          </a:blipFill>
        </p:spPr>
        <p:txBody>
          <a:bodyPr wrap="square" lIns="0" tIns="0" rIns="0" bIns="0" rtlCol="0">
            <a:spAutoFit/>
          </a:bodyPr>
          <a:lstStyle/>
          <a:p>
            <a:endParaRPr/>
          </a:p>
        </p:txBody>
      </p:sp>
      <p:sp>
        <p:nvSpPr>
          <p:cNvPr id="20" name="object 14"/>
          <p:cNvSpPr/>
          <p:nvPr/>
        </p:nvSpPr>
        <p:spPr>
          <a:xfrm>
            <a:off x="3695700" y="4597399"/>
            <a:ext cx="1054100" cy="763651"/>
          </a:xfrm>
          <a:prstGeom prst="rect">
            <a:avLst/>
          </a:prstGeom>
          <a:blipFill>
            <a:blip r:embed="rId8" cstate="print"/>
            <a:stretch>
              <a:fillRect/>
            </a:stretch>
          </a:blipFill>
        </p:spPr>
        <p:txBody>
          <a:bodyPr wrap="square" lIns="0" tIns="0" rIns="0" bIns="0" rtlCol="0">
            <a:spAutoFit/>
          </a:bodyPr>
          <a:lstStyle/>
          <a:p>
            <a:endParaRPr/>
          </a:p>
        </p:txBody>
      </p:sp>
      <p:sp>
        <p:nvSpPr>
          <p:cNvPr id="21" name="object 15"/>
          <p:cNvSpPr/>
          <p:nvPr/>
        </p:nvSpPr>
        <p:spPr>
          <a:xfrm>
            <a:off x="3760342" y="3058032"/>
            <a:ext cx="926338" cy="921257"/>
          </a:xfrm>
          <a:prstGeom prst="rect">
            <a:avLst/>
          </a:prstGeom>
          <a:blipFill>
            <a:blip r:embed="rId9" cstate="print"/>
            <a:stretch>
              <a:fillRect/>
            </a:stretch>
          </a:blipFill>
        </p:spPr>
        <p:txBody>
          <a:bodyPr wrap="square" lIns="0" tIns="0" rIns="0" bIns="0" rtlCol="0">
            <a:spAutoFit/>
          </a:bodyPr>
          <a:lstStyle/>
          <a:p>
            <a:endParaRPr/>
          </a:p>
        </p:txBody>
      </p:sp>
      <p:sp>
        <p:nvSpPr>
          <p:cNvPr id="22" name="object 16"/>
          <p:cNvSpPr/>
          <p:nvPr/>
        </p:nvSpPr>
        <p:spPr>
          <a:xfrm>
            <a:off x="3976751" y="0"/>
            <a:ext cx="0" cy="6858000"/>
          </a:xfrm>
          <a:custGeom>
            <a:avLst/>
            <a:gdLst/>
            <a:ahLst/>
            <a:cxnLst/>
            <a:rect l="l" t="t" r="r" b="b"/>
            <a:pathLst>
              <a:path h="6858000">
                <a:moveTo>
                  <a:pt x="0" y="6857998"/>
                </a:moveTo>
                <a:lnTo>
                  <a:pt x="0" y="0"/>
                </a:lnTo>
              </a:path>
            </a:pathLst>
          </a:custGeom>
          <a:ln w="9525">
            <a:solidFill>
              <a:srgbClr val="FFFFFF"/>
            </a:solidFill>
          </a:ln>
        </p:spPr>
        <p:txBody>
          <a:bodyPr wrap="square" lIns="0" tIns="0" rIns="0" bIns="0" rtlCol="0">
            <a:spAutoFit/>
          </a:bodyPr>
          <a:lstStyle/>
          <a:p>
            <a:endParaRPr/>
          </a:p>
        </p:txBody>
      </p:sp>
      <p:sp>
        <p:nvSpPr>
          <p:cNvPr id="23" name="object 17"/>
          <p:cNvSpPr/>
          <p:nvPr/>
        </p:nvSpPr>
        <p:spPr>
          <a:xfrm>
            <a:off x="8193151" y="0"/>
            <a:ext cx="0" cy="6858000"/>
          </a:xfrm>
          <a:custGeom>
            <a:avLst/>
            <a:gdLst/>
            <a:ahLst/>
            <a:cxnLst/>
            <a:rect l="l" t="t" r="r" b="b"/>
            <a:pathLst>
              <a:path h="6858000">
                <a:moveTo>
                  <a:pt x="0" y="6857998"/>
                </a:moveTo>
                <a:lnTo>
                  <a:pt x="0" y="0"/>
                </a:lnTo>
              </a:path>
            </a:pathLst>
          </a:custGeom>
          <a:ln w="9525">
            <a:solidFill>
              <a:srgbClr val="FFFFFF"/>
            </a:solidFill>
          </a:ln>
        </p:spPr>
        <p:txBody>
          <a:bodyPr wrap="square" lIns="0" tIns="0" rIns="0" bIns="0" rtlCol="0">
            <a:spAutoFit/>
          </a:bodyPr>
          <a:lstStyle/>
          <a:p>
            <a:endParaRPr/>
          </a:p>
        </p:txBody>
      </p:sp>
      <p:sp>
        <p:nvSpPr>
          <p:cNvPr id="24" name="object 18"/>
          <p:cNvSpPr/>
          <p:nvPr/>
        </p:nvSpPr>
        <p:spPr>
          <a:xfrm>
            <a:off x="7572375" y="4648199"/>
            <a:ext cx="1009650" cy="731901"/>
          </a:xfrm>
          <a:prstGeom prst="rect">
            <a:avLst/>
          </a:prstGeom>
          <a:blipFill>
            <a:blip r:embed="rId10" cstate="print"/>
            <a:stretch>
              <a:fillRect/>
            </a:stretch>
          </a:blipFill>
        </p:spPr>
        <p:txBody>
          <a:bodyPr wrap="square" lIns="0" tIns="0" rIns="0" bIns="0" rtlCol="0">
            <a:spAutoFit/>
          </a:bodyPr>
          <a:lstStyle/>
          <a:p>
            <a:endParaRPr/>
          </a:p>
        </p:txBody>
      </p:sp>
      <p:sp>
        <p:nvSpPr>
          <p:cNvPr id="25" name="object 19"/>
          <p:cNvSpPr/>
          <p:nvPr/>
        </p:nvSpPr>
        <p:spPr>
          <a:xfrm>
            <a:off x="7784083" y="4709158"/>
            <a:ext cx="590931" cy="587755"/>
          </a:xfrm>
          <a:prstGeom prst="rect">
            <a:avLst/>
          </a:prstGeom>
          <a:blipFill>
            <a:blip r:embed="rId11" cstate="print"/>
            <a:stretch>
              <a:fillRect/>
            </a:stretch>
          </a:blipFill>
        </p:spPr>
        <p:txBody>
          <a:bodyPr wrap="square" lIns="0" tIns="0" rIns="0" bIns="0" rtlCol="0">
            <a:spAutoFit/>
          </a:bodyPr>
          <a:lstStyle/>
          <a:p>
            <a:endParaRPr/>
          </a:p>
        </p:txBody>
      </p:sp>
      <p:sp>
        <p:nvSpPr>
          <p:cNvPr id="27" name="object 21"/>
          <p:cNvSpPr/>
          <p:nvPr/>
        </p:nvSpPr>
        <p:spPr>
          <a:xfrm>
            <a:off x="4213829" y="5559505"/>
            <a:ext cx="3811904" cy="641350"/>
          </a:xfrm>
          <a:custGeom>
            <a:avLst/>
            <a:gdLst/>
            <a:ahLst/>
            <a:cxnLst/>
            <a:rect l="l" t="t" r="r" b="b"/>
            <a:pathLst>
              <a:path w="3811904" h="641350">
                <a:moveTo>
                  <a:pt x="0" y="641350"/>
                </a:moveTo>
                <a:lnTo>
                  <a:pt x="3811651" y="641350"/>
                </a:lnTo>
                <a:lnTo>
                  <a:pt x="3811651" y="0"/>
                </a:lnTo>
                <a:lnTo>
                  <a:pt x="0" y="0"/>
                </a:lnTo>
                <a:lnTo>
                  <a:pt x="0" y="641350"/>
                </a:lnTo>
                <a:close/>
              </a:path>
            </a:pathLst>
          </a:custGeom>
          <a:solidFill>
            <a:srgbClr val="99CCFF"/>
          </a:solidFill>
        </p:spPr>
        <p:txBody>
          <a:bodyPr wrap="square" lIns="0" tIns="0" rIns="0" bIns="0" rtlCol="0">
            <a:spAutoFit/>
          </a:bodyPr>
          <a:lstStyle/>
          <a:p>
            <a:endParaRPr/>
          </a:p>
        </p:txBody>
      </p:sp>
      <p:sp>
        <p:nvSpPr>
          <p:cNvPr id="28" name="object 22"/>
          <p:cNvSpPr txBox="1"/>
          <p:nvPr/>
        </p:nvSpPr>
        <p:spPr>
          <a:xfrm>
            <a:off x="5149527" y="5566495"/>
            <a:ext cx="1628139" cy="287020"/>
          </a:xfrm>
          <a:prstGeom prst="rect">
            <a:avLst/>
          </a:prstGeom>
        </p:spPr>
        <p:txBody>
          <a:bodyPr vert="horz" wrap="square" lIns="0" tIns="0" rIns="0" bIns="0" rtlCol="0">
            <a:spAutoFit/>
          </a:bodyPr>
          <a:lstStyle/>
          <a:p>
            <a:pPr marL="12700">
              <a:lnSpc>
                <a:spcPct val="100000"/>
              </a:lnSpc>
            </a:pPr>
            <a:r>
              <a:rPr sz="1800" b="1" dirty="0">
                <a:latin typeface="微软雅黑" panose="020B0503020204020204" pitchFamily="34" charset="-122"/>
                <a:cs typeface="微软雅黑" panose="020B0503020204020204" pitchFamily="34" charset="-122"/>
              </a:rPr>
              <a:t>感谢您的聆听！</a:t>
            </a:r>
            <a:endParaRPr sz="1800" dirty="0">
              <a:latin typeface="微软雅黑" panose="020B0503020204020204" pitchFamily="34" charset="-122"/>
              <a:cs typeface="微软雅黑" panose="020B0503020204020204" pitchFamily="34" charset="-122"/>
            </a:endParaRPr>
          </a:p>
        </p:txBody>
      </p:sp>
      <p:sp>
        <p:nvSpPr>
          <p:cNvPr id="29" name="object 23"/>
          <p:cNvSpPr txBox="1"/>
          <p:nvPr/>
        </p:nvSpPr>
        <p:spPr>
          <a:xfrm>
            <a:off x="4269797" y="5854531"/>
            <a:ext cx="1299845" cy="250518"/>
          </a:xfrm>
          <a:prstGeom prst="rect">
            <a:avLst/>
          </a:prstGeom>
        </p:spPr>
        <p:txBody>
          <a:bodyPr vert="horz" wrap="square" lIns="0" tIns="0" rIns="0" bIns="0" rtlCol="0">
            <a:spAutoFit/>
          </a:bodyPr>
          <a:lstStyle/>
          <a:p>
            <a:pPr marL="12700">
              <a:lnSpc>
                <a:spcPts val="2155"/>
              </a:lnSpc>
            </a:pPr>
            <a:r>
              <a:rPr sz="1800" b="1" dirty="0" smtClean="0">
                <a:latin typeface="宋体" panose="02010600030101010101" pitchFamily="2" charset="-122"/>
                <a:cs typeface="宋体" panose="02010600030101010101" pitchFamily="2" charset="-122"/>
              </a:rPr>
              <a:t>13</a:t>
            </a:r>
            <a:r>
              <a:rPr lang="en-US" sz="1800" b="1" dirty="0" smtClean="0">
                <a:latin typeface="宋体" panose="02010600030101010101" pitchFamily="2" charset="-122"/>
                <a:cs typeface="宋体" panose="02010600030101010101" pitchFamily="2" charset="-122"/>
              </a:rPr>
              <a:t>673368167</a:t>
            </a:r>
            <a:endParaRPr sz="1800" dirty="0">
              <a:latin typeface="宋体" panose="02010600030101010101" pitchFamily="2" charset="-122"/>
              <a:cs typeface="宋体" panose="02010600030101010101" pitchFamily="2" charset="-122"/>
            </a:endParaRPr>
          </a:p>
        </p:txBody>
      </p:sp>
      <p:sp>
        <p:nvSpPr>
          <p:cNvPr id="30" name="object 24"/>
          <p:cNvSpPr txBox="1"/>
          <p:nvPr/>
        </p:nvSpPr>
        <p:spPr>
          <a:xfrm>
            <a:off x="5775281" y="5854531"/>
            <a:ext cx="1878964" cy="250518"/>
          </a:xfrm>
          <a:prstGeom prst="rect">
            <a:avLst/>
          </a:prstGeom>
        </p:spPr>
        <p:txBody>
          <a:bodyPr vert="horz" wrap="square" lIns="0" tIns="0" rIns="0" bIns="0" rtlCol="0">
            <a:spAutoFit/>
          </a:bodyPr>
          <a:lstStyle/>
          <a:p>
            <a:pPr marL="12700">
              <a:lnSpc>
                <a:spcPts val="2155"/>
              </a:lnSpc>
            </a:pPr>
            <a:r>
              <a:rPr lang="en-US" sz="1800" b="1" dirty="0" smtClean="0">
                <a:latin typeface="宋体" panose="02010600030101010101" pitchFamily="2" charset="-122"/>
                <a:cs typeface="宋体" panose="02010600030101010101" pitchFamily="2" charset="-122"/>
                <a:hlinkClick r:id="rId12"/>
              </a:rPr>
              <a:t>373811104</a:t>
            </a:r>
            <a:r>
              <a:rPr sz="1800" b="1" dirty="0" smtClean="0">
                <a:latin typeface="宋体" panose="02010600030101010101" pitchFamily="2" charset="-122"/>
                <a:cs typeface="宋体" panose="02010600030101010101" pitchFamily="2" charset="-122"/>
                <a:hlinkClick r:id="rId12"/>
              </a:rPr>
              <a:t>@qq.com</a:t>
            </a:r>
            <a:endParaRPr sz="1800" dirty="0">
              <a:latin typeface="宋体" panose="02010600030101010101" pitchFamily="2" charset="-122"/>
              <a:cs typeface="宋体" panose="02010600030101010101" pitchFamily="2" charset="-122"/>
            </a:endParaRPr>
          </a:p>
        </p:txBody>
      </p:sp>
      <p:pic>
        <p:nvPicPr>
          <p:cNvPr id="31" name="图片 30" descr="22.jpg"/>
          <p:cNvPicPr>
            <a:picLocks noChangeAspect="1"/>
          </p:cNvPicPr>
          <p:nvPr/>
        </p:nvPicPr>
        <p:blipFill>
          <a:blip r:embed="rId13"/>
          <a:stretch>
            <a:fillRect/>
          </a:stretch>
        </p:blipFill>
        <p:spPr>
          <a:xfrm>
            <a:off x="1529893" y="427412"/>
            <a:ext cx="9320046" cy="370615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405139" y="1641513"/>
            <a:ext cx="509270" cy="4748270"/>
            <a:chOff x="405139" y="1641513"/>
            <a:chExt cx="509270" cy="4748270"/>
          </a:xfrm>
        </p:grpSpPr>
        <p:sp>
          <p:nvSpPr>
            <p:cNvPr id="4" name="文本框 3"/>
            <p:cNvSpPr txBox="1"/>
            <p:nvPr/>
          </p:nvSpPr>
          <p:spPr>
            <a:xfrm>
              <a:off x="429656" y="1641513"/>
              <a:ext cx="462709" cy="400110"/>
            </a:xfrm>
            <a:prstGeom prst="rect">
              <a:avLst/>
            </a:prstGeom>
            <a:noFill/>
          </p:spPr>
          <p:txBody>
            <a:bodyPr wrap="square" rtlCol="0">
              <a:spAutoFit/>
            </a:bodyPr>
            <a:lstStyle/>
            <a:p>
              <a:r>
                <a:rPr lang="en-US" altLang="zh-CN" sz="2000" b="1" dirty="0" smtClean="0">
                  <a:solidFill>
                    <a:schemeClr val="accent2"/>
                  </a:solidFill>
                </a:rPr>
                <a:t>01</a:t>
              </a:r>
              <a:endParaRPr lang="zh-CN" altLang="en-US" sz="2000" b="1" dirty="0">
                <a:solidFill>
                  <a:schemeClr val="accent2"/>
                </a:solidFill>
              </a:endParaRPr>
            </a:p>
          </p:txBody>
        </p:sp>
        <p:sp>
          <p:nvSpPr>
            <p:cNvPr id="5" name="文本框 4"/>
            <p:cNvSpPr txBox="1"/>
            <p:nvPr/>
          </p:nvSpPr>
          <p:spPr>
            <a:xfrm>
              <a:off x="405139" y="2280492"/>
              <a:ext cx="5092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rPr>
                <a:t>（一）嵌入式实验箱特点</a:t>
              </a:r>
            </a:p>
          </p:txBody>
        </p:sp>
      </p:grpSp>
      <p:sp>
        <p:nvSpPr>
          <p:cNvPr id="6" name="文本框 5"/>
          <p:cNvSpPr txBox="1"/>
          <p:nvPr/>
        </p:nvSpPr>
        <p:spPr>
          <a:xfrm>
            <a:off x="1605122" y="2150679"/>
            <a:ext cx="9690951" cy="4010660"/>
          </a:xfrm>
          <a:prstGeom prst="rect">
            <a:avLst/>
          </a:prstGeom>
          <a:noFill/>
        </p:spPr>
        <p:txBody>
          <a:bodyPr wrap="square" rtlCol="0">
            <a:spAutoFit/>
          </a:bodyPr>
          <a:lstStyle/>
          <a:p>
            <a:pPr marL="12700" marR="5080" indent="447675">
              <a:lnSpc>
                <a:spcPct val="100000"/>
              </a:lnSpc>
              <a:spcBef>
                <a:spcPts val="590"/>
              </a:spcBef>
            </a:pPr>
            <a:r>
              <a:rPr lang="en-US" altLang="zh-CN" sz="2400" dirty="0" smtClean="0"/>
              <a:t>   </a:t>
            </a:r>
            <a:r>
              <a:rPr lang="zh-CN" altLang="en-US" sz="2800" dirty="0" smtClean="0"/>
              <a:t>嵌入式实验箱硬件平台采用ARM+DSP的异构多核处理器+FPGA架构。强调通过FPGA模拟不同的底层接口与设备，增强学习者对于各种接口设备底层驱动的理解；通过异构多核处理器不同处理器核之间的交互实验，增强学习者对于异构多核处理器的理解；而丰富的扩展接口设计，以及FPGA所带来的接口多样性，体现了嵌入式系统接口丰富、种类多种多样的特点，同时FPGA所带来的设计灵活性，也使其更加接近实际产品与企业需求。 </a:t>
            </a:r>
          </a:p>
          <a:p>
            <a:pPr marL="12700" marR="5080" indent="447675">
              <a:lnSpc>
                <a:spcPct val="100000"/>
              </a:lnSpc>
              <a:spcBef>
                <a:spcPts val="590"/>
              </a:spcBef>
            </a:pPr>
            <a:endParaRPr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100339" y="1641513"/>
            <a:ext cx="814070" cy="4748270"/>
            <a:chOff x="100339" y="1641513"/>
            <a:chExt cx="8140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02</a:t>
              </a:r>
              <a:endParaRPr lang="zh-CN" altLang="en-US" sz="2000" b="1" dirty="0">
                <a:solidFill>
                  <a:schemeClr val="accent2"/>
                </a:solidFill>
              </a:endParaRPr>
            </a:p>
          </p:txBody>
        </p:sp>
        <p:sp>
          <p:nvSpPr>
            <p:cNvPr id="5" name="文本框 4"/>
            <p:cNvSpPr txBox="1"/>
            <p:nvPr/>
          </p:nvSpPr>
          <p:spPr>
            <a:xfrm>
              <a:off x="100339" y="2280492"/>
              <a:ext cx="8140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（二）三星4412多核嵌入式实验箱</a:t>
              </a:r>
              <a:r>
                <a:rPr lang="zh-CN" altLang="en-US" sz="2000" b="1" dirty="0">
                  <a:solidFill>
                    <a:srgbClr val="D9D9D9"/>
                  </a:solidFill>
                  <a:latin typeface="微软雅黑" panose="020B0503020204020204" pitchFamily="34" charset="-122"/>
                  <a:ea typeface="微软雅黑" panose="020B0503020204020204" pitchFamily="34" charset="-122"/>
                </a:rPr>
                <a:t>特点</a:t>
              </a:r>
            </a:p>
          </p:txBody>
        </p:sp>
      </p:grpSp>
      <p:sp>
        <p:nvSpPr>
          <p:cNvPr id="6" name="文本框 5"/>
          <p:cNvSpPr txBox="1"/>
          <p:nvPr/>
        </p:nvSpPr>
        <p:spPr>
          <a:xfrm>
            <a:off x="1605122" y="2150679"/>
            <a:ext cx="9690951" cy="3949700"/>
          </a:xfrm>
          <a:prstGeom prst="rect">
            <a:avLst/>
          </a:prstGeom>
          <a:noFill/>
        </p:spPr>
        <p:txBody>
          <a:bodyPr wrap="square" rtlCol="0">
            <a:spAutoFit/>
          </a:bodyPr>
          <a:lstStyle/>
          <a:p>
            <a:pPr marL="12700" marR="5080" indent="447675">
              <a:lnSpc>
                <a:spcPct val="100000"/>
              </a:lnSpc>
              <a:spcBef>
                <a:spcPts val="590"/>
              </a:spcBef>
            </a:pPr>
            <a:r>
              <a:rPr lang="en-US" altLang="zh-CN" sz="2400" dirty="0" smtClean="0"/>
              <a:t>   </a:t>
            </a:r>
            <a:r>
              <a:rPr lang="zh-CN" altLang="en-US" sz="2800" dirty="0" smtClean="0"/>
              <a:t>三星4412多核嵌入式实验箱是基于智能手机和平板电脑所采用的主流处理器构建的多核嵌入式实验箱，该实验箱采用三星Exynos 4412 四核高速ARM Cortex-A9处理器+FPGA +ARM Cortex-M 系列高性能单片机的架构，同时兼容开源硬件Arduino，是一款基于开源软件和开源硬件思想构建的嵌入式教学实验箱，不但能够满足目前物联网、传感网、嵌入式软件和硬件设计的教学实验要求，还能够用于智能手机、平板电脑、物联网系统、及其它智能终端的开发需求。</a:t>
            </a:r>
            <a:endParaRPr lang="zh-CN" altLang="en-US" sz="2400" dirty="0" smtClean="0"/>
          </a:p>
          <a:p>
            <a:pPr marL="12700" marR="5080" indent="447675">
              <a:lnSpc>
                <a:spcPct val="100000"/>
              </a:lnSpc>
              <a:spcBef>
                <a:spcPts val="590"/>
              </a:spcBef>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100339" y="1641513"/>
            <a:ext cx="814070" cy="4748270"/>
            <a:chOff x="100339" y="1641513"/>
            <a:chExt cx="8140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04</a:t>
              </a:r>
              <a:endParaRPr lang="zh-CN" altLang="en-US" sz="2000" b="1" dirty="0">
                <a:solidFill>
                  <a:schemeClr val="accent2"/>
                </a:solidFill>
              </a:endParaRPr>
            </a:p>
          </p:txBody>
        </p:sp>
        <p:sp>
          <p:nvSpPr>
            <p:cNvPr id="5" name="文本框 4"/>
            <p:cNvSpPr txBox="1"/>
            <p:nvPr/>
          </p:nvSpPr>
          <p:spPr>
            <a:xfrm>
              <a:off x="100339" y="2280492"/>
              <a:ext cx="8140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（二）三星4412多核嵌入式实验箱</a:t>
              </a:r>
              <a:r>
                <a:rPr lang="zh-CN" altLang="en-US" sz="2000" b="1" dirty="0">
                  <a:solidFill>
                    <a:srgbClr val="D9D9D9"/>
                  </a:solidFill>
                  <a:latin typeface="微软雅黑" panose="020B0503020204020204" pitchFamily="34" charset="-122"/>
                  <a:ea typeface="微软雅黑" panose="020B0503020204020204" pitchFamily="34" charset="-122"/>
                </a:rPr>
                <a:t>特点</a:t>
              </a:r>
            </a:p>
          </p:txBody>
        </p:sp>
      </p:grpSp>
      <p:sp>
        <p:nvSpPr>
          <p:cNvPr id="6" name="文本框 5"/>
          <p:cNvSpPr txBox="1"/>
          <p:nvPr/>
        </p:nvSpPr>
        <p:spPr>
          <a:xfrm>
            <a:off x="1605122" y="2150679"/>
            <a:ext cx="9690951" cy="3157220"/>
          </a:xfrm>
          <a:prstGeom prst="rect">
            <a:avLst/>
          </a:prstGeom>
          <a:noFill/>
        </p:spPr>
        <p:txBody>
          <a:bodyPr wrap="square" rtlCol="0">
            <a:spAutoFit/>
          </a:bodyPr>
          <a:lstStyle/>
          <a:p>
            <a:pPr marL="12700" marR="5080" indent="447675">
              <a:lnSpc>
                <a:spcPct val="100000"/>
              </a:lnSpc>
              <a:spcBef>
                <a:spcPts val="590"/>
              </a:spcBef>
            </a:pPr>
            <a:r>
              <a:rPr lang="zh-CN" altLang="en-US" sz="2800" dirty="0" smtClean="0"/>
              <a:t>1.</a:t>
            </a:r>
            <a:r>
              <a:rPr lang="zh-CN" altLang="en-US" sz="2800" dirty="0" smtClean="0">
                <a:sym typeface="+mn-ea"/>
              </a:rPr>
              <a:t>强大的</a:t>
            </a:r>
            <a:r>
              <a:rPr lang="zh-CN" altLang="en-US" sz="2800" dirty="0" smtClean="0"/>
              <a:t>平台功能</a:t>
            </a:r>
          </a:p>
          <a:p>
            <a:pPr marL="12700" marR="5080" indent="447675">
              <a:lnSpc>
                <a:spcPct val="100000"/>
              </a:lnSpc>
              <a:spcBef>
                <a:spcPts val="590"/>
              </a:spcBef>
            </a:pPr>
            <a:r>
              <a:rPr lang="zh-CN" altLang="en-US" sz="2800" dirty="0" smtClean="0"/>
              <a:t>采用硬件开源和模块化的设计理念，内置ARM Cortex-A9系列架构的4核处理器和ARM Cortex－M系列架构的高性能单片机，Android/Linux全兼容+Arduino开源硬件，系统集成了GPS模块、摄像头模块、WiFi模块、3G模块、RFID 模块，并支持陀螺仪、重力传感器、加速度传感器等多种传感器，能与现今流行的嵌入式行业应用接轨。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100339" y="1641513"/>
            <a:ext cx="814070" cy="4748270"/>
            <a:chOff x="100339" y="1641513"/>
            <a:chExt cx="8140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05</a:t>
              </a:r>
              <a:endParaRPr lang="zh-CN" altLang="en-US" sz="2000" b="1" dirty="0">
                <a:solidFill>
                  <a:schemeClr val="accent2"/>
                </a:solidFill>
              </a:endParaRPr>
            </a:p>
          </p:txBody>
        </p:sp>
        <p:sp>
          <p:nvSpPr>
            <p:cNvPr id="5" name="文本框 4"/>
            <p:cNvSpPr txBox="1"/>
            <p:nvPr/>
          </p:nvSpPr>
          <p:spPr>
            <a:xfrm>
              <a:off x="100339" y="2280492"/>
              <a:ext cx="8140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（二）三星4412多核嵌入式实验箱</a:t>
              </a:r>
              <a:r>
                <a:rPr lang="zh-CN" altLang="en-US" sz="2000" b="1" dirty="0">
                  <a:solidFill>
                    <a:srgbClr val="D9D9D9"/>
                  </a:solidFill>
                  <a:latin typeface="微软雅黑" panose="020B0503020204020204" pitchFamily="34" charset="-122"/>
                  <a:ea typeface="微软雅黑" panose="020B0503020204020204" pitchFamily="34" charset="-122"/>
                </a:rPr>
                <a:t>特点</a:t>
              </a:r>
            </a:p>
          </p:txBody>
        </p:sp>
      </p:grpSp>
      <p:sp>
        <p:nvSpPr>
          <p:cNvPr id="6" name="文本框 5"/>
          <p:cNvSpPr txBox="1"/>
          <p:nvPr/>
        </p:nvSpPr>
        <p:spPr>
          <a:xfrm>
            <a:off x="1605122" y="2150679"/>
            <a:ext cx="9690951" cy="4010660"/>
          </a:xfrm>
          <a:prstGeom prst="rect">
            <a:avLst/>
          </a:prstGeom>
          <a:noFill/>
        </p:spPr>
        <p:txBody>
          <a:bodyPr wrap="square" rtlCol="0">
            <a:spAutoFit/>
          </a:bodyPr>
          <a:lstStyle/>
          <a:p>
            <a:pPr marL="12700" marR="5080" indent="447675">
              <a:lnSpc>
                <a:spcPct val="100000"/>
              </a:lnSpc>
              <a:spcBef>
                <a:spcPts val="590"/>
              </a:spcBef>
            </a:pPr>
            <a:r>
              <a:rPr lang="zh-CN" altLang="en-US" sz="2800" dirty="0" smtClean="0"/>
              <a:t>2.丰富的外设接口</a:t>
            </a:r>
          </a:p>
          <a:p>
            <a:pPr marL="12700" marR="5080" indent="447675">
              <a:lnSpc>
                <a:spcPct val="100000"/>
              </a:lnSpc>
              <a:spcBef>
                <a:spcPts val="590"/>
              </a:spcBef>
            </a:pPr>
            <a:r>
              <a:rPr lang="zh-CN" altLang="en-US" sz="2800" dirty="0" smtClean="0"/>
              <a:t>板载2GB的DDR内存、16GB EMMC、1个标准SD卡槽、2个TF卡接口（其中1个接Comtex-M)； 3路USB HOST输出、2路USB OTG接口（其中1路是Cortex-M）；；HDMI输出（支持高清显示）；耳麦接口（支持音频输入/输出）；内置WiFi+BT（或3G）（WCDMA下行速率可达21M/s）；200万摄像头Camera接口；5个串口（3个DB9接口，2个排针形式）、1个RS485、1个CAN2.0；扩展接口（SPI、I2C、AD等），兼容Google ADK2012；其它人机交换接口等丰富外设接口。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9517" y="143221"/>
            <a:ext cx="4644319" cy="613410"/>
          </a:xfrm>
          <a:prstGeom prst="rect">
            <a:avLst/>
          </a:prstGeom>
          <a:noFill/>
        </p:spPr>
        <p:txBody>
          <a:bodyPr wrap="square" rtlCol="0">
            <a:spAutoFit/>
          </a:bodyPr>
          <a:lstStyle/>
          <a:p>
            <a:pPr algn="ctr"/>
            <a:r>
              <a:rPr lang="en-US" altLang="zh-CN" sz="3200" dirty="0" smtClean="0">
                <a:solidFill>
                  <a:schemeClr val="accent2"/>
                </a:solidFill>
                <a:latin typeface="Impact" panose="020B0806030902050204" pitchFamily="34" charset="0"/>
                <a:ea typeface="Impact" panose="020B0806030902050204" pitchFamily="34" charset="0"/>
                <a:cs typeface="Impact" panose="020B0806030902050204" pitchFamily="34" charset="0"/>
              </a:rPr>
              <a:t>PART01  </a:t>
            </a:r>
            <a:r>
              <a:rPr lang="en-US" altLang="zh-CN"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 </a:t>
            </a:r>
            <a:r>
              <a:rPr lang="zh-CN" altLang="en-US" sz="3200" b="1" dirty="0" smtClean="0">
                <a:solidFill>
                  <a:schemeClr val="accent2"/>
                </a:solidFill>
                <a:latin typeface="微软雅黑" panose="020B0503020204020204" pitchFamily="34" charset="-122"/>
                <a:ea typeface="微软雅黑" panose="020B0503020204020204" pitchFamily="34" charset="-122"/>
                <a:cs typeface="Impact" panose="020B0806030902050204" pitchFamily="34" charset="0"/>
              </a:rPr>
              <a:t>实验箱介绍</a:t>
            </a:r>
          </a:p>
        </p:txBody>
      </p:sp>
      <p:grpSp>
        <p:nvGrpSpPr>
          <p:cNvPr id="3" name="组合 2"/>
          <p:cNvGrpSpPr/>
          <p:nvPr/>
        </p:nvGrpSpPr>
        <p:grpSpPr>
          <a:xfrm>
            <a:off x="100339" y="1641513"/>
            <a:ext cx="814070" cy="4748270"/>
            <a:chOff x="100339" y="1641513"/>
            <a:chExt cx="814070" cy="4748270"/>
          </a:xfrm>
        </p:grpSpPr>
        <p:sp>
          <p:nvSpPr>
            <p:cNvPr id="4" name="文本框 3"/>
            <p:cNvSpPr txBox="1"/>
            <p:nvPr/>
          </p:nvSpPr>
          <p:spPr>
            <a:xfrm>
              <a:off x="429656" y="1641513"/>
              <a:ext cx="462709" cy="398780"/>
            </a:xfrm>
            <a:prstGeom prst="rect">
              <a:avLst/>
            </a:prstGeom>
            <a:noFill/>
          </p:spPr>
          <p:txBody>
            <a:bodyPr wrap="square" rtlCol="0">
              <a:spAutoFit/>
            </a:bodyPr>
            <a:lstStyle/>
            <a:p>
              <a:r>
                <a:rPr lang="en-US" altLang="zh-CN" sz="2000" b="1" dirty="0" smtClean="0">
                  <a:solidFill>
                    <a:schemeClr val="accent2"/>
                  </a:solidFill>
                </a:rPr>
                <a:t>06</a:t>
              </a:r>
              <a:endParaRPr lang="zh-CN" altLang="en-US" sz="2000" b="1" dirty="0">
                <a:solidFill>
                  <a:schemeClr val="accent2"/>
                </a:solidFill>
              </a:endParaRPr>
            </a:p>
          </p:txBody>
        </p:sp>
        <p:sp>
          <p:nvSpPr>
            <p:cNvPr id="5" name="文本框 4"/>
            <p:cNvSpPr txBox="1"/>
            <p:nvPr/>
          </p:nvSpPr>
          <p:spPr>
            <a:xfrm>
              <a:off x="100339" y="2280492"/>
              <a:ext cx="814070" cy="4109291"/>
            </a:xfrm>
            <a:prstGeom prst="rect">
              <a:avLst/>
            </a:prstGeom>
            <a:noFill/>
          </p:spPr>
          <p:txBody>
            <a:bodyPr vert="eaVert" wrap="square" rtlCol="0">
              <a:spAutoFit/>
            </a:bodyPr>
            <a:lstStyle/>
            <a:p>
              <a:pPr algn="ctr"/>
              <a:r>
                <a:rPr lang="zh-CN" altLang="en-US" sz="2000" b="1" dirty="0">
                  <a:solidFill>
                    <a:srgbClr val="D9D9D9"/>
                  </a:solidFill>
                  <a:latin typeface="微软雅黑" panose="020B0503020204020204" pitchFamily="34" charset="-122"/>
                  <a:ea typeface="微软雅黑" panose="020B0503020204020204" pitchFamily="34" charset="-122"/>
                  <a:sym typeface="+mn-ea"/>
                </a:rPr>
                <a:t>（二）三星4412多核嵌入式实验箱</a:t>
              </a:r>
              <a:r>
                <a:rPr lang="zh-CN" altLang="en-US" sz="2000" b="1" dirty="0">
                  <a:solidFill>
                    <a:srgbClr val="D9D9D9"/>
                  </a:solidFill>
                  <a:latin typeface="微软雅黑" panose="020B0503020204020204" pitchFamily="34" charset="-122"/>
                  <a:ea typeface="微软雅黑" panose="020B0503020204020204" pitchFamily="34" charset="-122"/>
                </a:rPr>
                <a:t>特点</a:t>
              </a:r>
            </a:p>
          </p:txBody>
        </p:sp>
      </p:grpSp>
      <p:sp>
        <p:nvSpPr>
          <p:cNvPr id="6" name="文本框 5"/>
          <p:cNvSpPr txBox="1"/>
          <p:nvPr/>
        </p:nvSpPr>
        <p:spPr>
          <a:xfrm>
            <a:off x="1605122" y="2150679"/>
            <a:ext cx="9690951" cy="3157220"/>
          </a:xfrm>
          <a:prstGeom prst="rect">
            <a:avLst/>
          </a:prstGeom>
          <a:noFill/>
        </p:spPr>
        <p:txBody>
          <a:bodyPr wrap="square" rtlCol="0">
            <a:spAutoFit/>
          </a:bodyPr>
          <a:lstStyle/>
          <a:p>
            <a:pPr marL="12700" marR="5080" indent="447675">
              <a:lnSpc>
                <a:spcPct val="100000"/>
              </a:lnSpc>
              <a:spcBef>
                <a:spcPts val="590"/>
              </a:spcBef>
            </a:pPr>
            <a:r>
              <a:rPr lang="zh-CN" altLang="en-US" sz="2800" dirty="0" smtClean="0"/>
              <a:t>3.</a:t>
            </a:r>
            <a:r>
              <a:rPr lang="zh-CN" altLang="en-US" sz="2800" dirty="0" smtClean="0">
                <a:sym typeface="+mn-ea"/>
              </a:rPr>
              <a:t>丰富的</a:t>
            </a:r>
            <a:r>
              <a:rPr lang="zh-CN" altLang="en-US" sz="2800" dirty="0" smtClean="0"/>
              <a:t>实验案例</a:t>
            </a:r>
          </a:p>
          <a:p>
            <a:pPr marL="12700" marR="5080" indent="447675">
              <a:lnSpc>
                <a:spcPct val="100000"/>
              </a:lnSpc>
              <a:spcBef>
                <a:spcPts val="590"/>
              </a:spcBef>
            </a:pPr>
            <a:r>
              <a:rPr lang="zh-CN" altLang="en-US" sz="2800" dirty="0" smtClean="0"/>
              <a:t>满足单核和多核嵌入式基础实验、物联网基础实验、手机和平板等智能设备嵌入式软件开发需求。搭载的Arduino开源开发板能够让学生快速根据需求搭建完整的硬件系统，并用Android开发各类应用。此外，还提供了Android、Linux、Google ADK 软件开发平台，而且Android和Linux同时共存，可以通过软件瞬间切换，非常便捷。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3759</Words>
  <Application>Microsoft Office PowerPoint</Application>
  <PresentationFormat>自定义</PresentationFormat>
  <Paragraphs>343</Paragraphs>
  <Slides>32</Slides>
  <Notes>29</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692</cp:revision>
  <dcterms:created xsi:type="dcterms:W3CDTF">2015-07-31T02:48:00Z</dcterms:created>
  <dcterms:modified xsi:type="dcterms:W3CDTF">2016-11-25T07:12:11Z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