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68" r:id="rId5"/>
    <p:sldId id="265" r:id="rId6"/>
    <p:sldId id="267" r:id="rId7"/>
    <p:sldId id="262" r:id="rId8"/>
    <p:sldId id="269" r:id="rId9"/>
    <p:sldId id="270" r:id="rId10"/>
    <p:sldId id="273" r:id="rId11"/>
    <p:sldId id="272" r:id="rId12"/>
    <p:sldId id="271" r:id="rId13"/>
    <p:sldId id="259" r:id="rId14"/>
    <p:sldId id="260" r:id="rId15"/>
    <p:sldId id="261" r:id="rId16"/>
    <p:sldId id="263" r:id="rId17"/>
    <p:sldId id="264" r:id="rId18"/>
  </p:sldIdLst>
  <p:sldSz cx="9144000" cy="5143500" type="screen16x9"/>
  <p:notesSz cx="6858000" cy="9144000"/>
  <p:embeddedFontLst>
    <p:embeddedFont>
      <p:font typeface="Georgia" panose="02040502050405020303" pitchFamily="18" charset="0"/>
      <p:regular r:id="rId20"/>
      <p:bold r:id="rId21"/>
      <p:italic r:id="rId22"/>
      <p:boldItalic r:id="rId23"/>
    </p:embeddedFont>
    <p:embeddedFont>
      <p:font typeface="Open Sans" panose="020B0606030504020204" pitchFamily="34" charset="0"/>
      <p:regular r:id="rId24"/>
    </p:embeddedFont>
    <p:embeddedFont>
      <p:font typeface="Roboto" panose="02000000000000000000" pitchFamily="2" charset="0"/>
      <p:regular r:id="rId25"/>
      <p:bold r:id="rId26"/>
      <p:italic r:id="rId27"/>
      <p:boldItalic r:id="rId28"/>
    </p:embeddedFont>
    <p:embeddedFont>
      <p:font typeface="Trebuchet MS" panose="020B0603020202020204" pitchFamily="3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3" autoAdjust="0"/>
    <p:restoredTop sz="94660"/>
  </p:normalViewPr>
  <p:slideViewPr>
    <p:cSldViewPr snapToGrid="0">
      <p:cViewPr>
        <p:scale>
          <a:sx n="125" d="100"/>
          <a:sy n="125" d="100"/>
        </p:scale>
        <p:origin x="1422" y="5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ba9b94ed9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ba9b94ed9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ba9b94ed9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ba9b94ed9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ba9b94ed9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ba9b94ed9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25069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47349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4939030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28549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264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37778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02092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50991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28775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82355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2070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250602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4215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10706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81475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2625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96978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839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43452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49967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3/3/2024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0482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83247" y="1130273"/>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b="1" dirty="0">
                <a:solidFill>
                  <a:schemeClr val="tx1"/>
                </a:solidFill>
                <a:latin typeface="Roboto"/>
                <a:ea typeface="Roboto"/>
                <a:cs typeface="Roboto"/>
                <a:sym typeface="Roboto"/>
              </a:rPr>
              <a:t>Smart Fire Safety System</a:t>
            </a:r>
            <a:endParaRPr sz="7700" b="1" dirty="0">
              <a:solidFill>
                <a:schemeClr val="tx1"/>
              </a:solidFill>
            </a:endParaRPr>
          </a:p>
        </p:txBody>
      </p:sp>
      <p:sp>
        <p:nvSpPr>
          <p:cNvPr id="60" name="Google Shape;60;p13"/>
          <p:cNvSpPr txBox="1">
            <a:spLocks noGrp="1"/>
          </p:cNvSpPr>
          <p:nvPr>
            <p:ph type="subTitle" idx="1"/>
          </p:nvPr>
        </p:nvSpPr>
        <p:spPr>
          <a:xfrm>
            <a:off x="183247" y="3579639"/>
            <a:ext cx="8118600" cy="15638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Priyam Das</a:t>
            </a:r>
            <a:endParaRPr sz="1700" dirty="0"/>
          </a:p>
          <a:p>
            <a:pPr marL="0" lvl="0" indent="0" algn="l" rtl="0">
              <a:spcBef>
                <a:spcPts val="0"/>
              </a:spcBef>
              <a:spcAft>
                <a:spcPts val="0"/>
              </a:spcAft>
              <a:buNone/>
            </a:pPr>
            <a:r>
              <a:rPr lang="en" sz="1700" dirty="0"/>
              <a:t>Gourav Dey</a:t>
            </a:r>
            <a:endParaRPr sz="1700" dirty="0"/>
          </a:p>
          <a:p>
            <a:pPr marL="0" lvl="0" indent="0" algn="l" rtl="0">
              <a:spcBef>
                <a:spcPts val="0"/>
              </a:spcBef>
              <a:spcAft>
                <a:spcPts val="0"/>
              </a:spcAft>
              <a:buNone/>
            </a:pPr>
            <a:r>
              <a:rPr lang="en" sz="1700" dirty="0"/>
              <a:t>Manoj</a:t>
            </a:r>
            <a:endParaRPr sz="1700" dirty="0"/>
          </a:p>
          <a:p>
            <a:pPr marL="0" lvl="0" indent="0" algn="l" rtl="0">
              <a:spcBef>
                <a:spcPts val="0"/>
              </a:spcBef>
              <a:spcAft>
                <a:spcPts val="0"/>
              </a:spcAft>
              <a:buNone/>
            </a:pPr>
            <a:r>
              <a:rPr lang="en" sz="1700" dirty="0"/>
              <a:t>Pritam Pramanik</a:t>
            </a:r>
            <a:endParaRPr sz="1700" dirty="0"/>
          </a:p>
          <a:p>
            <a:pPr marL="0" lvl="0" indent="0" algn="l" rtl="0">
              <a:spcBef>
                <a:spcPts val="0"/>
              </a:spcBef>
              <a:spcAft>
                <a:spcPts val="0"/>
              </a:spcAft>
              <a:buNone/>
            </a:pPr>
            <a:r>
              <a:rPr lang="en" sz="1700" dirty="0"/>
              <a:t>Aishik Paul</a:t>
            </a:r>
            <a:endParaRPr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BC65EE-C492-0825-5E6C-E4ACE944DCB6}"/>
              </a:ext>
            </a:extLst>
          </p:cNvPr>
          <p:cNvSpPr txBox="1"/>
          <p:nvPr/>
        </p:nvSpPr>
        <p:spPr>
          <a:xfrm>
            <a:off x="3147916" y="83976"/>
            <a:ext cx="2848169" cy="461665"/>
          </a:xfrm>
          <a:prstGeom prst="rect">
            <a:avLst/>
          </a:prstGeom>
          <a:noFill/>
        </p:spPr>
        <p:txBody>
          <a:bodyPr wrap="square" rtlCol="0">
            <a:spAutoFit/>
          </a:bodyPr>
          <a:lstStyle/>
          <a:p>
            <a:pPr algn="ctr"/>
            <a:r>
              <a:rPr lang="en-IN" sz="2400" b="1" u="sng" dirty="0"/>
              <a:t>BLOCK DIAGRAM</a:t>
            </a:r>
          </a:p>
        </p:txBody>
      </p:sp>
      <p:sp>
        <p:nvSpPr>
          <p:cNvPr id="5" name="Rectangle 4">
            <a:extLst>
              <a:ext uri="{FF2B5EF4-FFF2-40B4-BE49-F238E27FC236}">
                <a16:creationId xmlns:a16="http://schemas.microsoft.com/office/drawing/2014/main" id="{B1B90F2E-7AEA-6CDF-D272-DC4BEBBF8CD3}"/>
              </a:ext>
            </a:extLst>
          </p:cNvPr>
          <p:cNvSpPr/>
          <p:nvPr/>
        </p:nvSpPr>
        <p:spPr>
          <a:xfrm>
            <a:off x="1458586" y="2925649"/>
            <a:ext cx="1287625" cy="65780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050" dirty="0">
                <a:solidFill>
                  <a:schemeClr val="tx1"/>
                </a:solidFill>
              </a:rPr>
              <a:t>ARDUINO</a:t>
            </a:r>
          </a:p>
        </p:txBody>
      </p:sp>
      <p:sp>
        <p:nvSpPr>
          <p:cNvPr id="6" name="TextBox 5">
            <a:extLst>
              <a:ext uri="{FF2B5EF4-FFF2-40B4-BE49-F238E27FC236}">
                <a16:creationId xmlns:a16="http://schemas.microsoft.com/office/drawing/2014/main" id="{1690F3EB-5EB5-AED3-F25A-8AD2893F576E}"/>
              </a:ext>
            </a:extLst>
          </p:cNvPr>
          <p:cNvSpPr txBox="1"/>
          <p:nvPr/>
        </p:nvSpPr>
        <p:spPr>
          <a:xfrm>
            <a:off x="311407" y="583057"/>
            <a:ext cx="3663432" cy="323165"/>
          </a:xfrm>
          <a:prstGeom prst="rect">
            <a:avLst/>
          </a:prstGeom>
          <a:noFill/>
        </p:spPr>
        <p:txBody>
          <a:bodyPr wrap="square" rtlCol="0">
            <a:spAutoFit/>
          </a:bodyPr>
          <a:lstStyle/>
          <a:p>
            <a:pPr algn="ctr"/>
            <a:r>
              <a:rPr lang="en-IN" sz="1500" u="sng" dirty="0"/>
              <a:t>System to be implemented in the Robot</a:t>
            </a:r>
          </a:p>
        </p:txBody>
      </p:sp>
      <p:sp>
        <p:nvSpPr>
          <p:cNvPr id="9" name="TextBox 8">
            <a:extLst>
              <a:ext uri="{FF2B5EF4-FFF2-40B4-BE49-F238E27FC236}">
                <a16:creationId xmlns:a16="http://schemas.microsoft.com/office/drawing/2014/main" id="{3D193AFF-A8DD-36AC-077D-09594163929D}"/>
              </a:ext>
            </a:extLst>
          </p:cNvPr>
          <p:cNvSpPr txBox="1"/>
          <p:nvPr/>
        </p:nvSpPr>
        <p:spPr>
          <a:xfrm>
            <a:off x="4570834" y="583057"/>
            <a:ext cx="4573166" cy="323165"/>
          </a:xfrm>
          <a:prstGeom prst="rect">
            <a:avLst/>
          </a:prstGeom>
          <a:noFill/>
        </p:spPr>
        <p:txBody>
          <a:bodyPr wrap="square">
            <a:spAutoFit/>
          </a:bodyPr>
          <a:lstStyle/>
          <a:p>
            <a:pPr algn="ctr"/>
            <a:r>
              <a:rPr lang="en-IN" sz="1500" u="sng" dirty="0"/>
              <a:t>System to be implemented in WebApp</a:t>
            </a:r>
          </a:p>
        </p:txBody>
      </p:sp>
      <p:sp>
        <p:nvSpPr>
          <p:cNvPr id="10" name="Rectangle 9">
            <a:extLst>
              <a:ext uri="{FF2B5EF4-FFF2-40B4-BE49-F238E27FC236}">
                <a16:creationId xmlns:a16="http://schemas.microsoft.com/office/drawing/2014/main" id="{7225A30A-6C02-09B3-B496-D77CA163A65B}"/>
              </a:ext>
            </a:extLst>
          </p:cNvPr>
          <p:cNvSpPr/>
          <p:nvPr/>
        </p:nvSpPr>
        <p:spPr>
          <a:xfrm>
            <a:off x="971459" y="1051095"/>
            <a:ext cx="2261015" cy="1262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u="sng" dirty="0"/>
              <a:t>SENSORS</a:t>
            </a:r>
          </a:p>
          <a:p>
            <a:pPr marL="214313" indent="-214313">
              <a:buFont typeface="Arial" panose="020B0604020202020204" pitchFamily="34" charset="0"/>
              <a:buChar char="•"/>
            </a:pPr>
            <a:r>
              <a:rPr lang="en-IN" sz="1050" dirty="0"/>
              <a:t>Flame Sensor Module</a:t>
            </a:r>
          </a:p>
          <a:p>
            <a:pPr marL="214313" indent="-214313">
              <a:buFont typeface="Arial" panose="020B0604020202020204" pitchFamily="34" charset="0"/>
              <a:buChar char="•"/>
            </a:pPr>
            <a:r>
              <a:rPr lang="en-IN" sz="1050" dirty="0"/>
              <a:t>MQ-2 Smoke Sensor</a:t>
            </a:r>
            <a:endParaRPr lang="en-IN" sz="1050" dirty="0">
              <a:solidFill>
                <a:srgbClr val="000000"/>
              </a:solidFill>
              <a:latin typeface="Open Sans" panose="020B0606030504020204" pitchFamily="34" charset="0"/>
            </a:endParaRPr>
          </a:p>
          <a:p>
            <a:pPr marL="214313" indent="-214313">
              <a:buFont typeface="Arial" panose="020B0604020202020204" pitchFamily="34" charset="0"/>
              <a:buChar char="•"/>
            </a:pPr>
            <a:r>
              <a:rPr lang="en-IN" sz="1050" dirty="0"/>
              <a:t>Thermal Imaging Camera (IR Imaging Camera)</a:t>
            </a:r>
          </a:p>
          <a:p>
            <a:r>
              <a:rPr lang="en-IN" sz="1050" dirty="0"/>
              <a:t>      (AMG8833)</a:t>
            </a:r>
          </a:p>
        </p:txBody>
      </p:sp>
      <p:sp>
        <p:nvSpPr>
          <p:cNvPr id="11" name="Rectangle 10">
            <a:extLst>
              <a:ext uri="{FF2B5EF4-FFF2-40B4-BE49-F238E27FC236}">
                <a16:creationId xmlns:a16="http://schemas.microsoft.com/office/drawing/2014/main" id="{CC76AD36-1453-25A4-149C-17DB7583089B}"/>
              </a:ext>
            </a:extLst>
          </p:cNvPr>
          <p:cNvSpPr/>
          <p:nvPr/>
        </p:nvSpPr>
        <p:spPr>
          <a:xfrm>
            <a:off x="2384026" y="3813573"/>
            <a:ext cx="1546548" cy="923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u="sng" dirty="0"/>
              <a:t>LOCATION</a:t>
            </a:r>
          </a:p>
          <a:p>
            <a:pPr marL="214313" indent="-214313">
              <a:buFont typeface="Arial" panose="020B0604020202020204" pitchFamily="34" charset="0"/>
              <a:buChar char="•"/>
            </a:pPr>
            <a:r>
              <a:rPr lang="en-IN" sz="1050" dirty="0"/>
              <a:t>GPS Module (GPS Neo-6M)</a:t>
            </a:r>
          </a:p>
        </p:txBody>
      </p:sp>
      <p:sp>
        <p:nvSpPr>
          <p:cNvPr id="12" name="Rectangle 11">
            <a:extLst>
              <a:ext uri="{FF2B5EF4-FFF2-40B4-BE49-F238E27FC236}">
                <a16:creationId xmlns:a16="http://schemas.microsoft.com/office/drawing/2014/main" id="{1FCFC298-EC2E-F273-D38D-8CCE889A606D}"/>
              </a:ext>
            </a:extLst>
          </p:cNvPr>
          <p:cNvSpPr/>
          <p:nvPr/>
        </p:nvSpPr>
        <p:spPr>
          <a:xfrm>
            <a:off x="333570" y="3813574"/>
            <a:ext cx="1546548" cy="923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u="sng" dirty="0"/>
              <a:t>COMMUNICATION</a:t>
            </a:r>
          </a:p>
          <a:p>
            <a:pPr marL="214313" indent="-214313">
              <a:buFont typeface="Arial" panose="020B0604020202020204" pitchFamily="34" charset="0"/>
              <a:buChar char="•"/>
            </a:pPr>
            <a:r>
              <a:rPr lang="en-IN" sz="1050" dirty="0"/>
              <a:t>Wi-Fi Module (ESP 32)</a:t>
            </a:r>
          </a:p>
        </p:txBody>
      </p:sp>
      <p:sp>
        <p:nvSpPr>
          <p:cNvPr id="16" name="Arrow: Bent-Up 15">
            <a:extLst>
              <a:ext uri="{FF2B5EF4-FFF2-40B4-BE49-F238E27FC236}">
                <a16:creationId xmlns:a16="http://schemas.microsoft.com/office/drawing/2014/main" id="{42449764-69BA-6219-8E0B-A6FF57709EFD}"/>
              </a:ext>
            </a:extLst>
          </p:cNvPr>
          <p:cNvSpPr/>
          <p:nvPr/>
        </p:nvSpPr>
        <p:spPr>
          <a:xfrm flipV="1">
            <a:off x="2748228" y="3359020"/>
            <a:ext cx="519820" cy="454553"/>
          </a:xfrm>
          <a:prstGeom prst="bentUpArrow">
            <a:avLst>
              <a:gd name="adj1" fmla="val 21898"/>
              <a:gd name="adj2" fmla="val 22427"/>
              <a:gd name="adj3" fmla="val 3014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7" name="Arrow: Bent-Up 16">
            <a:extLst>
              <a:ext uri="{FF2B5EF4-FFF2-40B4-BE49-F238E27FC236}">
                <a16:creationId xmlns:a16="http://schemas.microsoft.com/office/drawing/2014/main" id="{F1CA9060-8547-B4E9-638E-9895F2D01028}"/>
              </a:ext>
            </a:extLst>
          </p:cNvPr>
          <p:cNvSpPr/>
          <p:nvPr/>
        </p:nvSpPr>
        <p:spPr>
          <a:xfrm flipH="1" flipV="1">
            <a:off x="943539" y="3353220"/>
            <a:ext cx="519820" cy="460353"/>
          </a:xfrm>
          <a:prstGeom prst="bentUpArrow">
            <a:avLst>
              <a:gd name="adj1" fmla="val 20676"/>
              <a:gd name="adj2" fmla="val 22427"/>
              <a:gd name="adj3" fmla="val 2530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20" name="Rectangle 19">
            <a:extLst>
              <a:ext uri="{FF2B5EF4-FFF2-40B4-BE49-F238E27FC236}">
                <a16:creationId xmlns:a16="http://schemas.microsoft.com/office/drawing/2014/main" id="{E2C112BA-5A4B-BB7B-BB90-1C805194CB42}"/>
              </a:ext>
            </a:extLst>
          </p:cNvPr>
          <p:cNvSpPr/>
          <p:nvPr/>
        </p:nvSpPr>
        <p:spPr>
          <a:xfrm>
            <a:off x="5996085" y="1064413"/>
            <a:ext cx="1168354" cy="54511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050" dirty="0">
                <a:solidFill>
                  <a:schemeClr val="tx1"/>
                </a:solidFill>
              </a:rPr>
              <a:t>WebApp</a:t>
            </a:r>
          </a:p>
        </p:txBody>
      </p:sp>
      <p:sp>
        <p:nvSpPr>
          <p:cNvPr id="21" name="Rectangle 20">
            <a:extLst>
              <a:ext uri="{FF2B5EF4-FFF2-40B4-BE49-F238E27FC236}">
                <a16:creationId xmlns:a16="http://schemas.microsoft.com/office/drawing/2014/main" id="{3BDB82BC-D26F-F9DA-3639-6F9C7A47C9E0}"/>
              </a:ext>
            </a:extLst>
          </p:cNvPr>
          <p:cNvSpPr/>
          <p:nvPr/>
        </p:nvSpPr>
        <p:spPr>
          <a:xfrm>
            <a:off x="4676933" y="1795739"/>
            <a:ext cx="1833369" cy="1719078"/>
          </a:xfrm>
          <a:prstGeom prst="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u="sng" dirty="0"/>
              <a:t>Generate ALARM or TEXT MESSAGE       </a:t>
            </a:r>
          </a:p>
          <a:p>
            <a:pPr algn="ctr"/>
            <a:endParaRPr lang="en-IN" sz="1050" b="1" u="sng" dirty="0"/>
          </a:p>
          <a:p>
            <a:pPr marL="214313" indent="-214313">
              <a:buFont typeface="Arial" panose="020B0604020202020204" pitchFamily="34" charset="0"/>
              <a:buChar char="•"/>
            </a:pPr>
            <a:r>
              <a:rPr lang="en-IN" sz="1050" dirty="0"/>
              <a:t>Instant ALARM Generation</a:t>
            </a:r>
          </a:p>
          <a:p>
            <a:pPr marL="214313" indent="-214313">
              <a:buFont typeface="Arial" panose="020B0604020202020204" pitchFamily="34" charset="0"/>
              <a:buChar char="•"/>
            </a:pPr>
            <a:r>
              <a:rPr lang="en-IN" sz="1050" dirty="0"/>
              <a:t>Location of Fire</a:t>
            </a:r>
          </a:p>
          <a:p>
            <a:pPr marL="214313" indent="-214313">
              <a:buFont typeface="Arial" panose="020B0604020202020204" pitchFamily="34" charset="0"/>
              <a:buChar char="•"/>
            </a:pPr>
            <a:r>
              <a:rPr lang="en-IN" sz="1050" dirty="0"/>
              <a:t>Intensity of Fire</a:t>
            </a:r>
          </a:p>
          <a:p>
            <a:endParaRPr lang="en-IN" sz="1050" dirty="0"/>
          </a:p>
        </p:txBody>
      </p:sp>
      <p:sp>
        <p:nvSpPr>
          <p:cNvPr id="7" name="Arrow: Up 6">
            <a:extLst>
              <a:ext uri="{FF2B5EF4-FFF2-40B4-BE49-F238E27FC236}">
                <a16:creationId xmlns:a16="http://schemas.microsoft.com/office/drawing/2014/main" id="{5C3A6E9A-C675-E503-5404-9ACFA7087EF3}"/>
              </a:ext>
            </a:extLst>
          </p:cNvPr>
          <p:cNvSpPr/>
          <p:nvPr/>
        </p:nvSpPr>
        <p:spPr>
          <a:xfrm>
            <a:off x="2014924" y="2330321"/>
            <a:ext cx="166877" cy="595329"/>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2" name="TextBox 1">
            <a:extLst>
              <a:ext uri="{FF2B5EF4-FFF2-40B4-BE49-F238E27FC236}">
                <a16:creationId xmlns:a16="http://schemas.microsoft.com/office/drawing/2014/main" id="{AF3D9A20-3243-6EF0-3CFC-73798EEB468C}"/>
              </a:ext>
            </a:extLst>
          </p:cNvPr>
          <p:cNvSpPr txBox="1"/>
          <p:nvPr/>
        </p:nvSpPr>
        <p:spPr>
          <a:xfrm>
            <a:off x="6904089" y="1795740"/>
            <a:ext cx="1753235" cy="1223412"/>
          </a:xfrm>
          <a:prstGeom prst="rect">
            <a:avLst/>
          </a:prstGeom>
          <a:solidFill>
            <a:schemeClr val="accent1"/>
          </a:solidFill>
          <a:ln w="19050">
            <a:solidFill>
              <a:schemeClr val="tx2"/>
            </a:solidFill>
          </a:ln>
        </p:spPr>
        <p:txBody>
          <a:bodyPr wrap="square" rtlCol="0">
            <a:spAutoFit/>
          </a:bodyPr>
          <a:lstStyle/>
          <a:p>
            <a:pPr algn="ctr"/>
            <a:r>
              <a:rPr lang="en-IN" sz="1050" b="1" u="sng" dirty="0">
                <a:solidFill>
                  <a:schemeClr val="bg1"/>
                </a:solidFill>
              </a:rPr>
              <a:t>Automated Response</a:t>
            </a:r>
          </a:p>
          <a:p>
            <a:endParaRPr lang="en-IN" sz="1050" b="1" u="sng" dirty="0">
              <a:solidFill>
                <a:schemeClr val="bg1"/>
              </a:solidFill>
            </a:endParaRPr>
          </a:p>
          <a:p>
            <a:pPr marL="214313" indent="-214313">
              <a:buFont typeface="Arial" panose="020B0604020202020204" pitchFamily="34" charset="0"/>
              <a:buChar char="•"/>
            </a:pPr>
            <a:r>
              <a:rPr lang="en-IN" sz="1050" dirty="0">
                <a:solidFill>
                  <a:schemeClr val="bg1"/>
                </a:solidFill>
              </a:rPr>
              <a:t>Evacuation Route through app</a:t>
            </a:r>
          </a:p>
          <a:p>
            <a:pPr marL="214313" indent="-214313">
              <a:buFont typeface="Arial" panose="020B0604020202020204" pitchFamily="34" charset="0"/>
              <a:buChar char="•"/>
            </a:pPr>
            <a:r>
              <a:rPr lang="en-IN" sz="1050" dirty="0">
                <a:solidFill>
                  <a:schemeClr val="bg1"/>
                </a:solidFill>
              </a:rPr>
              <a:t>Contact rescue team      </a:t>
            </a:r>
          </a:p>
          <a:p>
            <a:pPr marL="214313" indent="-214313">
              <a:buFont typeface="Arial" panose="020B0604020202020204" pitchFamily="34" charset="0"/>
              <a:buChar char="•"/>
            </a:pPr>
            <a:r>
              <a:rPr lang="en-IN" sz="1050" dirty="0">
                <a:solidFill>
                  <a:schemeClr val="bg1"/>
                </a:solidFill>
              </a:rPr>
              <a:t>Continuous monitoring and updates.</a:t>
            </a:r>
          </a:p>
        </p:txBody>
      </p:sp>
      <p:sp>
        <p:nvSpPr>
          <p:cNvPr id="3" name="Arrow: Bent-Up 2">
            <a:extLst>
              <a:ext uri="{FF2B5EF4-FFF2-40B4-BE49-F238E27FC236}">
                <a16:creationId xmlns:a16="http://schemas.microsoft.com/office/drawing/2014/main" id="{12451C24-CE41-BD9C-59E3-209B2FAE5E2E}"/>
              </a:ext>
            </a:extLst>
          </p:cNvPr>
          <p:cNvSpPr/>
          <p:nvPr/>
        </p:nvSpPr>
        <p:spPr>
          <a:xfrm flipH="1" flipV="1">
            <a:off x="5476265" y="1338287"/>
            <a:ext cx="519820" cy="460353"/>
          </a:xfrm>
          <a:prstGeom prst="bentUpArrow">
            <a:avLst>
              <a:gd name="adj1" fmla="val 20676"/>
              <a:gd name="adj2" fmla="val 22427"/>
              <a:gd name="adj3" fmla="val 2530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8" name="Arrow: Bent-Up 7">
            <a:extLst>
              <a:ext uri="{FF2B5EF4-FFF2-40B4-BE49-F238E27FC236}">
                <a16:creationId xmlns:a16="http://schemas.microsoft.com/office/drawing/2014/main" id="{8F1D6552-8D3C-0C29-261E-B4DA2168E7DC}"/>
              </a:ext>
            </a:extLst>
          </p:cNvPr>
          <p:cNvSpPr/>
          <p:nvPr/>
        </p:nvSpPr>
        <p:spPr>
          <a:xfrm flipV="1">
            <a:off x="7164438" y="1341187"/>
            <a:ext cx="519820" cy="454553"/>
          </a:xfrm>
          <a:prstGeom prst="bentUpArrow">
            <a:avLst>
              <a:gd name="adj1" fmla="val 21898"/>
              <a:gd name="adj2" fmla="val 22427"/>
              <a:gd name="adj3" fmla="val 3014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p>
        </p:txBody>
      </p:sp>
    </p:spTree>
    <p:extLst>
      <p:ext uri="{BB962C8B-B14F-4D97-AF65-F5344CB8AC3E}">
        <p14:creationId xmlns:p14="http://schemas.microsoft.com/office/powerpoint/2010/main" val="98200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9C89A-FB3C-AED8-D1F1-E99E8089468C}"/>
              </a:ext>
            </a:extLst>
          </p:cNvPr>
          <p:cNvSpPr txBox="1"/>
          <p:nvPr/>
        </p:nvSpPr>
        <p:spPr>
          <a:xfrm>
            <a:off x="2738531" y="11662"/>
            <a:ext cx="3666931" cy="830997"/>
          </a:xfrm>
          <a:prstGeom prst="rect">
            <a:avLst/>
          </a:prstGeom>
          <a:noFill/>
        </p:spPr>
        <p:txBody>
          <a:bodyPr wrap="square" rtlCol="0">
            <a:spAutoFit/>
          </a:bodyPr>
          <a:lstStyle/>
          <a:p>
            <a:pPr algn="ctr"/>
            <a:r>
              <a:rPr lang="en-IN" sz="2400" b="1" u="sng" dirty="0"/>
              <a:t>PROCESS FLOWCHART</a:t>
            </a:r>
          </a:p>
        </p:txBody>
      </p:sp>
      <p:sp>
        <p:nvSpPr>
          <p:cNvPr id="3" name="Rectangle 2">
            <a:extLst>
              <a:ext uri="{FF2B5EF4-FFF2-40B4-BE49-F238E27FC236}">
                <a16:creationId xmlns:a16="http://schemas.microsoft.com/office/drawing/2014/main" id="{92CEE707-B3F4-4EA3-D663-1507BB43A9D4}"/>
              </a:ext>
            </a:extLst>
          </p:cNvPr>
          <p:cNvSpPr/>
          <p:nvPr/>
        </p:nvSpPr>
        <p:spPr>
          <a:xfrm>
            <a:off x="3910693" y="2319824"/>
            <a:ext cx="1322615" cy="503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ARDUINO</a:t>
            </a:r>
          </a:p>
          <a:p>
            <a:pPr algn="ctr"/>
            <a:r>
              <a:rPr lang="en-IN" sz="825" dirty="0"/>
              <a:t>*working is mentioned in the algorithm</a:t>
            </a:r>
          </a:p>
        </p:txBody>
      </p:sp>
      <p:sp>
        <p:nvSpPr>
          <p:cNvPr id="4" name="Rectangle 3">
            <a:extLst>
              <a:ext uri="{FF2B5EF4-FFF2-40B4-BE49-F238E27FC236}">
                <a16:creationId xmlns:a16="http://schemas.microsoft.com/office/drawing/2014/main" id="{73453973-6046-DF51-ED44-B9ECFD2937B3}"/>
              </a:ext>
            </a:extLst>
          </p:cNvPr>
          <p:cNvSpPr/>
          <p:nvPr/>
        </p:nvSpPr>
        <p:spPr>
          <a:xfrm>
            <a:off x="3634564" y="3703051"/>
            <a:ext cx="1874870" cy="264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Wi-Fi Module</a:t>
            </a:r>
          </a:p>
        </p:txBody>
      </p:sp>
      <p:sp>
        <p:nvSpPr>
          <p:cNvPr id="5" name="Rectangle 4">
            <a:extLst>
              <a:ext uri="{FF2B5EF4-FFF2-40B4-BE49-F238E27FC236}">
                <a16:creationId xmlns:a16="http://schemas.microsoft.com/office/drawing/2014/main" id="{4483D109-C2CE-E1C5-C2F4-0ABF51FA9306}"/>
              </a:ext>
            </a:extLst>
          </p:cNvPr>
          <p:cNvSpPr/>
          <p:nvPr/>
        </p:nvSpPr>
        <p:spPr>
          <a:xfrm>
            <a:off x="223934" y="553719"/>
            <a:ext cx="1447412" cy="503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GPS Module</a:t>
            </a:r>
          </a:p>
          <a:p>
            <a:pPr algn="ctr"/>
            <a:r>
              <a:rPr lang="en-IN" sz="1050" dirty="0"/>
              <a:t>(GPS Neo-6M)</a:t>
            </a:r>
          </a:p>
        </p:txBody>
      </p:sp>
      <p:sp>
        <p:nvSpPr>
          <p:cNvPr id="7" name="Rectangle 6">
            <a:extLst>
              <a:ext uri="{FF2B5EF4-FFF2-40B4-BE49-F238E27FC236}">
                <a16:creationId xmlns:a16="http://schemas.microsoft.com/office/drawing/2014/main" id="{88DCBFCA-57C1-007F-37A8-3298F650406F}"/>
              </a:ext>
            </a:extLst>
          </p:cNvPr>
          <p:cNvSpPr/>
          <p:nvPr/>
        </p:nvSpPr>
        <p:spPr>
          <a:xfrm>
            <a:off x="167956" y="4158537"/>
            <a:ext cx="1822387" cy="861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solidFill>
                  <a:schemeClr val="tx1"/>
                </a:solidFill>
              </a:rPr>
              <a:t>Flame Sensor</a:t>
            </a:r>
          </a:p>
          <a:p>
            <a:pPr algn="ctr"/>
            <a:r>
              <a:rPr lang="en-IN" sz="1050" dirty="0">
                <a:solidFill>
                  <a:schemeClr val="tx1"/>
                </a:solidFill>
                <a:latin typeface="Google Sans"/>
              </a:rPr>
              <a:t>Smoke Sensor</a:t>
            </a:r>
          </a:p>
          <a:p>
            <a:pPr algn="ctr"/>
            <a:r>
              <a:rPr lang="en-IN" sz="1050" dirty="0">
                <a:solidFill>
                  <a:schemeClr val="tx1"/>
                </a:solidFill>
                <a:latin typeface="Google Sans"/>
              </a:rPr>
              <a:t>Thermal (IR) Imaging(AMD8833)</a:t>
            </a:r>
            <a:endParaRPr lang="en-IN" sz="1050" dirty="0">
              <a:solidFill>
                <a:schemeClr val="tx1"/>
              </a:solidFill>
            </a:endParaRPr>
          </a:p>
        </p:txBody>
      </p:sp>
      <p:sp>
        <p:nvSpPr>
          <p:cNvPr id="10" name="Parallelogram 9">
            <a:extLst>
              <a:ext uri="{FF2B5EF4-FFF2-40B4-BE49-F238E27FC236}">
                <a16:creationId xmlns:a16="http://schemas.microsoft.com/office/drawing/2014/main" id="{31A5CDEB-9711-15E4-71A1-D3B1A6DF39E7}"/>
              </a:ext>
            </a:extLst>
          </p:cNvPr>
          <p:cNvSpPr/>
          <p:nvPr/>
        </p:nvSpPr>
        <p:spPr>
          <a:xfrm>
            <a:off x="223934" y="1662889"/>
            <a:ext cx="1392594" cy="503853"/>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Location of the Robot</a:t>
            </a:r>
          </a:p>
        </p:txBody>
      </p:sp>
      <p:sp>
        <p:nvSpPr>
          <p:cNvPr id="11" name="Parallelogram 10">
            <a:extLst>
              <a:ext uri="{FF2B5EF4-FFF2-40B4-BE49-F238E27FC236}">
                <a16:creationId xmlns:a16="http://schemas.microsoft.com/office/drawing/2014/main" id="{5C39BC63-262D-C23C-5188-C10848E79DFF}"/>
              </a:ext>
            </a:extLst>
          </p:cNvPr>
          <p:cNvSpPr/>
          <p:nvPr/>
        </p:nvSpPr>
        <p:spPr>
          <a:xfrm>
            <a:off x="146374" y="2961263"/>
            <a:ext cx="2134379" cy="60998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Fire Source detection</a:t>
            </a:r>
          </a:p>
          <a:p>
            <a:pPr algn="ctr"/>
            <a:r>
              <a:rPr lang="en-IN" sz="1050" dirty="0"/>
              <a:t>(Location of Fire)</a:t>
            </a:r>
          </a:p>
        </p:txBody>
      </p:sp>
      <p:sp>
        <p:nvSpPr>
          <p:cNvPr id="16" name="Diamond 15">
            <a:extLst>
              <a:ext uri="{FF2B5EF4-FFF2-40B4-BE49-F238E27FC236}">
                <a16:creationId xmlns:a16="http://schemas.microsoft.com/office/drawing/2014/main" id="{51454D5A-72DB-E33F-BD02-B697C7B01534}"/>
              </a:ext>
            </a:extLst>
          </p:cNvPr>
          <p:cNvSpPr/>
          <p:nvPr/>
        </p:nvSpPr>
        <p:spPr>
          <a:xfrm>
            <a:off x="3875701" y="1462265"/>
            <a:ext cx="1392594" cy="50385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If FIRE is Detected</a:t>
            </a:r>
          </a:p>
        </p:txBody>
      </p:sp>
      <p:sp>
        <p:nvSpPr>
          <p:cNvPr id="17" name="Diamond 16">
            <a:extLst>
              <a:ext uri="{FF2B5EF4-FFF2-40B4-BE49-F238E27FC236}">
                <a16:creationId xmlns:a16="http://schemas.microsoft.com/office/drawing/2014/main" id="{3AA4595F-751D-26C4-43C2-225DAA8EA701}"/>
              </a:ext>
            </a:extLst>
          </p:cNvPr>
          <p:cNvSpPr/>
          <p:nvPr/>
        </p:nvSpPr>
        <p:spPr>
          <a:xfrm>
            <a:off x="3875701" y="3027236"/>
            <a:ext cx="1392594" cy="50385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900" dirty="0"/>
              <a:t>If FIRE is Detected</a:t>
            </a:r>
          </a:p>
        </p:txBody>
      </p:sp>
      <p:cxnSp>
        <p:nvCxnSpPr>
          <p:cNvPr id="19" name="Straight Arrow Connector 18">
            <a:extLst>
              <a:ext uri="{FF2B5EF4-FFF2-40B4-BE49-F238E27FC236}">
                <a16:creationId xmlns:a16="http://schemas.microsoft.com/office/drawing/2014/main" id="{EE29B21B-68CD-6B1C-B6F1-4AFD08366D0E}"/>
              </a:ext>
            </a:extLst>
          </p:cNvPr>
          <p:cNvCxnSpPr>
            <a:cxnSpLocks/>
            <a:endCxn id="10" idx="0"/>
          </p:cNvCxnSpPr>
          <p:nvPr/>
        </p:nvCxnSpPr>
        <p:spPr>
          <a:xfrm flipH="1">
            <a:off x="920231" y="1057572"/>
            <a:ext cx="19829" cy="60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229176-7379-D3D2-2182-9872B5D2DF87}"/>
              </a:ext>
            </a:extLst>
          </p:cNvPr>
          <p:cNvCxnSpPr>
            <a:cxnSpLocks/>
          </p:cNvCxnSpPr>
          <p:nvPr/>
        </p:nvCxnSpPr>
        <p:spPr>
          <a:xfrm flipV="1">
            <a:off x="1079363" y="3531089"/>
            <a:ext cx="0" cy="61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DF434E4-E179-DF98-111D-D504BDC4C662}"/>
              </a:ext>
            </a:extLst>
          </p:cNvPr>
          <p:cNvCxnSpPr>
            <a:cxnSpLocks/>
            <a:stCxn id="3" idx="0"/>
          </p:cNvCxnSpPr>
          <p:nvPr/>
        </p:nvCxnSpPr>
        <p:spPr>
          <a:xfrm flipH="1" flipV="1">
            <a:off x="4571998" y="1972021"/>
            <a:ext cx="2" cy="34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C5E3594-9C7F-CF45-25F0-1CDE914899D0}"/>
              </a:ext>
            </a:extLst>
          </p:cNvPr>
          <p:cNvCxnSpPr>
            <a:cxnSpLocks/>
          </p:cNvCxnSpPr>
          <p:nvPr/>
        </p:nvCxnSpPr>
        <p:spPr>
          <a:xfrm flipH="1" flipV="1">
            <a:off x="4571998" y="1124958"/>
            <a:ext cx="2" cy="34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9E8BF7-182B-DE36-121C-45A813DD6AD7}"/>
              </a:ext>
            </a:extLst>
          </p:cNvPr>
          <p:cNvCxnSpPr>
            <a:cxnSpLocks/>
            <a:endCxn id="17" idx="0"/>
          </p:cNvCxnSpPr>
          <p:nvPr/>
        </p:nvCxnSpPr>
        <p:spPr>
          <a:xfrm>
            <a:off x="4571997" y="2811431"/>
            <a:ext cx="1" cy="215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6E5400-D56A-F52B-6CD1-8EBB3E4D2D7B}"/>
              </a:ext>
            </a:extLst>
          </p:cNvPr>
          <p:cNvCxnSpPr>
            <a:cxnSpLocks/>
          </p:cNvCxnSpPr>
          <p:nvPr/>
        </p:nvCxnSpPr>
        <p:spPr>
          <a:xfrm>
            <a:off x="4584390" y="3518843"/>
            <a:ext cx="1" cy="215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CD5373F-2CB0-0FD9-C404-A18005CA2E70}"/>
              </a:ext>
            </a:extLst>
          </p:cNvPr>
          <p:cNvCxnSpPr>
            <a:cxnSpLocks/>
          </p:cNvCxnSpPr>
          <p:nvPr/>
        </p:nvCxnSpPr>
        <p:spPr>
          <a:xfrm>
            <a:off x="5384342" y="827321"/>
            <a:ext cx="1305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7499A9D-FBCA-290D-3919-E3DCEBD1A81B}"/>
              </a:ext>
            </a:extLst>
          </p:cNvPr>
          <p:cNvCxnSpPr>
            <a:cxnSpLocks/>
          </p:cNvCxnSpPr>
          <p:nvPr/>
        </p:nvCxnSpPr>
        <p:spPr>
          <a:xfrm>
            <a:off x="4584389" y="3967797"/>
            <a:ext cx="0" cy="456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09387C4D-225B-219D-4922-3639B95E6B46}"/>
              </a:ext>
            </a:extLst>
          </p:cNvPr>
          <p:cNvCxnSpPr>
            <a:cxnSpLocks/>
          </p:cNvCxnSpPr>
          <p:nvPr/>
        </p:nvCxnSpPr>
        <p:spPr>
          <a:xfrm>
            <a:off x="1583284" y="1934863"/>
            <a:ext cx="2281921" cy="5225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A5799416-BB19-9277-77F5-3DD4C4A2EE2A}"/>
              </a:ext>
            </a:extLst>
          </p:cNvPr>
          <p:cNvCxnSpPr>
            <a:cxnSpLocks/>
          </p:cNvCxnSpPr>
          <p:nvPr/>
        </p:nvCxnSpPr>
        <p:spPr>
          <a:xfrm flipV="1">
            <a:off x="2210408" y="2660969"/>
            <a:ext cx="1646083" cy="618192"/>
          </a:xfrm>
          <a:prstGeom prst="bentConnector3">
            <a:avLst>
              <a:gd name="adj1" fmla="val 30444"/>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arallelogram 20">
            <a:extLst>
              <a:ext uri="{FF2B5EF4-FFF2-40B4-BE49-F238E27FC236}">
                <a16:creationId xmlns:a16="http://schemas.microsoft.com/office/drawing/2014/main" id="{C590E68D-DA2D-15BA-DB3A-3436723AFDC6}"/>
              </a:ext>
            </a:extLst>
          </p:cNvPr>
          <p:cNvSpPr/>
          <p:nvPr/>
        </p:nvSpPr>
        <p:spPr>
          <a:xfrm>
            <a:off x="3528371" y="4428295"/>
            <a:ext cx="2087252" cy="32565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Data sent to WebApp</a:t>
            </a:r>
          </a:p>
        </p:txBody>
      </p:sp>
      <p:sp>
        <p:nvSpPr>
          <p:cNvPr id="22" name="Rectangle 21">
            <a:extLst>
              <a:ext uri="{FF2B5EF4-FFF2-40B4-BE49-F238E27FC236}">
                <a16:creationId xmlns:a16="http://schemas.microsoft.com/office/drawing/2014/main" id="{F2B312D1-4EF9-4398-7616-6B4352BC7F03}"/>
              </a:ext>
            </a:extLst>
          </p:cNvPr>
          <p:cNvSpPr/>
          <p:nvPr/>
        </p:nvSpPr>
        <p:spPr>
          <a:xfrm>
            <a:off x="3759652" y="450244"/>
            <a:ext cx="1624691" cy="661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solidFill>
                  <a:schemeClr val="tx1"/>
                </a:solidFill>
              </a:rPr>
              <a:t>Flame Sensor</a:t>
            </a:r>
          </a:p>
          <a:p>
            <a:pPr algn="ctr"/>
            <a:r>
              <a:rPr lang="en-IN" sz="1050" dirty="0">
                <a:solidFill>
                  <a:schemeClr val="tx1"/>
                </a:solidFill>
                <a:latin typeface="Google Sans"/>
              </a:rPr>
              <a:t>Smoke Sensor</a:t>
            </a:r>
          </a:p>
          <a:p>
            <a:pPr algn="ctr"/>
            <a:r>
              <a:rPr lang="en-IN" sz="1050" dirty="0">
                <a:solidFill>
                  <a:schemeClr val="tx1"/>
                </a:solidFill>
                <a:latin typeface="Google Sans"/>
              </a:rPr>
              <a:t>Thermal (IR) Image</a:t>
            </a:r>
          </a:p>
          <a:p>
            <a:pPr algn="ctr"/>
            <a:r>
              <a:rPr lang="en-IN" sz="1050" dirty="0">
                <a:solidFill>
                  <a:schemeClr val="tx1"/>
                </a:solidFill>
                <a:latin typeface="Google Sans"/>
              </a:rPr>
              <a:t>GPS Module</a:t>
            </a:r>
            <a:endParaRPr lang="en-IN" sz="1050" dirty="0">
              <a:solidFill>
                <a:schemeClr val="tx1"/>
              </a:solidFill>
            </a:endParaRPr>
          </a:p>
        </p:txBody>
      </p:sp>
      <p:sp>
        <p:nvSpPr>
          <p:cNvPr id="23" name="Parallelogram 22">
            <a:extLst>
              <a:ext uri="{FF2B5EF4-FFF2-40B4-BE49-F238E27FC236}">
                <a16:creationId xmlns:a16="http://schemas.microsoft.com/office/drawing/2014/main" id="{154072C6-EDF9-6B1C-FD8E-34DBF573697B}"/>
              </a:ext>
            </a:extLst>
          </p:cNvPr>
          <p:cNvSpPr/>
          <p:nvPr/>
        </p:nvSpPr>
        <p:spPr>
          <a:xfrm>
            <a:off x="6648060" y="607419"/>
            <a:ext cx="2087252" cy="436417"/>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Drive the Robot to the Location of Fire</a:t>
            </a:r>
          </a:p>
        </p:txBody>
      </p:sp>
      <p:sp>
        <p:nvSpPr>
          <p:cNvPr id="25" name="Parallelogram 24">
            <a:extLst>
              <a:ext uri="{FF2B5EF4-FFF2-40B4-BE49-F238E27FC236}">
                <a16:creationId xmlns:a16="http://schemas.microsoft.com/office/drawing/2014/main" id="{616E472D-85B3-3544-A757-88CA15EB4638}"/>
              </a:ext>
            </a:extLst>
          </p:cNvPr>
          <p:cNvSpPr/>
          <p:nvPr/>
        </p:nvSpPr>
        <p:spPr>
          <a:xfrm>
            <a:off x="6405461" y="1794570"/>
            <a:ext cx="2404959" cy="123390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Turn on Water Pump in Water Tank</a:t>
            </a:r>
          </a:p>
          <a:p>
            <a:pPr algn="ctr"/>
            <a:r>
              <a:rPr lang="en-IN" sz="1050" dirty="0"/>
              <a:t>and</a:t>
            </a:r>
          </a:p>
          <a:p>
            <a:pPr algn="ctr"/>
            <a:r>
              <a:rPr lang="en-IN" sz="1050" dirty="0"/>
              <a:t>Sprinkle Water to Extinguish Fire</a:t>
            </a:r>
          </a:p>
        </p:txBody>
      </p:sp>
      <p:cxnSp>
        <p:nvCxnSpPr>
          <p:cNvPr id="28" name="Straight Arrow Connector 27">
            <a:extLst>
              <a:ext uri="{FF2B5EF4-FFF2-40B4-BE49-F238E27FC236}">
                <a16:creationId xmlns:a16="http://schemas.microsoft.com/office/drawing/2014/main" id="{129C07C3-0660-C6F4-1FE2-48EC4FCC0D92}"/>
              </a:ext>
            </a:extLst>
          </p:cNvPr>
          <p:cNvCxnSpPr>
            <a:cxnSpLocks/>
          </p:cNvCxnSpPr>
          <p:nvPr/>
        </p:nvCxnSpPr>
        <p:spPr>
          <a:xfrm>
            <a:off x="7691685" y="1057572"/>
            <a:ext cx="0" cy="723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B328-681E-3B21-59E4-5A23D93CC63F}"/>
              </a:ext>
            </a:extLst>
          </p:cNvPr>
          <p:cNvSpPr>
            <a:spLocks noGrp="1"/>
          </p:cNvSpPr>
          <p:nvPr>
            <p:ph type="title"/>
          </p:nvPr>
        </p:nvSpPr>
        <p:spPr>
          <a:xfrm>
            <a:off x="0" y="0"/>
            <a:ext cx="2135544" cy="488934"/>
          </a:xfrm>
        </p:spPr>
        <p:txBody>
          <a:bodyPr>
            <a:normAutofit/>
          </a:bodyPr>
          <a:lstStyle/>
          <a:p>
            <a:r>
              <a:rPr lang="en-IN" sz="2400" b="1" u="sng" dirty="0">
                <a:latin typeface="Arial" panose="020B0604020202020204" pitchFamily="34" charset="0"/>
                <a:cs typeface="Arial" panose="020B0604020202020204" pitchFamily="34" charset="0"/>
              </a:rPr>
              <a:t>Algorithm</a:t>
            </a:r>
          </a:p>
        </p:txBody>
      </p:sp>
      <p:sp>
        <p:nvSpPr>
          <p:cNvPr id="4" name="TextBox 3">
            <a:extLst>
              <a:ext uri="{FF2B5EF4-FFF2-40B4-BE49-F238E27FC236}">
                <a16:creationId xmlns:a16="http://schemas.microsoft.com/office/drawing/2014/main" id="{5B21493B-800F-1294-07DF-34701555FFEF}"/>
              </a:ext>
            </a:extLst>
          </p:cNvPr>
          <p:cNvSpPr txBox="1"/>
          <p:nvPr/>
        </p:nvSpPr>
        <p:spPr>
          <a:xfrm>
            <a:off x="55984" y="419901"/>
            <a:ext cx="7991669" cy="4801314"/>
          </a:xfrm>
          <a:prstGeom prst="rect">
            <a:avLst/>
          </a:prstGeom>
          <a:noFill/>
        </p:spPr>
        <p:txBody>
          <a:bodyPr wrap="square">
            <a:spAutoFit/>
          </a:bodyPr>
          <a:lstStyle/>
          <a:p>
            <a:r>
              <a:rPr lang="en-IN" sz="600" dirty="0"/>
              <a:t>Step 1: ff = front flame sensor value; </a:t>
            </a:r>
            <a:r>
              <a:rPr lang="en-IN" sz="600" dirty="0" err="1"/>
              <a:t>frf</a:t>
            </a:r>
            <a:r>
              <a:rPr lang="en-IN" sz="600" dirty="0"/>
              <a:t> = front-right flame sensor value; </a:t>
            </a:r>
            <a:r>
              <a:rPr lang="en-IN" sz="600" dirty="0" err="1"/>
              <a:t>flf</a:t>
            </a:r>
            <a:r>
              <a:rPr lang="en-IN" sz="600" dirty="0"/>
              <a:t> = front-left flame sensor value</a:t>
            </a:r>
          </a:p>
          <a:p>
            <a:r>
              <a:rPr lang="en-IN" sz="600" dirty="0"/>
              <a:t>              rf = right flame sensor value; </a:t>
            </a:r>
            <a:r>
              <a:rPr lang="en-IN" sz="600" dirty="0" err="1"/>
              <a:t>lf</a:t>
            </a:r>
            <a:r>
              <a:rPr lang="en-IN" sz="600" dirty="0"/>
              <a:t> = left flame sensor value</a:t>
            </a:r>
          </a:p>
          <a:p>
            <a:r>
              <a:rPr lang="en-IN" sz="600" dirty="0"/>
              <a:t>              bf = back flame sensor value; </a:t>
            </a:r>
            <a:r>
              <a:rPr lang="en-IN" sz="600" dirty="0" err="1"/>
              <a:t>brf</a:t>
            </a:r>
            <a:r>
              <a:rPr lang="en-IN" sz="600" dirty="0"/>
              <a:t> = back-right flame sensor value; </a:t>
            </a:r>
            <a:r>
              <a:rPr lang="en-IN" sz="600" dirty="0" err="1"/>
              <a:t>blf</a:t>
            </a:r>
            <a:r>
              <a:rPr lang="en-IN" sz="600" dirty="0"/>
              <a:t> = back-left flame sensor value</a:t>
            </a:r>
          </a:p>
          <a:p>
            <a:r>
              <a:rPr lang="en-IN" sz="600" dirty="0"/>
              <a:t>Step 2: fmax = max(ff, </a:t>
            </a:r>
            <a:r>
              <a:rPr lang="en-IN" sz="600" dirty="0" err="1"/>
              <a:t>frf</a:t>
            </a:r>
            <a:r>
              <a:rPr lang="en-IN" sz="600" dirty="0"/>
              <a:t>, </a:t>
            </a:r>
            <a:r>
              <a:rPr lang="en-IN" sz="600" dirty="0" err="1"/>
              <a:t>flf</a:t>
            </a:r>
            <a:r>
              <a:rPr lang="en-IN" sz="600" dirty="0"/>
              <a:t>, rf, </a:t>
            </a:r>
            <a:r>
              <a:rPr lang="en-IN" sz="600" dirty="0" err="1"/>
              <a:t>lf</a:t>
            </a:r>
            <a:r>
              <a:rPr lang="en-IN" sz="600" dirty="0"/>
              <a:t>, bf, </a:t>
            </a:r>
            <a:r>
              <a:rPr lang="en-IN" sz="600" dirty="0" err="1"/>
              <a:t>brf</a:t>
            </a:r>
            <a:r>
              <a:rPr lang="en-IN" sz="600" dirty="0"/>
              <a:t>, </a:t>
            </a:r>
            <a:r>
              <a:rPr lang="en-IN" sz="600" dirty="0" err="1"/>
              <a:t>blf</a:t>
            </a:r>
            <a:r>
              <a:rPr lang="en-IN" sz="600" dirty="0"/>
              <a:t>)</a:t>
            </a:r>
          </a:p>
          <a:p>
            <a:r>
              <a:rPr lang="en-IN" sz="600" dirty="0"/>
              <a:t>Step 3: if(fmax=ff)</a:t>
            </a:r>
          </a:p>
          <a:p>
            <a:r>
              <a:rPr lang="en-IN" sz="600" dirty="0"/>
              <a:t>	go FRONT</a:t>
            </a:r>
          </a:p>
          <a:p>
            <a:r>
              <a:rPr lang="en-IN" sz="600" dirty="0"/>
              <a:t>		turn ON all motors in FORWARD direction</a:t>
            </a:r>
          </a:p>
          <a:p>
            <a:r>
              <a:rPr lang="en-IN" sz="600" dirty="0"/>
              <a:t>Step 4: if(fmax=</a:t>
            </a:r>
            <a:r>
              <a:rPr lang="en-IN" sz="600" dirty="0" err="1"/>
              <a:t>frf</a:t>
            </a:r>
            <a:r>
              <a:rPr lang="en-IN" sz="600" dirty="0"/>
              <a:t>)</a:t>
            </a:r>
          </a:p>
          <a:p>
            <a:r>
              <a:rPr lang="en-IN" sz="600" dirty="0"/>
              <a:t>	TURN 45 degrees right</a:t>
            </a:r>
          </a:p>
          <a:p>
            <a:r>
              <a:rPr lang="en-IN" sz="600" dirty="0"/>
              <a:t>		turn ON left-front and left-back motors in FORWARD direction</a:t>
            </a:r>
          </a:p>
          <a:p>
            <a:r>
              <a:rPr lang="en-IN" sz="600" dirty="0"/>
              <a:t>		if(fmax=ff)</a:t>
            </a:r>
          </a:p>
          <a:p>
            <a:r>
              <a:rPr lang="en-IN" sz="600" dirty="0"/>
              <a:t>			STOP motors</a:t>
            </a:r>
          </a:p>
          <a:p>
            <a:r>
              <a:rPr lang="en-IN" sz="600" dirty="0"/>
              <a:t>			turn ON all motors in FORWARD direction</a:t>
            </a:r>
          </a:p>
          <a:p>
            <a:r>
              <a:rPr lang="en-IN" sz="600" dirty="0"/>
              <a:t>Step 5: if(fmax=</a:t>
            </a:r>
            <a:r>
              <a:rPr lang="en-IN" sz="600" dirty="0" err="1"/>
              <a:t>flf</a:t>
            </a:r>
            <a:r>
              <a:rPr lang="en-IN" sz="600" dirty="0"/>
              <a:t>)</a:t>
            </a:r>
          </a:p>
          <a:p>
            <a:r>
              <a:rPr lang="en-IN" sz="600" dirty="0"/>
              <a:t>	TURN 45 degrees left</a:t>
            </a:r>
          </a:p>
          <a:p>
            <a:r>
              <a:rPr lang="en-IN" sz="600" dirty="0"/>
              <a:t>		turn ON right-front and right-back motors in FORWARD direction</a:t>
            </a:r>
          </a:p>
          <a:p>
            <a:r>
              <a:rPr lang="en-IN" sz="600" dirty="0"/>
              <a:t>		if(fmax=ff)</a:t>
            </a:r>
          </a:p>
          <a:p>
            <a:r>
              <a:rPr lang="en-IN" sz="600" dirty="0"/>
              <a:t>			STOP motors</a:t>
            </a:r>
          </a:p>
          <a:p>
            <a:r>
              <a:rPr lang="en-IN" sz="600" dirty="0"/>
              <a:t>			turn ON all motors in FORWARD direction</a:t>
            </a:r>
          </a:p>
          <a:p>
            <a:r>
              <a:rPr lang="en-IN" sz="600" dirty="0"/>
              <a:t>Step 6: if(fmax=rf)</a:t>
            </a:r>
          </a:p>
          <a:p>
            <a:r>
              <a:rPr lang="en-IN" sz="600" dirty="0"/>
              <a:t>	TURN 90 degrees right</a:t>
            </a:r>
          </a:p>
          <a:p>
            <a:r>
              <a:rPr lang="en-IN" sz="600" dirty="0"/>
              <a:t>		turn ON left-front and left-back motors in FORWARD direction</a:t>
            </a:r>
          </a:p>
          <a:p>
            <a:r>
              <a:rPr lang="en-IN" sz="600" dirty="0"/>
              <a:t>		if(fmax=ff)</a:t>
            </a:r>
          </a:p>
          <a:p>
            <a:r>
              <a:rPr lang="en-IN" sz="600" dirty="0"/>
              <a:t>			STOP motors</a:t>
            </a:r>
          </a:p>
          <a:p>
            <a:r>
              <a:rPr lang="en-IN" sz="600" dirty="0"/>
              <a:t>			turn ON all motors in FORWARD direction</a:t>
            </a:r>
          </a:p>
          <a:p>
            <a:r>
              <a:rPr lang="en-IN" sz="600" dirty="0"/>
              <a:t>Step 7: if(fmax=</a:t>
            </a:r>
            <a:r>
              <a:rPr lang="en-IN" sz="600" dirty="0" err="1"/>
              <a:t>lf</a:t>
            </a:r>
            <a:r>
              <a:rPr lang="en-IN" sz="600" dirty="0"/>
              <a:t>)</a:t>
            </a:r>
          </a:p>
          <a:p>
            <a:r>
              <a:rPr lang="en-IN" sz="600" dirty="0"/>
              <a:t>	TURN 90 degrees left</a:t>
            </a:r>
          </a:p>
          <a:p>
            <a:r>
              <a:rPr lang="en-IN" sz="600" dirty="0"/>
              <a:t>		turn ON right-front and right-back motors in FORWARD direction</a:t>
            </a:r>
          </a:p>
          <a:p>
            <a:r>
              <a:rPr lang="en-IN" sz="600" dirty="0"/>
              <a:t>		if(fmax=ff)</a:t>
            </a:r>
          </a:p>
          <a:p>
            <a:r>
              <a:rPr lang="en-IN" sz="600" dirty="0"/>
              <a:t>			STOP motors</a:t>
            </a:r>
          </a:p>
          <a:p>
            <a:r>
              <a:rPr lang="en-IN" sz="600" dirty="0"/>
              <a:t>			turn ON all motors in FORWARD direction</a:t>
            </a:r>
          </a:p>
          <a:p>
            <a:r>
              <a:rPr lang="en-IN" sz="600" dirty="0"/>
              <a:t>Step 8: if(fmax=bf)</a:t>
            </a:r>
          </a:p>
          <a:p>
            <a:r>
              <a:rPr lang="en-IN" sz="600" dirty="0"/>
              <a:t>	go BACK</a:t>
            </a:r>
          </a:p>
          <a:p>
            <a:r>
              <a:rPr lang="en-IN" sz="600" dirty="0"/>
              <a:t>	turn ON all motors in BACKWARD direction</a:t>
            </a:r>
          </a:p>
          <a:p>
            <a:r>
              <a:rPr lang="en-IN" sz="600" dirty="0"/>
              <a:t>Step 9: if(fmax=</a:t>
            </a:r>
            <a:r>
              <a:rPr lang="en-IN" sz="600" dirty="0" err="1"/>
              <a:t>brf</a:t>
            </a:r>
            <a:r>
              <a:rPr lang="en-IN" sz="600" dirty="0"/>
              <a:t>)</a:t>
            </a:r>
          </a:p>
          <a:p>
            <a:r>
              <a:rPr lang="en-IN" sz="600" dirty="0"/>
              <a:t>	TURN 45 degrees right in BACKWARD direction</a:t>
            </a:r>
          </a:p>
          <a:p>
            <a:r>
              <a:rPr lang="en-IN" sz="600" dirty="0"/>
              <a:t>		turn ON left-front and left-back motors in BACKWARD direction</a:t>
            </a:r>
          </a:p>
          <a:p>
            <a:r>
              <a:rPr lang="en-IN" sz="600" dirty="0"/>
              <a:t>		if(fmax=bf)</a:t>
            </a:r>
          </a:p>
          <a:p>
            <a:r>
              <a:rPr lang="en-IN" sz="600" dirty="0"/>
              <a:t>			STOP motors</a:t>
            </a:r>
          </a:p>
          <a:p>
            <a:r>
              <a:rPr lang="en-IN" sz="600" dirty="0"/>
              <a:t>			turn ON all motors in BACKWARD direction</a:t>
            </a:r>
          </a:p>
          <a:p>
            <a:r>
              <a:rPr lang="en-IN" sz="600" dirty="0"/>
              <a:t>Step 10: if(fmax=</a:t>
            </a:r>
            <a:r>
              <a:rPr lang="en-IN" sz="600" dirty="0" err="1"/>
              <a:t>blf</a:t>
            </a:r>
            <a:r>
              <a:rPr lang="en-IN" sz="600" dirty="0"/>
              <a:t>)</a:t>
            </a:r>
          </a:p>
          <a:p>
            <a:r>
              <a:rPr lang="en-IN" sz="600" dirty="0"/>
              <a:t>	TURN 45 degrees left in BACKWARD direction</a:t>
            </a:r>
          </a:p>
          <a:p>
            <a:r>
              <a:rPr lang="en-IN" sz="600" dirty="0"/>
              <a:t>		turn ON left-front and left-back motors in BACKWARD direction</a:t>
            </a:r>
          </a:p>
          <a:p>
            <a:r>
              <a:rPr lang="en-IN" sz="600" dirty="0"/>
              <a:t>		if(fmax=bf)</a:t>
            </a:r>
          </a:p>
          <a:p>
            <a:r>
              <a:rPr lang="en-IN" sz="600" dirty="0"/>
              <a:t>			STOP motors</a:t>
            </a:r>
          </a:p>
          <a:p>
            <a:r>
              <a:rPr lang="en-IN" sz="600" dirty="0"/>
              <a:t>			turn ON all motors in BACKWARD direction</a:t>
            </a:r>
          </a:p>
          <a:p>
            <a:r>
              <a:rPr lang="en-IN" sz="600" dirty="0"/>
              <a:t>Step 11: if(fmax&gt;=fmax(thresh))</a:t>
            </a:r>
          </a:p>
          <a:p>
            <a:r>
              <a:rPr lang="en-IN" sz="600" dirty="0"/>
              <a:t>	STOP all motors </a:t>
            </a:r>
          </a:p>
          <a:p>
            <a:r>
              <a:rPr lang="en-IN" sz="600" dirty="0"/>
              <a:t>	START water pump and SERVO: Sprinkle water</a:t>
            </a:r>
          </a:p>
          <a:p>
            <a:r>
              <a:rPr lang="en-IN" sz="600" dirty="0"/>
              <a:t>	if(fmax&lt;=fmax(thresh1))</a:t>
            </a:r>
          </a:p>
          <a:p>
            <a:r>
              <a:rPr lang="en-IN" sz="600" dirty="0"/>
              <a:t>		STOP water pump and SERVO</a:t>
            </a:r>
          </a:p>
        </p:txBody>
      </p:sp>
      <p:sp>
        <p:nvSpPr>
          <p:cNvPr id="5" name="Rectangle 4">
            <a:extLst>
              <a:ext uri="{FF2B5EF4-FFF2-40B4-BE49-F238E27FC236}">
                <a16:creationId xmlns:a16="http://schemas.microsoft.com/office/drawing/2014/main" id="{AC447FB1-D94D-1258-81A5-E38B38B9BC2B}"/>
              </a:ext>
            </a:extLst>
          </p:cNvPr>
          <p:cNvSpPr/>
          <p:nvPr/>
        </p:nvSpPr>
        <p:spPr>
          <a:xfrm>
            <a:off x="5003272" y="995005"/>
            <a:ext cx="2456284" cy="36949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t>Fire</a:t>
            </a:r>
          </a:p>
          <a:p>
            <a:pPr algn="ctr"/>
            <a:r>
              <a:rPr lang="en-IN" sz="1350" b="1" dirty="0"/>
              <a:t> Extinguisher </a:t>
            </a:r>
          </a:p>
          <a:p>
            <a:pPr algn="ctr"/>
            <a:r>
              <a:rPr lang="en-IN" sz="1350" b="1" dirty="0"/>
              <a:t>Robot Vehicle</a:t>
            </a:r>
            <a:endParaRPr lang="en-IN" sz="1050" dirty="0"/>
          </a:p>
        </p:txBody>
      </p:sp>
      <p:sp>
        <p:nvSpPr>
          <p:cNvPr id="6" name="Rectangle 5">
            <a:extLst>
              <a:ext uri="{FF2B5EF4-FFF2-40B4-BE49-F238E27FC236}">
                <a16:creationId xmlns:a16="http://schemas.microsoft.com/office/drawing/2014/main" id="{2722B483-35E0-D192-49B4-1910B9B96B0D}"/>
              </a:ext>
            </a:extLst>
          </p:cNvPr>
          <p:cNvSpPr/>
          <p:nvPr/>
        </p:nvSpPr>
        <p:spPr>
          <a:xfrm>
            <a:off x="6041302" y="995004"/>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front flame sensor</a:t>
            </a:r>
          </a:p>
        </p:txBody>
      </p:sp>
      <p:sp>
        <p:nvSpPr>
          <p:cNvPr id="7" name="Rectangle 6">
            <a:extLst>
              <a:ext uri="{FF2B5EF4-FFF2-40B4-BE49-F238E27FC236}">
                <a16:creationId xmlns:a16="http://schemas.microsoft.com/office/drawing/2014/main" id="{0600433F-69E4-E209-5B5D-5D8E79337AF7}"/>
              </a:ext>
            </a:extLst>
          </p:cNvPr>
          <p:cNvSpPr/>
          <p:nvPr/>
        </p:nvSpPr>
        <p:spPr>
          <a:xfrm rot="5400000">
            <a:off x="6900887" y="2461077"/>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right flame sensor</a:t>
            </a:r>
          </a:p>
        </p:txBody>
      </p:sp>
      <p:sp>
        <p:nvSpPr>
          <p:cNvPr id="8" name="Rectangle 7">
            <a:extLst>
              <a:ext uri="{FF2B5EF4-FFF2-40B4-BE49-F238E27FC236}">
                <a16:creationId xmlns:a16="http://schemas.microsoft.com/office/drawing/2014/main" id="{BCA14BA8-F315-81D9-920B-C6DA5186A678}"/>
              </a:ext>
            </a:extLst>
          </p:cNvPr>
          <p:cNvSpPr/>
          <p:nvPr/>
        </p:nvSpPr>
        <p:spPr>
          <a:xfrm rot="16200000">
            <a:off x="5140894" y="2492567"/>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left flame sensor</a:t>
            </a:r>
          </a:p>
        </p:txBody>
      </p:sp>
      <p:sp>
        <p:nvSpPr>
          <p:cNvPr id="9" name="Rectangle 8">
            <a:extLst>
              <a:ext uri="{FF2B5EF4-FFF2-40B4-BE49-F238E27FC236}">
                <a16:creationId xmlns:a16="http://schemas.microsoft.com/office/drawing/2014/main" id="{8FEB9E05-6355-4579-AA9A-2ED880796621}"/>
              </a:ext>
            </a:extLst>
          </p:cNvPr>
          <p:cNvSpPr/>
          <p:nvPr/>
        </p:nvSpPr>
        <p:spPr>
          <a:xfrm>
            <a:off x="7039678" y="995004"/>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front-right flame sensor</a:t>
            </a:r>
          </a:p>
        </p:txBody>
      </p:sp>
      <p:sp>
        <p:nvSpPr>
          <p:cNvPr id="10" name="Rectangle 9">
            <a:extLst>
              <a:ext uri="{FF2B5EF4-FFF2-40B4-BE49-F238E27FC236}">
                <a16:creationId xmlns:a16="http://schemas.microsoft.com/office/drawing/2014/main" id="{0425F158-922C-1D3D-D5EC-931808071424}"/>
              </a:ext>
            </a:extLst>
          </p:cNvPr>
          <p:cNvSpPr/>
          <p:nvPr/>
        </p:nvSpPr>
        <p:spPr>
          <a:xfrm>
            <a:off x="5012602" y="995004"/>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Front-left flame sensor</a:t>
            </a:r>
          </a:p>
        </p:txBody>
      </p:sp>
      <p:sp>
        <p:nvSpPr>
          <p:cNvPr id="11" name="Rectangle 10">
            <a:extLst>
              <a:ext uri="{FF2B5EF4-FFF2-40B4-BE49-F238E27FC236}">
                <a16:creationId xmlns:a16="http://schemas.microsoft.com/office/drawing/2014/main" id="{A6801432-3BE9-2AB5-D6F1-F126A36DF8C8}"/>
              </a:ext>
            </a:extLst>
          </p:cNvPr>
          <p:cNvSpPr/>
          <p:nvPr/>
        </p:nvSpPr>
        <p:spPr>
          <a:xfrm>
            <a:off x="5000935" y="3990131"/>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back-left flame sensor</a:t>
            </a:r>
          </a:p>
        </p:txBody>
      </p:sp>
      <p:sp>
        <p:nvSpPr>
          <p:cNvPr id="12" name="Rectangle 11">
            <a:extLst>
              <a:ext uri="{FF2B5EF4-FFF2-40B4-BE49-F238E27FC236}">
                <a16:creationId xmlns:a16="http://schemas.microsoft.com/office/drawing/2014/main" id="{46A94CCF-D236-E7A2-3415-D0E8C24C7414}"/>
              </a:ext>
            </a:extLst>
          </p:cNvPr>
          <p:cNvSpPr/>
          <p:nvPr/>
        </p:nvSpPr>
        <p:spPr>
          <a:xfrm>
            <a:off x="6013309" y="3990131"/>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back flame sensor</a:t>
            </a:r>
          </a:p>
        </p:txBody>
      </p:sp>
      <p:sp>
        <p:nvSpPr>
          <p:cNvPr id="13" name="Rectangle 12">
            <a:extLst>
              <a:ext uri="{FF2B5EF4-FFF2-40B4-BE49-F238E27FC236}">
                <a16:creationId xmlns:a16="http://schemas.microsoft.com/office/drawing/2014/main" id="{4EE5C9CD-8914-AE88-BBF5-680F1D7C7A9B}"/>
              </a:ext>
            </a:extLst>
          </p:cNvPr>
          <p:cNvSpPr/>
          <p:nvPr/>
        </p:nvSpPr>
        <p:spPr>
          <a:xfrm>
            <a:off x="7042015" y="3999461"/>
            <a:ext cx="419878" cy="6997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788" dirty="0"/>
              <a:t>back-right flame sensor</a:t>
            </a:r>
          </a:p>
        </p:txBody>
      </p:sp>
      <p:sp>
        <p:nvSpPr>
          <p:cNvPr id="14" name="Rectangle: Rounded Corners 13">
            <a:extLst>
              <a:ext uri="{FF2B5EF4-FFF2-40B4-BE49-F238E27FC236}">
                <a16:creationId xmlns:a16="http://schemas.microsoft.com/office/drawing/2014/main" id="{B11643E5-82D7-040D-2CDD-0BAA68FBF2CC}"/>
              </a:ext>
            </a:extLst>
          </p:cNvPr>
          <p:cNvSpPr/>
          <p:nvPr/>
        </p:nvSpPr>
        <p:spPr>
          <a:xfrm>
            <a:off x="7468885" y="1806765"/>
            <a:ext cx="517849" cy="61582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788" dirty="0">
                <a:solidFill>
                  <a:schemeClr val="tx1"/>
                </a:solidFill>
              </a:rPr>
              <a:t>Right-Front Motor</a:t>
            </a:r>
          </a:p>
        </p:txBody>
      </p:sp>
      <p:sp>
        <p:nvSpPr>
          <p:cNvPr id="15" name="Rectangle: Rounded Corners 14">
            <a:extLst>
              <a:ext uri="{FF2B5EF4-FFF2-40B4-BE49-F238E27FC236}">
                <a16:creationId xmlns:a16="http://schemas.microsoft.com/office/drawing/2014/main" id="{0E862F61-4387-D589-9A30-981B44BFA628}"/>
              </a:ext>
            </a:extLst>
          </p:cNvPr>
          <p:cNvSpPr/>
          <p:nvPr/>
        </p:nvSpPr>
        <p:spPr>
          <a:xfrm>
            <a:off x="4476093" y="3197031"/>
            <a:ext cx="517849" cy="61582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788" dirty="0">
                <a:solidFill>
                  <a:schemeClr val="tx1"/>
                </a:solidFill>
              </a:rPr>
              <a:t>Right-back Motor</a:t>
            </a:r>
          </a:p>
        </p:txBody>
      </p:sp>
      <p:sp>
        <p:nvSpPr>
          <p:cNvPr id="16" name="Rectangle: Rounded Corners 15">
            <a:extLst>
              <a:ext uri="{FF2B5EF4-FFF2-40B4-BE49-F238E27FC236}">
                <a16:creationId xmlns:a16="http://schemas.microsoft.com/office/drawing/2014/main" id="{000BA846-C53A-5A0C-B102-C45A3BA0A69B}"/>
              </a:ext>
            </a:extLst>
          </p:cNvPr>
          <p:cNvSpPr/>
          <p:nvPr/>
        </p:nvSpPr>
        <p:spPr>
          <a:xfrm>
            <a:off x="4483086" y="1806766"/>
            <a:ext cx="517849" cy="61582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788" dirty="0">
                <a:solidFill>
                  <a:schemeClr val="tx1"/>
                </a:solidFill>
              </a:rPr>
              <a:t>left-Front Motor</a:t>
            </a:r>
          </a:p>
        </p:txBody>
      </p:sp>
      <p:sp>
        <p:nvSpPr>
          <p:cNvPr id="17" name="Rectangle: Rounded Corners 16">
            <a:extLst>
              <a:ext uri="{FF2B5EF4-FFF2-40B4-BE49-F238E27FC236}">
                <a16:creationId xmlns:a16="http://schemas.microsoft.com/office/drawing/2014/main" id="{9410866C-0279-EF03-B56E-3728A4C99E93}"/>
              </a:ext>
            </a:extLst>
          </p:cNvPr>
          <p:cNvSpPr/>
          <p:nvPr/>
        </p:nvSpPr>
        <p:spPr>
          <a:xfrm>
            <a:off x="7468885" y="3197032"/>
            <a:ext cx="517849" cy="61582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788" dirty="0">
                <a:solidFill>
                  <a:schemeClr val="tx1"/>
                </a:solidFill>
              </a:rPr>
              <a:t>Right-back Motor</a:t>
            </a:r>
          </a:p>
        </p:txBody>
      </p:sp>
      <p:sp>
        <p:nvSpPr>
          <p:cNvPr id="18" name="Oval 17">
            <a:extLst>
              <a:ext uri="{FF2B5EF4-FFF2-40B4-BE49-F238E27FC236}">
                <a16:creationId xmlns:a16="http://schemas.microsoft.com/office/drawing/2014/main" id="{7857B54B-8A7C-5CB2-4E96-FC675C01FF1E}"/>
              </a:ext>
            </a:extLst>
          </p:cNvPr>
          <p:cNvSpPr/>
          <p:nvPr/>
        </p:nvSpPr>
        <p:spPr>
          <a:xfrm>
            <a:off x="5637746" y="3260015"/>
            <a:ext cx="1170996" cy="61582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050" dirty="0"/>
              <a:t>Water Tank with Pump</a:t>
            </a:r>
          </a:p>
        </p:txBody>
      </p:sp>
      <p:sp>
        <p:nvSpPr>
          <p:cNvPr id="19" name="Rectangle: Rounded Corners 18">
            <a:extLst>
              <a:ext uri="{FF2B5EF4-FFF2-40B4-BE49-F238E27FC236}">
                <a16:creationId xmlns:a16="http://schemas.microsoft.com/office/drawing/2014/main" id="{45365434-9B63-D15F-9478-934FF2F6EFF1}"/>
              </a:ext>
            </a:extLst>
          </p:cNvPr>
          <p:cNvSpPr/>
          <p:nvPr/>
        </p:nvSpPr>
        <p:spPr>
          <a:xfrm>
            <a:off x="5731056" y="610116"/>
            <a:ext cx="1040367" cy="38488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825" dirty="0">
                <a:solidFill>
                  <a:schemeClr val="tx1"/>
                </a:solidFill>
              </a:rPr>
              <a:t>Water pipe from Water tank with Servo</a:t>
            </a:r>
          </a:p>
        </p:txBody>
      </p:sp>
      <p:sp>
        <p:nvSpPr>
          <p:cNvPr id="20" name="Rectangle: Rounded Corners 19">
            <a:extLst>
              <a:ext uri="{FF2B5EF4-FFF2-40B4-BE49-F238E27FC236}">
                <a16:creationId xmlns:a16="http://schemas.microsoft.com/office/drawing/2014/main" id="{36C49B64-4978-EF6C-2247-E7B14D9EB15E}"/>
              </a:ext>
            </a:extLst>
          </p:cNvPr>
          <p:cNvSpPr/>
          <p:nvPr/>
        </p:nvSpPr>
        <p:spPr>
          <a:xfrm>
            <a:off x="5720559" y="4689926"/>
            <a:ext cx="1040367" cy="38488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825" dirty="0">
                <a:solidFill>
                  <a:schemeClr val="tx1"/>
                </a:solidFill>
              </a:rPr>
              <a:t>Water pipe from Water tank with Servo</a:t>
            </a:r>
          </a:p>
        </p:txBody>
      </p:sp>
      <p:sp>
        <p:nvSpPr>
          <p:cNvPr id="21" name="TextBox 20">
            <a:extLst>
              <a:ext uri="{FF2B5EF4-FFF2-40B4-BE49-F238E27FC236}">
                <a16:creationId xmlns:a16="http://schemas.microsoft.com/office/drawing/2014/main" id="{5116B654-DE3A-E9A4-72DC-5D93026F44EB}"/>
              </a:ext>
            </a:extLst>
          </p:cNvPr>
          <p:cNvSpPr txBox="1"/>
          <p:nvPr/>
        </p:nvSpPr>
        <p:spPr>
          <a:xfrm>
            <a:off x="3676323" y="141739"/>
            <a:ext cx="5513727" cy="338554"/>
          </a:xfrm>
          <a:prstGeom prst="rect">
            <a:avLst/>
          </a:prstGeom>
          <a:noFill/>
        </p:spPr>
        <p:txBody>
          <a:bodyPr wrap="square" rtlCol="0">
            <a:spAutoFit/>
          </a:bodyPr>
          <a:lstStyle/>
          <a:p>
            <a:pPr algn="ctr"/>
            <a:r>
              <a:rPr lang="en-IN" sz="1600" b="1" u="sng" dirty="0"/>
              <a:t>Structure of the Fire Extinguisher Robot Vehicle</a:t>
            </a:r>
          </a:p>
        </p:txBody>
      </p:sp>
      <p:sp>
        <p:nvSpPr>
          <p:cNvPr id="22" name="Rectangle 21">
            <a:extLst>
              <a:ext uri="{FF2B5EF4-FFF2-40B4-BE49-F238E27FC236}">
                <a16:creationId xmlns:a16="http://schemas.microsoft.com/office/drawing/2014/main" id="{BE40F3DD-F2D4-440F-9750-7161B9AEAA26}"/>
              </a:ext>
            </a:extLst>
          </p:cNvPr>
          <p:cNvSpPr/>
          <p:nvPr/>
        </p:nvSpPr>
        <p:spPr>
          <a:xfrm>
            <a:off x="5350832" y="1961299"/>
            <a:ext cx="587824" cy="3708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050" dirty="0"/>
              <a:t>Arduino</a:t>
            </a:r>
          </a:p>
        </p:txBody>
      </p:sp>
      <p:sp>
        <p:nvSpPr>
          <p:cNvPr id="23" name="Rectangle 22">
            <a:extLst>
              <a:ext uri="{FF2B5EF4-FFF2-40B4-BE49-F238E27FC236}">
                <a16:creationId xmlns:a16="http://schemas.microsoft.com/office/drawing/2014/main" id="{4C9DB79E-C1C0-8662-F939-4F9B9EEAE922}"/>
              </a:ext>
            </a:extLst>
          </p:cNvPr>
          <p:cNvSpPr/>
          <p:nvPr/>
        </p:nvSpPr>
        <p:spPr>
          <a:xfrm>
            <a:off x="6482169" y="1961305"/>
            <a:ext cx="587824" cy="3708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050" dirty="0"/>
              <a:t>Motor Driver</a:t>
            </a:r>
          </a:p>
        </p:txBody>
      </p:sp>
      <p:sp>
        <p:nvSpPr>
          <p:cNvPr id="24" name="TextBox 23">
            <a:extLst>
              <a:ext uri="{FF2B5EF4-FFF2-40B4-BE49-F238E27FC236}">
                <a16:creationId xmlns:a16="http://schemas.microsoft.com/office/drawing/2014/main" id="{EF8CBB17-1552-F695-27DB-78189E111884}"/>
              </a:ext>
            </a:extLst>
          </p:cNvPr>
          <p:cNvSpPr txBox="1"/>
          <p:nvPr/>
        </p:nvSpPr>
        <p:spPr>
          <a:xfrm>
            <a:off x="7539138" y="4613996"/>
            <a:ext cx="1677174" cy="507831"/>
          </a:xfrm>
          <a:prstGeom prst="rect">
            <a:avLst/>
          </a:prstGeom>
          <a:noFill/>
        </p:spPr>
        <p:txBody>
          <a:bodyPr wrap="square" rtlCol="0">
            <a:spAutoFit/>
          </a:bodyPr>
          <a:lstStyle/>
          <a:p>
            <a:r>
              <a:rPr lang="en-IN" sz="900" dirty="0"/>
              <a:t>*Wire connections are not        shown in the schematic diagram</a:t>
            </a:r>
          </a:p>
        </p:txBody>
      </p:sp>
    </p:spTree>
    <p:extLst>
      <p:ext uri="{BB962C8B-B14F-4D97-AF65-F5344CB8AC3E}">
        <p14:creationId xmlns:p14="http://schemas.microsoft.com/office/powerpoint/2010/main" val="356089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337100" y="190275"/>
            <a:ext cx="84405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Calibri" panose="020F0502020204030204" pitchFamily="34" charset="0"/>
                <a:ea typeface="Calibri" panose="020F0502020204030204" pitchFamily="34" charset="0"/>
                <a:cs typeface="Calibri" panose="020F0502020204030204" pitchFamily="34" charset="0"/>
              </a:rPr>
              <a:t>Key Challenges:</a:t>
            </a:r>
            <a:endParaRPr sz="18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Designing robust sensors for reliable fire detection in diverse conditions, including smoke, heat, and flame detection.</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Engineering mobility systems to navigate through different terrains and obstacles effectively, including stairs and uneven surfaces.</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Integrating efficient fire suppression mechanisms, such as water tanks, foam sprayers, or CO2 extinguishers, while considering weight, volume, and refillability.</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Implementing advanced navigation and mapping algorithms to enable the robot to locate fires accurately and plan efficient routes.</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Ensuring the robot's autonomous operation is safe and reliable, with features to prevent accidents and mitigate risks to humans and property.</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 sz="1800" dirty="0">
                <a:latin typeface="Calibri" panose="020F0502020204030204" pitchFamily="34" charset="0"/>
                <a:ea typeface="Calibri" panose="020F0502020204030204" pitchFamily="34" charset="0"/>
                <a:cs typeface="Calibri" panose="020F0502020204030204" pitchFamily="34" charset="0"/>
              </a:rPr>
              <a:t>Addressing potential limitations, such as battery life, operating temperature ranges, and environmental factors that may affect performance.</a:t>
            </a:r>
            <a:endParaRPr sz="1800"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228350" y="244650"/>
            <a:ext cx="82665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Target Environments: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a:p>
            <a:pPr marL="457200" lvl="0" indent="-355600" algn="l" rtl="0">
              <a:spcBef>
                <a:spcPts val="0"/>
              </a:spcBef>
              <a:spcAft>
                <a:spcPts val="0"/>
              </a:spcAft>
              <a:buSzPts val="2000"/>
              <a:buFont typeface="Arial" panose="020B0604020202020204" pitchFamily="34" charset="0"/>
              <a:buChar char="•"/>
            </a:pPr>
            <a:r>
              <a:rPr lang="en" dirty="0">
                <a:latin typeface="Calibri" panose="020F0502020204030204" pitchFamily="34" charset="0"/>
                <a:ea typeface="Calibri" panose="020F0502020204030204" pitchFamily="34" charset="0"/>
                <a:cs typeface="Calibri" panose="020F0502020204030204" pitchFamily="34" charset="0"/>
              </a:rPr>
              <a:t>Industrial facilities, warehouses, and manufacturing plants.</a:t>
            </a:r>
            <a:endParaRPr dirty="0">
              <a:latin typeface="Calibri" panose="020F0502020204030204" pitchFamily="34" charset="0"/>
              <a:ea typeface="Calibri" panose="020F0502020204030204" pitchFamily="34" charset="0"/>
              <a:cs typeface="Calibri" panose="020F0502020204030204" pitchFamily="34" charset="0"/>
            </a:endParaRPr>
          </a:p>
          <a:p>
            <a:pPr marL="457200" lvl="0" indent="-355600" algn="l" rtl="0">
              <a:spcBef>
                <a:spcPts val="0"/>
              </a:spcBef>
              <a:spcAft>
                <a:spcPts val="0"/>
              </a:spcAft>
              <a:buSzPts val="2000"/>
              <a:buFont typeface="Arial" panose="020B0604020202020204" pitchFamily="34" charset="0"/>
              <a:buChar char="•"/>
            </a:pPr>
            <a:r>
              <a:rPr lang="en" dirty="0">
                <a:latin typeface="Calibri" panose="020F0502020204030204" pitchFamily="34" charset="0"/>
                <a:ea typeface="Calibri" panose="020F0502020204030204" pitchFamily="34" charset="0"/>
                <a:cs typeface="Calibri" panose="020F0502020204030204" pitchFamily="34" charset="0"/>
              </a:rPr>
              <a:t>High-rise buildings, including offices and residential complexes.</a:t>
            </a:r>
            <a:endParaRPr dirty="0">
              <a:latin typeface="Calibri" panose="020F0502020204030204" pitchFamily="34" charset="0"/>
              <a:ea typeface="Calibri" panose="020F0502020204030204" pitchFamily="34" charset="0"/>
              <a:cs typeface="Calibri" panose="020F0502020204030204" pitchFamily="34" charset="0"/>
            </a:endParaRPr>
          </a:p>
          <a:p>
            <a:pPr marL="457200" lvl="0" indent="-355600" algn="l" rtl="0">
              <a:spcBef>
                <a:spcPts val="0"/>
              </a:spcBef>
              <a:spcAft>
                <a:spcPts val="0"/>
              </a:spcAft>
              <a:buSzPts val="2000"/>
              <a:buFont typeface="Arial" panose="020B0604020202020204" pitchFamily="34" charset="0"/>
              <a:buChar char="•"/>
            </a:pPr>
            <a:r>
              <a:rPr lang="en" dirty="0">
                <a:latin typeface="Calibri" panose="020F0502020204030204" pitchFamily="34" charset="0"/>
                <a:ea typeface="Calibri" panose="020F0502020204030204" pitchFamily="34" charset="0"/>
                <a:cs typeface="Calibri" panose="020F0502020204030204" pitchFamily="34" charset="0"/>
              </a:rPr>
              <a:t>Hazardous environments, such as chemical plants or oil refineries.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83" name="Google Shape;83;p17"/>
          <p:cNvSpPr txBox="1"/>
          <p:nvPr/>
        </p:nvSpPr>
        <p:spPr>
          <a:xfrm>
            <a:off x="0" y="2196750"/>
            <a:ext cx="88539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Desired Outcomes:</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36550" algn="l" rtl="0">
              <a:spcBef>
                <a:spcPts val="0"/>
              </a:spcBef>
              <a:spcAft>
                <a:spcPts val="0"/>
              </a:spcAft>
              <a:buClr>
                <a:schemeClr val="dk1"/>
              </a:buClr>
              <a:buSzPts val="1700"/>
              <a:buAutoNum type="arabicPeriod"/>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Development of a prototype fire extinguisher robot capable of autonomously detecting and extinguishing fires in controlled testing environments.</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36550" algn="l" rtl="0">
              <a:spcBef>
                <a:spcPts val="0"/>
              </a:spcBef>
              <a:spcAft>
                <a:spcPts val="0"/>
              </a:spcAft>
              <a:buClr>
                <a:schemeClr val="dk1"/>
              </a:buClr>
              <a:buSzPts val="1700"/>
              <a:buAutoNum type="arabicPeriod"/>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Validation of the robot's effectiveness in reducing response times and minimizing human intervention during firefighting operations.</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36550" algn="l" rtl="0">
              <a:spcBef>
                <a:spcPts val="0"/>
              </a:spcBef>
              <a:spcAft>
                <a:spcPts val="0"/>
              </a:spcAft>
              <a:buClr>
                <a:schemeClr val="dk1"/>
              </a:buClr>
              <a:buSzPts val="1700"/>
              <a:buAutoNum type="arabicPeriod"/>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Demonstration of the robot's scalability and adaptability for deployment in real-world scenarios, potentially saving lives and mitigating property damage.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Equipments</a:t>
            </a:r>
            <a:endParaRPr/>
          </a:p>
        </p:txBody>
      </p:sp>
      <p:sp>
        <p:nvSpPr>
          <p:cNvPr id="89" name="Google Shape;89;p1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90" name="Google Shape;90;p18"/>
          <p:cNvSpPr txBox="1">
            <a:spLocks noGrp="1"/>
          </p:cNvSpPr>
          <p:nvPr>
            <p:ph type="body" idx="2"/>
          </p:nvPr>
        </p:nvSpPr>
        <p:spPr>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Arduino UNO</a:t>
            </a:r>
            <a:endParaRPr/>
          </a:p>
          <a:p>
            <a:pPr marL="457200" lvl="0" indent="-342900" algn="l" rtl="0">
              <a:spcBef>
                <a:spcPts val="1600"/>
              </a:spcBef>
              <a:spcAft>
                <a:spcPts val="0"/>
              </a:spcAft>
              <a:buSzPts val="1800"/>
              <a:buChar char="●"/>
            </a:pPr>
            <a:r>
              <a:rPr lang="en"/>
              <a:t>IR sensors</a:t>
            </a:r>
            <a:endParaRPr/>
          </a:p>
          <a:p>
            <a:pPr marL="457200" lvl="0" indent="-342900" algn="l" rtl="0">
              <a:spcBef>
                <a:spcPts val="1600"/>
              </a:spcBef>
              <a:spcAft>
                <a:spcPts val="0"/>
              </a:spcAft>
              <a:buSzPts val="1800"/>
              <a:buChar char="●"/>
            </a:pPr>
            <a:r>
              <a:rPr lang="en"/>
              <a:t>Servo</a:t>
            </a:r>
            <a:endParaRPr/>
          </a:p>
          <a:p>
            <a:pPr marL="457200" lvl="0" indent="-342900" algn="l" rtl="0">
              <a:spcBef>
                <a:spcPts val="1600"/>
              </a:spcBef>
              <a:spcAft>
                <a:spcPts val="0"/>
              </a:spcAft>
              <a:buSzPts val="1800"/>
              <a:buChar char="●"/>
            </a:pPr>
            <a:r>
              <a:rPr lang="en"/>
              <a:t>Motors</a:t>
            </a:r>
            <a:endParaRPr/>
          </a:p>
          <a:p>
            <a:pPr marL="457200" lvl="0" indent="-342900" algn="l" rtl="0">
              <a:spcBef>
                <a:spcPts val="1600"/>
              </a:spcBef>
              <a:spcAft>
                <a:spcPts val="0"/>
              </a:spcAft>
              <a:buSzPts val="1800"/>
              <a:buChar char="●"/>
            </a:pPr>
            <a:r>
              <a:rPr lang="en"/>
              <a:t>Motor Driver IC</a:t>
            </a:r>
            <a:endParaRPr/>
          </a:p>
          <a:p>
            <a:pPr marL="457200" lvl="0" indent="-342900" algn="l" rtl="0">
              <a:spcBef>
                <a:spcPts val="1600"/>
              </a:spcBef>
              <a:spcAft>
                <a:spcPts val="0"/>
              </a:spcAft>
              <a:buSzPts val="1800"/>
              <a:buChar char="●"/>
            </a:pPr>
            <a:r>
              <a:rPr lang="en"/>
              <a:t>Water Pump</a:t>
            </a:r>
            <a:endParaRPr/>
          </a:p>
          <a:p>
            <a:pPr marL="457200" lvl="0" indent="-342900" algn="l" rtl="0">
              <a:spcBef>
                <a:spcPts val="1600"/>
              </a:spcBef>
              <a:spcAft>
                <a:spcPts val="0"/>
              </a:spcAft>
              <a:buSzPts val="1800"/>
              <a:buChar char="●"/>
            </a:pPr>
            <a:r>
              <a:rPr lang="en"/>
              <a:t>Bread Board</a:t>
            </a:r>
            <a:endParaRPr/>
          </a:p>
          <a:p>
            <a:pPr marL="457200" lvl="0" indent="-342900" algn="l" rtl="0">
              <a:spcBef>
                <a:spcPts val="1600"/>
              </a:spcBef>
              <a:spcAft>
                <a:spcPts val="0"/>
              </a:spcAft>
              <a:buSzPts val="1800"/>
              <a:buChar char="●"/>
            </a:pPr>
            <a:r>
              <a:rPr lang="en"/>
              <a:t>Jumper Wires</a:t>
            </a:r>
            <a:endParaRPr/>
          </a:p>
          <a:p>
            <a:pPr marL="457200" lvl="0" indent="-342900" algn="l" rtl="0">
              <a:spcBef>
                <a:spcPts val="1600"/>
              </a:spcBef>
              <a:spcAft>
                <a:spcPts val="1600"/>
              </a:spcAft>
              <a:buSzPts val="1800"/>
              <a:buChar char="●"/>
            </a:pPr>
            <a:r>
              <a:rPr lang="en"/>
              <a:t>Water Tank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Scope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06" name="Google Shape;106;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Promising solution to enhance fire safety in various environments. </a:t>
            </a:r>
            <a:endParaRPr/>
          </a:p>
          <a:p>
            <a:pPr marL="0" lvl="0" indent="0" algn="l" rtl="0">
              <a:spcBef>
                <a:spcPts val="1600"/>
              </a:spcBef>
              <a:spcAft>
                <a:spcPts val="0"/>
              </a:spcAft>
              <a:buNone/>
            </a:pPr>
            <a:r>
              <a:rPr lang="en"/>
              <a:t>Addressing key challenges in sensor technology, mobility, fire suppression mechanisms, and autonomous operation: Potential to significantly reduce response times and minimize risks to both humans and property. </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With further refinement and validation, fire extinguisher robots can play a crucial role in firefighting efforts, ultimately saving lives and mitigating the impact of fires on communities and ecosystems.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23086" y="776454"/>
            <a:ext cx="8697827" cy="2220418"/>
          </a:xfrm>
          <a:prstGeom prst="rect">
            <a:avLst/>
          </a:prstGeom>
        </p:spPr>
        <p:txBody>
          <a:bodyPr spcFirstLastPara="1" wrap="square" lIns="91425" tIns="91425" rIns="91425" bIns="91425" anchor="ctr" anchorCtr="0">
            <a:noAutofit/>
          </a:bodyPr>
          <a:lstStyle/>
          <a:p>
            <a:pPr lvl="0"/>
            <a:r>
              <a:rPr lang="en-US"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 smart fire safety system designed to autonomously detect and extinguish fires, delivering real-time information to users and seamlessly executing advanced tasks necessary in emergency situations.</a:t>
            </a:r>
            <a:endParaRPr sz="1600" dirty="0">
              <a:latin typeface="Calibri" panose="020F0502020204030204" pitchFamily="34" charset="0"/>
              <a:ea typeface="Calibri" panose="020F0502020204030204" pitchFamily="34" charset="0"/>
              <a:cs typeface="Calibri" panose="020F0502020204030204" pitchFamily="34" charset="0"/>
            </a:endParaRPr>
          </a:p>
        </p:txBody>
      </p:sp>
      <p:sp>
        <p:nvSpPr>
          <p:cNvPr id="67" name="Google Shape;67;p14"/>
          <p:cNvSpPr txBox="1"/>
          <p:nvPr/>
        </p:nvSpPr>
        <p:spPr>
          <a:xfrm>
            <a:off x="2418900" y="239225"/>
            <a:ext cx="43062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dirty="0">
                <a:solidFill>
                  <a:schemeClr val="dk1"/>
                </a:solidFill>
                <a:latin typeface="Georgia"/>
                <a:ea typeface="Georgia"/>
                <a:cs typeface="Georgia"/>
                <a:sym typeface="Georgia"/>
              </a:rPr>
              <a:t>Introduction</a:t>
            </a:r>
            <a:endParaRPr sz="3200" dirty="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Problem Statement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88F6-2DCF-4EC7-C87E-22A622212D05}"/>
              </a:ext>
            </a:extLst>
          </p:cNvPr>
          <p:cNvSpPr>
            <a:spLocks noGrp="1"/>
          </p:cNvSpPr>
          <p:nvPr>
            <p:ph type="title"/>
          </p:nvPr>
        </p:nvSpPr>
        <p:spPr>
          <a:xfrm>
            <a:off x="428859" y="1009614"/>
            <a:ext cx="8286281" cy="4059253"/>
          </a:xfrm>
        </p:spPr>
        <p:txBody>
          <a:bodyPr/>
          <a:lstStyle/>
          <a:p>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Geneva Association </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stimates the annual cost of fire losses at approximately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of global GDP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based on data from various countries.</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G</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lobal insured fire losses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$37 billion in 2021</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Munich Re report "Natural disaster risks - Rising trend in losses“</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per the National Crime Records Bureau, between 2001 to 2014, about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over 60 people die every day </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and</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about</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25,000 persons die </a:t>
            </a: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very year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due to fires and related causes, in India.</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total of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3.16 lakh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fire accident cases were reported in the country. </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Fire incidents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killed 35 people daily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between 2016 and 2020, as per NCRB.</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About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Rs. 1000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crores are lost every year due to fire in India.</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2018 study published in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Fire Technology</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found that every minute delay in firefighter arrival increased property damage by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1.04%.</a:t>
            </a: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333CCBB-FF50-F39E-82B9-A7DA42C179BA}"/>
              </a:ext>
            </a:extLst>
          </p:cNvPr>
          <p:cNvSpPr txBox="1"/>
          <p:nvPr/>
        </p:nvSpPr>
        <p:spPr>
          <a:xfrm>
            <a:off x="2742011" y="350880"/>
            <a:ext cx="3659976" cy="584775"/>
          </a:xfrm>
          <a:prstGeom prst="rect">
            <a:avLst/>
          </a:prstGeom>
          <a:noFill/>
        </p:spPr>
        <p:txBody>
          <a:bodyPr wrap="none" rtlCol="0">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Surveys and Reports</a:t>
            </a:r>
          </a:p>
        </p:txBody>
      </p:sp>
    </p:spTree>
    <p:extLst>
      <p:ext uri="{BB962C8B-B14F-4D97-AF65-F5344CB8AC3E}">
        <p14:creationId xmlns:p14="http://schemas.microsoft.com/office/powerpoint/2010/main" val="81298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C46E-CF05-6B31-C8D3-0BF1A2E54093}"/>
              </a:ext>
            </a:extLst>
          </p:cNvPr>
          <p:cNvSpPr>
            <a:spLocks noGrp="1"/>
          </p:cNvSpPr>
          <p:nvPr>
            <p:ph type="title"/>
          </p:nvPr>
        </p:nvSpPr>
        <p:spPr>
          <a:xfrm>
            <a:off x="849614" y="237239"/>
            <a:ext cx="7444771" cy="818356"/>
          </a:xfrm>
        </p:spPr>
        <p:txBody>
          <a:bodyPr/>
          <a:lstStyle/>
          <a:p>
            <a:pPr algn="ctr"/>
            <a:r>
              <a:rPr lang="en-US" sz="3200" b="1" i="0" dirty="0">
                <a:solidFill>
                  <a:srgbClr val="0D0D0D"/>
                </a:solidFill>
                <a:latin typeface="Calibri" panose="020F0502020204030204" pitchFamily="34" charset="0"/>
                <a:ea typeface="Calibri" panose="020F0502020204030204" pitchFamily="34" charset="0"/>
                <a:cs typeface="Calibri" panose="020F0502020204030204" pitchFamily="34" charset="0"/>
              </a:rPr>
              <a:t>Impacts and Origins of Fire Hazards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0C03CAE-D878-C1C6-002C-8C60FC7A80CF}"/>
              </a:ext>
            </a:extLst>
          </p:cNvPr>
          <p:cNvSpPr txBox="1"/>
          <p:nvPr/>
        </p:nvSpPr>
        <p:spPr>
          <a:xfrm>
            <a:off x="551330" y="1055595"/>
            <a:ext cx="7250980" cy="4116768"/>
          </a:xfrm>
          <a:prstGeom prst="rect">
            <a:avLst/>
          </a:prstGeom>
          <a:noFill/>
        </p:spPr>
        <p:txBody>
          <a:bodyPr wrap="square" rtlCol="0">
            <a:spAutoFit/>
          </a:bodyPr>
          <a:lstStyle/>
          <a:p>
            <a:pPr>
              <a:lnSpc>
                <a:spcPct val="150000"/>
              </a:lnSpc>
            </a:pPr>
            <a:r>
              <a:rPr lang="en-US" sz="1600" b="1" dirty="0">
                <a:solidFill>
                  <a:srgbClr val="0D0D0D"/>
                </a:solidFill>
                <a:effectLst/>
                <a:latin typeface="Söhne"/>
              </a:rPr>
              <a:t>Human Toll:</a:t>
            </a:r>
          </a:p>
          <a:p>
            <a:pPr marL="285750" indent="-285750">
              <a:lnSpc>
                <a:spcPct val="150000"/>
              </a:lnSpc>
              <a:buFont typeface="Arial" panose="020B0604020202020204" pitchFamily="34" charset="0"/>
              <a:buChar char="•"/>
            </a:pPr>
            <a:r>
              <a:rPr lang="en-US" sz="1600" dirty="0">
                <a:solidFill>
                  <a:srgbClr val="0D0D0D"/>
                </a:solidFill>
                <a:latin typeface="Söhne"/>
              </a:rPr>
              <a:t>L</a:t>
            </a:r>
            <a:r>
              <a:rPr lang="en-US" sz="1600" b="0" i="0" dirty="0">
                <a:solidFill>
                  <a:srgbClr val="0D0D0D"/>
                </a:solidFill>
                <a:effectLst/>
                <a:latin typeface="Söhne"/>
              </a:rPr>
              <a:t>oss of life and severe injuries </a:t>
            </a:r>
          </a:p>
          <a:p>
            <a:pPr>
              <a:lnSpc>
                <a:spcPct val="150000"/>
              </a:lnSpc>
            </a:pPr>
            <a:r>
              <a:rPr lang="en-US" sz="1600" b="1" dirty="0">
                <a:solidFill>
                  <a:srgbClr val="0D0D0D"/>
                </a:solidFill>
                <a:effectLst/>
                <a:latin typeface="Söhne"/>
              </a:rPr>
              <a:t>Property and Infrastructure Destruction:</a:t>
            </a:r>
          </a:p>
          <a:p>
            <a:pPr marL="285750" indent="-285750">
              <a:lnSpc>
                <a:spcPct val="150000"/>
              </a:lnSpc>
              <a:buFont typeface="Arial" panose="020B0604020202020204" pitchFamily="34" charset="0"/>
              <a:buChar char="•"/>
            </a:pPr>
            <a:r>
              <a:rPr lang="en-US" sz="1600" b="0" i="0" dirty="0">
                <a:solidFill>
                  <a:srgbClr val="0D0D0D"/>
                </a:solidFill>
                <a:effectLst/>
                <a:latin typeface="Söhne"/>
              </a:rPr>
              <a:t>Damage to buildings, homes, public spaces and massive property loss </a:t>
            </a:r>
          </a:p>
          <a:p>
            <a:pPr>
              <a:lnSpc>
                <a:spcPct val="150000"/>
              </a:lnSpc>
            </a:pPr>
            <a:r>
              <a:rPr lang="en-US" sz="1600" b="1" dirty="0">
                <a:solidFill>
                  <a:srgbClr val="0D0D0D"/>
                </a:solidFill>
                <a:effectLst/>
                <a:latin typeface="Söhne"/>
              </a:rPr>
              <a:t>Electrical Challenges:</a:t>
            </a:r>
          </a:p>
          <a:p>
            <a:pPr marL="285750" indent="-285750">
              <a:lnSpc>
                <a:spcPct val="150000"/>
              </a:lnSpc>
              <a:buFont typeface="Arial" panose="020B0604020202020204" pitchFamily="34" charset="0"/>
              <a:buChar char="•"/>
            </a:pPr>
            <a:r>
              <a:rPr lang="en-US" sz="1600" dirty="0">
                <a:solidFill>
                  <a:srgbClr val="0D0D0D"/>
                </a:solidFill>
                <a:latin typeface="Söhne"/>
              </a:rPr>
              <a:t>F</a:t>
            </a:r>
            <a:r>
              <a:rPr lang="en-US" sz="1600" b="0" i="0" dirty="0">
                <a:solidFill>
                  <a:srgbClr val="0D0D0D"/>
                </a:solidFill>
                <a:effectLst/>
                <a:latin typeface="Söhne"/>
              </a:rPr>
              <a:t>aulty wiring and electrical malfunctions.</a:t>
            </a:r>
          </a:p>
          <a:p>
            <a:pPr>
              <a:lnSpc>
                <a:spcPct val="150000"/>
              </a:lnSpc>
            </a:pPr>
            <a:r>
              <a:rPr lang="en-US" sz="1600" b="1" dirty="0">
                <a:solidFill>
                  <a:srgbClr val="0D0D0D"/>
                </a:solidFill>
                <a:effectLst/>
                <a:latin typeface="Söhne"/>
              </a:rPr>
              <a:t>Human Factors:</a:t>
            </a:r>
          </a:p>
          <a:p>
            <a:pPr marL="285750" indent="-285750">
              <a:lnSpc>
                <a:spcPct val="150000"/>
              </a:lnSpc>
              <a:buFont typeface="Arial" panose="020B0604020202020204" pitchFamily="34" charset="0"/>
              <a:buChar char="•"/>
            </a:pPr>
            <a:r>
              <a:rPr lang="en-US" sz="1600" b="0" i="0" dirty="0">
                <a:solidFill>
                  <a:srgbClr val="0D0D0D"/>
                </a:solidFill>
                <a:effectLst/>
                <a:latin typeface="Söhne"/>
              </a:rPr>
              <a:t>Human error, accidents and misuse of flammable materials.</a:t>
            </a:r>
          </a:p>
          <a:p>
            <a:pPr>
              <a:lnSpc>
                <a:spcPct val="150000"/>
              </a:lnSpc>
            </a:pPr>
            <a:r>
              <a:rPr lang="en-US" sz="1600" b="1" dirty="0">
                <a:solidFill>
                  <a:srgbClr val="0D0D0D"/>
                </a:solidFill>
                <a:effectLst/>
                <a:latin typeface="Söhne"/>
              </a:rPr>
              <a:t>Appliance and Equipment Risks:</a:t>
            </a:r>
          </a:p>
          <a:p>
            <a:pPr marL="285750" indent="-285750">
              <a:lnSpc>
                <a:spcPct val="150000"/>
              </a:lnSpc>
              <a:buFont typeface="Arial" panose="020B0604020202020204" pitchFamily="34" charset="0"/>
              <a:buChar char="•"/>
            </a:pPr>
            <a:r>
              <a:rPr lang="en-US" sz="1600" dirty="0">
                <a:solidFill>
                  <a:srgbClr val="0D0D0D"/>
                </a:solidFill>
                <a:latin typeface="Söhne"/>
              </a:rPr>
              <a:t>D</a:t>
            </a:r>
            <a:r>
              <a:rPr lang="en-US" sz="1600" b="0" i="0" dirty="0">
                <a:solidFill>
                  <a:srgbClr val="0D0D0D"/>
                </a:solidFill>
                <a:effectLst/>
                <a:latin typeface="Söhne"/>
              </a:rPr>
              <a:t>efective appliances and improper use.</a:t>
            </a:r>
          </a:p>
          <a:p>
            <a:pPr marL="742950" lvl="1" indent="-285750">
              <a:lnSpc>
                <a:spcPct val="150000"/>
              </a:lnSpc>
              <a:buFont typeface="Arial" panose="020B0604020202020204" pitchFamily="34" charset="0"/>
              <a:buChar char="•"/>
            </a:pPr>
            <a:endParaRPr lang="en-US" sz="1600" b="0" i="0" dirty="0">
              <a:solidFill>
                <a:srgbClr val="0D0D0D"/>
              </a:solidFill>
              <a:effectLst/>
              <a:latin typeface="Söhne"/>
            </a:endParaRPr>
          </a:p>
        </p:txBody>
      </p:sp>
    </p:spTree>
    <p:extLst>
      <p:ext uri="{BB962C8B-B14F-4D97-AF65-F5344CB8AC3E}">
        <p14:creationId xmlns:p14="http://schemas.microsoft.com/office/powerpoint/2010/main" val="126207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E182-1A51-5146-5BE9-2ADB5DF63500}"/>
              </a:ext>
            </a:extLst>
          </p:cNvPr>
          <p:cNvSpPr>
            <a:spLocks noGrp="1"/>
          </p:cNvSpPr>
          <p:nvPr>
            <p:ph type="title"/>
          </p:nvPr>
        </p:nvSpPr>
        <p:spPr>
          <a:xfrm>
            <a:off x="809143" y="319294"/>
            <a:ext cx="7525705" cy="675118"/>
          </a:xfrm>
        </p:spPr>
        <p:txBody>
          <a:bodyPr/>
          <a:lstStyle/>
          <a:p>
            <a:pPr algn="ctr"/>
            <a:r>
              <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rPr>
              <a:t>Mitigating Fire Hazards</a:t>
            </a:r>
          </a:p>
        </p:txBody>
      </p:sp>
      <p:sp>
        <p:nvSpPr>
          <p:cNvPr id="4" name="TextBox 3">
            <a:extLst>
              <a:ext uri="{FF2B5EF4-FFF2-40B4-BE49-F238E27FC236}">
                <a16:creationId xmlns:a16="http://schemas.microsoft.com/office/drawing/2014/main" id="{63E681E8-6B9B-AAB8-D61F-A850699313C6}"/>
              </a:ext>
            </a:extLst>
          </p:cNvPr>
          <p:cNvSpPr txBox="1"/>
          <p:nvPr/>
        </p:nvSpPr>
        <p:spPr>
          <a:xfrm>
            <a:off x="491379" y="994412"/>
            <a:ext cx="8161235" cy="3747436"/>
          </a:xfrm>
          <a:prstGeom prst="rect">
            <a:avLst/>
          </a:prstGeom>
          <a:noFill/>
        </p:spPr>
        <p:txBody>
          <a:bodyPr wrap="square" rtlCol="0">
            <a:spAutoFit/>
          </a:bodyPr>
          <a:lstStyle/>
          <a:p>
            <a:pPr algn="l">
              <a:lnSpc>
                <a:spcPct val="150000"/>
              </a:lnSpc>
            </a:pPr>
            <a:r>
              <a:rPr lang="en-US" sz="1600" b="1" i="0" dirty="0">
                <a:solidFill>
                  <a:schemeClr val="tx1"/>
                </a:solidFill>
                <a:effectLst/>
                <a:latin typeface="Söhne"/>
              </a:rPr>
              <a:t>Early Detection Systems:</a:t>
            </a:r>
          </a:p>
          <a:p>
            <a:pPr marL="285750" indent="-285750" algn="l">
              <a:lnSpc>
                <a:spcPct val="150000"/>
              </a:lnSpc>
              <a:buFont typeface="Arial" panose="020B0604020202020204" pitchFamily="34" charset="0"/>
              <a:buChar char="•"/>
            </a:pPr>
            <a:r>
              <a:rPr lang="en-US" sz="1600" b="0" i="0" dirty="0">
                <a:solidFill>
                  <a:schemeClr val="tx1"/>
                </a:solidFill>
                <a:effectLst/>
                <a:latin typeface="Söhne"/>
              </a:rPr>
              <a:t>Implementing advanced technologies for early identification of potential fire risks.</a:t>
            </a:r>
          </a:p>
          <a:p>
            <a:pPr algn="l">
              <a:lnSpc>
                <a:spcPct val="150000"/>
              </a:lnSpc>
            </a:pPr>
            <a:r>
              <a:rPr lang="en-US" sz="1600" b="1" i="0" dirty="0">
                <a:solidFill>
                  <a:schemeClr val="tx1"/>
                </a:solidFill>
                <a:effectLst/>
                <a:latin typeface="Söhne"/>
              </a:rPr>
              <a:t>Smart Fire Safety Devices</a:t>
            </a:r>
            <a:r>
              <a:rPr lang="en-US" sz="1600" b="1" dirty="0">
                <a:latin typeface="Söhne"/>
              </a:rPr>
              <a:t>:</a:t>
            </a:r>
          </a:p>
          <a:p>
            <a:pPr marL="285750" indent="-285750" algn="l">
              <a:lnSpc>
                <a:spcPct val="150000"/>
              </a:lnSpc>
              <a:buFont typeface="Arial" panose="020B0604020202020204" pitchFamily="34" charset="0"/>
              <a:buChar char="•"/>
            </a:pPr>
            <a:r>
              <a:rPr lang="en-US" sz="1600" b="0" i="0" dirty="0">
                <a:solidFill>
                  <a:schemeClr val="tx1"/>
                </a:solidFill>
                <a:effectLst/>
                <a:latin typeface="Söhne"/>
              </a:rPr>
              <a:t>Introducing intelligent devices, to autonomously suppress fires without human intervention.</a:t>
            </a:r>
          </a:p>
          <a:p>
            <a:pPr algn="l">
              <a:lnSpc>
                <a:spcPct val="150000"/>
              </a:lnSpc>
            </a:pPr>
            <a:r>
              <a:rPr lang="en-US" sz="1600" b="1" i="0" dirty="0">
                <a:solidFill>
                  <a:schemeClr val="tx1"/>
                </a:solidFill>
                <a:effectLst/>
                <a:latin typeface="Söhne"/>
              </a:rPr>
              <a:t>Emergency Planning using AI:</a:t>
            </a:r>
            <a:endParaRPr lang="en-US" sz="1600" b="0" i="0" dirty="0">
              <a:solidFill>
                <a:schemeClr val="tx1"/>
              </a:solidFill>
              <a:effectLst/>
              <a:latin typeface="Söhne"/>
            </a:endParaRPr>
          </a:p>
          <a:p>
            <a:pPr algn="l">
              <a:lnSpc>
                <a:spcPct val="150000"/>
              </a:lnSpc>
              <a:buFont typeface="Arial" panose="020B0604020202020204" pitchFamily="34" charset="0"/>
              <a:buChar char="•"/>
            </a:pPr>
            <a:r>
              <a:rPr lang="en-US" sz="1600" b="0" i="0" dirty="0">
                <a:solidFill>
                  <a:schemeClr val="tx1"/>
                </a:solidFill>
                <a:effectLst/>
                <a:latin typeface="Söhne"/>
              </a:rPr>
              <a:t>    Developing AI infused technologies for response and evacuation during emergency</a:t>
            </a:r>
          </a:p>
          <a:p>
            <a:pPr algn="l">
              <a:lnSpc>
                <a:spcPct val="150000"/>
              </a:lnSpc>
            </a:pPr>
            <a:r>
              <a:rPr lang="en-US" sz="1600" b="1" i="0" dirty="0">
                <a:solidFill>
                  <a:schemeClr val="tx1"/>
                </a:solidFill>
                <a:effectLst/>
                <a:latin typeface="Söhne"/>
              </a:rPr>
              <a:t>Employee Training and Awareness:</a:t>
            </a:r>
            <a:endParaRPr lang="en-US" sz="1600" b="0" i="0" dirty="0">
              <a:solidFill>
                <a:schemeClr val="tx1"/>
              </a:solidFill>
              <a:effectLst/>
              <a:latin typeface="Söhne"/>
            </a:endParaRPr>
          </a:p>
          <a:p>
            <a:pPr algn="l">
              <a:lnSpc>
                <a:spcPct val="150000"/>
              </a:lnSpc>
              <a:buFont typeface="Arial" panose="020B0604020202020204" pitchFamily="34" charset="0"/>
              <a:buChar char="•"/>
            </a:pPr>
            <a:r>
              <a:rPr lang="en-US" sz="1600" b="0" i="0" dirty="0">
                <a:solidFill>
                  <a:schemeClr val="tx1"/>
                </a:solidFill>
                <a:effectLst/>
                <a:latin typeface="Söhne"/>
              </a:rPr>
              <a:t>    Conducting training programs to educate individuals on fire safety measures</a:t>
            </a:r>
          </a:p>
          <a:p>
            <a:pPr algn="l">
              <a:lnSpc>
                <a:spcPct val="150000"/>
              </a:lnSpc>
            </a:pPr>
            <a:r>
              <a:rPr lang="en-US" sz="1600" b="1" i="0" dirty="0">
                <a:solidFill>
                  <a:schemeClr val="tx1"/>
                </a:solidFill>
                <a:effectLst/>
                <a:latin typeface="Söhne"/>
              </a:rPr>
              <a:t>Strict Adherence to Safety Standards:</a:t>
            </a:r>
            <a:endParaRPr lang="en-US" sz="1600" b="0" i="0" dirty="0">
              <a:solidFill>
                <a:schemeClr val="tx1"/>
              </a:solidFill>
              <a:effectLst/>
              <a:latin typeface="Söhne"/>
            </a:endParaRPr>
          </a:p>
          <a:p>
            <a:pPr algn="l">
              <a:lnSpc>
                <a:spcPct val="150000"/>
              </a:lnSpc>
              <a:buFont typeface="Arial" panose="020B0604020202020204" pitchFamily="34" charset="0"/>
              <a:buChar char="•"/>
            </a:pPr>
            <a:r>
              <a:rPr lang="en-US" sz="1600" b="0" i="0" dirty="0">
                <a:solidFill>
                  <a:schemeClr val="tx1"/>
                </a:solidFill>
                <a:effectLst/>
                <a:latin typeface="Söhne"/>
              </a:rPr>
              <a:t>    Ensuring compliance with industry safety standards and regulations.</a:t>
            </a:r>
          </a:p>
        </p:txBody>
      </p:sp>
    </p:spTree>
    <p:extLst>
      <p:ext uri="{BB962C8B-B14F-4D97-AF65-F5344CB8AC3E}">
        <p14:creationId xmlns:p14="http://schemas.microsoft.com/office/powerpoint/2010/main" val="323497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80E6-DAB6-D64B-00DC-CD03DEDD3F4B}"/>
              </a:ext>
            </a:extLst>
          </p:cNvPr>
          <p:cNvSpPr>
            <a:spLocks noGrp="1"/>
          </p:cNvSpPr>
          <p:nvPr>
            <p:ph type="title"/>
          </p:nvPr>
        </p:nvSpPr>
        <p:spPr>
          <a:xfrm>
            <a:off x="712410" y="275665"/>
            <a:ext cx="7719179" cy="793376"/>
          </a:xfrm>
        </p:spPr>
        <p:txBody>
          <a:bodyPr/>
          <a:lstStyle/>
          <a:p>
            <a:pPr algn="ctr"/>
            <a:r>
              <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rPr>
              <a:t>Solution Overview</a:t>
            </a:r>
            <a:endParaRPr lang="en-IN" sz="3200" dirty="0"/>
          </a:p>
        </p:txBody>
      </p:sp>
      <p:sp>
        <p:nvSpPr>
          <p:cNvPr id="3" name="TextBox 2">
            <a:extLst>
              <a:ext uri="{FF2B5EF4-FFF2-40B4-BE49-F238E27FC236}">
                <a16:creationId xmlns:a16="http://schemas.microsoft.com/office/drawing/2014/main" id="{742ACF0D-0498-261D-3538-1C6157111AFF}"/>
              </a:ext>
            </a:extLst>
          </p:cNvPr>
          <p:cNvSpPr txBox="1"/>
          <p:nvPr/>
        </p:nvSpPr>
        <p:spPr>
          <a:xfrm>
            <a:off x="277344" y="1069041"/>
            <a:ext cx="8589310" cy="4116768"/>
          </a:xfrm>
          <a:prstGeom prst="rect">
            <a:avLst/>
          </a:prstGeom>
          <a:noFill/>
        </p:spPr>
        <p:txBody>
          <a:bodyPr wrap="square" rtlCol="0">
            <a:spAutoFit/>
          </a:bodyPr>
          <a:lstStyle/>
          <a:p>
            <a:pPr>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Autonomous Fire Detection and Extinguishing:</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utomatic detection and suppression of fires</a:t>
            </a:r>
          </a:p>
          <a:p>
            <a:pPr>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Real-time User Notifications: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R</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eal-time notifications in case of critical situations conveying details to users</a:t>
            </a:r>
          </a:p>
          <a:p>
            <a:pPr>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Automated Emergency Response:</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utomatic calls to rescue teams and  providing estimated time of arrival (ETA) </a:t>
            </a:r>
          </a:p>
          <a:p>
            <a:pPr>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Evacuation Route Planning:</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vacuation routes using building or infrastructure blueprint</a:t>
            </a:r>
          </a:p>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Continuous Monitoring and Updates: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C</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ontinuous monitoring and updates at regular time intervals</a:t>
            </a:r>
          </a:p>
          <a:p>
            <a:pPr>
              <a:lnSpc>
                <a:spcPct val="150000"/>
              </a:lnSpc>
            </a:pP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228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0A57-C8A9-3442-AB4F-D41437BDDA0A}"/>
              </a:ext>
            </a:extLst>
          </p:cNvPr>
          <p:cNvSpPr>
            <a:spLocks noGrp="1"/>
          </p:cNvSpPr>
          <p:nvPr>
            <p:ph type="title"/>
          </p:nvPr>
        </p:nvSpPr>
        <p:spPr>
          <a:xfrm>
            <a:off x="480448" y="237238"/>
            <a:ext cx="8183103" cy="865421"/>
          </a:xfrm>
        </p:spPr>
        <p:txBody>
          <a:bodyPr/>
          <a:lstStyle/>
          <a:p>
            <a:pPr algn="ctr"/>
            <a:r>
              <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rPr>
              <a:t>Technical Stack</a:t>
            </a:r>
          </a:p>
        </p:txBody>
      </p:sp>
      <p:sp>
        <p:nvSpPr>
          <p:cNvPr id="3" name="TextBox 2">
            <a:extLst>
              <a:ext uri="{FF2B5EF4-FFF2-40B4-BE49-F238E27FC236}">
                <a16:creationId xmlns:a16="http://schemas.microsoft.com/office/drawing/2014/main" id="{2D13AB55-06D5-63B5-8197-325C1C8678B8}"/>
              </a:ext>
            </a:extLst>
          </p:cNvPr>
          <p:cNvSpPr txBox="1"/>
          <p:nvPr/>
        </p:nvSpPr>
        <p:spPr>
          <a:xfrm>
            <a:off x="288984" y="1033648"/>
            <a:ext cx="8445259" cy="4116768"/>
          </a:xfrm>
          <a:prstGeom prst="rect">
            <a:avLst/>
          </a:prstGeom>
          <a:noFill/>
        </p:spPr>
        <p:txBody>
          <a:bodyPr wrap="square" rtlCol="0">
            <a:spAutoFit/>
          </a:bodyPr>
          <a:lstStyle/>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Sensor Integration:</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advanced sensors, including smoke detectors, heat sensors and computer vision</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Actuation Systems: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responsive actuation systems for swift and targeted fire suppression, using agents such as water, foam, or gas.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IoT Communication:</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Internet of Things (IoT) communication for real-time data transmission and seamless interaction </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Algorithms:</a:t>
            </a: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machine learning algorithms for intelligent decision-making, enhancing the system's ability to adapt to diverse fire scenarios.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38181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4063</TotalTime>
  <Words>1534</Words>
  <Application>Microsoft Office PowerPoint</Application>
  <PresentationFormat>On-screen Show (16:9)</PresentationFormat>
  <Paragraphs>209</Paragraphs>
  <Slides>17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Georgia</vt:lpstr>
      <vt:lpstr>Calibri</vt:lpstr>
      <vt:lpstr>Open Sans</vt:lpstr>
      <vt:lpstr>Roboto</vt:lpstr>
      <vt:lpstr>Trebuchet MS</vt:lpstr>
      <vt:lpstr>Söhne</vt:lpstr>
      <vt:lpstr>Google Sans</vt:lpstr>
      <vt:lpstr>Arial</vt:lpstr>
      <vt:lpstr>Wingdings 3</vt:lpstr>
      <vt:lpstr>Facet</vt:lpstr>
      <vt:lpstr>Smart Fire Safety System</vt:lpstr>
      <vt:lpstr>A smart fire safety system designed to autonomously detect and extinguish fires, delivering real-time information to users and seamlessly executing advanced tasks necessary in emergency situations.</vt:lpstr>
      <vt:lpstr>The Problem Statement</vt:lpstr>
      <vt:lpstr>The Geneva Association estimates the annual cost of fire losses at approximately 1% of global GDP based on data from various countries.  Global insured fire losses at $37 billion in 2021- The Munich Re report "Natural disaster risks - Rising trend in losses“  As per the National Crime Records Bureau, between 2001 to 2014, about over 60 people die every day and about 25,000 persons die every year due to fires and related causes, in India. A total of 3.16 lakh fire accident cases were reported in the country.   Fire incidents killed 35 people daily between 2016 and 2020, as per NCRB.  About Rs. 1000 crores are lost every year due to fire in India.  A 2018 study published in Fire Technology found that every minute delay in firefighter arrival increased property damage by 1.04%.  </vt:lpstr>
      <vt:lpstr>Impacts and Origins of Fire Hazards</vt:lpstr>
      <vt:lpstr>Mitigating Fire Hazards</vt:lpstr>
      <vt:lpstr>Solution</vt:lpstr>
      <vt:lpstr>Solution Overview</vt:lpstr>
      <vt:lpstr>Technical Stack</vt:lpstr>
      <vt:lpstr>PowerPoint Presentation</vt:lpstr>
      <vt:lpstr>PowerPoint Presentation</vt:lpstr>
      <vt:lpstr>Algorithm</vt:lpstr>
      <vt:lpstr>PowerPoint Presentation</vt:lpstr>
      <vt:lpstr>PowerPoint Presentation</vt:lpstr>
      <vt:lpstr>Equipments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Fire Safety System</dc:title>
  <cp:lastModifiedBy>Priyam Das</cp:lastModifiedBy>
  <cp:revision>7</cp:revision>
  <dcterms:modified xsi:type="dcterms:W3CDTF">2024-03-03T17:59:48Z</dcterms:modified>
</cp:coreProperties>
</file>