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panose="020B0604020202020204" charset="0"/>
      <p:bold r:id="rId7"/>
    </p:embeddedFont>
    <p:embeddedFont>
      <p:font typeface="Libre Franklin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m Das" initials="PD" lastIdx="2" clrIdx="0">
    <p:extLst>
      <p:ext uri="{19B8F6BF-5375-455C-9EA6-DF929625EA0E}">
        <p15:presenceInfo xmlns:p15="http://schemas.microsoft.com/office/powerpoint/2012/main" userId="a8ec1f4a381074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57" name="Google Shape;57;p1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5839833" y="5784349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64" name="Google Shape;64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14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0" cy="27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6" name="Google Shape;76;p15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79" name="Google Shape;79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2" name="Google Shape;82;p1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3223362" y="139207"/>
            <a:ext cx="8646083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sz="3600"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5074024" y="1557691"/>
            <a:ext cx="6795421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7CA6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Ministry/Organization Name: RCCIIT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7CA6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PS Code: SBHRCCIITXXX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7CA6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Problem Statement Title:  Autonomous fire detection and extinguishing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sz="1600" b="1" dirty="0">
                <a:solidFill>
                  <a:srgbClr val="7CA6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                                                       system with real-time notification </a:t>
            </a:r>
            <a:endParaRPr lang="en-US" sz="16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7CA6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Team Name:  DevDynamos</a:t>
            </a:r>
            <a:endParaRPr lang="en-US" sz="16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7CA6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Team Leader Name: Priyam Das</a:t>
            </a:r>
            <a:endParaRPr lang="en-US" sz="16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7CA6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 Institute Code (AISHE): C-6202</a:t>
            </a:r>
            <a:endParaRPr lang="en-US" sz="16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7CA6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 Institute Name: Heritage Institute of Technology</a:t>
            </a:r>
            <a:endParaRPr lang="en-US" sz="16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7CA6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Theme Name:  Open Innovation</a:t>
            </a:r>
            <a:endParaRPr sz="1600" b="1" dirty="0">
              <a:solidFill>
                <a:srgbClr val="212529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16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382297" y="759392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600" dirty="0"/>
              <a:t>Idea/Approach Details</a:t>
            </a:r>
            <a:endParaRPr sz="3600"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357084" y="1738565"/>
            <a:ext cx="6627358" cy="470340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accent2"/>
              </a:buClr>
            </a:pPr>
            <a:r>
              <a:rPr lang="en-US" sz="1400" b="1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 smart fire safety system that autonomously detects and extinguishes fires while delivering real-time information to users and seamlessly executing advanced tasks during emergencies.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200" b="1" dirty="0">
              <a:solidFill>
                <a:schemeClr val="accent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 b="1" i="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Autonomous Fire Detection and Extinguishing:</a:t>
            </a:r>
            <a:endParaRPr lang="en-US" sz="1400" b="0" i="0" dirty="0">
              <a:solidFill>
                <a:schemeClr val="accent2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b="0" i="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utomatic detection and suppression of fires</a:t>
            </a:r>
          </a:p>
          <a:p>
            <a:pPr marL="0" indent="0"/>
            <a:r>
              <a:rPr lang="en-US" sz="1400" b="1" i="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Real-time User Notifications:</a:t>
            </a:r>
            <a:endParaRPr lang="en-US" sz="1400" dirty="0">
              <a:solidFill>
                <a:schemeClr val="accent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R</a:t>
            </a:r>
            <a:r>
              <a:rPr lang="en-US" sz="1400" b="0" i="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eal-time notifications in case of critical situations conveying details(intensity, fire type, temperature) to users</a:t>
            </a:r>
          </a:p>
          <a:p>
            <a:pPr marL="0" indent="0"/>
            <a:r>
              <a:rPr lang="en-US" sz="1400" b="1" i="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Automated Emergency Response:</a:t>
            </a:r>
            <a:endParaRPr lang="en-US" sz="1400" b="0" i="0" dirty="0">
              <a:solidFill>
                <a:schemeClr val="accent2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b="0" i="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utomatic calls to rescue teams and  providing estimated time of arrival (ETA) </a:t>
            </a:r>
          </a:p>
          <a:p>
            <a:pPr marL="0" indent="0"/>
            <a:r>
              <a:rPr lang="en-US" sz="1400" b="1" i="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Evacuation Route Planning:</a:t>
            </a:r>
            <a:endParaRPr lang="en-US" sz="1400" b="0" i="0" dirty="0">
              <a:solidFill>
                <a:schemeClr val="accent2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400" b="0" i="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vacuation routes using building or infrastructure blueprint</a:t>
            </a:r>
          </a:p>
          <a:p>
            <a:pPr marL="0" indent="0"/>
            <a:r>
              <a:rPr lang="en-US" sz="1400" b="1" i="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Continuous Monitoring and Updates:</a:t>
            </a:r>
            <a:endParaRPr lang="en-US" sz="1400" dirty="0">
              <a:solidFill>
                <a:schemeClr val="accent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400" b="0" i="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ontinuous monitoring and updates at regular time intervals</a:t>
            </a:r>
          </a:p>
        </p:txBody>
      </p:sp>
      <p:sp>
        <p:nvSpPr>
          <p:cNvPr id="109" name="Google Shape;109;p17"/>
          <p:cNvSpPr txBox="1"/>
          <p:nvPr/>
        </p:nvSpPr>
        <p:spPr>
          <a:xfrm>
            <a:off x="7206846" y="651498"/>
            <a:ext cx="4267200" cy="259117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Technology stack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2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Arduino</a:t>
            </a:r>
            <a:r>
              <a:rPr lang="en-IN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" sz="1400" dirty="0">
                <a:solidFill>
                  <a:schemeClr val="tx1"/>
                </a:solidFill>
              </a:rPr>
              <a:t>Microcontroller board </a:t>
            </a:r>
            <a:endParaRPr dirty="0">
              <a:solidFill>
                <a:schemeClr val="tx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Esp32</a:t>
            </a:r>
            <a:r>
              <a:rPr lang="en-IN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r>
              <a:rPr lang="en" sz="1400" dirty="0">
                <a:solidFill>
                  <a:schemeClr val="tx1"/>
                </a:solidFill>
              </a:rPr>
              <a:t> Communication with Web App.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React JS</a:t>
            </a:r>
            <a:r>
              <a:rPr lang="en-IN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" sz="1400" dirty="0">
                <a:solidFill>
                  <a:schemeClr val="tx1"/>
                </a:solidFill>
              </a:rPr>
              <a:t>Frontend of the Web App</a:t>
            </a:r>
            <a:endParaRPr dirty="0">
              <a:solidFill>
                <a:schemeClr val="tx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Tailwind CSS</a:t>
            </a:r>
            <a:r>
              <a:rPr lang="en-US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" sz="1400" dirty="0">
                <a:solidFill>
                  <a:schemeClr val="tx1"/>
                </a:solidFill>
              </a:rPr>
              <a:t>style the Web App</a:t>
            </a:r>
            <a:endParaRPr lang="en" sz="1400" dirty="0">
              <a:solidFill>
                <a:schemeClr val="tx1"/>
              </a:solidFill>
              <a:latin typeface="Libre Franklin"/>
              <a:sym typeface="Libre Franklin"/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MongoDB</a:t>
            </a:r>
            <a:r>
              <a:rPr lang="en-US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" sz="1400" dirty="0">
                <a:solidFill>
                  <a:schemeClr val="tx1"/>
                </a:solidFill>
              </a:rPr>
              <a:t>Store User and Notification data</a:t>
            </a:r>
            <a:endParaRPr lang="en-US" dirty="0">
              <a:solidFill>
                <a:schemeClr val="tx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u="none" strike="noStrike" cap="none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i="0" u="none" strike="noStrike" cap="none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Node JS</a:t>
            </a:r>
            <a:r>
              <a:rPr lang="en-US" b="0" i="0" u="none" strike="noStrike" cap="none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" sz="1400" dirty="0"/>
              <a:t>Create</a:t>
            </a:r>
            <a:r>
              <a:rPr lang="en" sz="1400" dirty="0">
                <a:solidFill>
                  <a:schemeClr val="tx1"/>
                </a:solidFill>
              </a:rPr>
              <a:t> a server for Web App</a:t>
            </a:r>
            <a:endParaRPr lang="en-US" b="0" i="0" u="none" strike="noStrike" cap="none" dirty="0">
              <a:solidFill>
                <a:schemeClr val="tx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Express JS</a:t>
            </a:r>
            <a:r>
              <a:rPr lang="en-US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r>
              <a:rPr lang="en-US" b="0" i="0" u="none" strike="noStrike" cap="none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1400" dirty="0">
                <a:solidFill>
                  <a:schemeClr val="tx1"/>
                </a:solidFill>
              </a:rPr>
              <a:t>Backend framework of Server</a:t>
            </a:r>
            <a:endParaRPr lang="en-IN" sz="14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EC5426-6960-B9E0-06F1-6F331154ED9C}"/>
              </a:ext>
            </a:extLst>
          </p:cNvPr>
          <p:cNvGrpSpPr/>
          <p:nvPr/>
        </p:nvGrpSpPr>
        <p:grpSpPr>
          <a:xfrm>
            <a:off x="6445366" y="3429000"/>
            <a:ext cx="5474903" cy="3226641"/>
            <a:chOff x="807951" y="408251"/>
            <a:chExt cx="7657052" cy="43456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C70737-DEFF-4C27-F7B6-09ED68E52F4C}"/>
                </a:ext>
              </a:extLst>
            </p:cNvPr>
            <p:cNvSpPr/>
            <p:nvPr/>
          </p:nvSpPr>
          <p:spPr>
            <a:xfrm>
              <a:off x="3910693" y="2319824"/>
              <a:ext cx="1322615" cy="5038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b="1" dirty="0"/>
                <a:t>ARDUINO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D5AF4B2-333F-77D7-73D6-02742060DD28}"/>
                </a:ext>
              </a:extLst>
            </p:cNvPr>
            <p:cNvSpPr/>
            <p:nvPr/>
          </p:nvSpPr>
          <p:spPr>
            <a:xfrm>
              <a:off x="3634564" y="3703051"/>
              <a:ext cx="1874870" cy="2647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800" dirty="0"/>
                <a:t>Wi-Fi Module(Esp 32)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AC8A71-2C37-CD10-8E53-6075144321FA}"/>
                </a:ext>
              </a:extLst>
            </p:cNvPr>
            <p:cNvSpPr/>
            <p:nvPr/>
          </p:nvSpPr>
          <p:spPr>
            <a:xfrm>
              <a:off x="1149231" y="674354"/>
              <a:ext cx="1447413" cy="5038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800" dirty="0"/>
                <a:t>GPS Module</a:t>
              </a:r>
            </a:p>
            <a:p>
              <a:pPr algn="ctr"/>
              <a:r>
                <a:rPr lang="en-IN" sz="800" dirty="0"/>
                <a:t>(GPS Neo-6M)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0EC04A-C708-956E-548B-FE0C06A98037}"/>
                </a:ext>
              </a:extLst>
            </p:cNvPr>
            <p:cNvSpPr/>
            <p:nvPr/>
          </p:nvSpPr>
          <p:spPr>
            <a:xfrm>
              <a:off x="807951" y="3973987"/>
              <a:ext cx="1666391" cy="7799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800" dirty="0">
                  <a:solidFill>
                    <a:schemeClr val="tx1"/>
                  </a:solidFill>
                </a:rPr>
                <a:t>Flame Sensor</a:t>
              </a:r>
            </a:p>
            <a:p>
              <a:pPr algn="ctr"/>
              <a:r>
                <a:rPr lang="en-IN" sz="800" dirty="0">
                  <a:solidFill>
                    <a:schemeClr val="tx1"/>
                  </a:solidFill>
                </a:rPr>
                <a:t>Smoke Sensor</a:t>
              </a:r>
            </a:p>
            <a:p>
              <a:pPr algn="ctr"/>
              <a:r>
                <a:rPr lang="en-IN" sz="800" dirty="0">
                  <a:solidFill>
                    <a:schemeClr val="tx1"/>
                  </a:solidFill>
                </a:rPr>
                <a:t>Thermal (IR) Imaging(AMD8833)</a:t>
              </a: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B4332490-AD3F-1281-DC58-6390CAE9FD52}"/>
                </a:ext>
              </a:extLst>
            </p:cNvPr>
            <p:cNvSpPr/>
            <p:nvPr/>
          </p:nvSpPr>
          <p:spPr>
            <a:xfrm>
              <a:off x="1185175" y="1788932"/>
              <a:ext cx="1392594" cy="503853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800" dirty="0"/>
                <a:t>Location of the Robot</a:t>
              </a: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E23372CE-8A20-CC69-22FF-15B5E70F8805}"/>
                </a:ext>
              </a:extLst>
            </p:cNvPr>
            <p:cNvSpPr/>
            <p:nvPr/>
          </p:nvSpPr>
          <p:spPr>
            <a:xfrm>
              <a:off x="807951" y="2951263"/>
              <a:ext cx="1822390" cy="567580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800" dirty="0"/>
                <a:t>Fire Source detection</a:t>
              </a:r>
            </a:p>
            <a:p>
              <a:pPr algn="ctr"/>
              <a:r>
                <a:rPr lang="en-IN" sz="800" dirty="0"/>
                <a:t>(Location of Fire)</a:t>
              </a:r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260E9E0D-F476-2128-F425-97D75CE814D0}"/>
                </a:ext>
              </a:extLst>
            </p:cNvPr>
            <p:cNvSpPr/>
            <p:nvPr/>
          </p:nvSpPr>
          <p:spPr>
            <a:xfrm>
              <a:off x="3875701" y="1462265"/>
              <a:ext cx="1392594" cy="503853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600" dirty="0"/>
                <a:t>If FIRE is Detected</a:t>
              </a: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17D650A8-4E65-6F8B-6171-97EDF4C77B4B}"/>
                </a:ext>
              </a:extLst>
            </p:cNvPr>
            <p:cNvSpPr/>
            <p:nvPr/>
          </p:nvSpPr>
          <p:spPr>
            <a:xfrm>
              <a:off x="3875701" y="3027236"/>
              <a:ext cx="1392594" cy="503853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600" dirty="0"/>
                <a:t>If FIRE is Detected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750023F-B290-832D-23E2-EAA24710F577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1881471" y="1183616"/>
              <a:ext cx="19829" cy="605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D431DC0-0650-CB6D-BBF3-3447DE0182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6528" y="3561252"/>
              <a:ext cx="0" cy="406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BBBC47F-A08A-8811-D5E5-3C6D1D60EE43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H="1" flipV="1">
              <a:off x="4571998" y="1972021"/>
              <a:ext cx="2" cy="347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D3508F-0351-2134-122A-5CD7E8037C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1998" y="1124958"/>
              <a:ext cx="2" cy="347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C5FE92-9683-83A8-5235-751382D24DB9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4571997" y="2811431"/>
              <a:ext cx="1" cy="215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CCB235C-702C-3AB8-0C07-76AA3BC3CC19}"/>
                </a:ext>
              </a:extLst>
            </p:cNvPr>
            <p:cNvCxnSpPr>
              <a:cxnSpLocks/>
            </p:cNvCxnSpPr>
            <p:nvPr/>
          </p:nvCxnSpPr>
          <p:spPr>
            <a:xfrm>
              <a:off x="4584390" y="3518843"/>
              <a:ext cx="1" cy="215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FF87FD-4338-E3CF-F732-F102FF71FE3E}"/>
                </a:ext>
              </a:extLst>
            </p:cNvPr>
            <p:cNvCxnSpPr>
              <a:cxnSpLocks/>
            </p:cNvCxnSpPr>
            <p:nvPr/>
          </p:nvCxnSpPr>
          <p:spPr>
            <a:xfrm>
              <a:off x="5384342" y="834188"/>
              <a:ext cx="9310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7DB1DCD-2627-3453-A69E-77EC28C782B7}"/>
                </a:ext>
              </a:extLst>
            </p:cNvPr>
            <p:cNvCxnSpPr>
              <a:cxnSpLocks/>
            </p:cNvCxnSpPr>
            <p:nvPr/>
          </p:nvCxnSpPr>
          <p:spPr>
            <a:xfrm>
              <a:off x="4584389" y="3967797"/>
              <a:ext cx="0" cy="456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AA8EA9C1-31A9-5E4D-A6C1-86F3A4129A72}"/>
                </a:ext>
              </a:extLst>
            </p:cNvPr>
            <p:cNvCxnSpPr>
              <a:cxnSpLocks/>
            </p:cNvCxnSpPr>
            <p:nvPr/>
          </p:nvCxnSpPr>
          <p:spPr>
            <a:xfrm>
              <a:off x="2487155" y="2070389"/>
              <a:ext cx="1378049" cy="38702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8AAA5D7E-FDF3-D32D-0E44-E07BB7551A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0905" y="2660969"/>
              <a:ext cx="1285585" cy="60528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8EC6B35-B43C-0FC1-1D6B-932B8CC2E9DD}"/>
                </a:ext>
              </a:extLst>
            </p:cNvPr>
            <p:cNvSpPr/>
            <p:nvPr/>
          </p:nvSpPr>
          <p:spPr>
            <a:xfrm>
              <a:off x="3528371" y="4428295"/>
              <a:ext cx="2087252" cy="325655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800" dirty="0"/>
                <a:t>Data sent to WebApp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30513B9-2AEA-35CE-6430-536D3B68F232}"/>
                </a:ext>
              </a:extLst>
            </p:cNvPr>
            <p:cNvSpPr/>
            <p:nvPr/>
          </p:nvSpPr>
          <p:spPr>
            <a:xfrm>
              <a:off x="3759652" y="408251"/>
              <a:ext cx="1624690" cy="7199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800" dirty="0">
                  <a:solidFill>
                    <a:schemeClr val="tx1"/>
                  </a:solidFill>
                </a:rPr>
                <a:t>Flame Sensor</a:t>
              </a:r>
            </a:p>
            <a:p>
              <a:pPr algn="ctr"/>
              <a:r>
                <a:rPr lang="en-IN" sz="800" dirty="0">
                  <a:solidFill>
                    <a:schemeClr val="tx1"/>
                  </a:solidFill>
                </a:rPr>
                <a:t>Smoke Sensor</a:t>
              </a:r>
            </a:p>
            <a:p>
              <a:pPr algn="ctr"/>
              <a:r>
                <a:rPr lang="en-IN" sz="800" dirty="0">
                  <a:solidFill>
                    <a:schemeClr val="tx1"/>
                  </a:solidFill>
                </a:rPr>
                <a:t>Thermal Image</a:t>
              </a:r>
            </a:p>
            <a:p>
              <a:pPr algn="ctr"/>
              <a:r>
                <a:rPr lang="en-IN" sz="800" dirty="0">
                  <a:solidFill>
                    <a:schemeClr val="tx1"/>
                  </a:solidFill>
                </a:rPr>
                <a:t>GPS Module</a:t>
              </a:r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4FBAA34-E766-BAA4-2A05-61EE521ECC78}"/>
                </a:ext>
              </a:extLst>
            </p:cNvPr>
            <p:cNvSpPr/>
            <p:nvPr/>
          </p:nvSpPr>
          <p:spPr>
            <a:xfrm>
              <a:off x="6271961" y="607418"/>
              <a:ext cx="2087252" cy="436418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800" dirty="0"/>
                <a:t>Drive the Robot to the Location of Fire</a:t>
              </a:r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27C8A910-4113-5CF1-2B3E-061998DD8D2A}"/>
                </a:ext>
              </a:extLst>
            </p:cNvPr>
            <p:cNvSpPr/>
            <p:nvPr/>
          </p:nvSpPr>
          <p:spPr>
            <a:xfrm>
              <a:off x="6060045" y="1794570"/>
              <a:ext cx="2404958" cy="1233904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/>
                <a:t>Turn on Water Pump in Water Tank</a:t>
              </a:r>
            </a:p>
            <a:p>
              <a:pPr algn="ctr"/>
              <a:r>
                <a:rPr lang="en-IN" sz="900" dirty="0"/>
                <a:t>and</a:t>
              </a:r>
            </a:p>
            <a:p>
              <a:pPr algn="ctr"/>
              <a:r>
                <a:rPr lang="en-IN" sz="900" dirty="0"/>
                <a:t>Sprinkle Water to Extinguish Fire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3580FCA-07DC-C8A9-BC09-6BFEC695A05F}"/>
                </a:ext>
              </a:extLst>
            </p:cNvPr>
            <p:cNvCxnSpPr>
              <a:cxnSpLocks/>
            </p:cNvCxnSpPr>
            <p:nvPr/>
          </p:nvCxnSpPr>
          <p:spPr>
            <a:xfrm>
              <a:off x="7691685" y="1057572"/>
              <a:ext cx="0" cy="72326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35E62C-8871-5AA8-EA07-6AD5C477B599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>
            <a:off x="11057915" y="3900916"/>
            <a:ext cx="2564" cy="55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5189" y="0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200" dirty="0"/>
              <a:t>Idea/Approach Details</a:t>
            </a:r>
            <a:endParaRPr sz="3200" dirty="0"/>
          </a:p>
        </p:txBody>
      </p:sp>
      <p:sp>
        <p:nvSpPr>
          <p:cNvPr id="119" name="Google Shape;119;p18"/>
          <p:cNvSpPr txBox="1"/>
          <p:nvPr/>
        </p:nvSpPr>
        <p:spPr>
          <a:xfrm>
            <a:off x="271461" y="4412579"/>
            <a:ext cx="11153775" cy="3922968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 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Dependencies:</a:t>
            </a:r>
            <a:endParaRPr lang="en-IN" sz="1200" b="1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sz="12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Hardware and Sensor Integration: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en-US" sz="1200" b="0" i="1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Sensor calibration, compatibility testing, and proper functioning of hardware components.</a:t>
            </a:r>
          </a:p>
          <a:p>
            <a:pPr algn="l"/>
            <a:r>
              <a:rPr lang="en-US" sz="12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Software Development and Algorithm Implementation:</a:t>
            </a:r>
            <a:endParaRPr lang="en-US" sz="12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en-US" sz="1200" b="0" i="1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Successful implementation of algorithms for fire detection, evacuation route calculation, and communication protocols.</a:t>
            </a:r>
          </a:p>
          <a:p>
            <a:pPr algn="l"/>
            <a:r>
              <a:rPr lang="en-US" sz="12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User Interface Design and Backend Development:</a:t>
            </a:r>
            <a:endParaRPr lang="en-US" sz="12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en-US" sz="1200" b="0" i="1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backend, including real-time data synchronization and communication with emergency services, must be sufficiently developed to inform the design of the user interface.</a:t>
            </a:r>
          </a:p>
          <a:p>
            <a:pPr algn="l"/>
            <a:r>
              <a:rPr lang="en-US" sz="12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Communication between Hardware and Software:</a:t>
            </a:r>
            <a:endParaRPr lang="en-US" sz="12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en-US" sz="1200" b="0" i="1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Communication standards should occur in tandem with both hardware and software to ensure seamless interaction between the two components.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2EE18-6D1F-06CB-4BA6-8BF80D0D3C46}"/>
              </a:ext>
            </a:extLst>
          </p:cNvPr>
          <p:cNvSpPr txBox="1"/>
          <p:nvPr/>
        </p:nvSpPr>
        <p:spPr>
          <a:xfrm>
            <a:off x="271460" y="644210"/>
            <a:ext cx="116490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Cases </a:t>
            </a:r>
            <a:endParaRPr lang="en-IN" sz="1200" b="1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IN" sz="1200" b="1" i="0" dirty="0">
                <a:solidFill>
                  <a:srgbClr val="0D0D0D"/>
                </a:solidFill>
                <a:effectLst/>
                <a:latin typeface="Söhne"/>
              </a:rPr>
              <a:t>1. Residential Homes: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D0D0D"/>
                </a:solidFill>
                <a:effectLst/>
                <a:latin typeface="Söhne"/>
              </a:rPr>
              <a:t>Scenario</a:t>
            </a:r>
            <a:r>
              <a:rPr lang="en-US" sz="1200" b="0" i="1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A fire breaks out in a residential home while its owner is away.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D0D0D"/>
                </a:solidFill>
                <a:effectLst/>
                <a:latin typeface="Söhne"/>
              </a:rPr>
              <a:t>Solution</a:t>
            </a:r>
            <a:r>
              <a:rPr lang="en-US" sz="1200" b="0" i="1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The system detects the fire, extinguishes it in case of a minor fire, sends real-time notifications to the homeowner's mobile device, and automatically notifies the local fire department if the fire is uncontrollable.</a:t>
            </a:r>
          </a:p>
          <a:p>
            <a:pPr algn="l"/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2. Apartment Buildings:</a:t>
            </a: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D0D0D"/>
                </a:solidFill>
                <a:effectLst/>
                <a:latin typeface="Söhne"/>
              </a:rPr>
              <a:t>Scenario</a:t>
            </a:r>
            <a:r>
              <a:rPr lang="en-US" sz="1200" b="0" i="1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A fire occurs in a specific apartment within a multi-unit building.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D0D0D"/>
                </a:solidFill>
                <a:effectLst/>
                <a:latin typeface="Söhne"/>
              </a:rPr>
              <a:t>Solution</a:t>
            </a:r>
            <a:r>
              <a:rPr lang="en-US" sz="1200" b="0" i="1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The system identifies the affected apartment, notifies both the resident and building management, provides evacuation routes, and updates emergency services on the precise location of the incident.</a:t>
            </a:r>
          </a:p>
          <a:p>
            <a:pPr algn="l"/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3. Industrial Facilities:</a:t>
            </a: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D0D0D"/>
                </a:solidFill>
                <a:effectLst/>
                <a:latin typeface="Söhne"/>
              </a:rPr>
              <a:t>Scenario</a:t>
            </a:r>
            <a:r>
              <a:rPr lang="en-US" sz="1200" b="0" i="1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A fire hazard arises in a manufacturing facility.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D0D0D"/>
                </a:solidFill>
                <a:effectLst/>
                <a:latin typeface="Söhne"/>
              </a:rPr>
              <a:t>Solution</a:t>
            </a:r>
            <a:r>
              <a:rPr lang="en-US" sz="1200" b="0" i="1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The fire safety system detects the hazard, notifies on-site personnel, guides them to safety, and automatically communicates with emergency services.</a:t>
            </a:r>
          </a:p>
          <a:p>
            <a:pPr algn="l"/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4. Schools and Educational Institutions:</a:t>
            </a: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D0D0D"/>
                </a:solidFill>
                <a:effectLst/>
                <a:latin typeface="Söhne"/>
              </a:rPr>
              <a:t>Scenario</a:t>
            </a:r>
            <a:r>
              <a:rPr lang="en-US" sz="1200" b="0" i="1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A fire emergency occurs in a school building.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D0D0D"/>
                </a:solidFill>
                <a:effectLst/>
                <a:latin typeface="Söhne"/>
              </a:rPr>
              <a:t>Solution</a:t>
            </a:r>
            <a:r>
              <a:rPr lang="en-US" sz="1200" b="0" i="1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The system alerts students and staff, guides them through evacuation routes provided through the app, and communicates with emergency services.</a:t>
            </a:r>
          </a:p>
          <a:p>
            <a:pPr algn="l"/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5. Remote Monitoring:</a:t>
            </a: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D0D0D"/>
                </a:solidFill>
                <a:effectLst/>
                <a:latin typeface="Söhne"/>
              </a:rPr>
              <a:t>Scenario</a:t>
            </a:r>
            <a:r>
              <a:rPr lang="en-US" sz="1200" b="0" i="1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Homeowners or facility managers want to monitor their premises remotely.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D0D0D"/>
                </a:solidFill>
                <a:effectLst/>
                <a:latin typeface="Söhne"/>
              </a:rPr>
              <a:t>Solution</a:t>
            </a:r>
            <a:r>
              <a:rPr lang="en-US" sz="1200" b="0" i="1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The system offers remote monitoring capabilities, allowing users to check real-time fire data, receive notifications, and access video feeds from connected cameras via a secure online platform.</a:t>
            </a:r>
          </a:p>
          <a:p>
            <a:pPr algn="l"/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000" cy="47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Priyam Das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B. tech		Stream : ECE		Year 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>
                <a:solidFill>
                  <a:srgbClr val="5D7C3F"/>
                </a:solidFill>
              </a:rPr>
              <a:t>Aishik</a:t>
            </a:r>
            <a:r>
              <a:rPr lang="en-US" sz="1200" b="1" dirty="0">
                <a:solidFill>
                  <a:srgbClr val="5D7C3F"/>
                </a:solidFill>
              </a:rPr>
              <a:t> Paul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B. tech		Stream : ECE		Year : II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Pritam </a:t>
            </a:r>
            <a:r>
              <a:rPr lang="en-US" sz="1200" b="1" dirty="0" err="1">
                <a:solidFill>
                  <a:srgbClr val="5D7C3F"/>
                </a:solidFill>
              </a:rPr>
              <a:t>Pramanik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B. tech		Stream : ECE		Year : II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Suman </a:t>
            </a:r>
            <a:r>
              <a:rPr lang="en-US" sz="1200" b="1" dirty="0" err="1">
                <a:solidFill>
                  <a:srgbClr val="5D7C3F"/>
                </a:solidFill>
              </a:rPr>
              <a:t>Majee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B. tech		Stream : AIML		Year : II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 err="1">
                <a:solidFill>
                  <a:srgbClr val="5D7C3F"/>
                </a:solidFill>
              </a:rPr>
              <a:t>Gourav</a:t>
            </a:r>
            <a:r>
              <a:rPr lang="en-US" sz="1200" b="1" dirty="0">
                <a:solidFill>
                  <a:srgbClr val="5D7C3F"/>
                </a:solidFill>
              </a:rPr>
              <a:t> Dey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B. tech		Stream : CSE		Year : II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 Name: Trisha Sengupta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/>
              <a:t>Branch : B. tech 		Stream : ECE		Year 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 Name: Dr. Anindya Sen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: Computer Vision 	Expertise : Image Processing 	Domain Experience (in years):  39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5238</TotalTime>
  <Words>842</Words>
  <Application>Microsoft Office PowerPoint</Application>
  <PresentationFormat>Widescreen</PresentationFormat>
  <Paragraphs>93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Wingdings</vt:lpstr>
      <vt:lpstr>Calibri</vt:lpstr>
      <vt:lpstr>Franklin Gothic</vt:lpstr>
      <vt:lpstr>Noto Sans Symbols</vt:lpstr>
      <vt:lpstr>Söhne</vt:lpstr>
      <vt:lpstr>Arial</vt:lpstr>
      <vt:lpstr>Libre Franklin</vt:lpstr>
      <vt:lpstr>Simple Light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cp:lastModifiedBy>Priyam Das</cp:lastModifiedBy>
  <cp:revision>3</cp:revision>
  <dcterms:modified xsi:type="dcterms:W3CDTF">2024-03-10T05:25:05Z</dcterms:modified>
</cp:coreProperties>
</file>