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95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DGouravDey/freelance-clone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69511" y="247996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130710"/>
            <a:ext cx="8357419" cy="450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" panose="020B0502040204020203" pitchFamily="34" charset="0"/>
                <a:cs typeface="Arial" panose="020B0604020202020204" pitchFamily="34" charset="0"/>
              </a:rPr>
              <a:t>Problem Statement ID - SIH1629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" panose="020B0502040204020203" pitchFamily="34" charset="0"/>
                <a:cs typeface="Arial" panose="020B0604020202020204" pitchFamily="34" charset="0"/>
              </a:rPr>
              <a:t>Problem Statement Title - Freelancing Platform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" panose="020B0502040204020203" pitchFamily="34" charset="0"/>
                <a:cs typeface="Arial" panose="020B0604020202020204" pitchFamily="34" charset="0"/>
              </a:rPr>
              <a:t>Theme - Smart Education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" panose="020B0502040204020203" pitchFamily="34" charset="0"/>
                <a:cs typeface="Arial" panose="020B0604020202020204" pitchFamily="34" charset="0"/>
              </a:rPr>
              <a:t>PS Category 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" panose="020B0502040204020203" pitchFamily="34" charset="0"/>
                <a:cs typeface="Arial" panose="020B0604020202020204" pitchFamily="34" charset="0"/>
              </a:rPr>
              <a:t>Team ID -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" panose="020B0502040204020203" pitchFamily="34" charset="0"/>
                <a:cs typeface="Arial" panose="020B0604020202020204" pitchFamily="34" charset="0"/>
              </a:rPr>
              <a:t>Team Name- Code Kirmadas</a:t>
            </a:r>
            <a:endParaRPr lang="en-IN" sz="24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" y="838938"/>
            <a:ext cx="12191998" cy="616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chemeClr val="tx2"/>
                </a:solidFill>
                <a:latin typeface="Bahnschrift" panose="020B0502040204020203" pitchFamily="34" charset="0"/>
                <a:cs typeface="Arial" pitchFamily="34" charset="0"/>
              </a:rPr>
              <a:t>Proposed Solution: Freelancing Opportunities Platform</a:t>
            </a:r>
            <a:endParaRPr lang="en-US" sz="2400" dirty="0">
              <a:latin typeface="Bahnschrift" panose="020B0502040204020203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" panose="020B0502040204020203" pitchFamily="34" charset="0"/>
                <a:cs typeface="Arial" pitchFamily="34" charset="0"/>
              </a:rPr>
              <a:t>Solution Overview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300" b="1" dirty="0">
              <a:latin typeface="Bahnschrift" panose="020B0502040204020203" pitchFamily="34" charset="0"/>
              <a:cs typeface="Arial" pitchFamily="34" charset="0"/>
            </a:endParaRPr>
          </a:p>
          <a:p>
            <a:pPr marL="800100" lvl="1" indent="-342900" algn="just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latin typeface="Bahnschrift" panose="020B0502040204020203" pitchFamily="34" charset="0"/>
                <a:cs typeface="Arial" pitchFamily="34" charset="0"/>
              </a:rPr>
              <a:t>Freelance Marketplace</a:t>
            </a:r>
            <a:r>
              <a:rPr lang="en-US" sz="2000" dirty="0">
                <a:latin typeface="Bahnschrift" panose="020B0502040204020203" pitchFamily="34" charset="0"/>
                <a:cs typeface="Arial" pitchFamily="34" charset="0"/>
              </a:rPr>
              <a:t>: Freelance Work Listings with Bidding System</a:t>
            </a:r>
          </a:p>
          <a:p>
            <a:pPr marL="800100" lvl="1" indent="-342900" algn="just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latin typeface="Bahnschrift" panose="020B0502040204020203" pitchFamily="34" charset="0"/>
                <a:cs typeface="Arial" pitchFamily="34" charset="0"/>
              </a:rPr>
              <a:t>Profile &amp; Portfolio</a:t>
            </a:r>
            <a:r>
              <a:rPr lang="en-US" sz="2000" dirty="0">
                <a:latin typeface="Bahnschrift" panose="020B0502040204020203" pitchFamily="34" charset="0"/>
                <a:cs typeface="Arial" pitchFamily="34" charset="0"/>
              </a:rPr>
              <a:t>: Showcase skills and experience, Rating system to bolster Profile</a:t>
            </a:r>
          </a:p>
          <a:p>
            <a:pPr marL="800100" lvl="1" indent="-342900" algn="just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latin typeface="Bahnschrift" panose="020B0502040204020203" pitchFamily="34" charset="0"/>
                <a:cs typeface="Arial" pitchFamily="34" charset="0"/>
              </a:rPr>
              <a:t>AI Integration and Collaborative Filtering</a:t>
            </a:r>
            <a:r>
              <a:rPr lang="en-US" sz="2000" dirty="0">
                <a:latin typeface="Bahnschrift" panose="020B0502040204020203" pitchFamily="34" charset="0"/>
                <a:cs typeface="Arial" pitchFamily="34" charset="0"/>
              </a:rPr>
              <a:t>: Provide AI-driven insights with searching &amp; filtering</a:t>
            </a:r>
          </a:p>
          <a:p>
            <a:pPr marL="800100" lvl="1" indent="-342900" algn="just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latin typeface="Bahnschrift" panose="020B0502040204020203" pitchFamily="34" charset="0"/>
              </a:rPr>
              <a:t>Resume Score Predictor</a:t>
            </a:r>
            <a:r>
              <a:rPr lang="en-US" sz="2000" dirty="0">
                <a:latin typeface="Bahnschrift" panose="020B0502040204020203" pitchFamily="34" charset="0"/>
              </a:rPr>
              <a:t>: Analyze resumes and provides ATS-like Resume Score prediction.</a:t>
            </a:r>
          </a:p>
          <a:p>
            <a:pPr marL="800100" lvl="1" indent="-342900" algn="just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latin typeface="Bahnschrift" panose="020B0502040204020203" pitchFamily="34" charset="0"/>
              </a:rPr>
              <a:t>Resume Tips &amp; Recommendations</a:t>
            </a:r>
            <a:r>
              <a:rPr lang="en-US" sz="2000" dirty="0">
                <a:latin typeface="Bahnschrift" panose="020B0502040204020203" pitchFamily="34" charset="0"/>
              </a:rPr>
              <a:t>: Offer suggestions to improve resumes for better job matching.</a:t>
            </a:r>
          </a:p>
          <a:p>
            <a:pPr marL="800100" lvl="1" indent="-342900" algn="just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latin typeface="Bahnschrift" panose="020B0502040204020203" pitchFamily="34" charset="0"/>
                <a:cs typeface="Arial" pitchFamily="34" charset="0"/>
              </a:rPr>
              <a:t>Secure payments via Escrow</a:t>
            </a:r>
            <a:r>
              <a:rPr lang="en-US" sz="2000" dirty="0">
                <a:latin typeface="Bahnschrift" panose="020B0502040204020203" pitchFamily="34" charset="0"/>
                <a:cs typeface="Arial" pitchFamily="34" charset="0"/>
              </a:rPr>
              <a:t>: Facilitating smooth and secure financial transactions</a:t>
            </a:r>
            <a:endParaRPr lang="en-US" sz="800" b="1" dirty="0">
              <a:latin typeface="Bahnschrift" panose="020B0502040204020203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" panose="020B0502040204020203" pitchFamily="34" charset="0"/>
                <a:cs typeface="Arial" pitchFamily="34" charset="0"/>
              </a:rPr>
              <a:t>Innovation &amp; Uniqueness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500" b="1" dirty="0">
              <a:latin typeface="Bahnschrift" panose="020B0502040204020203" pitchFamily="34" charset="0"/>
              <a:cs typeface="Arial" pitchFamily="34" charset="0"/>
            </a:endParaRPr>
          </a:p>
          <a:p>
            <a:pPr marL="800100" lvl="1" indent="-34290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latin typeface="Bahnschrift" panose="020B0502040204020203" pitchFamily="34" charset="0"/>
                <a:cs typeface="Arial" pitchFamily="34" charset="0"/>
              </a:rPr>
              <a:t>Personalized Freelancer &amp; Project Recommendations</a:t>
            </a:r>
            <a:r>
              <a:rPr lang="en-US" sz="2000" dirty="0">
                <a:latin typeface="Bahnschrift" panose="020B0502040204020203" pitchFamily="34" charset="0"/>
                <a:cs typeface="Arial" pitchFamily="34" charset="0"/>
              </a:rPr>
              <a:t>: Tailored suggestions based on user profiles and project requirements.</a:t>
            </a:r>
          </a:p>
          <a:p>
            <a:pPr marL="800100" lvl="1" indent="-34290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latin typeface="Bahnschrift" panose="020B0502040204020203" pitchFamily="34" charset="0"/>
              </a:rPr>
              <a:t>Resume Analysis &amp; Visualization</a:t>
            </a:r>
            <a:r>
              <a:rPr lang="en-US" sz="2000" dirty="0">
                <a:latin typeface="Bahnschrift" panose="020B0502040204020203" pitchFamily="34" charset="0"/>
              </a:rPr>
              <a:t>: Automated extraction of skills for analysis and visualization </a:t>
            </a:r>
          </a:p>
          <a:p>
            <a:pPr marL="800100" lvl="1" indent="-34290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latin typeface="Bahnschrift" panose="020B0502040204020203" pitchFamily="34" charset="0"/>
              </a:rPr>
              <a:t>Market Demand Forecasting</a:t>
            </a:r>
            <a:r>
              <a:rPr lang="en-US" sz="2000" dirty="0">
                <a:latin typeface="Bahnschrift" panose="020B0502040204020203" pitchFamily="34" charset="0"/>
              </a:rPr>
              <a:t>: Predict demand for specific domains and skillset</a:t>
            </a:r>
          </a:p>
          <a:p>
            <a:pPr marL="800100" lvl="1" indent="-34290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latin typeface="Bahnschrift" panose="020B0502040204020203" pitchFamily="34" charset="0"/>
              </a:rPr>
              <a:t>Data-Driven Insights</a:t>
            </a:r>
            <a:r>
              <a:rPr lang="en-US" sz="2000" dirty="0">
                <a:latin typeface="Bahnschrift" panose="020B0502040204020203" pitchFamily="34" charset="0"/>
              </a:rPr>
              <a:t>: Provide insights into market trends, skill gaps, and project success probabilities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sz="1900" dirty="0">
              <a:latin typeface="Bahnschrift" panose="020B0502040204020203" pitchFamily="34" charset="0"/>
              <a:cs typeface="Arial" pitchFamily="34" charset="0"/>
            </a:endParaRPr>
          </a:p>
          <a:p>
            <a:pPr algn="just"/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82998" y="116280"/>
            <a:ext cx="157046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 Kirmadas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673666-26F7-7C16-4D32-D056BEB2FD62}"/>
              </a:ext>
            </a:extLst>
          </p:cNvPr>
          <p:cNvSpPr txBox="1"/>
          <p:nvPr/>
        </p:nvSpPr>
        <p:spPr>
          <a:xfrm>
            <a:off x="1869898" y="249721"/>
            <a:ext cx="7300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FREELANCING PLATFORM</a:t>
            </a:r>
            <a:endParaRPr lang="en-IN" sz="3200" b="1" dirty="0">
              <a:solidFill>
                <a:schemeClr val="tx2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>
                <a:latin typeface="Bahnschrift" panose="020B0502040204020203" pitchFamily="34" charset="0"/>
                <a:ea typeface="ＭＳ Ｐゴシック" pitchFamily="1" charset="-128"/>
                <a:cs typeface="Arial" panose="020B0604020202020204" pitchFamily="34" charset="0"/>
              </a:rPr>
              <a:t>TECHNOLOGIES &amp; IMPLEMENTATION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700213" y="871012"/>
            <a:ext cx="9385300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Bahnschrift" panose="020B0502040204020203" pitchFamily="34" charset="0"/>
                <a:cs typeface="Arial" pitchFamily="34" charset="0"/>
              </a:rPr>
              <a:t>Programming Languages &amp; Frameworks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Bahnschrift" panose="020B0502040204020203" pitchFamily="34" charset="0"/>
                <a:cs typeface="Arial" pitchFamily="34" charset="0"/>
              </a:rPr>
              <a:t>Frontend</a:t>
            </a:r>
            <a:r>
              <a:rPr lang="en-US" sz="2000" dirty="0">
                <a:latin typeface="Bahnschrift" panose="020B0502040204020203" pitchFamily="34" charset="0"/>
                <a:cs typeface="Arial" pitchFamily="34" charset="0"/>
              </a:rPr>
              <a:t>: HTML, CSS, Tailwind, React.JS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Bahnschrift" panose="020B0502040204020203" pitchFamily="34" charset="0"/>
                <a:cs typeface="Arial" pitchFamily="34" charset="0"/>
              </a:rPr>
              <a:t>Backend</a:t>
            </a:r>
            <a:r>
              <a:rPr lang="en-US" sz="2000" dirty="0">
                <a:latin typeface="Bahnschrift" panose="020B0502040204020203" pitchFamily="34" charset="0"/>
                <a:cs typeface="Arial" pitchFamily="34" charset="0"/>
              </a:rPr>
              <a:t>: Node.JS, Express.JS, JWT, Multer, bcrypt.JS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Bahnschrift" panose="020B0502040204020203" pitchFamily="34" charset="0"/>
                <a:cs typeface="Arial" pitchFamily="34" charset="0"/>
              </a:rPr>
              <a:t>Database</a:t>
            </a:r>
            <a:r>
              <a:rPr lang="en-US" sz="2000" dirty="0">
                <a:latin typeface="Bahnschrift" panose="020B0502040204020203" pitchFamily="34" charset="0"/>
                <a:cs typeface="Arial" pitchFamily="34" charset="0"/>
              </a:rPr>
              <a:t>: MongoDB Atlas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Bahnschrift" panose="020B0502040204020203" pitchFamily="34" charset="0"/>
                <a:cs typeface="Arial" pitchFamily="34" charset="0"/>
              </a:rPr>
              <a:t>AI / ML</a:t>
            </a:r>
            <a:r>
              <a:rPr lang="en-US" sz="2000" dirty="0">
                <a:latin typeface="Bahnschrift" panose="020B0502040204020203" pitchFamily="34" charset="0"/>
                <a:cs typeface="Arial" pitchFamily="34" charset="0"/>
              </a:rPr>
              <a:t>: Google Generative AI, NLP, Python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Bahnschrift" panose="020B0502040204020203" pitchFamily="34" charset="0"/>
                <a:cs typeface="Arial" pitchFamily="34" charset="0"/>
              </a:rPr>
              <a:t>Cloud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  <a:cs typeface="Arial" pitchFamily="34" charset="0"/>
              </a:rPr>
              <a:t>Cloudinary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Bahnschrift" panose="020B0502040204020203" pitchFamily="34" charset="0"/>
                <a:cs typeface="Arial" pitchFamily="34" charset="0"/>
              </a:rPr>
              <a:t>Payment &amp; Security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  <a:cs typeface="Arial" pitchFamily="34" charset="0"/>
              </a:rPr>
              <a:t>Escrow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59904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Code Kirmadas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782BC8-A261-C5C2-6CA1-D725430360C8}"/>
              </a:ext>
            </a:extLst>
          </p:cNvPr>
          <p:cNvSpPr/>
          <p:nvPr/>
        </p:nvSpPr>
        <p:spPr>
          <a:xfrm>
            <a:off x="189933" y="3130854"/>
            <a:ext cx="1090614" cy="85599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F2F090-4485-5336-C0DA-19514FC6D182}"/>
              </a:ext>
            </a:extLst>
          </p:cNvPr>
          <p:cNvSpPr/>
          <p:nvPr/>
        </p:nvSpPr>
        <p:spPr>
          <a:xfrm>
            <a:off x="315363" y="4456201"/>
            <a:ext cx="1595555" cy="94768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 CREATION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437105-A404-22F0-AB92-C35FEB76F4F7}"/>
              </a:ext>
            </a:extLst>
          </p:cNvPr>
          <p:cNvSpPr/>
          <p:nvPr/>
        </p:nvSpPr>
        <p:spPr>
          <a:xfrm>
            <a:off x="2173377" y="5175999"/>
            <a:ext cx="1606034" cy="9278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JOB POSTING/SEARCH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FA8E327-45B7-BE13-FE4E-984D2636C4BB}"/>
              </a:ext>
            </a:extLst>
          </p:cNvPr>
          <p:cNvSpPr/>
          <p:nvPr/>
        </p:nvSpPr>
        <p:spPr>
          <a:xfrm>
            <a:off x="4013045" y="4466541"/>
            <a:ext cx="2043688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PROCESS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BECADA-1F97-717B-966C-18EE161FC2A2}"/>
              </a:ext>
            </a:extLst>
          </p:cNvPr>
          <p:cNvSpPr/>
          <p:nvPr/>
        </p:nvSpPr>
        <p:spPr>
          <a:xfrm>
            <a:off x="6300989" y="5150683"/>
            <a:ext cx="1444011" cy="10332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ESCROW SETUP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FE5651-933B-9D8F-33D7-40E93F35BB77}"/>
              </a:ext>
            </a:extLst>
          </p:cNvPr>
          <p:cNvSpPr/>
          <p:nvPr/>
        </p:nvSpPr>
        <p:spPr>
          <a:xfrm>
            <a:off x="7989256" y="4489483"/>
            <a:ext cx="2126589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JOB COMPLETION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731502-FE36-1F32-E2D0-3666935BBF63}"/>
              </a:ext>
            </a:extLst>
          </p:cNvPr>
          <p:cNvSpPr/>
          <p:nvPr/>
        </p:nvSpPr>
        <p:spPr>
          <a:xfrm>
            <a:off x="10266578" y="5314885"/>
            <a:ext cx="167003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RELEASE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EA2017-6E6E-5D01-B406-9B906616156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735240" y="3986852"/>
            <a:ext cx="179160" cy="502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5EDD0F-8412-CA54-4561-C932A8EE7C48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491467" y="5380941"/>
            <a:ext cx="681910" cy="258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367A3C-43C9-F0B7-B681-8CCE9045DE7E}"/>
              </a:ext>
            </a:extLst>
          </p:cNvPr>
          <p:cNvCxnSpPr>
            <a:cxnSpLocks/>
          </p:cNvCxnSpPr>
          <p:nvPr/>
        </p:nvCxnSpPr>
        <p:spPr>
          <a:xfrm flipV="1">
            <a:off x="3763924" y="5110627"/>
            <a:ext cx="417571" cy="384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10B64A-A4E6-CF0E-613E-C12B2A92700A}"/>
              </a:ext>
            </a:extLst>
          </p:cNvPr>
          <p:cNvCxnSpPr/>
          <p:nvPr/>
        </p:nvCxnSpPr>
        <p:spPr>
          <a:xfrm>
            <a:off x="5980763" y="5110627"/>
            <a:ext cx="502844" cy="355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5A29DB-7F50-C11A-C6EA-C4243280E8DC}"/>
              </a:ext>
            </a:extLst>
          </p:cNvPr>
          <p:cNvCxnSpPr/>
          <p:nvPr/>
        </p:nvCxnSpPr>
        <p:spPr>
          <a:xfrm flipV="1">
            <a:off x="7717122" y="5129565"/>
            <a:ext cx="441738" cy="399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4205E1A-BD91-C91C-6DEC-82D94C77B63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0018623" y="5150683"/>
            <a:ext cx="492526" cy="298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Bahnschrift" panose="020B0502040204020203" pitchFamily="34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403349" y="907180"/>
            <a:ext cx="9385300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cs typeface="Arial" pitchFamily="34" charset="0"/>
              </a:rPr>
              <a:t>Feasibility Analysis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solidFill>
                  <a:prstClr val="black"/>
                </a:solidFill>
                <a:latin typeface="Bahnschrift" panose="020B0502040204020203" pitchFamily="34" charset="0"/>
                <a:cs typeface="Arial" pitchFamily="34" charset="0"/>
              </a:rPr>
              <a:t>Technical Feasibility</a:t>
            </a:r>
            <a:r>
              <a:rPr lang="en-US" sz="2000" dirty="0">
                <a:solidFill>
                  <a:prstClr val="black"/>
                </a:solidFill>
                <a:latin typeface="Bahnschrift" panose="020B0502040204020203" pitchFamily="34" charset="0"/>
                <a:cs typeface="Arial" pitchFamily="34" charset="0"/>
              </a:rPr>
              <a:t>: Availability of robust modern technologies, Secure &amp; reliable payment gateway, Use of Microservices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cs typeface="Arial" pitchFamily="34" charset="0"/>
              </a:rPr>
              <a:t>Market Feasibility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cs typeface="Arial" pitchFamily="34" charset="0"/>
              </a:rPr>
              <a:t>: Growing freelancing </a:t>
            </a:r>
            <a:r>
              <a:rPr lang="en-US" sz="2000" dirty="0">
                <a:solidFill>
                  <a:prstClr val="black"/>
                </a:solidFill>
                <a:latin typeface="Bahnschrift" panose="020B0502040204020203" pitchFamily="34" charset="0"/>
                <a:cs typeface="Arial" pitchFamily="34" charset="0"/>
              </a:rPr>
              <a:t>market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cs typeface="Arial" pitchFamily="34" charset="0"/>
              </a:rPr>
              <a:t>, Advanced AI integration addresses market gaps, Easy-to-use User Interface.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Bahnschrift" panose="020B0502040204020203" pitchFamily="34" charset="0"/>
                <a:cs typeface="Arial" pitchFamily="34" charset="0"/>
              </a:rPr>
              <a:t>Potential challenges and Solutions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solidFill>
                  <a:prstClr val="black"/>
                </a:solidFill>
                <a:latin typeface="Bahnschrift" panose="020B0502040204020203" pitchFamily="34" charset="0"/>
                <a:cs typeface="Arial" pitchFamily="34" charset="0"/>
              </a:rPr>
              <a:t>Competition</a:t>
            </a:r>
            <a:r>
              <a:rPr lang="en-US" sz="2000" dirty="0">
                <a:solidFill>
                  <a:prstClr val="black"/>
                </a:solidFill>
                <a:latin typeface="Bahnschrift" panose="020B0502040204020203" pitchFamily="34" charset="0"/>
                <a:cs typeface="Arial" pitchFamily="34" charset="0"/>
              </a:rPr>
              <a:t>: </a:t>
            </a:r>
            <a:r>
              <a:rPr lang="en-US" sz="2000" baseline="0" dirty="0">
                <a:solidFill>
                  <a:prstClr val="black"/>
                </a:solidFill>
                <a:latin typeface="Bahnschrift" panose="020B0502040204020203" pitchFamily="34" charset="0"/>
                <a:cs typeface="Arial" pitchFamily="34" charset="0"/>
              </a:rPr>
              <a:t>Reasonable USP to form a niche 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solidFill>
                  <a:prstClr val="black"/>
                </a:solidFill>
                <a:latin typeface="Bahnschrift" panose="020B0502040204020203" pitchFamily="34" charset="0"/>
                <a:cs typeface="Arial" pitchFamily="34" charset="0"/>
              </a:rPr>
              <a:t>User Trust &amp; Adoption</a:t>
            </a:r>
            <a:r>
              <a:rPr lang="en-US" sz="2000" dirty="0">
                <a:solidFill>
                  <a:prstClr val="black"/>
                </a:solidFill>
                <a:latin typeface="Bahnschrift" panose="020B0502040204020203" pitchFamily="34" charset="0"/>
                <a:cs typeface="Arial" pitchFamily="34" charset="0"/>
              </a:rPr>
              <a:t>: 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cs typeface="Arial" pitchFamily="34" charset="0"/>
              </a:rPr>
              <a:t>Strong Review system, Transparent Payment System with Escrow services 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solidFill>
                  <a:prstClr val="black"/>
                </a:solidFill>
                <a:latin typeface="Bahnschrift" panose="020B0502040204020203" pitchFamily="34" charset="0"/>
                <a:cs typeface="Arial" pitchFamily="34" charset="0"/>
              </a:rPr>
              <a:t>Technical Challenges</a:t>
            </a:r>
            <a:r>
              <a:rPr lang="en-US" sz="2000" dirty="0">
                <a:solidFill>
                  <a:prstClr val="black"/>
                </a:solidFill>
                <a:latin typeface="Bahnschrift" panose="020B0502040204020203" pitchFamily="34" charset="0"/>
                <a:cs typeface="Arial" pitchFamily="34" charset="0"/>
              </a:rPr>
              <a:t>: Managing scalability using Microservices architecture and Cloud-based infrastructure for large user base.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Bahnschrift" panose="020B0502040204020203" pitchFamily="34" charset="0"/>
                <a:cs typeface="Arial" pitchFamily="34" charset="0"/>
              </a:rPr>
              <a:t>Potential Future Ideas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solidFill>
                  <a:prstClr val="black"/>
                </a:solidFill>
                <a:latin typeface="Bahnschrift" panose="020B0502040204020203" pitchFamily="34" charset="0"/>
                <a:cs typeface="Arial" pitchFamily="34" charset="0"/>
              </a:rPr>
              <a:t>Integration of Chatbot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000" b="1" baseline="0" dirty="0">
                <a:solidFill>
                  <a:prstClr val="black"/>
                </a:solidFill>
                <a:latin typeface="Bahnschrift" panose="020B0502040204020203" pitchFamily="34" charset="0"/>
                <a:cs typeface="Arial" pitchFamily="34" charset="0"/>
              </a:rPr>
              <a:t>Inclusion of Freelancing Tools </a:t>
            </a:r>
            <a:r>
              <a:rPr lang="en-US" sz="2000" baseline="0" dirty="0">
                <a:solidFill>
                  <a:prstClr val="black"/>
                </a:solidFill>
                <a:latin typeface="Bahnschrift" panose="020B0502040204020203" pitchFamily="34" charset="0"/>
                <a:cs typeface="Arial" pitchFamily="34" charset="0"/>
              </a:rPr>
              <a:t>( like Resume Builder, Time Tracker, etc. )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solidFill>
                  <a:prstClr val="black"/>
                </a:solidFill>
                <a:latin typeface="Bahnschrift" panose="020B0502040204020203" pitchFamily="34" charset="0"/>
                <a:cs typeface="Arial" pitchFamily="34" charset="0"/>
              </a:rPr>
              <a:t>Creation of a Mobile Application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000" b="1" baseline="0" dirty="0">
                <a:solidFill>
                  <a:prstClr val="black"/>
                </a:solidFill>
                <a:latin typeface="Bahnschrift" panose="020B0502040204020203" pitchFamily="34" charset="0"/>
                <a:cs typeface="Arial" pitchFamily="34" charset="0"/>
              </a:rPr>
              <a:t>Blockchain for Smart Contracts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000" baseline="0" dirty="0">
              <a:solidFill>
                <a:prstClr val="black"/>
              </a:solidFill>
              <a:latin typeface="Bahnschrift" panose="020B0502040204020203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prstClr val="black"/>
              </a:solidFill>
              <a:latin typeface="Bahnschrift" panose="020B0502040204020203" pitchFamily="34" charset="0"/>
              <a:cs typeface="Arial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4" y="252246"/>
            <a:ext cx="1584752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Code Kirmadas</a:t>
            </a: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0" y="-47625"/>
            <a:ext cx="115824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Bahnschrift" panose="020B0502040204020203" pitchFamily="34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33680" y="1279670"/>
            <a:ext cx="11582400" cy="389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cs typeface="Arial" pitchFamily="34" charset="0"/>
              </a:rPr>
              <a:t>Potential impact on the target audience</a:t>
            </a: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cs typeface="Arial" pitchFamily="34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§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cs typeface="Arial" pitchFamily="34" charset="0"/>
              </a:rPr>
              <a:t>Freelancers: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cs typeface="Arial" pitchFamily="34" charset="0"/>
              </a:rPr>
              <a:t> Diverse job opportunities, Skill Development and Career Growth, Streamlined project management, A</a:t>
            </a:r>
            <a:r>
              <a:rPr lang="en-US" sz="2000" dirty="0">
                <a:solidFill>
                  <a:prstClr val="black"/>
                </a:solidFill>
                <a:latin typeface="Bahnschrift" panose="020B0502040204020203" pitchFamily="34" charset="0"/>
                <a:cs typeface="Arial" pitchFamily="34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cs typeface="Arial" pitchFamily="34" charset="0"/>
              </a:rPr>
              <a:t>-based insight of Market Trends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cs typeface="Arial" pitchFamily="34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§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cs typeface="Arial" pitchFamily="34" charset="0"/>
              </a:rPr>
              <a:t>Employers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cs typeface="Arial" pitchFamily="34" charset="0"/>
              </a:rPr>
              <a:t>: Access to Global Talent Pool, Reduced hiring costs, AI-driven algorithm to find the optimal candidate, Secure and Transparent Transactions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cs typeface="Arial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prstClr val="black"/>
                </a:solidFill>
                <a:latin typeface="Bahnschrift" panose="020B0502040204020203" pitchFamily="34" charset="0"/>
                <a:cs typeface="Arial" pitchFamily="34" charset="0"/>
              </a:rPr>
              <a:t>Benefits of the solution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US" sz="300" b="1" dirty="0">
              <a:solidFill>
                <a:prstClr val="black"/>
              </a:solidFill>
              <a:latin typeface="Bahnschrift" panose="020B0502040204020203" pitchFamily="34" charset="0"/>
              <a:cs typeface="Arial" pitchFamily="34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solidFill>
                  <a:prstClr val="black"/>
                </a:solidFill>
                <a:latin typeface="Bahnschrift" panose="020B0502040204020203" pitchFamily="34" charset="0"/>
                <a:cs typeface="Arial" pitchFamily="34" charset="0"/>
              </a:rPr>
              <a:t>Social Benefit: </a:t>
            </a:r>
            <a:r>
              <a:rPr lang="en-US" sz="2000" dirty="0">
                <a:solidFill>
                  <a:prstClr val="black"/>
                </a:solidFill>
                <a:latin typeface="Bahnschrift" panose="020B0502040204020203" pitchFamily="34" charset="0"/>
                <a:cs typeface="Arial" pitchFamily="34" charset="0"/>
              </a:rPr>
              <a:t>Support for work-life balance, Empowerment of Freelancers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  <a:defRPr/>
            </a:pPr>
            <a:endParaRPr lang="en-US" sz="500" dirty="0">
              <a:solidFill>
                <a:prstClr val="black"/>
              </a:solidFill>
              <a:latin typeface="Bahnschrift" panose="020B0502040204020203" pitchFamily="34" charset="0"/>
              <a:cs typeface="Arial" pitchFamily="34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solidFill>
                  <a:prstClr val="black"/>
                </a:solidFill>
                <a:latin typeface="Bahnschrift" panose="020B0502040204020203" pitchFamily="34" charset="0"/>
                <a:cs typeface="Arial" pitchFamily="34" charset="0"/>
              </a:rPr>
              <a:t>Economic Benefit</a:t>
            </a:r>
            <a:r>
              <a:rPr lang="en-US" sz="2000" dirty="0">
                <a:solidFill>
                  <a:prstClr val="black"/>
                </a:solidFill>
                <a:latin typeface="Bahnschrift" panose="020B0502040204020203" pitchFamily="34" charset="0"/>
                <a:cs typeface="Arial" pitchFamily="34" charset="0"/>
              </a:rPr>
              <a:t>: Reducing Unemployment Rate, Cost Efficiency, Financial Independence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  <a:defRPr/>
            </a:pPr>
            <a:endParaRPr lang="en-US" sz="500" dirty="0">
              <a:solidFill>
                <a:prstClr val="black"/>
              </a:solidFill>
              <a:latin typeface="Bahnschrift" panose="020B0502040204020203" pitchFamily="34" charset="0"/>
              <a:cs typeface="Arial" pitchFamily="34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solidFill>
                  <a:prstClr val="black"/>
                </a:solidFill>
                <a:latin typeface="Bahnschrift" panose="020B0502040204020203" pitchFamily="34" charset="0"/>
                <a:cs typeface="Arial" pitchFamily="34" charset="0"/>
              </a:rPr>
              <a:t>Environmental Benefit</a:t>
            </a:r>
            <a:r>
              <a:rPr lang="en-US" sz="2000" dirty="0">
                <a:solidFill>
                  <a:prstClr val="black"/>
                </a:solidFill>
                <a:latin typeface="Bahnschrift" panose="020B0502040204020203" pitchFamily="34" charset="0"/>
                <a:cs typeface="Arial" pitchFamily="34" charset="0"/>
              </a:rPr>
              <a:t>: Promotion of Remote Work, Reduced Office Space and Transport Usage, Reduced Carbon Footprint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54189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Code Kirmadas</a:t>
            </a: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45806" y="136521"/>
            <a:ext cx="11189110" cy="958853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Bahnschrift" panose="020B0502040204020203" pitchFamily="34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707936" y="286161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0" i="0" u="sng" dirty="0">
                <a:solidFill>
                  <a:srgbClr val="1967D2"/>
                </a:solidFill>
                <a:effectLst/>
                <a:latin typeface="Bahnschrift" panose="020B0502040204020203" pitchFamily="34" charset="0"/>
                <a:hlinkClick r:id="rId3"/>
              </a:rPr>
              <a:t>https://github.com/GDGouravDey/freelance-clone.git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 panose="020B0502040204020203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88041"/>
            <a:ext cx="155617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Code Kirmadas</a:t>
            </a: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7759</TotalTime>
  <Words>522</Words>
  <Application>Microsoft Office PowerPoint</Application>
  <PresentationFormat>Widescreen</PresentationFormat>
  <Paragraphs>99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Bahnschrift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</vt:lpstr>
      <vt:lpstr>TECHNOLOGIES &amp; IMPLEMENTATION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Tuhin Mitra</cp:lastModifiedBy>
  <cp:revision>148</cp:revision>
  <dcterms:created xsi:type="dcterms:W3CDTF">2013-12-12T18:46:50Z</dcterms:created>
  <dcterms:modified xsi:type="dcterms:W3CDTF">2024-09-05T12:48:40Z</dcterms:modified>
  <cp:category/>
</cp:coreProperties>
</file>