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35"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47818" y="944048"/>
            <a:ext cx="4344156" cy="568289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610874" y="962533"/>
            <a:ext cx="4380596" cy="5682892"/>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98602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1</a:t>
            </a:r>
            <a:endParaRPr sz="1428" b="0" i="0" u="none" strike="noStrike" cap="none" dirty="0">
              <a:solidFill>
                <a:schemeClr val="lt1"/>
              </a:solidFill>
              <a:latin typeface="Arial"/>
              <a:ea typeface="Arial"/>
              <a:cs typeface="Arial"/>
              <a:sym typeface="Arial"/>
            </a:endParaRPr>
          </a:p>
        </p:txBody>
      </p:sp>
      <p:sp>
        <p:nvSpPr>
          <p:cNvPr id="23" name="Google Shape;23;p1"/>
          <p:cNvSpPr/>
          <p:nvPr/>
        </p:nvSpPr>
        <p:spPr>
          <a:xfrm>
            <a:off x="4686893" y="379227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295417" y="1366286"/>
            <a:ext cx="3986327" cy="178367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US" sz="1100" dirty="0" err="1"/>
              <a:t>ChemCorp</a:t>
            </a:r>
            <a:r>
              <a:rPr lang="en-US" sz="1100" dirty="0"/>
              <a:t> is a Fortune 500 corporation, an industry leading producer of chemicals with a multi-year growth average of 7% year-on-year. However, recent federal regulations have lowered entry barriers, resulting in new competition. Some startups have offered new products and services, which have directly led to </a:t>
            </a:r>
            <a:r>
              <a:rPr lang="en-US" sz="1100" dirty="0" err="1"/>
              <a:t>ChemCorp</a:t>
            </a:r>
            <a:r>
              <a:rPr lang="en-US" sz="1100" dirty="0"/>
              <a:t> losing several long-term customers to other suppliers, resulting in ~10% in sales revenue. If unaddressed and unchecked, </a:t>
            </a:r>
            <a:r>
              <a:rPr lang="en-US" sz="1100" dirty="0" err="1"/>
              <a:t>ChemCorp’s</a:t>
            </a:r>
            <a:r>
              <a:rPr lang="en-US" sz="1100" dirty="0"/>
              <a:t> market share and potential customer-base will erode, damaging the board’s confidence in existing management and risking the company’s ability to make dividend payments. </a:t>
            </a:r>
            <a:endParaRPr sz="1100" b="0" i="0" u="none" strike="noStrike" cap="none" dirty="0">
              <a:solidFill>
                <a:srgbClr val="000000"/>
              </a:solidFill>
              <a:latin typeface="Arial"/>
              <a:ea typeface="Arial"/>
              <a:cs typeface="Arial"/>
              <a:sym typeface="Arial"/>
            </a:endParaRPr>
          </a:p>
        </p:txBody>
      </p:sp>
      <p:sp>
        <p:nvSpPr>
          <p:cNvPr id="25" name="Google Shape;25;p1"/>
          <p:cNvSpPr/>
          <p:nvPr/>
        </p:nvSpPr>
        <p:spPr>
          <a:xfrm>
            <a:off x="5014191" y="383921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Constraints within solution space</a:t>
            </a:r>
            <a:endParaRPr sz="1400" b="1" i="0" u="none" strike="noStrike" cap="none" dirty="0">
              <a:solidFill>
                <a:srgbClr val="000000"/>
              </a:solidFill>
              <a:latin typeface="Arial"/>
              <a:ea typeface="Arial"/>
              <a:cs typeface="Arial"/>
              <a:sym typeface="Arial"/>
            </a:endParaRPr>
          </a:p>
        </p:txBody>
      </p:sp>
      <p:sp>
        <p:nvSpPr>
          <p:cNvPr id="26" name="Google Shape;26;p1"/>
          <p:cNvSpPr/>
          <p:nvPr/>
        </p:nvSpPr>
        <p:spPr>
          <a:xfrm>
            <a:off x="4668375" y="482546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48228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76094" y="352405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Criteria for success</a:t>
            </a:r>
            <a:endParaRPr sz="1400" b="1" i="0" u="none" strike="noStrike" cap="none" dirty="0">
              <a:solidFill>
                <a:srgbClr val="000000"/>
              </a:solidFill>
              <a:latin typeface="Arial"/>
              <a:ea typeface="Arial"/>
              <a:cs typeface="Arial"/>
              <a:sym typeface="Arial"/>
            </a:endParaRPr>
          </a:p>
        </p:txBody>
      </p:sp>
      <p:sp>
        <p:nvSpPr>
          <p:cNvPr id="29" name="Google Shape;29;p1"/>
          <p:cNvSpPr/>
          <p:nvPr/>
        </p:nvSpPr>
        <p:spPr>
          <a:xfrm>
            <a:off x="5014191" y="484973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Stakeholders to provide key insight</a:t>
            </a:r>
            <a:endParaRPr sz="1400" b="1" i="0" u="none" strike="noStrike" cap="none" dirty="0">
              <a:solidFill>
                <a:srgbClr val="000000"/>
              </a:solidFill>
              <a:latin typeface="Arial"/>
              <a:ea typeface="Arial"/>
              <a:cs typeface="Arial"/>
              <a:sym typeface="Arial"/>
            </a:endParaRPr>
          </a:p>
        </p:txBody>
      </p:sp>
      <p:sp>
        <p:nvSpPr>
          <p:cNvPr id="30" name="Google Shape;30;p1"/>
          <p:cNvSpPr/>
          <p:nvPr/>
        </p:nvSpPr>
        <p:spPr>
          <a:xfrm>
            <a:off x="4668375" y="102272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572524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5007384" y="1056098"/>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Scope of solution space </a:t>
            </a:r>
            <a:endParaRPr sz="1400" b="1" i="0" u="none" strike="noStrike" cap="none" dirty="0">
              <a:solidFill>
                <a:srgbClr val="000000"/>
              </a:solidFill>
              <a:latin typeface="Arial"/>
              <a:ea typeface="Arial"/>
              <a:cs typeface="Arial"/>
              <a:sym typeface="Arial"/>
            </a:endParaRPr>
          </a:p>
        </p:txBody>
      </p:sp>
      <p:sp>
        <p:nvSpPr>
          <p:cNvPr id="33" name="Google Shape;33;p1"/>
          <p:cNvSpPr/>
          <p:nvPr/>
        </p:nvSpPr>
        <p:spPr>
          <a:xfrm>
            <a:off x="5014191" y="575780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dirty="0">
                <a:solidFill>
                  <a:schemeClr val="dk1"/>
                </a:solidFill>
              </a:rPr>
              <a:t>Key</a:t>
            </a:r>
            <a:r>
              <a:rPr lang="en-AU" sz="1428" b="1" i="0" u="none" strike="noStrike" cap="none" dirty="0">
                <a:solidFill>
                  <a:schemeClr val="dk1"/>
                </a:solidFill>
                <a:latin typeface="Arial"/>
                <a:ea typeface="Arial"/>
                <a:cs typeface="Arial"/>
                <a:sym typeface="Arial"/>
              </a:rPr>
              <a:t> data sources </a:t>
            </a:r>
            <a:endParaRPr sz="1400" b="1" i="0" u="none" strike="noStrike" cap="none" dirty="0">
              <a:solidFill>
                <a:srgbClr val="000000"/>
              </a:solidFill>
              <a:latin typeface="Arial"/>
              <a:ea typeface="Arial"/>
              <a:cs typeface="Arial"/>
              <a:sym typeface="Arial"/>
            </a:endParaRPr>
          </a:p>
        </p:txBody>
      </p:sp>
      <p:sp>
        <p:nvSpPr>
          <p:cNvPr id="35" name="Google Shape;35;p1"/>
          <p:cNvSpPr txBox="1"/>
          <p:nvPr/>
        </p:nvSpPr>
        <p:spPr>
          <a:xfrm>
            <a:off x="212456" y="3770597"/>
            <a:ext cx="4248590" cy="22114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a:t>Management hopes to address this situation by identifying three elements:</a:t>
            </a:r>
          </a:p>
          <a:p>
            <a:pPr marL="0" marR="0" lvl="0" indent="0" algn="l" rtl="0">
              <a:lnSpc>
                <a:spcPct val="100000"/>
              </a:lnSpc>
              <a:spcBef>
                <a:spcPts val="0"/>
              </a:spcBef>
              <a:spcAft>
                <a:spcPts val="0"/>
              </a:spcAft>
              <a:buNone/>
            </a:pPr>
            <a:endParaRPr lang="en-US" sz="1100" dirty="0"/>
          </a:p>
          <a:p>
            <a:pPr marR="0" lvl="0" algn="l" rtl="0">
              <a:lnSpc>
                <a:spcPct val="100000"/>
              </a:lnSpc>
              <a:spcBef>
                <a:spcPts val="0"/>
              </a:spcBef>
              <a:spcAft>
                <a:spcPts val="0"/>
              </a:spcAft>
            </a:pPr>
            <a:r>
              <a:rPr lang="en-US" sz="1100" b="1" dirty="0"/>
              <a:t>1) Customer Strategy </a:t>
            </a:r>
            <a:r>
              <a:rPr lang="en-US" sz="1100" dirty="0"/>
              <a:t>– Understanding the customers. The customers are the heart of everything done at </a:t>
            </a:r>
            <a:r>
              <a:rPr lang="en-US" sz="1100" dirty="0" err="1"/>
              <a:t>ChemCorp</a:t>
            </a:r>
            <a:endParaRPr lang="en-US" sz="1100" dirty="0"/>
          </a:p>
          <a:p>
            <a:pPr marR="0" lvl="0" algn="l" rtl="0">
              <a:lnSpc>
                <a:spcPct val="100000"/>
              </a:lnSpc>
              <a:spcBef>
                <a:spcPts val="0"/>
              </a:spcBef>
              <a:spcAft>
                <a:spcPts val="0"/>
              </a:spcAft>
            </a:pPr>
            <a:endParaRPr lang="en-US" sz="1100" dirty="0"/>
          </a:p>
          <a:p>
            <a:pPr marR="0" lvl="0" algn="l" rtl="0">
              <a:lnSpc>
                <a:spcPct val="100000"/>
              </a:lnSpc>
              <a:spcBef>
                <a:spcPts val="0"/>
              </a:spcBef>
              <a:spcAft>
                <a:spcPts val="0"/>
              </a:spcAft>
            </a:pPr>
            <a:r>
              <a:rPr lang="en-US" sz="1100" b="1" dirty="0"/>
              <a:t>2) Market Opportunities </a:t>
            </a:r>
            <a:r>
              <a:rPr lang="en-US" sz="1100" dirty="0"/>
              <a:t>– Are any industry opportunities being missed? A deeper look at current profit margins and the number of businesses is necessary to identify potential upcoming industries, as well as maximize value-add for both customers and our company</a:t>
            </a:r>
          </a:p>
          <a:p>
            <a:pPr marR="0" lvl="0" algn="l" rtl="0">
              <a:lnSpc>
                <a:spcPct val="100000"/>
              </a:lnSpc>
              <a:spcBef>
                <a:spcPts val="0"/>
              </a:spcBef>
              <a:spcAft>
                <a:spcPts val="0"/>
              </a:spcAft>
            </a:pPr>
            <a:endParaRPr lang="en-US" sz="1100" dirty="0"/>
          </a:p>
          <a:p>
            <a:pPr marR="0" lvl="0" algn="l" rtl="0">
              <a:lnSpc>
                <a:spcPct val="100000"/>
              </a:lnSpc>
              <a:spcBef>
                <a:spcPts val="0"/>
              </a:spcBef>
              <a:spcAft>
                <a:spcPts val="0"/>
              </a:spcAft>
            </a:pPr>
            <a:r>
              <a:rPr lang="en-US" sz="1100" b="1" dirty="0"/>
              <a:t>3) Product Divestment </a:t>
            </a:r>
            <a:r>
              <a:rPr lang="en-US" sz="1100" dirty="0"/>
              <a:t>– With limited capital, it is imperative to determine the right dollars are being spent in the areas which have the highest growth potential, and to identify existing low performing categories to be considered for divesting </a:t>
            </a:r>
          </a:p>
        </p:txBody>
      </p:sp>
      <p:sp>
        <p:nvSpPr>
          <p:cNvPr id="36" name="Google Shape;36;p1"/>
          <p:cNvSpPr txBox="1"/>
          <p:nvPr/>
        </p:nvSpPr>
        <p:spPr>
          <a:xfrm>
            <a:off x="4668375" y="1265498"/>
            <a:ext cx="4349672" cy="2543534"/>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AutoNum type="arabicParenR"/>
            </a:pPr>
            <a:r>
              <a:rPr lang="en-US" sz="1100" b="1" dirty="0"/>
              <a:t>Customer</a:t>
            </a:r>
            <a:r>
              <a:rPr lang="en-US" sz="1100" dirty="0"/>
              <a:t> </a:t>
            </a:r>
            <a:r>
              <a:rPr lang="en-US" sz="1100" b="1" dirty="0"/>
              <a:t>Strategy</a:t>
            </a:r>
            <a:r>
              <a:rPr lang="en-US" sz="1100" dirty="0"/>
              <a:t> – </a:t>
            </a:r>
          </a:p>
          <a:p>
            <a:pPr marR="0" lvl="0" algn="l" rtl="0">
              <a:lnSpc>
                <a:spcPct val="100000"/>
              </a:lnSpc>
              <a:spcBef>
                <a:spcPts val="0"/>
              </a:spcBef>
              <a:spcAft>
                <a:spcPts val="0"/>
              </a:spcAft>
            </a:pPr>
            <a:r>
              <a:rPr lang="en-US" sz="1100" dirty="0"/>
              <a:t>	(1.1) Customer market size                 	</a:t>
            </a:r>
          </a:p>
          <a:p>
            <a:pPr marR="0" lvl="0" algn="l" rtl="0">
              <a:lnSpc>
                <a:spcPct val="100000"/>
              </a:lnSpc>
              <a:spcBef>
                <a:spcPts val="0"/>
              </a:spcBef>
              <a:spcAft>
                <a:spcPts val="0"/>
              </a:spcAft>
            </a:pPr>
            <a:r>
              <a:rPr lang="en-US" sz="1100" dirty="0"/>
              <a:t>	(1.2) Customer revenues—product </a:t>
            </a:r>
          </a:p>
          <a:p>
            <a:pPr marR="0" lvl="0" algn="l" rtl="0">
              <a:lnSpc>
                <a:spcPct val="100000"/>
              </a:lnSpc>
              <a:spcBef>
                <a:spcPts val="0"/>
              </a:spcBef>
              <a:spcAft>
                <a:spcPts val="0"/>
              </a:spcAft>
            </a:pPr>
            <a:r>
              <a:rPr lang="en-US" sz="1100" dirty="0"/>
              <a:t>	(1.3) Customer seasonality—volatility </a:t>
            </a:r>
          </a:p>
          <a:p>
            <a:pPr marR="0" lvl="0" algn="l" rtl="0">
              <a:lnSpc>
                <a:spcPct val="100000"/>
              </a:lnSpc>
              <a:spcBef>
                <a:spcPts val="0"/>
              </a:spcBef>
              <a:spcAft>
                <a:spcPts val="0"/>
              </a:spcAft>
            </a:pPr>
            <a:r>
              <a:rPr lang="en-US" sz="1100" dirty="0"/>
              <a:t>	(1.4) Customer revenues—region </a:t>
            </a:r>
          </a:p>
          <a:p>
            <a:pPr marR="0" lvl="0" algn="l" rtl="0">
              <a:lnSpc>
                <a:spcPct val="100000"/>
              </a:lnSpc>
              <a:spcBef>
                <a:spcPts val="0"/>
              </a:spcBef>
              <a:spcAft>
                <a:spcPts val="0"/>
              </a:spcAft>
            </a:pPr>
            <a:r>
              <a:rPr lang="en-US" sz="1100" dirty="0"/>
              <a:t>	(1.5) Customer revenue—geospatial</a:t>
            </a:r>
          </a:p>
          <a:p>
            <a:pPr marR="0" lvl="0" algn="l" rtl="0">
              <a:lnSpc>
                <a:spcPct val="100000"/>
              </a:lnSpc>
              <a:spcBef>
                <a:spcPts val="0"/>
              </a:spcBef>
              <a:spcAft>
                <a:spcPts val="0"/>
              </a:spcAft>
            </a:pPr>
            <a:r>
              <a:rPr lang="en-US" sz="1100" b="1" dirty="0"/>
              <a:t>2) Market</a:t>
            </a:r>
            <a:r>
              <a:rPr lang="en-US" sz="1100" dirty="0"/>
              <a:t> </a:t>
            </a:r>
            <a:r>
              <a:rPr lang="en-US" sz="1100" b="1" dirty="0"/>
              <a:t>Opportunities</a:t>
            </a:r>
            <a:r>
              <a:rPr lang="en-US" sz="1100" dirty="0"/>
              <a:t> </a:t>
            </a:r>
            <a:r>
              <a:rPr lang="en-US" sz="1000" b="1" dirty="0"/>
              <a:t>(within the six focused industries) </a:t>
            </a:r>
            <a:r>
              <a:rPr lang="en-US" sz="1100" dirty="0"/>
              <a:t>– </a:t>
            </a:r>
          </a:p>
          <a:p>
            <a:pPr marR="0" lvl="0" algn="l" rtl="0">
              <a:lnSpc>
                <a:spcPct val="100000"/>
              </a:lnSpc>
              <a:spcBef>
                <a:spcPts val="0"/>
              </a:spcBef>
              <a:spcAft>
                <a:spcPts val="0"/>
              </a:spcAft>
            </a:pPr>
            <a:r>
              <a:rPr lang="en-US" sz="1100" dirty="0"/>
              <a:t>	(2.1) Total profit margin </a:t>
            </a:r>
          </a:p>
          <a:p>
            <a:pPr marR="0" lvl="0" algn="l" rtl="0">
              <a:lnSpc>
                <a:spcPct val="100000"/>
              </a:lnSpc>
              <a:spcBef>
                <a:spcPts val="0"/>
              </a:spcBef>
              <a:spcAft>
                <a:spcPts val="0"/>
              </a:spcAft>
            </a:pPr>
            <a:r>
              <a:rPr lang="en-US" sz="1100" dirty="0"/>
              <a:t>	(2.2) Average profit margin </a:t>
            </a:r>
          </a:p>
          <a:p>
            <a:pPr marR="0" lvl="0" algn="l" rtl="0">
              <a:lnSpc>
                <a:spcPct val="100000"/>
              </a:lnSpc>
              <a:spcBef>
                <a:spcPts val="0"/>
              </a:spcBef>
              <a:spcAft>
                <a:spcPts val="0"/>
              </a:spcAft>
            </a:pPr>
            <a:r>
              <a:rPr lang="en-US" sz="1100" dirty="0"/>
              <a:t>	(2.3) Market Growth</a:t>
            </a:r>
          </a:p>
          <a:p>
            <a:pPr marR="0" lvl="0" algn="l" rtl="0">
              <a:lnSpc>
                <a:spcPct val="100000"/>
              </a:lnSpc>
              <a:spcBef>
                <a:spcPts val="0"/>
              </a:spcBef>
              <a:spcAft>
                <a:spcPts val="0"/>
              </a:spcAft>
            </a:pPr>
            <a:r>
              <a:rPr lang="en-US" sz="1100" b="1" dirty="0"/>
              <a:t>3) Product</a:t>
            </a:r>
            <a:r>
              <a:rPr lang="en-US" sz="1100" dirty="0"/>
              <a:t> </a:t>
            </a:r>
            <a:r>
              <a:rPr lang="en-US" sz="1100" b="1" dirty="0"/>
              <a:t>Divestment</a:t>
            </a:r>
            <a:r>
              <a:rPr lang="en-US" sz="1100" dirty="0"/>
              <a:t> – </a:t>
            </a:r>
          </a:p>
          <a:p>
            <a:pPr marR="0" lvl="0" algn="l" rtl="0">
              <a:lnSpc>
                <a:spcPct val="100000"/>
              </a:lnSpc>
              <a:spcBef>
                <a:spcPts val="0"/>
              </a:spcBef>
              <a:spcAft>
                <a:spcPts val="0"/>
              </a:spcAft>
            </a:pPr>
            <a:r>
              <a:rPr lang="en-US" sz="1100" dirty="0"/>
              <a:t>	(3.1) Industry divestment</a:t>
            </a:r>
          </a:p>
          <a:p>
            <a:pPr marR="0" lvl="0" algn="l" rtl="0">
              <a:lnSpc>
                <a:spcPct val="100000"/>
              </a:lnSpc>
              <a:spcBef>
                <a:spcPts val="0"/>
              </a:spcBef>
              <a:spcAft>
                <a:spcPts val="0"/>
              </a:spcAft>
            </a:pPr>
            <a:r>
              <a:rPr lang="en-US" sz="1100" dirty="0"/>
              <a:t>	(3.2) Chemical divestment </a:t>
            </a:r>
          </a:p>
          <a:p>
            <a:pPr marR="0" lvl="0" algn="l" rtl="0">
              <a:lnSpc>
                <a:spcPct val="100000"/>
              </a:lnSpc>
              <a:spcBef>
                <a:spcPts val="0"/>
              </a:spcBef>
              <a:spcAft>
                <a:spcPts val="0"/>
              </a:spcAft>
            </a:pPr>
            <a:r>
              <a:rPr lang="en-US" sz="1100" dirty="0"/>
              <a:t>	(3.3) Customer divestment</a:t>
            </a:r>
          </a:p>
        </p:txBody>
      </p:sp>
      <p:sp>
        <p:nvSpPr>
          <p:cNvPr id="37" name="Google Shape;37;p1"/>
          <p:cNvSpPr txBox="1"/>
          <p:nvPr/>
        </p:nvSpPr>
        <p:spPr>
          <a:xfrm>
            <a:off x="4638963" y="4051305"/>
            <a:ext cx="4324418" cy="764717"/>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100" dirty="0"/>
              <a:t>No control of federal regulations, which have lowered entry barriers</a:t>
            </a:r>
          </a:p>
          <a:p>
            <a:pPr marL="171450" marR="0" lvl="0" indent="-171450" algn="l" rtl="0">
              <a:lnSpc>
                <a:spcPct val="100000"/>
              </a:lnSpc>
              <a:spcBef>
                <a:spcPts val="0"/>
              </a:spcBef>
              <a:spcAft>
                <a:spcPts val="0"/>
              </a:spcAft>
              <a:buFont typeface="Arial" panose="020B0604020202020204" pitchFamily="34" charset="0"/>
              <a:buChar char="•"/>
            </a:pPr>
            <a:r>
              <a:rPr lang="en-US" sz="1100" i="0" u="none" strike="noStrike" cap="none" dirty="0">
                <a:solidFill>
                  <a:srgbClr val="000000"/>
                </a:solidFill>
                <a:latin typeface="Arial"/>
                <a:ea typeface="Arial"/>
                <a:cs typeface="Arial"/>
                <a:sym typeface="Arial"/>
              </a:rPr>
              <a:t>Competitor’s decisions, such as optimized delivery channels</a:t>
            </a:r>
          </a:p>
          <a:p>
            <a:pPr marL="171450" marR="0" lvl="0" indent="-171450" algn="l" rtl="0">
              <a:lnSpc>
                <a:spcPct val="100000"/>
              </a:lnSpc>
              <a:spcBef>
                <a:spcPts val="0"/>
              </a:spcBef>
              <a:spcAft>
                <a:spcPts val="0"/>
              </a:spcAft>
              <a:buFont typeface="Arial" panose="020B0604020202020204" pitchFamily="34" charset="0"/>
              <a:buChar char="•"/>
            </a:pPr>
            <a:r>
              <a:rPr lang="en-US" sz="1100" dirty="0"/>
              <a:t>Customer seasonality</a:t>
            </a:r>
            <a:endParaRPr sz="1100" i="0" u="none" strike="noStrike" cap="none" dirty="0">
              <a:solidFill>
                <a:srgbClr val="000000"/>
              </a:solidFill>
              <a:latin typeface="Arial"/>
              <a:ea typeface="Arial"/>
              <a:cs typeface="Arial"/>
              <a:sym typeface="Arial"/>
            </a:endParaRPr>
          </a:p>
        </p:txBody>
      </p:sp>
      <p:sp>
        <p:nvSpPr>
          <p:cNvPr id="38" name="Google Shape;38;p1"/>
          <p:cNvSpPr txBox="1"/>
          <p:nvPr/>
        </p:nvSpPr>
        <p:spPr>
          <a:xfrm>
            <a:off x="4607126" y="5982012"/>
            <a:ext cx="4324418" cy="5959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i="1" u="none" strike="noStrike" cap="none" dirty="0" err="1">
                <a:solidFill>
                  <a:srgbClr val="000000"/>
                </a:solidFill>
                <a:latin typeface="Arial"/>
                <a:ea typeface="Arial"/>
                <a:cs typeface="Arial"/>
                <a:sym typeface="Arial"/>
              </a:rPr>
              <a:t>ChemCorp</a:t>
            </a:r>
            <a:r>
              <a:rPr lang="en-US" sz="1100" i="1" u="none" strike="noStrike" cap="none" dirty="0">
                <a:solidFill>
                  <a:srgbClr val="000000"/>
                </a:solidFill>
                <a:latin typeface="Arial"/>
                <a:ea typeface="Arial"/>
                <a:cs typeface="Arial"/>
                <a:sym typeface="Arial"/>
              </a:rPr>
              <a:t> Sales Data Jan15-Dec15</a:t>
            </a:r>
            <a:r>
              <a:rPr lang="en-US" sz="1100" i="0" u="none" strike="noStrike" cap="none" dirty="0">
                <a:solidFill>
                  <a:srgbClr val="000000"/>
                </a:solidFill>
                <a:latin typeface="Arial"/>
                <a:ea typeface="Arial"/>
                <a:cs typeface="Arial"/>
                <a:sym typeface="Arial"/>
              </a:rPr>
              <a:t>.Excel Workbook file (xlsx):</a:t>
            </a:r>
          </a:p>
          <a:p>
            <a:pPr marL="171450" marR="0" lvl="0" indent="-171450" algn="l" rtl="0">
              <a:lnSpc>
                <a:spcPct val="100000"/>
              </a:lnSpc>
              <a:spcBef>
                <a:spcPts val="0"/>
              </a:spcBef>
              <a:spcAft>
                <a:spcPts val="0"/>
              </a:spcAft>
              <a:buFont typeface="Arial" panose="020B0604020202020204" pitchFamily="34" charset="0"/>
              <a:buChar char="•"/>
            </a:pPr>
            <a:r>
              <a:rPr lang="en-US" sz="1100" dirty="0"/>
              <a:t>Transaction Data</a:t>
            </a:r>
          </a:p>
          <a:p>
            <a:pPr marL="171450" marR="0" lvl="0" indent="-171450" algn="l" rtl="0">
              <a:lnSpc>
                <a:spcPct val="100000"/>
              </a:lnSpc>
              <a:spcBef>
                <a:spcPts val="0"/>
              </a:spcBef>
              <a:spcAft>
                <a:spcPts val="0"/>
              </a:spcAft>
              <a:buFont typeface="Arial" panose="020B0604020202020204" pitchFamily="34" charset="0"/>
              <a:buChar char="•"/>
            </a:pPr>
            <a:r>
              <a:rPr lang="en-US" sz="1100" i="0" u="none" strike="noStrike" cap="none" dirty="0">
                <a:solidFill>
                  <a:srgbClr val="000000"/>
                </a:solidFill>
                <a:latin typeface="Arial"/>
                <a:ea typeface="Arial"/>
                <a:cs typeface="Arial"/>
                <a:sym typeface="Arial"/>
              </a:rPr>
              <a:t>Market Data</a:t>
            </a:r>
          </a:p>
          <a:p>
            <a:pPr marL="171450" marR="0" lvl="0" indent="-171450" algn="l" rtl="0">
              <a:lnSpc>
                <a:spcPct val="100000"/>
              </a:lnSpc>
              <a:spcBef>
                <a:spcPts val="0"/>
              </a:spcBef>
              <a:spcAft>
                <a:spcPts val="0"/>
              </a:spcAft>
              <a:buFont typeface="Arial" panose="020B0604020202020204" pitchFamily="34" charset="0"/>
              <a:buChar char="•"/>
            </a:pPr>
            <a:endParaRPr sz="1100" i="0" u="none" strike="noStrike" cap="none" dirty="0">
              <a:solidFill>
                <a:srgbClr val="000000"/>
              </a:solidFill>
              <a:latin typeface="Arial"/>
              <a:ea typeface="Arial"/>
              <a:cs typeface="Arial"/>
              <a:sym typeface="Arial"/>
            </a:endParaRPr>
          </a:p>
        </p:txBody>
      </p:sp>
      <p:sp>
        <p:nvSpPr>
          <p:cNvPr id="45" name="Google Shape;45;p1"/>
          <p:cNvSpPr/>
          <p:nvPr/>
        </p:nvSpPr>
        <p:spPr>
          <a:xfrm>
            <a:off x="121750" y="116632"/>
            <a:ext cx="8760900" cy="805076"/>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61434" y="138972"/>
            <a:ext cx="8721216" cy="80507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1650" dirty="0"/>
              <a:t>“How can </a:t>
            </a:r>
            <a:r>
              <a:rPr lang="en-US" sz="1650" dirty="0" err="1"/>
              <a:t>ChemCorp</a:t>
            </a:r>
            <a:r>
              <a:rPr lang="en-US" sz="1650" dirty="0"/>
              <a:t> prevent the loss of future market share through the identification of future growth industries and identification of at least one divestment product in at least one of our industries?”</a:t>
            </a:r>
            <a:endParaRPr sz="1650" dirty="0"/>
          </a:p>
        </p:txBody>
      </p:sp>
      <p:sp>
        <p:nvSpPr>
          <p:cNvPr id="47" name="Google Shape;47;p1"/>
          <p:cNvSpPr txBox="1"/>
          <p:nvPr/>
        </p:nvSpPr>
        <p:spPr>
          <a:xfrm>
            <a:off x="4639792" y="5061829"/>
            <a:ext cx="4324418" cy="595988"/>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100" dirty="0" err="1"/>
              <a:t>ChemCorp</a:t>
            </a:r>
            <a:r>
              <a:rPr lang="en-US" sz="1100" dirty="0"/>
              <a:t> Commercial Department</a:t>
            </a:r>
          </a:p>
          <a:p>
            <a:pPr marL="171450" marR="0" lvl="0" indent="-171450" algn="l" rtl="0">
              <a:lnSpc>
                <a:spcPct val="100000"/>
              </a:lnSpc>
              <a:spcBef>
                <a:spcPts val="0"/>
              </a:spcBef>
              <a:spcAft>
                <a:spcPts val="0"/>
              </a:spcAft>
              <a:buFont typeface="Arial" panose="020B0604020202020204" pitchFamily="34" charset="0"/>
              <a:buChar char="•"/>
            </a:pPr>
            <a:r>
              <a:rPr lang="en-US" sz="1100" dirty="0" err="1"/>
              <a:t>ChemCorp</a:t>
            </a:r>
            <a:r>
              <a:rPr lang="en-US" sz="1100" dirty="0"/>
              <a:t> Strategy Department</a:t>
            </a:r>
          </a:p>
          <a:p>
            <a:pPr marL="171450" marR="0" lvl="0" indent="-171450" algn="l" rtl="0">
              <a:lnSpc>
                <a:spcPct val="100000"/>
              </a:lnSpc>
              <a:spcBef>
                <a:spcPts val="0"/>
              </a:spcBef>
              <a:spcAft>
                <a:spcPts val="0"/>
              </a:spcAft>
              <a:buFont typeface="Arial" panose="020B0604020202020204" pitchFamily="34" charset="0"/>
              <a:buChar char="•"/>
            </a:pPr>
            <a:r>
              <a:rPr lang="en-US" sz="1100" dirty="0" err="1"/>
              <a:t>ChemCorp</a:t>
            </a:r>
            <a:r>
              <a:rPr lang="en-US" sz="1100" dirty="0"/>
              <a:t> Business Analytics Department</a:t>
            </a:r>
            <a:endParaRPr sz="11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507251" y="1006008"/>
            <a:ext cx="3960275" cy="2883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Context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715</Words>
  <Application>Microsoft Office PowerPoint</Application>
  <PresentationFormat>On-screen Show (4:3)</PresentationFormat>
  <Paragraphs>59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Synergy_CF_YNR002</vt:lpstr>
      <vt:lpstr>“How can ChemCorp prevent the loss of future market share through the identification of future growth industries and identification of at least one divestment product in at least one of our industries?”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ChemCorp prevent the loss of future market share through the identification of future growth industries and identification of at least one divestment product in at least one of our industries?”</dc:title>
  <dc:creator>Christopher H</dc:creator>
  <cp:lastModifiedBy>Galen Houser</cp:lastModifiedBy>
  <cp:revision>2</cp:revision>
  <dcterms:modified xsi:type="dcterms:W3CDTF">2024-09-09T23:11:54Z</dcterms:modified>
</cp:coreProperties>
</file>