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89014-94FE-4C4B-90AC-C40E94C3AAEE}" v="89" dt="2024-03-09T17:55:59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2808" autoAdjust="0"/>
  </p:normalViewPr>
  <p:slideViewPr>
    <p:cSldViewPr snapToGrid="0">
      <p:cViewPr varScale="1">
        <p:scale>
          <a:sx n="80" d="100"/>
          <a:sy n="80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8b02a8d00f7f48/Attachments/Southern%20Water%20Corp%20Financial%20Case%20Study%20MCU%20Student%20Facing%2017052020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userg\AppData\Local\Microsoft\Windows\INetCache\Content.Outlook\M812FO2R\school%20work%20Southern%20Water%20Corp%20Financial%20Case%20Study%20MCU%20Student%20Facing%2017052020%2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userg\AppData\Local\Microsoft\Windows\INetCache\Content.Outlook\M812FO2R\school%20work%20Southern%20Water%20Corp%20Financial%20Case%20Study%20MCU%20Student%20Facing%2017052020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nh\Downloads\Copy%20of%20school%20work%20Southern%20Water%20Corp%20Financial%20Case%20Study%20MCU%20Student%20Facing%2017052020%20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8b02a8d00f7f48/Attachments/Southern%20Water%20Corp%20Financial%20Case%20Study%20MCU%20Student%20Facing%2017052020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8b02a8d00f7f48/Attachments/Southern%20Water%20Corp%20Financial%20Case%20Study%20MCU%20Student%20Facing%2017052020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8b02a8d00f7f48/Attachments/Southern%20Water%20Corp%20Financial%20Case%20Study%20MCU%20Student%20Facing%2017052020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8b02a8d00f7f48/Attachments/Southern%20Water%20Corp%20Financial%20Case%20Study%20MCU%20Student%20Facing%2017052020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8b02a8d00f7f48/Attachments/Southern%20Water%20Corp%20Financial%20Case%20Study%20MCU%20Student%20Facing%2017052020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userg\AppData\Local\Microsoft\Windows\INetCache\Content.Outlook\M812FO2R\school%20work%20Southern%20Water%20Corp%20Financial%20Case%20Study%20MCU%20Student%20Facing%2017052020%2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userg\AppData\Local\Microsoft\Windows\INetCache\Content.Outlook\M812FO2R\school%20work%20Southern%20Water%20Corp%20Financial%20Case%20Study%20MCU%20Student%20Facing%2017052020%2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userg\AppData\Local\Microsoft\Windows\INetCache\Content.Outlook\M812FO2R\school%20work%20Southern%20Water%20Corp%20Financial%20Case%20Study%20MCU%20Student%20Facing%2017052020%20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Total  Sales &amp; Sales </a:t>
            </a:r>
            <a:r>
              <a:rPr lang="en-US" sz="1600" b="1" baseline="0" dirty="0"/>
              <a:t>%</a:t>
            </a:r>
            <a:r>
              <a:rPr lang="en-US" sz="1600" b="1" dirty="0"/>
              <a:t> by Unit</a:t>
            </a:r>
          </a:p>
        </c:rich>
      </c:tx>
      <c:layout>
        <c:manualLayout>
          <c:xMode val="edge"/>
          <c:yMode val="edge"/>
          <c:x val="0.30592802224952964"/>
          <c:y val="2.0590424257059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451985306979184"/>
          <c:y val="4.3583180074656086E-2"/>
          <c:w val="0.66382805667308031"/>
          <c:h val="0.77386912254922602"/>
        </c:manualLayout>
      </c:layout>
      <c:barChart>
        <c:barDir val="col"/>
        <c:grouping val="clustered"/>
        <c:varyColors val="0"/>
        <c:ser>
          <c:idx val="0"/>
          <c:order val="0"/>
          <c:tx>
            <c:v>Private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 17052020 1.xlsx]Revenue Analysis'!$A$57:$A$59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Case Study MCU Student Facing 17052020 1.xlsx]Revenue Analysis'!$B$57:$B$59</c:f>
              <c:numCache>
                <c:formatCode>"$"#,##0.00;[Red]\-"$"#,##0.00</c:formatCode>
                <c:ptCount val="3"/>
                <c:pt idx="0">
                  <c:v>37118738.908649988</c:v>
                </c:pt>
                <c:pt idx="1">
                  <c:v>82448062.153750017</c:v>
                </c:pt>
                <c:pt idx="2">
                  <c:v>67860510.573750004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7-4E0B-9DE3-61A5C8FBC63F}"/>
            </c:ext>
          </c:extLst>
        </c:ser>
        <c:ser>
          <c:idx val="1"/>
          <c:order val="1"/>
          <c:tx>
            <c:v>Public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 17052020 1.xlsx]Revenue Analysis'!$A$57:$A$59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Case Study MCU Student Facing 17052020 1.xlsx]Revenue Analysis'!$C$57:$C$59</c:f>
              <c:numCache>
                <c:formatCode>"$"#,##0.00;[Red]\-"$"#,##0.00</c:formatCode>
                <c:ptCount val="3"/>
                <c:pt idx="0">
                  <c:v>18271699.227782957</c:v>
                </c:pt>
                <c:pt idx="1">
                  <c:v>70562398.047100008</c:v>
                </c:pt>
                <c:pt idx="2">
                  <c:v>58098022.074299999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7-4E0B-9DE3-61A5C8FBC63F}"/>
            </c:ext>
          </c:extLst>
        </c:ser>
        <c:ser>
          <c:idx val="2"/>
          <c:order val="2"/>
          <c:tx>
            <c:v>Residential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'[Southern Water Corp Financial Case Study MCU Student Facing 17052020 1.xlsx]Revenue Analysis'!$A$57:$A$59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 Water Corp Financial Case Study MCU Student Facing 17052020 1.xlsx]Revenue Analysis'!$D$57:$D$59</c:f>
              <c:numCache>
                <c:formatCode>"$"#,##0.00;[Red]\-"$"#,##0.00</c:formatCode>
                <c:ptCount val="3"/>
                <c:pt idx="0">
                  <c:v>15554519.161720002</c:v>
                </c:pt>
                <c:pt idx="1">
                  <c:v>49244888.96814999</c:v>
                </c:pt>
                <c:pt idx="2">
                  <c:v>37706692.728949994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7-4E0B-9DE3-61A5C8FBC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8591727"/>
        <c:axId val="959835199"/>
      </c:barChart>
      <c:lineChart>
        <c:grouping val="standard"/>
        <c:varyColors val="0"/>
        <c:ser>
          <c:idx val="3"/>
          <c:order val="3"/>
          <c:tx>
            <c:v>Private Sales %</c:v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5A57-4E0B-9DE3-61A5C8FBC63F}"/>
              </c:ext>
            </c:extLst>
          </c:dPt>
          <c:val>
            <c:numRef>
              <c:f>'[Southern Water Corp Financial Case Study MCU Student Facing 17052020 1.xlsx]Revenue Analysis'!$B$62:$B$64</c:f>
              <c:numCache>
                <c:formatCode>0.0%</c:formatCode>
                <c:ptCount val="3"/>
                <c:pt idx="0">
                  <c:v>8.4966050656273107E-2</c:v>
                </c:pt>
                <c:pt idx="1">
                  <c:v>0.18872640696946189</c:v>
                </c:pt>
                <c:pt idx="2">
                  <c:v>0.15533500728997432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57-4E0B-9DE3-61A5C8FBC63F}"/>
            </c:ext>
          </c:extLst>
        </c:ser>
        <c:ser>
          <c:idx val="4"/>
          <c:order val="4"/>
          <c:tx>
            <c:v>Public Sales %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57-4E0B-9DE3-61A5C8FBC63F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57-4E0B-9DE3-61A5C8FBC63F}"/>
              </c:ext>
            </c:extLst>
          </c:dPt>
          <c:val>
            <c:numRef>
              <c:f>'[Southern Water Corp Financial Case Study MCU Student Facing 17052020 1.xlsx]Revenue Analysis'!$C$62:$C$64</c:f>
              <c:numCache>
                <c:formatCode>0.0%</c:formatCode>
                <c:ptCount val="3"/>
                <c:pt idx="0">
                  <c:v>4.1824538435550437E-2</c:v>
                </c:pt>
                <c:pt idx="1">
                  <c:v>0.16151971923541997</c:v>
                </c:pt>
                <c:pt idx="2">
                  <c:v>0.13298834043750066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57-4E0B-9DE3-61A5C8FBC63F}"/>
            </c:ext>
          </c:extLst>
        </c:ser>
        <c:ser>
          <c:idx val="5"/>
          <c:order val="5"/>
          <c:tx>
            <c:v>Residential Sales %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9-5A57-4E0B-9DE3-61A5C8FBC63F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A-5A57-4E0B-9DE3-61A5C8FBC63F}"/>
              </c:ext>
            </c:extLst>
          </c:dPt>
          <c:val>
            <c:numRef>
              <c:f>'[Southern Water Corp Financial Case Study MCU Student Facing 17052020 1.xlsx]Revenue Analysis'!$D$62:$D$64</c:f>
              <c:numCache>
                <c:formatCode>0.0%</c:formatCode>
                <c:ptCount val="3"/>
                <c:pt idx="0">
                  <c:v>3.560482122739065E-2</c:v>
                </c:pt>
                <c:pt idx="1">
                  <c:v>0.11272321888218358</c:v>
                </c:pt>
                <c:pt idx="2">
                  <c:v>8.6311896866245449E-2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A57-4E0B-9DE3-61A5C8FBC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1734528"/>
        <c:axId val="519513072"/>
      </c:lineChart>
      <c:catAx>
        <c:axId val="648591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35199"/>
        <c:crosses val="autoZero"/>
        <c:auto val="1"/>
        <c:lblAlgn val="ctr"/>
        <c:lblOffset val="100"/>
        <c:noMultiLvlLbl val="0"/>
      </c:catAx>
      <c:valAx>
        <c:axId val="95983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t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Revenue</a:t>
                </a:r>
              </a:p>
            </c:rich>
          </c:tx>
          <c:layout>
            <c:manualLayout>
              <c:xMode val="edge"/>
              <c:yMode val="edge"/>
              <c:x val="4.7769258990045665E-2"/>
              <c:y val="0.317462593402495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t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591727"/>
        <c:crosses val="autoZero"/>
        <c:crossBetween val="between"/>
      </c:valAx>
      <c:valAx>
        <c:axId val="519513072"/>
        <c:scaling>
          <c:orientation val="minMax"/>
          <c:max val="0.2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t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734528"/>
        <c:crosses val="max"/>
        <c:crossBetween val="between"/>
      </c:valAx>
      <c:catAx>
        <c:axId val="521734528"/>
        <c:scaling>
          <c:orientation val="minMax"/>
        </c:scaling>
        <c:delete val="1"/>
        <c:axPos val="b"/>
        <c:majorTickMark val="out"/>
        <c:minorTickMark val="none"/>
        <c:tickLblPos val="nextTo"/>
        <c:crossAx val="519513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509264961638613E-2"/>
          <c:y val="0.9038641242247194"/>
          <c:w val="0.90333073703531364"/>
          <c:h val="8.6165260649823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Chemical</a:t>
            </a:r>
            <a:r>
              <a:rPr lang="en-US" sz="1600" b="1" baseline="0"/>
              <a:t> Expenditures </a:t>
            </a:r>
            <a:r>
              <a:rPr lang="en-US" sz="1600" b="1"/>
              <a:t>to Giga-Liters</a:t>
            </a:r>
            <a:r>
              <a:rPr lang="en-US" sz="1600" b="1" baseline="0"/>
              <a:t> Production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22917621466497"/>
          <c:y val="0.12556924920174248"/>
          <c:w val="0.75863944665575667"/>
          <c:h val="0.64059298675466225"/>
        </c:manualLayout>
      </c:layout>
      <c:barChart>
        <c:barDir val="col"/>
        <c:grouping val="clustered"/>
        <c:varyColors val="0"/>
        <c:ser>
          <c:idx val="0"/>
          <c:order val="0"/>
          <c:tx>
            <c:v>Kootha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Analysis'!$F$105:$Q$105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02-4710-BDB7-70824DAE668C}"/>
            </c:ext>
          </c:extLst>
        </c:ser>
        <c:ser>
          <c:idx val="1"/>
          <c:order val="1"/>
          <c:tx>
            <c:v>Surjek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Analysis'!$F$106:$Q$106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02-4710-BDB7-70824DAE668C}"/>
            </c:ext>
          </c:extLst>
        </c:ser>
        <c:ser>
          <c:idx val="2"/>
          <c:order val="2"/>
          <c:tx>
            <c:v>Jutik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Analysis'!$F$107:$Q$107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02-4710-BDB7-70824DAE6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2119695"/>
        <c:axId val="1015777968"/>
      </c:barChart>
      <c:lineChart>
        <c:grouping val="standard"/>
        <c:varyColors val="0"/>
        <c:ser>
          <c:idx val="3"/>
          <c:order val="3"/>
          <c:tx>
            <c:v>Kootha Water</c:v>
          </c:tx>
          <c:spPr>
            <a:ln w="508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none"/>
            </c:marker>
            <c:bubble3D val="0"/>
            <c:spPr>
              <a:ln w="50800" cap="rnd">
                <a:solidFill>
                  <a:srgbClr val="0070C0"/>
                </a:solidFill>
                <a:round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D902-4710-BDB7-70824DAE668C}"/>
              </c:ext>
            </c:extLst>
          </c:dPt>
          <c:val>
            <c:numRef>
              <c:f>'Expenses Analysis'!$F$108:$Q$108</c:f>
              <c:numCache>
                <c:formatCode>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902-4710-BDB7-70824DAE668C}"/>
            </c:ext>
          </c:extLst>
        </c:ser>
        <c:ser>
          <c:idx val="4"/>
          <c:order val="4"/>
          <c:tx>
            <c:v>Surjek Water</c:v>
          </c:tx>
          <c:spPr>
            <a:ln w="508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Analysis'!$F$109:$Q$109</c:f>
              <c:numCache>
                <c:formatCode>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902-4710-BDB7-70824DAE668C}"/>
            </c:ext>
          </c:extLst>
        </c:ser>
        <c:ser>
          <c:idx val="5"/>
          <c:order val="5"/>
          <c:tx>
            <c:v>Jutik Water</c:v>
          </c:tx>
          <c:spPr>
            <a:ln w="508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'Expenses Analysis'!$F$110:$Q$110</c:f>
              <c:numCache>
                <c:formatCode>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902-4710-BDB7-70824DAE6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011695"/>
        <c:axId val="1015762576"/>
      </c:lineChart>
      <c:dateAx>
        <c:axId val="195211969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9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777968"/>
        <c:crosses val="autoZero"/>
        <c:auto val="1"/>
        <c:lblOffset val="100"/>
        <c:baseTimeUnit val="months"/>
      </c:dateAx>
      <c:valAx>
        <c:axId val="101577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Chemical</a:t>
                </a:r>
                <a:r>
                  <a:rPr lang="en-US" sz="1400" b="1" baseline="0"/>
                  <a:t> Costs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119695"/>
        <c:crosses val="autoZero"/>
        <c:crossBetween val="between"/>
      </c:valAx>
      <c:valAx>
        <c:axId val="10157625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Giga-Liters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011695"/>
        <c:crosses val="max"/>
        <c:crossBetween val="between"/>
      </c:valAx>
      <c:catAx>
        <c:axId val="1952011695"/>
        <c:scaling>
          <c:orientation val="minMax"/>
        </c:scaling>
        <c:delete val="1"/>
        <c:axPos val="b"/>
        <c:majorTickMark val="out"/>
        <c:minorTickMark val="none"/>
        <c:tickLblPos val="nextTo"/>
        <c:crossAx val="1015762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861443897577139E-2"/>
          <c:y val="0.8637563864565615"/>
          <c:w val="0.82159014167266176"/>
          <c:h val="0.136219820473355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Monthly EBIT Trends</a:t>
            </a:r>
          </a:p>
        </c:rich>
      </c:tx>
      <c:layout>
        <c:manualLayout>
          <c:xMode val="edge"/>
          <c:yMode val="edge"/>
          <c:x val="0.4062220444762516"/>
          <c:y val="9.091797444775383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48861918609793"/>
          <c:y val="4.802999136247587E-2"/>
          <c:w val="0.86322670114204914"/>
          <c:h val="0.91457345123868494"/>
        </c:manualLayout>
      </c:layout>
      <c:barChart>
        <c:barDir val="col"/>
        <c:grouping val="clustered"/>
        <c:varyColors val="0"/>
        <c:ser>
          <c:idx val="1"/>
          <c:order val="0"/>
          <c:tx>
            <c:v>Kootha 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A96-4260-BB1D-0D4D215D071D}"/>
              </c:ext>
            </c:extLst>
          </c:dPt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Analysis'!$E$23:$P$23</c:f>
              <c:numCache>
                <c:formatCode>"$"#,##0.00;[Red]\-"$"#,##0.00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1519674.7670411356</c:v>
                </c:pt>
                <c:pt idx="3">
                  <c:v>1671126.6978958244</c:v>
                </c:pt>
                <c:pt idx="4">
                  <c:v>1867603.7439484252</c:v>
                </c:pt>
                <c:pt idx="5">
                  <c:v>1873668.8420387572</c:v>
                </c:pt>
                <c:pt idx="6">
                  <c:v>2572779.3705296321</c:v>
                </c:pt>
                <c:pt idx="7">
                  <c:v>2504531.9499788238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EA-46B3-9A75-13D2C8B2B177}"/>
            </c:ext>
          </c:extLst>
        </c:ser>
        <c:ser>
          <c:idx val="2"/>
          <c:order val="1"/>
          <c:tx>
            <c:v>Surjek</c:v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Analysis'!$E$24:$P$24</c:f>
              <c:numCache>
                <c:formatCode>"$"#,##0.00;[Red]\-"$"#,##0.00</c:formatCode>
                <c:ptCount val="12"/>
                <c:pt idx="0">
                  <c:v>5988499.8026137892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-6192464.2872408964</c:v>
                </c:pt>
                <c:pt idx="5">
                  <c:v>2604016.9804607946</c:v>
                </c:pt>
                <c:pt idx="6">
                  <c:v>8366591.2969236001</c:v>
                </c:pt>
                <c:pt idx="7">
                  <c:v>2112457.573284395</c:v>
                </c:pt>
                <c:pt idx="8">
                  <c:v>4631100.2007863969</c:v>
                </c:pt>
                <c:pt idx="9">
                  <c:v>2132931.991960397</c:v>
                </c:pt>
                <c:pt idx="10">
                  <c:v>-4294074.8102160059</c:v>
                </c:pt>
                <c:pt idx="11">
                  <c:v>7675095.9504671991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EA-46B3-9A75-13D2C8B2B177}"/>
            </c:ext>
          </c:extLst>
        </c:ser>
        <c:ser>
          <c:idx val="3"/>
          <c:order val="2"/>
          <c:tx>
            <c:v>Jutik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Analysis'!$E$25:$P$25</c:f>
              <c:numCache>
                <c:formatCode>"$"#,##0.00;[Red]\-"$"#,##0.00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4415960.6020003622</c:v>
                </c:pt>
                <c:pt idx="4">
                  <c:v>5589126.5717249103</c:v>
                </c:pt>
                <c:pt idx="5">
                  <c:v>5264580.3424524991</c:v>
                </c:pt>
                <c:pt idx="6">
                  <c:v>8292411.5891714972</c:v>
                </c:pt>
                <c:pt idx="7">
                  <c:v>8295134.2778322492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6175874.2250345014</c:v>
                </c:pt>
                <c:pt idx="11">
                  <c:v>5640408.5879914984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EA-46B3-9A75-13D2C8B2B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2046495"/>
        <c:axId val="1879237647"/>
      </c:barChart>
      <c:dateAx>
        <c:axId val="195204649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237647"/>
        <c:crosses val="autoZero"/>
        <c:auto val="0"/>
        <c:lblOffset val="100"/>
        <c:baseTimeUnit val="months"/>
      </c:dateAx>
      <c:valAx>
        <c:axId val="187923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046495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4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Overall</a:t>
            </a:r>
            <a:r>
              <a:rPr lang="en-US" baseline="0" dirty="0"/>
              <a:t> EBIT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071671854971617"/>
          <c:y val="5.013980532635972E-2"/>
          <c:w val="0.67644769985147202"/>
          <c:h val="0.7583959878437545"/>
        </c:manualLayout>
      </c:layout>
      <c:barChart>
        <c:barDir val="col"/>
        <c:grouping val="clustered"/>
        <c:varyColors val="0"/>
        <c:ser>
          <c:idx val="0"/>
          <c:order val="0"/>
          <c:tx>
            <c:v>EBIT Total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6998356714193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8D-4983-9217-F9460DBA5A5A}"/>
                </c:ext>
              </c:extLst>
            </c:dLbl>
            <c:dLbl>
              <c:idx val="1"/>
              <c:layout>
                <c:manualLayout>
                  <c:x val="0"/>
                  <c:y val="-7.71381620405534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8D-4983-9217-F9460DBA5A5A}"/>
                </c:ext>
              </c:extLst>
            </c:dLbl>
            <c:dLbl>
              <c:idx val="2"/>
              <c:layout>
                <c:manualLayout>
                  <c:x val="0"/>
                  <c:y val="-2.3141448612166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18D-4983-9217-F9460DBA5A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Analysis'!$Q$23:$Q$25</c:f>
              <c:numCache>
                <c:formatCode>"$"#,##0.00;[Red]\-"$"#,##0.00</c:formatCode>
                <c:ptCount val="3"/>
                <c:pt idx="0">
                  <c:v>19721133.205825485</c:v>
                </c:pt>
                <c:pt idx="1">
                  <c:v>22936250.12903415</c:v>
                </c:pt>
                <c:pt idx="2">
                  <c:v>72941736.097194374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8D-4983-9217-F9460DBA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96687567"/>
        <c:axId val="624265439"/>
      </c:barChart>
      <c:lineChart>
        <c:grouping val="standard"/>
        <c:varyColors val="0"/>
        <c:ser>
          <c:idx val="1"/>
          <c:order val="1"/>
          <c:tx>
            <c:v>EBIT Margin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9946836788942048E-2"/>
                  <c:y val="-1.12201947012998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8D-4983-9217-F9460DBA5A5A}"/>
                </c:ext>
              </c:extLst>
            </c:dLbl>
            <c:dLbl>
              <c:idx val="1"/>
              <c:layout>
                <c:manualLayout>
                  <c:x val="3.6150983519404496E-2"/>
                  <c:y val="3.74006490043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8D-4983-9217-F9460DBA5A5A}"/>
                </c:ext>
              </c:extLst>
            </c:dLbl>
            <c:dLbl>
              <c:idx val="2"/>
              <c:layout>
                <c:manualLayout>
                  <c:x val="3.4024455077086499E-2"/>
                  <c:y val="-3.428353220768221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18D-4983-9217-F9460DBA5A5A}"/>
                </c:ext>
              </c:extLst>
            </c:dLbl>
            <c:spPr>
              <a:noFill/>
              <a:ln>
                <a:solidFill>
                  <a:srgbClr val="FFC000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Analysis'!$A$23:$A$25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Analysis'!$Q$56:$Q$58</c:f>
              <c:numCache>
                <c:formatCode>0.00%</c:formatCode>
                <c:ptCount val="3"/>
                <c:pt idx="0">
                  <c:v>0.27797794172946699</c:v>
                </c:pt>
                <c:pt idx="1">
                  <c:v>0.11340244014940312</c:v>
                </c:pt>
                <c:pt idx="2">
                  <c:v>0.44567644671722018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18D-4983-9217-F9460DBA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3738000"/>
        <c:axId val="624227999"/>
      </c:lineChart>
      <c:catAx>
        <c:axId val="79668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265439"/>
        <c:crosses val="autoZero"/>
        <c:auto val="1"/>
        <c:lblAlgn val="ctr"/>
        <c:lblOffset val="100"/>
        <c:noMultiLvlLbl val="0"/>
      </c:catAx>
      <c:valAx>
        <c:axId val="62426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EBIT Totals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687567"/>
        <c:crosses val="autoZero"/>
        <c:crossBetween val="between"/>
      </c:valAx>
      <c:valAx>
        <c:axId val="62422799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EBIT Margin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38000"/>
        <c:crosses val="max"/>
        <c:crossBetween val="between"/>
      </c:valAx>
      <c:catAx>
        <c:axId val="1223738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42279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63438116747035"/>
          <c:y val="0.90704436819986767"/>
          <c:w val="0.35971531465543549"/>
          <c:h val="8.2598185734289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FFC000"/>
      </a:solidFill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Private Water Revenue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Kootha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1.xlsx]Revenue Analysis'!$E$34:$P$34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1-4539-BCB7-220FDAFDE690}"/>
            </c:ext>
          </c:extLst>
        </c:ser>
        <c:ser>
          <c:idx val="0"/>
          <c:order val="1"/>
          <c:tx>
            <c:v>Serjek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1.xlsx]Revenue Analysis'!$E$37:$P$37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91-4539-BCB7-220FDAFDE690}"/>
            </c:ext>
          </c:extLst>
        </c:ser>
        <c:ser>
          <c:idx val="2"/>
          <c:order val="2"/>
          <c:tx>
            <c:v>Jutik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1.xlsx]Revenue Analysis'!$E$40:$P$40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91-4539-BCB7-220FDAFDE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4416559"/>
        <c:axId val="933046063"/>
      </c:lineChart>
      <c:dateAx>
        <c:axId val="9244165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046063"/>
        <c:crosses val="autoZero"/>
        <c:auto val="1"/>
        <c:lblOffset val="100"/>
        <c:baseTimeUnit val="months"/>
      </c:dateAx>
      <c:valAx>
        <c:axId val="93304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41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4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Public Water Revenue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Kootha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1.xlsx]Revenue Analysis'!$E$35:$P$35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4-4CB4-8543-76E62C90C6FF}"/>
            </c:ext>
          </c:extLst>
        </c:ser>
        <c:ser>
          <c:idx val="0"/>
          <c:order val="1"/>
          <c:tx>
            <c:v>Serjek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1.xlsx]Revenue Analysis'!$E$38:$P$38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54-4CB4-8543-76E62C90C6FF}"/>
            </c:ext>
          </c:extLst>
        </c:ser>
        <c:ser>
          <c:idx val="2"/>
          <c:order val="2"/>
          <c:tx>
            <c:v>Jutik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1.xlsx]Revenue Analysis'!$E$41:$P$41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54-4CB4-8543-76E62C90C6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4416559"/>
        <c:axId val="933046063"/>
      </c:lineChart>
      <c:dateAx>
        <c:axId val="9244165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046063"/>
        <c:crosses val="autoZero"/>
        <c:auto val="1"/>
        <c:lblOffset val="100"/>
        <c:baseTimeUnit val="months"/>
      </c:dateAx>
      <c:valAx>
        <c:axId val="933046063"/>
        <c:scaling>
          <c:orientation val="minMax"/>
          <c:max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41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4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Residential Water Revenue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Kootha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1.xlsx]Revenue Analysis'!$E$36:$P$36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94-46C6-BC9D-5765DB6DBB0D}"/>
            </c:ext>
          </c:extLst>
        </c:ser>
        <c:ser>
          <c:idx val="0"/>
          <c:order val="1"/>
          <c:tx>
            <c:v>Serjek</c:v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1.xlsx]Revenue Analysis'!$E$39:$P$39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94-46C6-BC9D-5765DB6DBB0D}"/>
            </c:ext>
          </c:extLst>
        </c:ser>
        <c:ser>
          <c:idx val="2"/>
          <c:order val="2"/>
          <c:tx>
            <c:v>Jutik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1.xlsx]Revenue Analysis'!$E$42:$P$42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94-46C6-BC9D-5765DB6DB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4416559"/>
        <c:axId val="933046063"/>
      </c:lineChart>
      <c:dateAx>
        <c:axId val="924416559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046063"/>
        <c:crosses val="autoZero"/>
        <c:auto val="1"/>
        <c:lblOffset val="100"/>
        <c:baseTimeUnit val="months"/>
      </c:dateAx>
      <c:valAx>
        <c:axId val="933046063"/>
        <c:scaling>
          <c:orientation val="minMax"/>
          <c:max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41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2D05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Overall</a:t>
            </a:r>
            <a:r>
              <a:rPr lang="en-US" sz="1600" b="1" baseline="0" dirty="0"/>
              <a:t> Costs Aggregate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Chemical Expenses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1.xlsx]Expenses Analysis'!$F$49:$Q$49</c:f>
              <c:numCache>
                <c:formatCode>"$"#,##0.00;[Red]\-"$"#,##0.00</c:formatCode>
                <c:ptCount val="12"/>
                <c:pt idx="0">
                  <c:v>4752382.6895514736</c:v>
                </c:pt>
                <c:pt idx="1">
                  <c:v>5167035.0438473243</c:v>
                </c:pt>
                <c:pt idx="2">
                  <c:v>5477119.2220016234</c:v>
                </c:pt>
                <c:pt idx="3">
                  <c:v>6217372.1257881755</c:v>
                </c:pt>
                <c:pt idx="4">
                  <c:v>6351549.5562056992</c:v>
                </c:pt>
                <c:pt idx="5">
                  <c:v>5473893.9778650012</c:v>
                </c:pt>
                <c:pt idx="6">
                  <c:v>7073236.3159125</c:v>
                </c:pt>
                <c:pt idx="7">
                  <c:v>7645099.2339562494</c:v>
                </c:pt>
                <c:pt idx="8">
                  <c:v>7576081.9643531246</c:v>
                </c:pt>
                <c:pt idx="9">
                  <c:v>7870566.9194312505</c:v>
                </c:pt>
                <c:pt idx="10">
                  <c:v>9096355.030431252</c:v>
                </c:pt>
                <c:pt idx="11">
                  <c:v>5712658.1783212498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26-4C00-86C6-3C125F3B246D}"/>
            </c:ext>
          </c:extLst>
        </c:ser>
        <c:ser>
          <c:idx val="1"/>
          <c:order val="1"/>
          <c:tx>
            <c:v>Utility-Heating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1.xlsx]Expenses Analysis'!$F$50:$Q$50</c:f>
              <c:numCache>
                <c:formatCode>"$"#,##0.00;[Red]\-"$"#,##0.00</c:formatCode>
                <c:ptCount val="12"/>
                <c:pt idx="0">
                  <c:v>2439061.3979192991</c:v>
                </c:pt>
                <c:pt idx="1">
                  <c:v>2621863.5100085996</c:v>
                </c:pt>
                <c:pt idx="2">
                  <c:v>2806168.0509719998</c:v>
                </c:pt>
                <c:pt idx="3">
                  <c:v>3163209.5663784007</c:v>
                </c:pt>
                <c:pt idx="4">
                  <c:v>3218501.5770913498</c:v>
                </c:pt>
                <c:pt idx="5">
                  <c:v>2788369.1117025004</c:v>
                </c:pt>
                <c:pt idx="6">
                  <c:v>3593667.2656375002</c:v>
                </c:pt>
                <c:pt idx="7">
                  <c:v>3722191.4510812499</c:v>
                </c:pt>
                <c:pt idx="8">
                  <c:v>3871145.1659843749</c:v>
                </c:pt>
                <c:pt idx="9">
                  <c:v>3465642.2342250003</c:v>
                </c:pt>
                <c:pt idx="10">
                  <c:v>4094860.7397625004</c:v>
                </c:pt>
                <c:pt idx="11">
                  <c:v>2932911.3268075003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26-4C00-86C6-3C125F3B246D}"/>
            </c:ext>
          </c:extLst>
        </c:ser>
        <c:ser>
          <c:idx val="2"/>
          <c:order val="2"/>
          <c:tx>
            <c:v>Utility-Electricity</c:v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1.xlsx]Expenses Analysis'!$F$51:$Q$51</c:f>
              <c:numCache>
                <c:formatCode>"$"#,##0.00;[Red]\-"$"#,##0.00</c:formatCode>
                <c:ptCount val="12"/>
                <c:pt idx="0">
                  <c:v>2300028.0101369992</c:v>
                </c:pt>
                <c:pt idx="1">
                  <c:v>2505939.5584575003</c:v>
                </c:pt>
                <c:pt idx="2">
                  <c:v>2627415.3951704986</c:v>
                </c:pt>
                <c:pt idx="3">
                  <c:v>2900613.3153855</c:v>
                </c:pt>
                <c:pt idx="4">
                  <c:v>2940556.1633002497</c:v>
                </c:pt>
                <c:pt idx="5">
                  <c:v>2582565.0096375002</c:v>
                </c:pt>
                <c:pt idx="6">
                  <c:v>3446732.8680624999</c:v>
                </c:pt>
                <c:pt idx="7">
                  <c:v>3483983.4045937499</c:v>
                </c:pt>
                <c:pt idx="8">
                  <c:v>3640816.4610781251</c:v>
                </c:pt>
                <c:pt idx="9">
                  <c:v>3250872.5897500003</c:v>
                </c:pt>
                <c:pt idx="10">
                  <c:v>3812121.7015625001</c:v>
                </c:pt>
                <c:pt idx="11">
                  <c:v>2923183.2132374998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26-4C00-86C6-3C125F3B246D}"/>
            </c:ext>
          </c:extLst>
        </c:ser>
        <c:ser>
          <c:idx val="3"/>
          <c:order val="3"/>
          <c:tx>
            <c:v>Plant Maintenance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1.xlsx]Expenses Analysis'!$F$52:$Q$52</c:f>
              <c:numCache>
                <c:formatCode>"$"#,##0.00;[Red]\-"$"#,##0.00</c:formatCode>
                <c:ptCount val="12"/>
                <c:pt idx="0">
                  <c:v>2073604.724326327</c:v>
                </c:pt>
                <c:pt idx="1">
                  <c:v>2269539.7804914797</c:v>
                </c:pt>
                <c:pt idx="2">
                  <c:v>2374998.790312151</c:v>
                </c:pt>
                <c:pt idx="3">
                  <c:v>2645968.110327912</c:v>
                </c:pt>
                <c:pt idx="4">
                  <c:v>2691801.6955241356</c:v>
                </c:pt>
                <c:pt idx="5">
                  <c:v>2348808.3419548003</c:v>
                </c:pt>
                <c:pt idx="6">
                  <c:v>2879996.1652659997</c:v>
                </c:pt>
                <c:pt idx="7">
                  <c:v>2972957.9397390001</c:v>
                </c:pt>
                <c:pt idx="8">
                  <c:v>3094867.6019314998</c:v>
                </c:pt>
                <c:pt idx="9">
                  <c:v>2768358.2978389999</c:v>
                </c:pt>
                <c:pt idx="10">
                  <c:v>3268026.2100749998</c:v>
                </c:pt>
                <c:pt idx="11">
                  <c:v>2363869.6207261998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26-4C00-86C6-3C125F3B246D}"/>
            </c:ext>
          </c:extLst>
        </c:ser>
        <c:ser>
          <c:idx val="4"/>
          <c:order val="4"/>
          <c:tx>
            <c:v>Plant Outages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1.xlsx]Expenses Analysis'!$F$53:$Q$53</c:f>
              <c:numCache>
                <c:formatCode>"$"#,##0.00;[Red]\-"$"#,##0.00</c:formatCode>
                <c:ptCount val="12"/>
                <c:pt idx="0">
                  <c:v>1347738.8706587995</c:v>
                </c:pt>
                <c:pt idx="1">
                  <c:v>1561170.3574350001</c:v>
                </c:pt>
                <c:pt idx="2">
                  <c:v>1574874.1415601994</c:v>
                </c:pt>
                <c:pt idx="3">
                  <c:v>1880373.5227742002</c:v>
                </c:pt>
                <c:pt idx="4">
                  <c:v>1968683.2157081</c:v>
                </c:pt>
                <c:pt idx="5">
                  <c:v>1158623.1401823002</c:v>
                </c:pt>
                <c:pt idx="6">
                  <c:v>1176136.1610068001</c:v>
                </c:pt>
                <c:pt idx="7">
                  <c:v>1239117.5758722001</c:v>
                </c:pt>
                <c:pt idx="8">
                  <c:v>1215602.9551357001</c:v>
                </c:pt>
                <c:pt idx="9">
                  <c:v>1190750.2535102002</c:v>
                </c:pt>
                <c:pt idx="10">
                  <c:v>1381387.0449670001</c:v>
                </c:pt>
                <c:pt idx="11">
                  <c:v>1040665.7581107001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26-4C00-86C6-3C125F3B246D}"/>
            </c:ext>
          </c:extLst>
        </c:ser>
        <c:ser>
          <c:idx val="5"/>
          <c:order val="5"/>
          <c:tx>
            <c:v>Plant Op. Costs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1.xlsx]Expenses Analysis'!$F$54:$Q$54</c:f>
              <c:numCache>
                <c:formatCode>"$"#,##0.00;[Red]\-"$"#,##0.00</c:formatCode>
                <c:ptCount val="12"/>
                <c:pt idx="0">
                  <c:v>1800236.6472906992</c:v>
                </c:pt>
                <c:pt idx="1">
                  <c:v>1959718.9384044998</c:v>
                </c:pt>
                <c:pt idx="2">
                  <c:v>2069515.5841112991</c:v>
                </c:pt>
                <c:pt idx="3">
                  <c:v>2330999.3359503001</c:v>
                </c:pt>
                <c:pt idx="4">
                  <c:v>2376535.9434183999</c:v>
                </c:pt>
                <c:pt idx="5">
                  <c:v>1447049.2500542002</c:v>
                </c:pt>
                <c:pt idx="6">
                  <c:v>1483562.2037511999</c:v>
                </c:pt>
                <c:pt idx="7">
                  <c:v>1516247.7055998</c:v>
                </c:pt>
                <c:pt idx="8">
                  <c:v>1567231.2198758</c:v>
                </c:pt>
                <c:pt idx="9">
                  <c:v>1421177.7427773001</c:v>
                </c:pt>
                <c:pt idx="10">
                  <c:v>1665801.7318074999</c:v>
                </c:pt>
                <c:pt idx="11">
                  <c:v>1452590.2533372999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26-4C00-86C6-3C125F3B246D}"/>
            </c:ext>
          </c:extLst>
        </c:ser>
        <c:ser>
          <c:idx val="6"/>
          <c:order val="6"/>
          <c:tx>
            <c:v>Plant Admin. Costs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1.xlsx]Expenses Analysis'!$F$55:$Q$55</c:f>
              <c:numCache>
                <c:formatCode>"$"#,##0.00;[Red]\-"$"#,##0.00</c:formatCode>
                <c:ptCount val="12"/>
                <c:pt idx="0">
                  <c:v>886197.60176639946</c:v>
                </c:pt>
                <c:pt idx="1">
                  <c:v>1012646.749821</c:v>
                </c:pt>
                <c:pt idx="2">
                  <c:v>1025398.9493285995</c:v>
                </c:pt>
                <c:pt idx="3">
                  <c:v>1186610.9527146001</c:v>
                </c:pt>
                <c:pt idx="4">
                  <c:v>1229462.2582892999</c:v>
                </c:pt>
                <c:pt idx="5">
                  <c:v>749668.56593790022</c:v>
                </c:pt>
                <c:pt idx="6">
                  <c:v>774322.04976840003</c:v>
                </c:pt>
                <c:pt idx="7">
                  <c:v>795356.48947859998</c:v>
                </c:pt>
                <c:pt idx="8">
                  <c:v>795992.24834010005</c:v>
                </c:pt>
                <c:pt idx="9">
                  <c:v>759387.99960660015</c:v>
                </c:pt>
                <c:pt idx="10">
                  <c:v>879614.44655700005</c:v>
                </c:pt>
                <c:pt idx="11">
                  <c:v>718766.35225710005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26-4C00-86C6-3C125F3B246D}"/>
            </c:ext>
          </c:extLst>
        </c:ser>
        <c:ser>
          <c:idx val="7"/>
          <c:order val="7"/>
          <c:tx>
            <c:v>Labor Costs</c:v>
          </c:tx>
          <c:spPr>
            <a:ln w="28575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'[Southern Water Corp Financial Case Study MCU Student Facing 17052020 1.xlsx]Expenses Analysis'!$F$47:$Q$47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 Water Corp Financial Case Study MCU Student Facing 17052020 1.xlsx]Expenses Analysis'!$F$56:$Q$56</c:f>
              <c:numCache>
                <c:formatCode>"$"#,##0.00;[Red]\-"$"#,##0.00</c:formatCode>
                <c:ptCount val="12"/>
                <c:pt idx="0">
                  <c:v>7367588.6791624967</c:v>
                </c:pt>
                <c:pt idx="1">
                  <c:v>7849336.0209874995</c:v>
                </c:pt>
                <c:pt idx="2">
                  <c:v>8389760.6297374964</c:v>
                </c:pt>
                <c:pt idx="3">
                  <c:v>9137407.9125625007</c:v>
                </c:pt>
                <c:pt idx="4">
                  <c:v>9187415.9798249993</c:v>
                </c:pt>
                <c:pt idx="5">
                  <c:v>5779740.0739000011</c:v>
                </c:pt>
                <c:pt idx="6">
                  <c:v>6008311.4579999996</c:v>
                </c:pt>
                <c:pt idx="7">
                  <c:v>6995040.989875</c:v>
                </c:pt>
                <c:pt idx="8">
                  <c:v>6352457.05155</c:v>
                </c:pt>
                <c:pt idx="9">
                  <c:v>6560328.9663875001</c:v>
                </c:pt>
                <c:pt idx="10">
                  <c:v>7526766.7026125006</c:v>
                </c:pt>
                <c:pt idx="11">
                  <c:v>6174477.1062125005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26-4C00-86C6-3C125F3B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360384"/>
        <c:axId val="2071958368"/>
      </c:lineChart>
      <c:dateAx>
        <c:axId val="41036038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958368"/>
        <c:crosses val="autoZero"/>
        <c:auto val="1"/>
        <c:lblOffset val="100"/>
        <c:baseTimeUnit val="months"/>
      </c:dateAx>
      <c:valAx>
        <c:axId val="20719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9297681539807533E-2"/>
          <c:y val="0.76830374166018567"/>
          <c:w val="0.93251552930883641"/>
          <c:h val="0.2039185682618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4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Aggregate Costs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Kootha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C0-48F0-8C0D-A6CD7171CA48}"/>
            </c:ext>
          </c:extLst>
        </c:ser>
        <c:ser>
          <c:idx val="1"/>
          <c:order val="1"/>
          <c:tx>
            <c:v>Surjek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C0-48F0-8C0D-A6CD7171CA48}"/>
            </c:ext>
          </c:extLst>
        </c:ser>
        <c:ser>
          <c:idx val="2"/>
          <c:order val="2"/>
          <c:tx>
            <c:v>Jutik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C0-48F0-8C0D-A6CD7171C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2878000"/>
        <c:axId val="670972960"/>
      </c:barChart>
      <c:catAx>
        <c:axId val="209287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50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972960"/>
        <c:crosses val="autoZero"/>
        <c:auto val="0"/>
        <c:lblAlgn val="ctr"/>
        <c:lblOffset val="100"/>
        <c:noMultiLvlLbl val="0"/>
      </c:catAx>
      <c:valAx>
        <c:axId val="6709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878000"/>
        <c:crosses val="autoZero"/>
        <c:crossBetween val="between"/>
        <c:majorUnit val="1000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4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/>
              <a:t>Kootha</a:t>
            </a:r>
            <a:r>
              <a:rPr lang="en-US" sz="1400" b="1" dirty="0"/>
              <a:t> Total Costs - $51M  </a:t>
            </a:r>
          </a:p>
          <a:p>
            <a:pPr>
              <a:defRPr sz="1200" b="1"/>
            </a:pPr>
            <a:r>
              <a:rPr lang="en-US" sz="1000" b="1" dirty="0"/>
              <a:t>(July-13 through June-14)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Kootha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'Expenses Analysis'!$E$35:$E$42</c:f>
              <c:strCache>
                <c:ptCount val="8"/>
                <c:pt idx="0">
                  <c:v>Chem Exp</c:v>
                </c:pt>
                <c:pt idx="1">
                  <c:v>Utility   -   Heating</c:v>
                </c:pt>
                <c:pt idx="2">
                  <c:v>Uility   -   Electricity</c:v>
                </c:pt>
                <c:pt idx="3">
                  <c:v>Plant Maint.</c:v>
                </c:pt>
                <c:pt idx="4">
                  <c:v>Plant         Outages</c:v>
                </c:pt>
                <c:pt idx="5">
                  <c:v>Plant                Op. Costs</c:v>
                </c:pt>
                <c:pt idx="6">
                  <c:v>Plant Admin Costs</c:v>
                </c:pt>
                <c:pt idx="7">
                  <c:v>Labor</c:v>
                </c:pt>
              </c:strCache>
            </c:strRef>
          </c:cat>
          <c:val>
            <c:numRef>
              <c:f>'Expenses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03-4D2D-ADFE-B455E5CDE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949839"/>
        <c:axId val="821452639"/>
      </c:barChart>
      <c:catAx>
        <c:axId val="65294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452639"/>
        <c:crosses val="autoZero"/>
        <c:auto val="1"/>
        <c:lblAlgn val="ctr"/>
        <c:lblOffset val="100"/>
        <c:noMultiLvlLbl val="0"/>
      </c:catAx>
      <c:valAx>
        <c:axId val="821452639"/>
        <c:scaling>
          <c:orientation val="minMax"/>
          <c:max val="47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949839"/>
        <c:crosses val="autoZero"/>
        <c:crossBetween val="between"/>
        <c:majorUnit val="10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>
          <a:lumMod val="50000"/>
        </a:schemeClr>
      </a:solidFill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/>
              <a:t>Surjek</a:t>
            </a:r>
            <a:r>
              <a:rPr lang="en-US" sz="1400" b="1" dirty="0"/>
              <a:t> Total Costs - $179M </a:t>
            </a:r>
          </a:p>
          <a:p>
            <a:pPr>
              <a:defRPr sz="1200" b="1"/>
            </a:pPr>
            <a:r>
              <a:rPr lang="en-US" sz="1000" b="1" dirty="0"/>
              <a:t>(July-13 through June-14)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'Expenses Analysis'!$E$35:$E$42</c:f>
              <c:strCache>
                <c:ptCount val="8"/>
                <c:pt idx="0">
                  <c:v>Chem Exp</c:v>
                </c:pt>
                <c:pt idx="1">
                  <c:v>Utility   -   Heating</c:v>
                </c:pt>
                <c:pt idx="2">
                  <c:v>Uility   -   Electricity</c:v>
                </c:pt>
                <c:pt idx="3">
                  <c:v>Plant Maint.</c:v>
                </c:pt>
                <c:pt idx="4">
                  <c:v>Plant         Outages</c:v>
                </c:pt>
                <c:pt idx="5">
                  <c:v>Plant                Op. Costs</c:v>
                </c:pt>
                <c:pt idx="6">
                  <c:v>Plant Admin Costs</c:v>
                </c:pt>
                <c:pt idx="7">
                  <c:v>Labor</c:v>
                </c:pt>
              </c:strCache>
            </c:strRef>
          </c:cat>
          <c:val>
            <c:numRef>
              <c:f>'Expenses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66-4CF1-BA94-BA7DA0E60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949839"/>
        <c:axId val="821452639"/>
      </c:barChart>
      <c:catAx>
        <c:axId val="65294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452639"/>
        <c:crosses val="autoZero"/>
        <c:auto val="1"/>
        <c:lblAlgn val="ctr"/>
        <c:lblOffset val="100"/>
        <c:noMultiLvlLbl val="0"/>
      </c:catAx>
      <c:valAx>
        <c:axId val="821452639"/>
        <c:scaling>
          <c:orientation val="minMax"/>
          <c:max val="47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949839"/>
        <c:crosses val="autoZero"/>
        <c:crossBetween val="between"/>
        <c:majorUnit val="10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>
          <a:lumMod val="50000"/>
        </a:schemeClr>
      </a:solidFill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 err="1"/>
              <a:t>Jutik</a:t>
            </a:r>
            <a:r>
              <a:rPr lang="en-US" sz="1400" b="1" dirty="0"/>
              <a:t> Total Costs - $90M </a:t>
            </a:r>
          </a:p>
          <a:p>
            <a:pPr>
              <a:defRPr sz="1200" b="1"/>
            </a:pPr>
            <a:r>
              <a:rPr lang="en-US" sz="1000" b="1" dirty="0"/>
              <a:t>(July-13 through June-14)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'Expenses Analysis'!$E$35:$E$42</c:f>
              <c:strCache>
                <c:ptCount val="8"/>
                <c:pt idx="0">
                  <c:v>Chem Exp</c:v>
                </c:pt>
                <c:pt idx="1">
                  <c:v>Utility   -   Heating</c:v>
                </c:pt>
                <c:pt idx="2">
                  <c:v>Uility   -   Electricity</c:v>
                </c:pt>
                <c:pt idx="3">
                  <c:v>Plant Maint.</c:v>
                </c:pt>
                <c:pt idx="4">
                  <c:v>Plant         Outages</c:v>
                </c:pt>
                <c:pt idx="5">
                  <c:v>Plant                Op. Costs</c:v>
                </c:pt>
                <c:pt idx="6">
                  <c:v>Plant Admin Costs</c:v>
                </c:pt>
                <c:pt idx="7">
                  <c:v>Labor</c:v>
                </c:pt>
              </c:strCache>
            </c:strRef>
          </c:cat>
          <c:val>
            <c:numRef>
              <c:f>'Expenses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2-42A5-B7E0-028BD97FD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949839"/>
        <c:axId val="821452639"/>
      </c:barChart>
      <c:catAx>
        <c:axId val="65294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452639"/>
        <c:crosses val="autoZero"/>
        <c:auto val="1"/>
        <c:lblAlgn val="ctr"/>
        <c:lblOffset val="100"/>
        <c:noMultiLvlLbl val="0"/>
      </c:catAx>
      <c:valAx>
        <c:axId val="821452639"/>
        <c:scaling>
          <c:orientation val="minMax"/>
          <c:max val="47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949839"/>
        <c:crosses val="autoZero"/>
        <c:crossBetween val="between"/>
        <c:majorUnit val="10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>
          <a:lumMod val="50000"/>
        </a:schemeClr>
      </a:solidFill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10/09/2024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6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Segmentation of the revenues by unit reveals that of the three (3) customer segments, Private Sales ($187M) are the most popular, followed by Public Sales ($146M) and lastly Residential Sales ($102M).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5D7997-1C51-4F2B-A8D5-5080B7076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073540"/>
              </p:ext>
            </p:extLst>
          </p:nvPr>
        </p:nvGraphicFramePr>
        <p:xfrm>
          <a:off x="1209368" y="841737"/>
          <a:ext cx="5978014" cy="554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Of the $436M in Revenue Sales over the July-2013 to June-2014 Period, </a:t>
            </a:r>
            <a:r>
              <a:rPr lang="en-GB" sz="1400" b="1" dirty="0" err="1"/>
              <a:t>Surjek</a:t>
            </a:r>
            <a:r>
              <a:rPr lang="en-GB" sz="1400" b="1" dirty="0"/>
              <a:t> provides close to 50% of Sales Volumes ($202M), with </a:t>
            </a:r>
            <a:r>
              <a:rPr lang="en-GB" sz="1400" b="1" dirty="0" err="1"/>
              <a:t>Jutik</a:t>
            </a:r>
            <a:r>
              <a:rPr lang="en-GB" sz="1400" b="1" dirty="0"/>
              <a:t> ($163M) and </a:t>
            </a:r>
            <a:r>
              <a:rPr lang="en-GB" sz="1400" b="1" dirty="0" err="1"/>
              <a:t>Kootha</a:t>
            </a:r>
            <a:r>
              <a:rPr lang="en-GB" sz="1400" b="1" dirty="0"/>
              <a:t> ($70M)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171451" y="6440271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Note: This refers to the Total Sales for all 3 Units (Kootha, Surjek and Jutik)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21B7DED-E5AD-4F37-A404-D5EAFEDC1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04969"/>
              </p:ext>
            </p:extLst>
          </p:nvPr>
        </p:nvGraphicFramePr>
        <p:xfrm>
          <a:off x="161565" y="841726"/>
          <a:ext cx="4309268" cy="2934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9FC90C-9E51-49C9-8552-37C6E1796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473162"/>
              </p:ext>
            </p:extLst>
          </p:nvPr>
        </p:nvGraphicFramePr>
        <p:xfrm>
          <a:off x="4480719" y="841724"/>
          <a:ext cx="4319154" cy="2934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41632E8-A6E4-4421-9F9D-7DFB79BE4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081323"/>
              </p:ext>
            </p:extLst>
          </p:nvPr>
        </p:nvGraphicFramePr>
        <p:xfrm>
          <a:off x="2316199" y="3776583"/>
          <a:ext cx="4309267" cy="2550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</a:t>
            </a:r>
            <a:r>
              <a:rPr lang="en-GB" sz="1400" b="1"/>
              <a:t>with Labor </a:t>
            </a:r>
            <a:r>
              <a:rPr lang="en-GB" sz="1400" b="1" dirty="0"/>
              <a:t>Costs, contributing $87M (27%) 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536F4B-9AB1-BD0D-CA99-BC9791638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402061"/>
              </p:ext>
            </p:extLst>
          </p:nvPr>
        </p:nvGraphicFramePr>
        <p:xfrm>
          <a:off x="2654710" y="3692370"/>
          <a:ext cx="5955890" cy="2850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B6CB83-6D71-451A-5E8A-180C06B1D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907186"/>
              </p:ext>
            </p:extLst>
          </p:nvPr>
        </p:nvGraphicFramePr>
        <p:xfrm>
          <a:off x="171451" y="841737"/>
          <a:ext cx="5955890" cy="2850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$179M (55%)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 M) and </a:t>
            </a:r>
            <a:r>
              <a:rPr lang="en-GB" sz="1400" b="1" dirty="0" err="1"/>
              <a:t>Jutik</a:t>
            </a:r>
            <a:r>
              <a:rPr lang="en-GB" sz="1400" b="1" dirty="0"/>
              <a:t> ($90M),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47C2E80-C69F-4635-8CC8-17EA9CFC3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855354"/>
              </p:ext>
            </p:extLst>
          </p:nvPr>
        </p:nvGraphicFramePr>
        <p:xfrm>
          <a:off x="111377" y="758777"/>
          <a:ext cx="5508188" cy="194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3A99FD-5638-4903-B02B-9266A44EA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453831"/>
              </p:ext>
            </p:extLst>
          </p:nvPr>
        </p:nvGraphicFramePr>
        <p:xfrm>
          <a:off x="3341873" y="2698931"/>
          <a:ext cx="5508188" cy="1937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FF130FB-CE4D-461E-889F-A24D6648FF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612177"/>
              </p:ext>
            </p:extLst>
          </p:nvPr>
        </p:nvGraphicFramePr>
        <p:xfrm>
          <a:off x="111377" y="4635948"/>
          <a:ext cx="5508188" cy="193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dirty="0" err="1"/>
              <a:t>Surjek</a:t>
            </a:r>
            <a:r>
              <a:rPr lang="en-GB" sz="1400" b="1" dirty="0"/>
              <a:t>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93562E3-95D6-4A5F-97A9-BF46E0477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111349"/>
              </p:ext>
            </p:extLst>
          </p:nvPr>
        </p:nvGraphicFramePr>
        <p:xfrm>
          <a:off x="172442" y="1469430"/>
          <a:ext cx="8616553" cy="3782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dirty="0" err="1"/>
              <a:t>Jutik</a:t>
            </a:r>
            <a:r>
              <a:rPr lang="en-AU" sz="1350" b="1" dirty="0"/>
              <a:t> has the highest overall EBIT contributions ($72M),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 ($22M),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($19M).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5D4075E-685D-450B-B736-7290BE5C5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836223"/>
              </p:ext>
            </p:extLst>
          </p:nvPr>
        </p:nvGraphicFramePr>
        <p:xfrm>
          <a:off x="1199536" y="3557936"/>
          <a:ext cx="7601360" cy="279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0A0652-CD40-4D44-8695-E4790EE85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240473"/>
              </p:ext>
            </p:extLst>
          </p:nvPr>
        </p:nvGraphicFramePr>
        <p:xfrm>
          <a:off x="171451" y="1000906"/>
          <a:ext cx="6143625" cy="2452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15549</TotalTime>
  <Words>366</Words>
  <Application>Microsoft Office PowerPoint</Application>
  <PresentationFormat>Custom</PresentationFormat>
  <Paragraphs>30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1_Synergy_CF_YNR013</vt:lpstr>
      <vt:lpstr>think-cell Slide</vt:lpstr>
      <vt:lpstr>Segmentation of the revenues by unit reveals that of the three (3) customer segments, Private Sales ($187M) are the most popular, followed by Public Sales ($146M) and lastly Residential Sales ($102M). </vt:lpstr>
      <vt:lpstr>Of the $436M in Revenue Sales over the July-2013 to June-2014 Period, Surjek provides close to 50% of Sales Volumes ($202M), with Jutik ($163M) and Kootha ($70M) providing the remaining.</vt:lpstr>
      <vt:lpstr>Targeted Expense Analysis reveals an interesting trend; Overall Costs sharply increase from December, with Labor Costs, contributing $87M (27%) towards the overall cost-base. </vt:lpstr>
      <vt:lpstr>Further analysis singles-out Surjek with $179M (55%) worth of expenses, contrasted to a much lower spend from Kootha ($51 M) and Jutik ($90M),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($72M), followed by Surjek ($22M), and lastly Kootha ($19M).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Galen Houser</cp:lastModifiedBy>
  <cp:revision>79</cp:revision>
  <dcterms:created xsi:type="dcterms:W3CDTF">2020-04-12T13:23:13Z</dcterms:created>
  <dcterms:modified xsi:type="dcterms:W3CDTF">2024-09-10T18:55:50Z</dcterms:modified>
</cp:coreProperties>
</file>