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
  </p:notesMasterIdLst>
  <p:sldIdLst>
    <p:sldId id="397" r:id="rId2"/>
    <p:sldId id="399" r:id="rId3"/>
    <p:sldId id="392" r:id="rId4"/>
    <p:sldId id="400" r:id="rId5"/>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BFD6"/>
    <a:srgbClr val="002C46"/>
    <a:srgbClr val="8497B0"/>
    <a:srgbClr val="FDDA95"/>
    <a:srgbClr val="FDE6B8"/>
    <a:srgbClr val="FFFFFF"/>
    <a:srgbClr val="FBC14E"/>
    <a:srgbClr val="EBEEF2"/>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7ABCDF-A92E-46FB-9786-06D3825EA21B}" v="17" dt="2024-03-27T00:43:19.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3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538b02a8d00f7f48/Attachments/8.3%20Economic%20What-If%20Analysis%20-%20Galen%20House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538b02a8d00f7f48/Attachments/8.3%20Economic%20What-If%20Analysis%20-%20Galen%20Houser.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38b02a8d00f7f48/Attachments/8.3%20Economic%20What-If%20Analysis%20-%20Galen%20Hous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538b02a8d00f7f48/Attachments/8.3%20Economic%20What-If%20Analysis%20-%20Galen%20Hous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538b02a8d00f7f48/Attachments/8.3%20Economic%20What-If%20Analysis%20-%20Galen%20Hous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538b02a8d00f7f48/Attachments/8.3%20Economic%20What-If%20Analysis%20-%20Galen%20House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538b02a8d00f7f48/Attachments/8.3%20Economic%20What-If%20Analysis%20-%20Galen%20House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538b02a8d00f7f48/Attachments/8.3%20Economic%20What-If%20Analysis%20-%20Galen%20House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538b02a8d00f7f48/Attachments/8.3%20Economic%20What-If%20Analysis%20-%20Galen%20Houser.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538b02a8d00f7f48/Attachments/8.3%20Economic%20What-If%20Analysis%20-%20Galen%20Houser.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 </a:t>
            </a:r>
            <a:r>
              <a:rPr lang="en-US" sz="1600" b="1"/>
              <a:t>Projected</a:t>
            </a:r>
            <a:r>
              <a:rPr lang="en-US" sz="1600" b="1" baseline="0"/>
              <a:t> Revenue Comparison </a:t>
            </a:r>
          </a:p>
          <a:p>
            <a:pPr>
              <a:defRPr b="1"/>
            </a:pPr>
            <a:r>
              <a:rPr lang="en-US" sz="1600" b="1" baseline="0"/>
              <a:t>of Scheduled Maintenance per Quarter</a:t>
            </a:r>
            <a:endParaRPr lang="en-US" sz="1600"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v>Projected Revenue</c:v>
          </c:tx>
          <c:spPr>
            <a:solidFill>
              <a:srgbClr val="0070C0"/>
            </a:solidFill>
            <a:ln>
              <a:noFill/>
            </a:ln>
            <a:effectLst/>
          </c:spPr>
          <c:invertIfNegative val="0"/>
          <c:dLbls>
            <c:numFmt formatCode="&quot;$&quot;#,##0" sourceLinked="0"/>
            <c:spPr>
              <a:solidFill>
                <a:schemeClr val="bg2">
                  <a:lumMod val="95000"/>
                </a:schemeClr>
              </a:solidFill>
              <a:ln w="15875">
                <a:solidFill>
                  <a:srgbClr val="0070C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'What-If Analysis'!$D$62:$D$65</c:f>
              <c:strCache>
                <c:ptCount val="4"/>
                <c:pt idx="0">
                  <c:v>Q1</c:v>
                </c:pt>
                <c:pt idx="1">
                  <c:v>Q2</c:v>
                </c:pt>
                <c:pt idx="2">
                  <c:v>Q3</c:v>
                </c:pt>
                <c:pt idx="3">
                  <c:v>Q4</c:v>
                </c:pt>
              </c:strCache>
            </c:strRef>
          </c:cat>
          <c:val>
            <c:numRef>
              <c:f>'What-If Analysis'!$Q$62:$Q$65</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DD84-4DE9-A367-C364727D6152}"/>
            </c:ext>
          </c:extLst>
        </c:ser>
        <c:ser>
          <c:idx val="1"/>
          <c:order val="1"/>
          <c:tx>
            <c:v>Revenue Lost</c:v>
          </c:tx>
          <c:spPr>
            <a:solidFill>
              <a:srgbClr val="FF0000"/>
            </a:solidFill>
            <a:ln>
              <a:noFill/>
            </a:ln>
            <a:effectLst/>
          </c:spPr>
          <c:invertIfNegative val="0"/>
          <c:dLbls>
            <c:numFmt formatCode="&quot;$&quot;#,##0" sourceLinked="0"/>
            <c:spPr>
              <a:solidFill>
                <a:schemeClr val="bg2">
                  <a:lumMod val="95000"/>
                </a:schemeClr>
              </a:solidFill>
              <a:ln w="15875">
                <a:solidFill>
                  <a:srgbClr val="FF000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'What-If Analysis'!$D$62:$D$65</c:f>
              <c:strCache>
                <c:ptCount val="4"/>
                <c:pt idx="0">
                  <c:v>Q1</c:v>
                </c:pt>
                <c:pt idx="1">
                  <c:v>Q2</c:v>
                </c:pt>
                <c:pt idx="2">
                  <c:v>Q3</c:v>
                </c:pt>
                <c:pt idx="3">
                  <c:v>Q4</c:v>
                </c:pt>
              </c:strCache>
            </c:strRef>
          </c:cat>
          <c:val>
            <c:numRef>
              <c:f>'What-If Analysis'!$T$62:$T$65</c:f>
              <c:numCache>
                <c:formatCode>"$"#,##0.00_);[Red]\("$"#,##0.00\)</c:formatCode>
                <c:ptCount val="4"/>
                <c:pt idx="0">
                  <c:v>60579689.130999982</c:v>
                </c:pt>
                <c:pt idx="1">
                  <c:v>49059900.811999977</c:v>
                </c:pt>
                <c:pt idx="2">
                  <c:v>48068265.527999997</c:v>
                </c:pt>
                <c:pt idx="3">
                  <c:v>44547493.697999984</c:v>
                </c:pt>
              </c:numCache>
            </c:numRef>
          </c:val>
          <c:extLst>
            <c:ext xmlns:c16="http://schemas.microsoft.com/office/drawing/2014/chart" uri="{C3380CC4-5D6E-409C-BE32-E72D297353CC}">
              <c16:uniqueId val="{00000001-DD84-4DE9-A367-C364727D6152}"/>
            </c:ext>
          </c:extLst>
        </c:ser>
        <c:dLbls>
          <c:showLegendKey val="0"/>
          <c:showVal val="0"/>
          <c:showCatName val="0"/>
          <c:showSerName val="0"/>
          <c:showPercent val="0"/>
          <c:showBubbleSize val="0"/>
        </c:dLbls>
        <c:gapWidth val="219"/>
        <c:overlap val="100"/>
        <c:axId val="325370112"/>
        <c:axId val="325376352"/>
      </c:barChart>
      <c:catAx>
        <c:axId val="325370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25376352"/>
        <c:crosses val="autoZero"/>
        <c:auto val="1"/>
        <c:lblAlgn val="ctr"/>
        <c:lblOffset val="100"/>
        <c:noMultiLvlLbl val="0"/>
      </c:catAx>
      <c:valAx>
        <c:axId val="3253763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25370112"/>
        <c:crosses val="autoZero"/>
        <c:crossBetween val="between"/>
        <c:majorUnit val="0.1"/>
        <c:minorUnit val="4.0000000000000008E-2"/>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baseline="0"/>
              <a:t>Overall Average </a:t>
            </a:r>
            <a:r>
              <a:rPr lang="en-US" sz="1600" b="1" baseline="0">
                <a:solidFill>
                  <a:srgbClr val="0070C0"/>
                </a:solidFill>
              </a:rPr>
              <a:t>Soft</a:t>
            </a:r>
            <a:r>
              <a:rPr lang="en-US" sz="1600" b="1" baseline="0"/>
              <a:t> Water</a:t>
            </a:r>
            <a:endParaRPr lang="en-US" sz="1600" b="1"/>
          </a:p>
        </c:rich>
      </c:tx>
      <c:layout>
        <c:manualLayout>
          <c:xMode val="edge"/>
          <c:yMode val="edge"/>
          <c:x val="0.27718044619422577"/>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84752900266631"/>
          <c:y val="0.22534590712463887"/>
          <c:w val="0.71266173611280348"/>
          <c:h val="0.54721236338045431"/>
        </c:manualLayout>
      </c:layout>
      <c:scatterChart>
        <c:scatterStyle val="lineMarker"/>
        <c:varyColors val="0"/>
        <c:ser>
          <c:idx val="0"/>
          <c:order val="0"/>
          <c:spPr>
            <a:ln w="19050" cap="rnd">
              <a:noFill/>
              <a:round/>
            </a:ln>
            <a:effectLst/>
          </c:spPr>
          <c:marker>
            <c:symbol val="circle"/>
            <c:size val="5"/>
            <c:spPr>
              <a:solidFill>
                <a:srgbClr val="002C46"/>
              </a:solidFill>
              <a:ln w="9525">
                <a:solidFill>
                  <a:schemeClr val="accent1"/>
                </a:solidFill>
              </a:ln>
              <a:effectLst/>
            </c:spPr>
          </c:marker>
          <c:xVal>
            <c:numRef>
              <c:f>'Economic Market Analysis'!$C$21:$N$21</c:f>
              <c:numCache>
                <c:formatCode>"$"#,##0.00</c:formatCode>
                <c:ptCount val="12"/>
                <c:pt idx="0">
                  <c:v>89.334249999999997</c:v>
                </c:pt>
                <c:pt idx="1">
                  <c:v>56.500749999999996</c:v>
                </c:pt>
                <c:pt idx="2">
                  <c:v>69.394666666666595</c:v>
                </c:pt>
                <c:pt idx="3">
                  <c:v>53.714300000000001</c:v>
                </c:pt>
                <c:pt idx="4">
                  <c:v>44.181666666666601</c:v>
                </c:pt>
                <c:pt idx="5">
                  <c:v>53.580699999999901</c:v>
                </c:pt>
                <c:pt idx="6">
                  <c:v>80.355500000000006</c:v>
                </c:pt>
                <c:pt idx="7">
                  <c:v>97.3719999999999</c:v>
                </c:pt>
                <c:pt idx="8">
                  <c:v>71.976583333333295</c:v>
                </c:pt>
                <c:pt idx="9">
                  <c:v>41.709600000000002</c:v>
                </c:pt>
                <c:pt idx="10">
                  <c:v>54.774374999999999</c:v>
                </c:pt>
                <c:pt idx="11">
                  <c:v>51.697249999999997</c:v>
                </c:pt>
              </c:numCache>
            </c:numRef>
          </c:xVal>
          <c:yVal>
            <c:numRef>
              <c:f>'Economic Market Analysis'!$C$22:$N$22</c:f>
              <c:numCache>
                <c:formatCode>#,##0.00</c:formatCode>
                <c:ptCount val="12"/>
                <c:pt idx="0">
                  <c:v>2674.4304999999999</c:v>
                </c:pt>
                <c:pt idx="1">
                  <c:v>2061.80587499999</c:v>
                </c:pt>
                <c:pt idx="2">
                  <c:v>2022.3139166666599</c:v>
                </c:pt>
                <c:pt idx="3">
                  <c:v>1895.5373499999901</c:v>
                </c:pt>
                <c:pt idx="4">
                  <c:v>1816.9179999999999</c:v>
                </c:pt>
                <c:pt idx="5">
                  <c:v>1976.13129999999</c:v>
                </c:pt>
                <c:pt idx="6">
                  <c:v>2384.7628749999999</c:v>
                </c:pt>
                <c:pt idx="7">
                  <c:v>2619.6127499999998</c:v>
                </c:pt>
                <c:pt idx="8">
                  <c:v>2259.3434166666598</c:v>
                </c:pt>
                <c:pt idx="9">
                  <c:v>2007.6444999999901</c:v>
                </c:pt>
                <c:pt idx="10">
                  <c:v>2055.8892500000002</c:v>
                </c:pt>
                <c:pt idx="11">
                  <c:v>1811.3492083333299</c:v>
                </c:pt>
              </c:numCache>
            </c:numRef>
          </c:yVal>
          <c:smooth val="0"/>
          <c:extLst>
            <c:ext xmlns:c16="http://schemas.microsoft.com/office/drawing/2014/chart" uri="{C3380CC4-5D6E-409C-BE32-E72D297353CC}">
              <c16:uniqueId val="{00000000-1870-47FD-848C-16FFD2B7F452}"/>
            </c:ext>
          </c:extLst>
        </c:ser>
        <c:dLbls>
          <c:showLegendKey val="0"/>
          <c:showVal val="0"/>
          <c:showCatName val="0"/>
          <c:showSerName val="0"/>
          <c:showPercent val="0"/>
          <c:showBubbleSize val="0"/>
        </c:dLbls>
        <c:axId val="64009104"/>
        <c:axId val="118040240"/>
      </c:scatterChart>
      <c:valAx>
        <c:axId val="640091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Avg WMBP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8040240"/>
        <c:crosses val="autoZero"/>
        <c:crossBetween val="midCat"/>
      </c:valAx>
      <c:valAx>
        <c:axId val="118040240"/>
        <c:scaling>
          <c:orientation val="minMax"/>
          <c:min val="1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i="0" u="none" strike="noStrike" kern="1200" baseline="0">
                    <a:solidFill>
                      <a:srgbClr val="000000">
                        <a:lumMod val="65000"/>
                        <a:lumOff val="35000"/>
                      </a:srgbClr>
                    </a:solidFill>
                  </a:rPr>
                  <a:t>Avg  Demand (giga-litre)</a:t>
                </a:r>
              </a:p>
            </c:rich>
          </c:tx>
          <c:layout>
            <c:manualLayout>
              <c:xMode val="edge"/>
              <c:yMode val="edge"/>
              <c:x val="2.2222222222222223E-2"/>
              <c:y val="0.1772954943132108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4009104"/>
        <c:crosses val="autoZero"/>
        <c:crossBetween val="midCat"/>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Average Water Balancing Market Price vs. Market Demand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v>Average Water Demand (Mega-Litres)</c:v>
          </c:tx>
          <c:spPr>
            <a:solidFill>
              <a:srgbClr val="0070C0"/>
            </a:solidFill>
            <a:ln>
              <a:noFill/>
            </a:ln>
            <a:effectLst/>
          </c:spPr>
          <c:invertIfNegative val="0"/>
          <c:dLbls>
            <c:dLbl>
              <c:idx val="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496-4D20-8E22-1C44682E5923}"/>
                </c:ext>
              </c:extLst>
            </c:dLbl>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496-4D20-8E22-1C44682E5923}"/>
                </c:ext>
              </c:extLst>
            </c:dLbl>
            <c:dLbl>
              <c:idx val="2"/>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496-4D20-8E22-1C44682E5923}"/>
                </c:ext>
              </c:extLst>
            </c:dLbl>
            <c:dLbl>
              <c:idx val="3"/>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496-4D20-8E22-1C44682E5923}"/>
                </c:ext>
              </c:extLst>
            </c:dLbl>
            <c:dLbl>
              <c:idx val="4"/>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496-4D20-8E22-1C44682E5923}"/>
                </c:ext>
              </c:extLst>
            </c:dLbl>
            <c:dLbl>
              <c:idx val="5"/>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496-4D20-8E22-1C44682E5923}"/>
                </c:ext>
              </c:extLst>
            </c:dLbl>
            <c:dLbl>
              <c:idx val="6"/>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496-4D20-8E22-1C44682E5923}"/>
                </c:ext>
              </c:extLst>
            </c:dLbl>
            <c:dLbl>
              <c:idx val="7"/>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496-4D20-8E22-1C44682E5923}"/>
                </c:ext>
              </c:extLst>
            </c:dLbl>
            <c:dLbl>
              <c:idx val="8"/>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496-4D20-8E22-1C44682E5923}"/>
                </c:ext>
              </c:extLst>
            </c:dLbl>
            <c:dLbl>
              <c:idx val="9"/>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496-4D20-8E22-1C44682E5923}"/>
                </c:ext>
              </c:extLst>
            </c:dLbl>
            <c:dLbl>
              <c:idx val="1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496-4D20-8E22-1C44682E5923}"/>
                </c:ext>
              </c:extLst>
            </c:dLbl>
            <c:dLbl>
              <c:idx val="1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496-4D20-8E22-1C44682E5923}"/>
                </c:ext>
              </c:extLst>
            </c:dLbl>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'What-If Analysis'!$E$13:$P$14</c:f>
              <c:multiLvlStrCache>
                <c:ptCount val="12"/>
                <c:lvl>
                  <c:pt idx="0">
                    <c:v>7</c:v>
                  </c:pt>
                  <c:pt idx="1">
                    <c:v>8</c:v>
                  </c:pt>
                  <c:pt idx="2">
                    <c:v>9</c:v>
                  </c:pt>
                  <c:pt idx="3">
                    <c:v>10</c:v>
                  </c:pt>
                  <c:pt idx="4">
                    <c:v>11</c:v>
                  </c:pt>
                  <c:pt idx="5">
                    <c:v>12</c:v>
                  </c:pt>
                  <c:pt idx="6">
                    <c:v>1</c:v>
                  </c:pt>
                  <c:pt idx="7">
                    <c:v>2</c:v>
                  </c:pt>
                  <c:pt idx="8">
                    <c:v>3</c:v>
                  </c:pt>
                  <c:pt idx="9">
                    <c:v>4</c:v>
                  </c:pt>
                  <c:pt idx="10">
                    <c:v>5</c:v>
                  </c:pt>
                  <c:pt idx="11">
                    <c:v>6</c:v>
                  </c:pt>
                </c:lvl>
                <c:lvl>
                  <c:pt idx="0">
                    <c:v>Jul-14</c:v>
                  </c:pt>
                  <c:pt idx="1">
                    <c:v>Aug-14</c:v>
                  </c:pt>
                  <c:pt idx="2">
                    <c:v>Sep-14</c:v>
                  </c:pt>
                  <c:pt idx="3">
                    <c:v>Oct-14</c:v>
                  </c:pt>
                  <c:pt idx="4">
                    <c:v>Nov-14</c:v>
                  </c:pt>
                  <c:pt idx="5">
                    <c:v>Dec-14</c:v>
                  </c:pt>
                  <c:pt idx="6">
                    <c:v>Jan-15</c:v>
                  </c:pt>
                  <c:pt idx="7">
                    <c:v>Feb-15</c:v>
                  </c:pt>
                  <c:pt idx="8">
                    <c:v>Mar-15</c:v>
                  </c:pt>
                  <c:pt idx="9">
                    <c:v>Apr-15</c:v>
                  </c:pt>
                  <c:pt idx="10">
                    <c:v>May-15</c:v>
                  </c:pt>
                  <c:pt idx="11">
                    <c:v>Jun-15</c:v>
                  </c:pt>
                </c:lvl>
              </c:multiLvlStrCache>
            </c:multiLvlStrRef>
          </c:cat>
          <c:val>
            <c:numRef>
              <c:f>'What-If Analysis'!$E$16:$P$16</c:f>
              <c:numCache>
                <c:formatCode>#,##0.00</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extLst>
            <c:ext xmlns:c16="http://schemas.microsoft.com/office/drawing/2014/chart" uri="{C3380CC4-5D6E-409C-BE32-E72D297353CC}">
              <c16:uniqueId val="{0000000C-E496-4D20-8E22-1C44682E5923}"/>
            </c:ext>
          </c:extLst>
        </c:ser>
        <c:dLbls>
          <c:showLegendKey val="0"/>
          <c:showVal val="0"/>
          <c:showCatName val="0"/>
          <c:showSerName val="0"/>
          <c:showPercent val="0"/>
          <c:showBubbleSize val="0"/>
        </c:dLbls>
        <c:gapWidth val="75"/>
        <c:axId val="188758960"/>
        <c:axId val="188758480"/>
      </c:barChart>
      <c:lineChart>
        <c:grouping val="standard"/>
        <c:varyColors val="0"/>
        <c:ser>
          <c:idx val="0"/>
          <c:order val="0"/>
          <c:tx>
            <c:v>Average Water Balancing Market Price</c:v>
          </c:tx>
          <c:spPr>
            <a:ln w="28575" cap="rnd">
              <a:solidFill>
                <a:srgbClr val="FFC000"/>
              </a:solidFill>
              <a:prstDash val="sysDash"/>
              <a:round/>
            </a:ln>
            <a:effectLst/>
          </c:spPr>
          <c:marker>
            <c:symbol val="none"/>
          </c:marker>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D-E496-4D20-8E22-1C44682E5923}"/>
            </c:ext>
          </c:extLst>
        </c:ser>
        <c:dLbls>
          <c:showLegendKey val="0"/>
          <c:showVal val="0"/>
          <c:showCatName val="0"/>
          <c:showSerName val="0"/>
          <c:showPercent val="0"/>
          <c:showBubbleSize val="0"/>
        </c:dLbls>
        <c:marker val="1"/>
        <c:smooth val="0"/>
        <c:axId val="171325728"/>
        <c:axId val="171326208"/>
      </c:lineChart>
      <c:dateAx>
        <c:axId val="17132572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326208"/>
        <c:crosses val="autoZero"/>
        <c:auto val="1"/>
        <c:lblOffset val="100"/>
        <c:baseTimeUnit val="months"/>
      </c:dateAx>
      <c:valAx>
        <c:axId val="17132620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1325728"/>
        <c:crosses val="autoZero"/>
        <c:crossBetween val="between"/>
      </c:valAx>
      <c:valAx>
        <c:axId val="188758480"/>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88758960"/>
        <c:crosses val="max"/>
        <c:crossBetween val="between"/>
      </c:valAx>
      <c:catAx>
        <c:axId val="188758960"/>
        <c:scaling>
          <c:orientation val="minMax"/>
        </c:scaling>
        <c:delete val="1"/>
        <c:axPos val="b"/>
        <c:numFmt formatCode="General" sourceLinked="1"/>
        <c:majorTickMark val="out"/>
        <c:minorTickMark val="none"/>
        <c:tickLblPos val="nextTo"/>
        <c:crossAx val="18875848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AABFD6"/>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t>Aggregate</a:t>
            </a:r>
            <a:r>
              <a:rPr lang="en-US" sz="1200" b="1" baseline="0"/>
              <a:t> Cost to Produce vs Kootha, Surjek and Kootha</a:t>
            </a:r>
            <a:endParaRPr lang="en-US" sz="12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355649844287598"/>
          <c:y val="0.2370215002481921"/>
          <c:w val="0.84917234438959377"/>
          <c:h val="0.66739437236600063"/>
        </c:manualLayout>
      </c:layout>
      <c:lineChart>
        <c:grouping val="standard"/>
        <c:varyColors val="0"/>
        <c:ser>
          <c:idx val="0"/>
          <c:order val="0"/>
          <c:tx>
            <c:v>Kootha</c:v>
          </c:tx>
          <c:spPr>
            <a:ln w="28575" cap="rnd">
              <a:solidFill>
                <a:schemeClr val="accent4">
                  <a:lumMod val="60000"/>
                  <a:lumOff val="40000"/>
                </a:schemeClr>
              </a:solidFill>
              <a:round/>
            </a:ln>
            <a:effectLst/>
          </c:spPr>
          <c:marker>
            <c:symbol val="circle"/>
            <c:size val="5"/>
            <c:spPr>
              <a:solidFill>
                <a:schemeClr val="accent1"/>
              </a:solidFill>
              <a:ln w="9525">
                <a:solidFill>
                  <a:schemeClr val="accent1"/>
                </a:solidFill>
              </a:ln>
              <a:effectLst/>
            </c:spPr>
          </c:marker>
          <c:dPt>
            <c:idx val="4"/>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0-BCB1-498F-9D6A-BC12838E6FF6}"/>
              </c:ext>
            </c:extLst>
          </c:dPt>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"$"#,##0.00;[Red]\-"$"#,##0.00\ "$/ML"</c:formatCode>
                <c:ptCount val="12"/>
                <c:pt idx="0">
                  <c:v>19008554.4604031</c:v>
                </c:pt>
                <c:pt idx="1">
                  <c:v>25492172.623052564</c:v>
                </c:pt>
                <c:pt idx="2">
                  <c:v>20246430.814356368</c:v>
                </c:pt>
                <c:pt idx="3">
                  <c:v>18538208.897820558</c:v>
                </c:pt>
                <c:pt idx="4">
                  <c:v>37173188.73459211</c:v>
                </c:pt>
                <c:pt idx="5">
                  <c:v>18926571.259334378</c:v>
                </c:pt>
                <c:pt idx="6">
                  <c:v>28088710.165040504</c:v>
                </c:pt>
                <c:pt idx="7">
                  <c:v>27869870.996564563</c:v>
                </c:pt>
                <c:pt idx="8">
                  <c:v>23038875.551690031</c:v>
                </c:pt>
                <c:pt idx="9">
                  <c:v>25835142.653285149</c:v>
                </c:pt>
                <c:pt idx="10">
                  <c:v>27720966.236714665</c:v>
                </c:pt>
                <c:pt idx="11">
                  <c:v>37542526.065045901</c:v>
                </c:pt>
              </c:numCache>
            </c:numRef>
          </c:val>
          <c:smooth val="0"/>
          <c:extLst>
            <c:ext xmlns:c16="http://schemas.microsoft.com/office/drawing/2014/chart" uri="{C3380CC4-5D6E-409C-BE32-E72D297353CC}">
              <c16:uniqueId val="{00000001-BCB1-498F-9D6A-BC12838E6FF6}"/>
            </c:ext>
          </c:extLst>
        </c:ser>
        <c:ser>
          <c:idx val="1"/>
          <c:order val="1"/>
          <c:tx>
            <c:v>Jutik</c:v>
          </c:tx>
          <c:spPr>
            <a:ln w="28575" cap="rnd">
              <a:solidFill>
                <a:srgbClr val="92D050"/>
              </a:solidFill>
              <a:round/>
            </a:ln>
            <a:effectLst/>
          </c:spPr>
          <c:marker>
            <c:symbol val="circle"/>
            <c:size val="5"/>
            <c:spPr>
              <a:solidFill>
                <a:schemeClr val="accent2"/>
              </a:solidFill>
              <a:ln w="9525">
                <a:solidFill>
                  <a:schemeClr val="accent2"/>
                </a:solidFill>
              </a:ln>
              <a:effectLst/>
            </c:spPr>
          </c:marker>
          <c:val>
            <c:numRef>
              <c:f>'Economic Cost Analysis'!$G$44:$R$44</c:f>
              <c:numCache>
                <c:formatCode>"$"#,##0.00;[Red]\-"$"#,##0.00\ "$/ML"</c:formatCode>
                <c:ptCount val="12"/>
                <c:pt idx="0">
                  <c:v>32644395.721309703</c:v>
                </c:pt>
                <c:pt idx="1">
                  <c:v>31479124.229144558</c:v>
                </c:pt>
                <c:pt idx="2">
                  <c:v>43716430.376785927</c:v>
                </c:pt>
                <c:pt idx="3">
                  <c:v>42437461.047529586</c:v>
                </c:pt>
                <c:pt idx="4">
                  <c:v>30832306.822249629</c:v>
                </c:pt>
                <c:pt idx="5">
                  <c:v>40056607.121314861</c:v>
                </c:pt>
                <c:pt idx="6">
                  <c:v>35252643.432800435</c:v>
                </c:pt>
                <c:pt idx="7">
                  <c:v>34409704.749282546</c:v>
                </c:pt>
                <c:pt idx="8">
                  <c:v>37625793.747462474</c:v>
                </c:pt>
                <c:pt idx="9">
                  <c:v>28473377.116074249</c:v>
                </c:pt>
                <c:pt idx="10">
                  <c:v>33597819.13685286</c:v>
                </c:pt>
                <c:pt idx="11">
                  <c:v>43016148.904686302</c:v>
                </c:pt>
              </c:numCache>
            </c:numRef>
          </c:val>
          <c:smooth val="0"/>
          <c:extLst>
            <c:ext xmlns:c16="http://schemas.microsoft.com/office/drawing/2014/chart" uri="{C3380CC4-5D6E-409C-BE32-E72D297353CC}">
              <c16:uniqueId val="{00000002-BCB1-498F-9D6A-BC12838E6FF6}"/>
            </c:ext>
          </c:extLst>
        </c:ser>
        <c:ser>
          <c:idx val="2"/>
          <c:order val="2"/>
          <c:tx>
            <c:v>Surjek</c:v>
          </c:tx>
          <c:spPr>
            <a:ln w="28575" cap="rnd">
              <a:solidFill>
                <a:schemeClr val="accent5">
                  <a:lumMod val="60000"/>
                  <a:lumOff val="40000"/>
                </a:schemeClr>
              </a:solidFill>
              <a:round/>
            </a:ln>
            <a:effectLst/>
          </c:spPr>
          <c:marker>
            <c:symbol val="circle"/>
            <c:size val="5"/>
            <c:spPr>
              <a:solidFill>
                <a:srgbClr val="00B050"/>
              </a:solidFill>
              <a:ln w="9525">
                <a:solidFill>
                  <a:schemeClr val="accent3"/>
                </a:solidFill>
              </a:ln>
              <a:effectLst/>
            </c:spPr>
          </c:marker>
          <c:val>
            <c:numRef>
              <c:f>'Economic Cost Analysis'!$G$33:$R$33</c:f>
              <c:numCache>
                <c:formatCode>"$"#,##0.00;[Red]\-"$"#,##0.00\ "$/ML"</c:formatCode>
                <c:ptCount val="12"/>
                <c:pt idx="0">
                  <c:v>55063507.266070567</c:v>
                </c:pt>
                <c:pt idx="1">
                  <c:v>62489736.355595969</c:v>
                </c:pt>
                <c:pt idx="2">
                  <c:v>66559564.533477239</c:v>
                </c:pt>
                <c:pt idx="3">
                  <c:v>81618116.691831157</c:v>
                </c:pt>
                <c:pt idx="4">
                  <c:v>90081860.874640137</c:v>
                </c:pt>
                <c:pt idx="5">
                  <c:v>57746856.186572634</c:v>
                </c:pt>
                <c:pt idx="6">
                  <c:v>52606656.370945491</c:v>
                </c:pt>
                <c:pt idx="7">
                  <c:v>58158747.388558447</c:v>
                </c:pt>
                <c:pt idx="8">
                  <c:v>44257276.911800422</c:v>
                </c:pt>
                <c:pt idx="9">
                  <c:v>49680750.513450429</c:v>
                </c:pt>
                <c:pt idx="10">
                  <c:v>56519096.327234857</c:v>
                </c:pt>
                <c:pt idx="11">
                  <c:v>34907250.575952038</c:v>
                </c:pt>
              </c:numCache>
            </c:numRef>
          </c:val>
          <c:smooth val="0"/>
          <c:extLst>
            <c:ext xmlns:c16="http://schemas.microsoft.com/office/drawing/2014/chart" uri="{C3380CC4-5D6E-409C-BE32-E72D297353CC}">
              <c16:uniqueId val="{00000003-BCB1-498F-9D6A-BC12838E6FF6}"/>
            </c:ext>
          </c:extLst>
        </c:ser>
        <c:ser>
          <c:idx val="3"/>
          <c:order val="3"/>
          <c:tx>
            <c:v>Overall</c:v>
          </c:tx>
          <c:spPr>
            <a:ln w="28575" cap="rnd">
              <a:solidFill>
                <a:schemeClr val="tx1"/>
              </a:solidFill>
              <a:round/>
            </a:ln>
            <a:effectLst/>
          </c:spPr>
          <c:marker>
            <c:symbol val="circle"/>
            <c:size val="5"/>
            <c:spPr>
              <a:solidFill>
                <a:schemeClr val="accent4"/>
              </a:solidFill>
              <a:ln w="9525">
                <a:solidFill>
                  <a:schemeClr val="accent4"/>
                </a:solidFill>
              </a:ln>
              <a:effectLst/>
            </c:spPr>
          </c:marker>
          <c:val>
            <c:numRef>
              <c:f>'Economic Cost Analysis'!$G$62:$R$62</c:f>
              <c:numCache>
                <c:formatCode>"$"#,##0.00;[Red]\-"$"#,##0.00</c:formatCode>
                <c:ptCount val="12"/>
                <c:pt idx="0">
                  <c:v>106716457.44778337</c:v>
                </c:pt>
                <c:pt idx="1">
                  <c:v>119461033.20779309</c:v>
                </c:pt>
                <c:pt idx="2">
                  <c:v>130522425.72461954</c:v>
                </c:pt>
                <c:pt idx="3">
                  <c:v>142593786.63718131</c:v>
                </c:pt>
                <c:pt idx="4">
                  <c:v>158087356.43148187</c:v>
                </c:pt>
                <c:pt idx="5">
                  <c:v>116730034.56722188</c:v>
                </c:pt>
                <c:pt idx="6">
                  <c:v>115948009.96878642</c:v>
                </c:pt>
                <c:pt idx="7">
                  <c:v>120438323.13440555</c:v>
                </c:pt>
                <c:pt idx="8">
                  <c:v>104921946.21095294</c:v>
                </c:pt>
                <c:pt idx="9">
                  <c:v>103989270.28280982</c:v>
                </c:pt>
                <c:pt idx="10">
                  <c:v>117837881.70080239</c:v>
                </c:pt>
                <c:pt idx="11">
                  <c:v>115465925.54568425</c:v>
                </c:pt>
              </c:numCache>
            </c:numRef>
          </c:val>
          <c:smooth val="0"/>
          <c:extLst>
            <c:ext xmlns:c16="http://schemas.microsoft.com/office/drawing/2014/chart" uri="{C3380CC4-5D6E-409C-BE32-E72D297353CC}">
              <c16:uniqueId val="{00000004-BCB1-498F-9D6A-BC12838E6FF6}"/>
            </c:ext>
          </c:extLst>
        </c:ser>
        <c:dLbls>
          <c:showLegendKey val="0"/>
          <c:showVal val="0"/>
          <c:showCatName val="0"/>
          <c:showSerName val="0"/>
          <c:showPercent val="0"/>
          <c:showBubbleSize val="0"/>
        </c:dLbls>
        <c:marker val="1"/>
        <c:smooth val="0"/>
        <c:axId val="1185562368"/>
        <c:axId val="1302891984"/>
      </c:lineChart>
      <c:dateAx>
        <c:axId val="118556236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891984"/>
        <c:crosses val="autoZero"/>
        <c:auto val="1"/>
        <c:lblOffset val="100"/>
        <c:baseTimeUnit val="months"/>
      </c:dateAx>
      <c:valAx>
        <c:axId val="130289198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5562368"/>
        <c:crosses val="autoZero"/>
        <c:crossBetween val="between"/>
      </c:valAx>
      <c:spPr>
        <a:noFill/>
        <a:ln>
          <a:noFill/>
        </a:ln>
        <a:effectLst/>
      </c:spPr>
    </c:plotArea>
    <c:legend>
      <c:legendPos val="t"/>
      <c:overlay val="0"/>
      <c:spPr>
        <a:noFill/>
        <a:ln>
          <a:solidFill>
            <a:schemeClr val="bg1">
              <a:lumMod val="7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Cost to Produce</a:t>
            </a:r>
            <a:r>
              <a:rPr lang="en-US" b="1" baseline="0"/>
              <a:t> vs. WBMP Market Price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Overall Desalinisation Cost to Produce ($/ML)</c:v>
          </c:tx>
          <c:spPr>
            <a:solidFill>
              <a:schemeClr val="accent3">
                <a:lumMod val="25000"/>
                <a:lumOff val="75000"/>
              </a:schemeClr>
            </a:solidFill>
            <a:ln>
              <a:solidFill>
                <a:srgbClr val="002C46"/>
              </a:solidFill>
            </a:ln>
            <a:effectLst/>
          </c:spPr>
          <c:invertIfNegative val="0"/>
          <c:dPt>
            <c:idx val="0"/>
            <c:invertIfNegative val="0"/>
            <c:bubble3D val="0"/>
            <c:spPr>
              <a:solidFill>
                <a:schemeClr val="accent3">
                  <a:lumMod val="25000"/>
                  <a:lumOff val="75000"/>
                </a:schemeClr>
              </a:solidFill>
              <a:ln>
                <a:solidFill>
                  <a:srgbClr val="002C46"/>
                </a:solidFill>
              </a:ln>
              <a:effectLst/>
            </c:spPr>
            <c:extLst>
              <c:ext xmlns:c16="http://schemas.microsoft.com/office/drawing/2014/chart" uri="{C3380CC4-5D6E-409C-BE32-E72D297353CC}">
                <c16:uniqueId val="{00000001-6BB9-472C-B10B-9B2A0E44A9BC}"/>
              </c:ext>
            </c:extLst>
          </c:dPt>
          <c:dPt>
            <c:idx val="1"/>
            <c:invertIfNegative val="0"/>
            <c:bubble3D val="0"/>
            <c:spPr>
              <a:solidFill>
                <a:schemeClr val="accent3">
                  <a:lumMod val="25000"/>
                  <a:lumOff val="75000"/>
                </a:schemeClr>
              </a:solidFill>
              <a:ln>
                <a:solidFill>
                  <a:srgbClr val="002C46"/>
                </a:solidFill>
              </a:ln>
              <a:effectLst/>
            </c:spPr>
            <c:extLst>
              <c:ext xmlns:c16="http://schemas.microsoft.com/office/drawing/2014/chart" uri="{C3380CC4-5D6E-409C-BE32-E72D297353CC}">
                <c16:uniqueId val="{00000003-6BB9-472C-B10B-9B2A0E44A9BC}"/>
              </c:ext>
            </c:extLst>
          </c:dPt>
          <c:dPt>
            <c:idx val="2"/>
            <c:invertIfNegative val="0"/>
            <c:bubble3D val="0"/>
            <c:spPr>
              <a:solidFill>
                <a:schemeClr val="accent3">
                  <a:lumMod val="25000"/>
                  <a:lumOff val="75000"/>
                </a:schemeClr>
              </a:solidFill>
              <a:ln>
                <a:solidFill>
                  <a:srgbClr val="002C46"/>
                </a:solidFill>
              </a:ln>
              <a:effectLst/>
            </c:spPr>
            <c:extLst>
              <c:ext xmlns:c16="http://schemas.microsoft.com/office/drawing/2014/chart" uri="{C3380CC4-5D6E-409C-BE32-E72D297353CC}">
                <c16:uniqueId val="{00000005-6BB9-472C-B10B-9B2A0E44A9BC}"/>
              </c:ext>
            </c:extLst>
          </c:dPt>
          <c:dLbls>
            <c:dLbl>
              <c:idx val="0"/>
              <c:numFmt formatCode="&quot;$&quot;#,##0.00" sourceLinked="0"/>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eparator>. </c:separator>
              <c:extLst>
                <c:ext xmlns:c15="http://schemas.microsoft.com/office/drawing/2012/chart" uri="{CE6537A1-D6FC-4f65-9D91-7224C49458BB}">
                  <c15:layout>
                    <c:manualLayout>
                      <c:w val="0.20966666666666661"/>
                      <c:h val="8.789370078740158E-2"/>
                    </c:manualLayout>
                  </c15:layout>
                </c:ext>
                <c:ext xmlns:c16="http://schemas.microsoft.com/office/drawing/2014/chart" uri="{C3380CC4-5D6E-409C-BE32-E72D297353CC}">
                  <c16:uniqueId val="{00000001-6BB9-472C-B10B-9B2A0E44A9BC}"/>
                </c:ext>
              </c:extLst>
            </c:dLbl>
            <c:dLbl>
              <c:idx val="1"/>
              <c:tx>
                <c:rich>
                  <a:bodyPr/>
                  <a:lstStyle/>
                  <a:p>
                    <a:fld id="{B9DC4738-8C51-4F70-83A9-107941D95C57}" type="VALUE">
                      <a:rPr lang="en-US" b="1"/>
                      <a:pPr/>
                      <a:t>[VALUE]</a:t>
                    </a:fld>
                    <a:endParaRPr lang="en-US"/>
                  </a:p>
                </c:rich>
              </c:tx>
              <c:dLblPos val="inEnd"/>
              <c:showLegendKey val="0"/>
              <c:showVal val="1"/>
              <c:showCatName val="0"/>
              <c:showSerName val="0"/>
              <c:showPercent val="0"/>
              <c:showBubbleSize val="0"/>
              <c:separator>. </c:separator>
              <c:extLst>
                <c:ext xmlns:c15="http://schemas.microsoft.com/office/drawing/2012/chart" uri="{CE6537A1-D6FC-4f65-9D91-7224C49458BB}">
                  <c15:layout>
                    <c:manualLayout>
                      <c:w val="0.2098751093613298"/>
                      <c:h val="0.10967592592592593"/>
                    </c:manualLayout>
                  </c15:layout>
                  <c15:dlblFieldTable/>
                  <c15:showDataLabelsRange val="0"/>
                </c:ext>
                <c:ext xmlns:c16="http://schemas.microsoft.com/office/drawing/2014/chart" uri="{C3380CC4-5D6E-409C-BE32-E72D297353CC}">
                  <c16:uniqueId val="{00000003-6BB9-472C-B10B-9B2A0E44A9BC}"/>
                </c:ext>
              </c:extLst>
            </c:dLbl>
            <c:dLbl>
              <c:idx val="2"/>
              <c:tx>
                <c:rich>
                  <a:bodyPr/>
                  <a:lstStyle/>
                  <a:p>
                    <a:fld id="{4CE71058-41D4-46BA-BBAA-F6497B46554B}" type="VALUE">
                      <a:rPr lang="en-US" b="1"/>
                      <a:pPr/>
                      <a:t>[VALUE]</a:t>
                    </a:fld>
                    <a:endParaRPr lang="en-US"/>
                  </a:p>
                </c:rich>
              </c:tx>
              <c:dLblPos val="inEnd"/>
              <c:showLegendKey val="0"/>
              <c:showVal val="1"/>
              <c:showCatName val="0"/>
              <c:showSerName val="0"/>
              <c:showPercent val="0"/>
              <c:showBubbleSize val="0"/>
              <c:separator>. </c:separator>
              <c:extLst>
                <c:ext xmlns:c15="http://schemas.microsoft.com/office/drawing/2012/chart" uri="{CE6537A1-D6FC-4f65-9D91-7224C49458BB}">
                  <c15:layout>
                    <c:manualLayout>
                      <c:w val="0.2098751093613298"/>
                      <c:h val="0.10967592592592593"/>
                    </c:manualLayout>
                  </c15:layout>
                  <c15:dlblFieldTable/>
                  <c15:showDataLabelsRange val="0"/>
                </c:ext>
                <c:ext xmlns:c16="http://schemas.microsoft.com/office/drawing/2014/chart" uri="{C3380CC4-5D6E-409C-BE32-E72D297353CC}">
                  <c16:uniqueId val="{00000005-6BB9-472C-B10B-9B2A0E44A9B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Analysis'!$A$233:$A$235</c:f>
              <c:strCache>
                <c:ptCount val="3"/>
                <c:pt idx="0">
                  <c:v>Kootha</c:v>
                </c:pt>
                <c:pt idx="1">
                  <c:v>Surjek</c:v>
                </c:pt>
                <c:pt idx="2">
                  <c:v>Jutik</c:v>
                </c:pt>
              </c:strCache>
            </c:strRef>
          </c:cat>
          <c:val>
            <c:numRef>
              <c:f>'Economic Cost Analysis'!$B$233:$B$235</c:f>
              <c:numCache>
                <c:formatCode>"$"#,##0.00;[Red]\-"$"#,##0.00</c:formatCode>
                <c:ptCount val="3"/>
                <c:pt idx="0" formatCode="&quot;$&quot;#,##0.00;[Red]\-&quot;$&quot;#,##0.00\ &quot;$/ML&quot;">
                  <c:v>309481218.45789993</c:v>
                </c:pt>
                <c:pt idx="1">
                  <c:v>709689419.99612939</c:v>
                </c:pt>
                <c:pt idx="2">
                  <c:v>433541812.40549314</c:v>
                </c:pt>
              </c:numCache>
            </c:numRef>
          </c:val>
          <c:extLst>
            <c:ext xmlns:c16="http://schemas.microsoft.com/office/drawing/2014/chart" uri="{C3380CC4-5D6E-409C-BE32-E72D297353CC}">
              <c16:uniqueId val="{00000006-6BB9-472C-B10B-9B2A0E44A9BC}"/>
            </c:ext>
          </c:extLst>
        </c:ser>
        <c:dLbls>
          <c:showLegendKey val="0"/>
          <c:showVal val="0"/>
          <c:showCatName val="0"/>
          <c:showSerName val="0"/>
          <c:showPercent val="0"/>
          <c:showBubbleSize val="0"/>
        </c:dLbls>
        <c:gapWidth val="219"/>
        <c:overlap val="-27"/>
        <c:axId val="52728928"/>
        <c:axId val="52729408"/>
      </c:barChart>
      <c:lineChart>
        <c:grouping val="standard"/>
        <c:varyColors val="0"/>
        <c:ser>
          <c:idx val="1"/>
          <c:order val="1"/>
          <c:tx>
            <c:strRef>
              <c:f>'Economic Cost Analysis'!$C$232</c:f>
              <c:strCache>
                <c:ptCount val="1"/>
                <c:pt idx="0">
                  <c:v>Overall Average WBMP Market Price</c:v>
                </c:pt>
              </c:strCache>
            </c:strRef>
          </c:tx>
          <c:spPr>
            <a:ln w="28575" cap="rnd">
              <a:solidFill>
                <a:schemeClr val="accent2"/>
              </a:solidFill>
              <a:round/>
            </a:ln>
            <a:effectLst/>
          </c:spPr>
          <c:marker>
            <c:symbol val="none"/>
          </c:marker>
          <c:dLbls>
            <c:dLbl>
              <c:idx val="2"/>
              <c:tx>
                <c:rich>
                  <a:bodyPr/>
                  <a:lstStyle/>
                  <a:p>
                    <a:fld id="{DCF542FD-AB8C-4996-A6A3-DF8FB127B05F}" type="VALUE">
                      <a:rPr lang="en-US" b="1"/>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6BB9-472C-B10B-9B2A0E44A9BC}"/>
                </c:ext>
              </c:extLst>
            </c:dLbl>
            <c:spPr>
              <a:solidFill>
                <a:schemeClr val="bg2">
                  <a:lumMod val="85000"/>
                </a:schemeClr>
              </a:solidFill>
              <a:ln>
                <a:solidFill>
                  <a:schemeClr val="accent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'Economic Cost Analysis'!$C$233:$C$235</c:f>
              <c:numCache>
                <c:formatCode>"$"#,##0.00;[Red]\-"$"#,##0.00</c:formatCode>
                <c:ptCount val="3"/>
                <c:pt idx="0">
                  <c:v>80.770662152777689</c:v>
                </c:pt>
                <c:pt idx="1">
                  <c:v>80.770662152777689</c:v>
                </c:pt>
                <c:pt idx="2">
                  <c:v>80.770662152777689</c:v>
                </c:pt>
              </c:numCache>
            </c:numRef>
          </c:val>
          <c:smooth val="0"/>
          <c:extLst>
            <c:ext xmlns:c16="http://schemas.microsoft.com/office/drawing/2014/chart" uri="{C3380CC4-5D6E-409C-BE32-E72D297353CC}">
              <c16:uniqueId val="{00000008-6BB9-472C-B10B-9B2A0E44A9BC}"/>
            </c:ext>
          </c:extLst>
        </c:ser>
        <c:dLbls>
          <c:showLegendKey val="0"/>
          <c:showVal val="0"/>
          <c:showCatName val="0"/>
          <c:showSerName val="0"/>
          <c:showPercent val="0"/>
          <c:showBubbleSize val="0"/>
        </c:dLbls>
        <c:marker val="1"/>
        <c:smooth val="0"/>
        <c:axId val="170868864"/>
        <c:axId val="170867904"/>
      </c:lineChart>
      <c:catAx>
        <c:axId val="5272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52729408"/>
        <c:crosses val="autoZero"/>
        <c:auto val="1"/>
        <c:lblAlgn val="ctr"/>
        <c:lblOffset val="100"/>
        <c:noMultiLvlLbl val="0"/>
      </c:catAx>
      <c:valAx>
        <c:axId val="52729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Production Costs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2728928"/>
        <c:crosses val="autoZero"/>
        <c:crossBetween val="between"/>
      </c:valAx>
      <c:valAx>
        <c:axId val="170867904"/>
        <c:scaling>
          <c:orientation val="minMax"/>
        </c:scaling>
        <c:delete val="0"/>
        <c:axPos val="r"/>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WBMP</a:t>
                </a:r>
                <a:r>
                  <a:rPr lang="en-US" b="1" baseline="0"/>
                  <a:t> Market Price</a:t>
                </a:r>
                <a:endParaRPr lang="en-US"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quot;$&quot;#,##0.00;[Red]\-&quot;$&quot;#,##0.0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0868864"/>
        <c:crosses val="max"/>
        <c:crossBetween val="between"/>
      </c:valAx>
      <c:catAx>
        <c:axId val="170868864"/>
        <c:scaling>
          <c:orientation val="minMax"/>
        </c:scaling>
        <c:delete val="1"/>
        <c:axPos val="b"/>
        <c:majorTickMark val="out"/>
        <c:minorTickMark val="none"/>
        <c:tickLblPos val="nextTo"/>
        <c:crossAx val="17086790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err="1"/>
              <a:t>Kootha</a:t>
            </a:r>
            <a:endParaRPr lang="en-US" sz="1800" b="1"/>
          </a:p>
        </c:rich>
      </c:tx>
      <c:layout>
        <c:manualLayout>
          <c:xMode val="edge"/>
          <c:yMode val="edge"/>
          <c:x val="0.50202777777777774"/>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Kootha</c:v>
          </c:tx>
          <c:spPr>
            <a:ln w="25400" cap="rnd">
              <a:noFill/>
              <a:round/>
            </a:ln>
            <a:effectLst/>
          </c:spPr>
          <c:marker>
            <c:symbol val="circle"/>
            <c:size val="5"/>
            <c:spPr>
              <a:solidFill>
                <a:srgbClr val="002C46"/>
              </a:solidFill>
              <a:ln w="9525">
                <a:solidFill>
                  <a:schemeClr val="accent1"/>
                </a:solidFill>
              </a:ln>
              <a:effectLst/>
            </c:spPr>
          </c:marker>
          <c:xVal>
            <c:numRef>
              <c:f>'Economic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'Economic Cost Analysis'!$G$22:$R$22</c:f>
              <c:numCache>
                <c:formatCode>"$"#,##0.00;[Red]\-"$"#,##0.00\ "$/ML"</c:formatCode>
                <c:ptCount val="12"/>
                <c:pt idx="0">
                  <c:v>19008554.4604031</c:v>
                </c:pt>
                <c:pt idx="1">
                  <c:v>25492172.623052564</c:v>
                </c:pt>
                <c:pt idx="2">
                  <c:v>20246430.814356368</c:v>
                </c:pt>
                <c:pt idx="3">
                  <c:v>18538208.897820558</c:v>
                </c:pt>
                <c:pt idx="4">
                  <c:v>37173188.73459211</c:v>
                </c:pt>
                <c:pt idx="5">
                  <c:v>18926571.259334378</c:v>
                </c:pt>
                <c:pt idx="6">
                  <c:v>28088710.165040504</c:v>
                </c:pt>
                <c:pt idx="7">
                  <c:v>27869870.996564563</c:v>
                </c:pt>
                <c:pt idx="8">
                  <c:v>23038875.551690031</c:v>
                </c:pt>
                <c:pt idx="9">
                  <c:v>25835142.653285149</c:v>
                </c:pt>
                <c:pt idx="10">
                  <c:v>27720966.236714665</c:v>
                </c:pt>
                <c:pt idx="11">
                  <c:v>37542526.065045901</c:v>
                </c:pt>
              </c:numCache>
            </c:numRef>
          </c:yVal>
          <c:smooth val="0"/>
          <c:extLst>
            <c:ext xmlns:c16="http://schemas.microsoft.com/office/drawing/2014/chart" uri="{C3380CC4-5D6E-409C-BE32-E72D297353CC}">
              <c16:uniqueId val="{00000000-9537-4868-B7B1-DEC690D4C2C1}"/>
            </c:ext>
          </c:extLst>
        </c:ser>
        <c:dLbls>
          <c:showLegendKey val="0"/>
          <c:showVal val="0"/>
          <c:showCatName val="0"/>
          <c:showSerName val="0"/>
          <c:showPercent val="0"/>
          <c:showBubbleSize val="0"/>
        </c:dLbls>
        <c:axId val="1220101040"/>
        <c:axId val="624262943"/>
      </c:scatterChart>
      <c:valAx>
        <c:axId val="1220101040"/>
        <c:scaling>
          <c:orientation val="minMax"/>
          <c:max val="4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50" b="1"/>
                  <a:t>Total</a:t>
                </a:r>
                <a:r>
                  <a:rPr lang="en-US" sz="1050" b="1" baseline="0"/>
                  <a:t> Water Volume (Mega-litres)</a:t>
                </a:r>
                <a:endParaRPr lang="en-US" sz="1050"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24262943"/>
        <c:crosses val="autoZero"/>
        <c:crossBetween val="midCat"/>
      </c:valAx>
      <c:valAx>
        <c:axId val="624262943"/>
        <c:scaling>
          <c:orientation val="minMax"/>
          <c:max val="9500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Production</a:t>
                </a:r>
                <a:r>
                  <a:rPr lang="en-US" b="1" baseline="0"/>
                  <a:t> Cost</a:t>
                </a:r>
                <a:endParaRPr 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20101040"/>
        <c:crosses val="autoZero"/>
        <c:crossBetween val="midCat"/>
      </c:valAx>
      <c:spPr>
        <a:noFill/>
        <a:ln>
          <a:solidFill>
            <a:srgbClr val="002C46"/>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err="1"/>
              <a:t>Surjek</a:t>
            </a:r>
            <a:endParaRPr lang="en-US" sz="1800" b="1"/>
          </a:p>
        </c:rich>
      </c:tx>
      <c:layout>
        <c:manualLayout>
          <c:xMode val="edge"/>
          <c:yMode val="edge"/>
          <c:x val="0.531458223972003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Surjek</c:v>
          </c:tx>
          <c:spPr>
            <a:ln w="25400" cap="rnd">
              <a:noFill/>
              <a:round/>
            </a:ln>
            <a:effectLst/>
          </c:spPr>
          <c:marker>
            <c:symbol val="circle"/>
            <c:size val="5"/>
            <c:spPr>
              <a:solidFill>
                <a:srgbClr val="002C46"/>
              </a:solidFill>
              <a:ln w="9525">
                <a:solidFill>
                  <a:schemeClr val="accent1"/>
                </a:solidFill>
              </a:ln>
              <a:effectLst/>
            </c:spPr>
          </c:marker>
          <c:xVal>
            <c:numRef>
              <c:f>'Economic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'Economic Cost Analysis'!$G$33:$R$33</c:f>
              <c:numCache>
                <c:formatCode>"$"#,##0.00;[Red]\-"$"#,##0.00\ "$/ML"</c:formatCode>
                <c:ptCount val="12"/>
                <c:pt idx="0">
                  <c:v>55063507.266070567</c:v>
                </c:pt>
                <c:pt idx="1">
                  <c:v>62489736.355595969</c:v>
                </c:pt>
                <c:pt idx="2">
                  <c:v>66559564.533477239</c:v>
                </c:pt>
                <c:pt idx="3">
                  <c:v>81618116.691831157</c:v>
                </c:pt>
                <c:pt idx="4">
                  <c:v>90081860.874640137</c:v>
                </c:pt>
                <c:pt idx="5">
                  <c:v>57746856.186572634</c:v>
                </c:pt>
                <c:pt idx="6">
                  <c:v>52606656.370945491</c:v>
                </c:pt>
                <c:pt idx="7">
                  <c:v>58158747.388558447</c:v>
                </c:pt>
                <c:pt idx="8">
                  <c:v>44257276.911800422</c:v>
                </c:pt>
                <c:pt idx="9">
                  <c:v>49680750.513450429</c:v>
                </c:pt>
                <c:pt idx="10">
                  <c:v>56519096.327234857</c:v>
                </c:pt>
                <c:pt idx="11">
                  <c:v>34907250.575952038</c:v>
                </c:pt>
              </c:numCache>
            </c:numRef>
          </c:yVal>
          <c:smooth val="0"/>
          <c:extLst>
            <c:ext xmlns:c16="http://schemas.microsoft.com/office/drawing/2014/chart" uri="{C3380CC4-5D6E-409C-BE32-E72D297353CC}">
              <c16:uniqueId val="{00000000-60FD-4614-B687-BE7CAE6D5BB5}"/>
            </c:ext>
          </c:extLst>
        </c:ser>
        <c:dLbls>
          <c:showLegendKey val="0"/>
          <c:showVal val="0"/>
          <c:showCatName val="0"/>
          <c:showSerName val="0"/>
          <c:showPercent val="0"/>
          <c:showBubbleSize val="0"/>
        </c:dLbls>
        <c:axId val="1220101040"/>
        <c:axId val="624262943"/>
      </c:scatterChart>
      <c:valAx>
        <c:axId val="12201010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50" b="1"/>
                  <a:t>Total</a:t>
                </a:r>
                <a:r>
                  <a:rPr lang="en-US" sz="1050" b="1" baseline="0"/>
                  <a:t> Water Volume (Mega-litres)</a:t>
                </a:r>
                <a:endParaRPr lang="en-US" sz="1050"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24262943"/>
        <c:crosses val="autoZero"/>
        <c:crossBetween val="midCat"/>
      </c:valAx>
      <c:valAx>
        <c:axId val="624262943"/>
        <c:scaling>
          <c:orientation val="minMax"/>
          <c:max val="9500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Production</a:t>
                </a:r>
                <a:r>
                  <a:rPr lang="en-US" b="1" baseline="0"/>
                  <a:t> Cost</a:t>
                </a:r>
                <a:endParaRPr 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20101040"/>
        <c:crosses val="autoZero"/>
        <c:crossBetween val="midCat"/>
        <c:minorUnit val="1000000"/>
      </c:valAx>
      <c:spPr>
        <a:noFill/>
        <a:ln>
          <a:solidFill>
            <a:srgbClr val="002C46"/>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err="1"/>
              <a:t>Jutik</a:t>
            </a:r>
            <a:endParaRPr lang="en-US" sz="18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Jutik</c:v>
          </c:tx>
          <c:spPr>
            <a:ln w="25400" cap="rnd">
              <a:noFill/>
              <a:round/>
            </a:ln>
            <a:effectLst/>
          </c:spPr>
          <c:marker>
            <c:symbol val="circle"/>
            <c:size val="5"/>
            <c:spPr>
              <a:solidFill>
                <a:srgbClr val="002C46"/>
              </a:solidFill>
              <a:ln w="9525">
                <a:solidFill>
                  <a:schemeClr val="accent1"/>
                </a:solidFill>
              </a:ln>
              <a:effectLst/>
            </c:spPr>
          </c:marker>
          <c:xVal>
            <c:numRef>
              <c:f>'Economic Cost Analysis'!$G$43:$R$43</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'Economic Cost Analysis'!$G$44:$R$44</c:f>
              <c:numCache>
                <c:formatCode>"$"#,##0.00;[Red]\-"$"#,##0.00\ "$/ML"</c:formatCode>
                <c:ptCount val="12"/>
                <c:pt idx="0">
                  <c:v>32644395.721309703</c:v>
                </c:pt>
                <c:pt idx="1">
                  <c:v>31479124.229144558</c:v>
                </c:pt>
                <c:pt idx="2">
                  <c:v>43716430.376785927</c:v>
                </c:pt>
                <c:pt idx="3">
                  <c:v>42437461.047529586</c:v>
                </c:pt>
                <c:pt idx="4">
                  <c:v>30832306.822249629</c:v>
                </c:pt>
                <c:pt idx="5">
                  <c:v>40056607.121314861</c:v>
                </c:pt>
                <c:pt idx="6">
                  <c:v>35252643.432800435</c:v>
                </c:pt>
                <c:pt idx="7">
                  <c:v>34409704.749282546</c:v>
                </c:pt>
                <c:pt idx="8">
                  <c:v>37625793.747462474</c:v>
                </c:pt>
                <c:pt idx="9">
                  <c:v>28473377.116074249</c:v>
                </c:pt>
                <c:pt idx="10">
                  <c:v>33597819.13685286</c:v>
                </c:pt>
                <c:pt idx="11">
                  <c:v>43016148.904686302</c:v>
                </c:pt>
              </c:numCache>
            </c:numRef>
          </c:yVal>
          <c:smooth val="0"/>
          <c:extLst>
            <c:ext xmlns:c16="http://schemas.microsoft.com/office/drawing/2014/chart" uri="{C3380CC4-5D6E-409C-BE32-E72D297353CC}">
              <c16:uniqueId val="{00000000-0DB3-4551-99B6-DB700BFC93C8}"/>
            </c:ext>
          </c:extLst>
        </c:ser>
        <c:dLbls>
          <c:showLegendKey val="0"/>
          <c:showVal val="0"/>
          <c:showCatName val="0"/>
          <c:showSerName val="0"/>
          <c:showPercent val="0"/>
          <c:showBubbleSize val="0"/>
        </c:dLbls>
        <c:axId val="1220101040"/>
        <c:axId val="624262943"/>
      </c:scatterChart>
      <c:valAx>
        <c:axId val="1220101040"/>
        <c:scaling>
          <c:orientation val="minMax"/>
          <c:max val="4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50" b="1"/>
                  <a:t>Total</a:t>
                </a:r>
                <a:r>
                  <a:rPr lang="en-US" sz="1050" b="1" baseline="0"/>
                  <a:t> Water Volume (Mega-litres)</a:t>
                </a:r>
                <a:endParaRPr lang="en-US" sz="1050"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24262943"/>
        <c:crosses val="autoZero"/>
        <c:crossBetween val="midCat"/>
      </c:valAx>
      <c:valAx>
        <c:axId val="624262943"/>
        <c:scaling>
          <c:orientation val="minMax"/>
          <c:max val="9500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Production</a:t>
                </a:r>
                <a:r>
                  <a:rPr lang="en-US" b="1" baseline="0"/>
                  <a:t> Cost</a:t>
                </a:r>
                <a:endParaRPr 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20101040"/>
        <c:crosses val="autoZero"/>
        <c:crossBetween val="midCat"/>
      </c:valAx>
      <c:spPr>
        <a:noFill/>
        <a:ln>
          <a:solidFill>
            <a:srgbClr val="002C46"/>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C00000"/>
                </a:solidFill>
                <a:latin typeface="+mn-lt"/>
                <a:ea typeface="+mn-ea"/>
                <a:cs typeface="+mn-cs"/>
              </a:defRPr>
            </a:pPr>
            <a:r>
              <a:rPr lang="en-US" sz="1600" b="1">
                <a:solidFill>
                  <a:schemeClr val="tx1"/>
                </a:solidFill>
              </a:rPr>
              <a:t>Overall Average</a:t>
            </a:r>
            <a:r>
              <a:rPr lang="en-US" sz="1600" b="1" baseline="0">
                <a:solidFill>
                  <a:schemeClr val="tx1"/>
                </a:solidFill>
              </a:rPr>
              <a:t> </a:t>
            </a:r>
            <a:r>
              <a:rPr lang="en-US" sz="1600" b="1">
                <a:solidFill>
                  <a:srgbClr val="C00000"/>
                </a:solidFill>
              </a:rPr>
              <a:t>Hard</a:t>
            </a:r>
            <a:r>
              <a:rPr lang="en-US" sz="1600" b="1" baseline="0">
                <a:solidFill>
                  <a:schemeClr val="tx1"/>
                </a:solidFill>
              </a:rPr>
              <a:t> + </a:t>
            </a:r>
            <a:r>
              <a:rPr lang="en-US" sz="1600" b="1" baseline="0">
                <a:solidFill>
                  <a:srgbClr val="0070C0"/>
                </a:solidFill>
              </a:rPr>
              <a:t>Soft</a:t>
            </a:r>
            <a:r>
              <a:rPr lang="en-US" sz="1600" b="1" baseline="0">
                <a:solidFill>
                  <a:schemeClr val="tx1"/>
                </a:solidFill>
              </a:rPr>
              <a:t> Water</a:t>
            </a:r>
            <a:endParaRPr lang="en-US" sz="1600" b="1">
              <a:solidFill>
                <a:schemeClr val="tx1"/>
              </a:solidFill>
            </a:endParaRPr>
          </a:p>
        </c:rich>
      </c:tx>
      <c:layout>
        <c:manualLayout>
          <c:xMode val="edge"/>
          <c:yMode val="edge"/>
          <c:x val="0.2214652230971128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C00000"/>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rgbClr val="002C46"/>
              </a:solidFill>
              <a:ln w="9525">
                <a:solidFill>
                  <a:schemeClr val="accent1"/>
                </a:solidFill>
              </a:ln>
              <a:effectLst/>
            </c:spPr>
          </c:marker>
          <c:xVal>
            <c:numRef>
              <c:f>'Economic Market Analysis'!$C$15:$N$15</c:f>
              <c:numCache>
                <c:formatCode>"$"#,##0.00</c:formatCode>
                <c:ptCount val="12"/>
                <c:pt idx="0">
                  <c:v>98.760874999999501</c:v>
                </c:pt>
                <c:pt idx="1">
                  <c:v>84.455375000000004</c:v>
                </c:pt>
                <c:pt idx="2">
                  <c:v>89.909833333333296</c:v>
                </c:pt>
                <c:pt idx="3">
                  <c:v>73.936316666666656</c:v>
                </c:pt>
                <c:pt idx="4">
                  <c:v>70.039583333333297</c:v>
                </c:pt>
                <c:pt idx="5">
                  <c:v>71.5543499999999</c:v>
                </c:pt>
                <c:pt idx="6">
                  <c:v>87.508375000000001</c:v>
                </c:pt>
                <c:pt idx="7">
                  <c:v>94.975583333333248</c:v>
                </c:pt>
                <c:pt idx="8">
                  <c:v>82.991208333333304</c:v>
                </c:pt>
                <c:pt idx="9">
                  <c:v>68.447716666666651</c:v>
                </c:pt>
                <c:pt idx="10">
                  <c:v>73.604270833333302</c:v>
                </c:pt>
                <c:pt idx="11">
                  <c:v>73.064458333333306</c:v>
                </c:pt>
              </c:numCache>
            </c:numRef>
          </c:xVal>
          <c:yVal>
            <c:numRef>
              <c:f>'Economic Market Analysis'!$C$16:$N$16</c:f>
              <c:numCache>
                <c:formatCode>#,##0.00</c:formatCode>
                <c:ptCount val="12"/>
                <c:pt idx="0">
                  <c:v>2744.570530306245</c:v>
                </c:pt>
                <c:pt idx="1">
                  <c:v>2115.294528795825</c:v>
                </c:pt>
                <c:pt idx="2">
                  <c:v>2151.1157345666597</c:v>
                </c:pt>
                <c:pt idx="3">
                  <c:v>2004.6686956249901</c:v>
                </c:pt>
                <c:pt idx="4">
                  <c:v>1911.7298337437451</c:v>
                </c:pt>
                <c:pt idx="5">
                  <c:v>2200.6787575349899</c:v>
                </c:pt>
                <c:pt idx="6">
                  <c:v>2479.6234272218749</c:v>
                </c:pt>
                <c:pt idx="7">
                  <c:v>2443.8685007458298</c:v>
                </c:pt>
                <c:pt idx="8">
                  <c:v>2090.5986287916598</c:v>
                </c:pt>
                <c:pt idx="9">
                  <c:v>2026.5466180458252</c:v>
                </c:pt>
                <c:pt idx="10">
                  <c:v>2103.6451441604149</c:v>
                </c:pt>
                <c:pt idx="11">
                  <c:v>1853.60281700833</c:v>
                </c:pt>
              </c:numCache>
            </c:numRef>
          </c:yVal>
          <c:smooth val="0"/>
          <c:extLst>
            <c:ext xmlns:c16="http://schemas.microsoft.com/office/drawing/2014/chart" uri="{C3380CC4-5D6E-409C-BE32-E72D297353CC}">
              <c16:uniqueId val="{00000000-7CB8-422A-95B9-931BFAAE25A2}"/>
            </c:ext>
          </c:extLst>
        </c:ser>
        <c:dLbls>
          <c:showLegendKey val="0"/>
          <c:showVal val="0"/>
          <c:showCatName val="0"/>
          <c:showSerName val="0"/>
          <c:showPercent val="0"/>
          <c:showBubbleSize val="0"/>
        </c:dLbls>
        <c:axId val="64009104"/>
        <c:axId val="118040240"/>
      </c:scatterChart>
      <c:valAx>
        <c:axId val="640091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Avg WMBP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8040240"/>
        <c:crosses val="autoZero"/>
        <c:crossBetween val="midCat"/>
      </c:valAx>
      <c:valAx>
        <c:axId val="118040240"/>
        <c:scaling>
          <c:orientation val="minMax"/>
          <c:min val="1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Avg  Demand (giga-litre)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4009104"/>
        <c:crosses val="autoZero"/>
        <c:crossBetween val="midCat"/>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Overall Average</a:t>
            </a:r>
            <a:r>
              <a:rPr lang="en-US" sz="1600" b="1" baseline="0"/>
              <a:t> </a:t>
            </a:r>
            <a:r>
              <a:rPr lang="en-US" sz="1600" b="1">
                <a:solidFill>
                  <a:srgbClr val="C00000"/>
                </a:solidFill>
              </a:rPr>
              <a:t>Hard</a:t>
            </a:r>
            <a:r>
              <a:rPr lang="en-US" sz="1600" b="1" baseline="0">
                <a:solidFill>
                  <a:srgbClr val="C00000"/>
                </a:solidFill>
              </a:rPr>
              <a:t> </a:t>
            </a:r>
            <a:r>
              <a:rPr lang="en-US" sz="1600" b="1" baseline="0">
                <a:solidFill>
                  <a:schemeClr val="tx1"/>
                </a:solidFill>
              </a:rPr>
              <a:t>Water</a:t>
            </a:r>
            <a:endParaRPr lang="en-US" sz="1600" b="1">
              <a:solidFill>
                <a:schemeClr val="tx1"/>
              </a:solidFill>
            </a:endParaRPr>
          </a:p>
        </c:rich>
      </c:tx>
      <c:layout>
        <c:manualLayout>
          <c:xMode val="edge"/>
          <c:yMode val="edge"/>
          <c:x val="0.29662489063867015"/>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rgbClr val="002C46"/>
              </a:solidFill>
              <a:ln w="9525">
                <a:solidFill>
                  <a:schemeClr val="accent1"/>
                </a:solidFill>
              </a:ln>
              <a:effectLst/>
            </c:spPr>
          </c:marker>
          <c:xVal>
            <c:numRef>
              <c:f>'Economic Market Analysis'!$C$18:$N$18</c:f>
              <c:numCache>
                <c:formatCode>"$"#,##0.00</c:formatCode>
                <c:ptCount val="12"/>
                <c:pt idx="0">
                  <c:v>108.18749999999901</c:v>
                </c:pt>
                <c:pt idx="1">
                  <c:v>112.41</c:v>
                </c:pt>
                <c:pt idx="2">
                  <c:v>110.425</c:v>
                </c:pt>
                <c:pt idx="3">
                  <c:v>94.158333333333303</c:v>
                </c:pt>
                <c:pt idx="4">
                  <c:v>95.897499999999994</c:v>
                </c:pt>
                <c:pt idx="5">
                  <c:v>89.527999999999906</c:v>
                </c:pt>
                <c:pt idx="6">
                  <c:v>94.661249999999995</c:v>
                </c:pt>
                <c:pt idx="7">
                  <c:v>92.579166666666595</c:v>
                </c:pt>
                <c:pt idx="8">
                  <c:v>94.0058333333333</c:v>
                </c:pt>
                <c:pt idx="9">
                  <c:v>95.185833333333306</c:v>
                </c:pt>
                <c:pt idx="10">
                  <c:v>92.434166666666599</c:v>
                </c:pt>
                <c:pt idx="11">
                  <c:v>94.431666666666601</c:v>
                </c:pt>
              </c:numCache>
            </c:numRef>
          </c:xVal>
          <c:yVal>
            <c:numRef>
              <c:f>'Economic Market Analysis'!$C$19:$N$19</c:f>
              <c:numCache>
                <c:formatCode>#,##0.00</c:formatCode>
                <c:ptCount val="12"/>
                <c:pt idx="0">
                  <c:v>2814.7105606124901</c:v>
                </c:pt>
                <c:pt idx="1">
                  <c:v>2168.7831825916601</c:v>
                </c:pt>
                <c:pt idx="2">
                  <c:v>2279.9175524666598</c:v>
                </c:pt>
                <c:pt idx="3">
                  <c:v>2113.80004124999</c:v>
                </c:pt>
                <c:pt idx="4">
                  <c:v>2006.54166748749</c:v>
                </c:pt>
                <c:pt idx="5">
                  <c:v>2425.2262150699898</c:v>
                </c:pt>
                <c:pt idx="6">
                  <c:v>2574.4839794437498</c:v>
                </c:pt>
                <c:pt idx="7">
                  <c:v>2268.1242514916598</c:v>
                </c:pt>
                <c:pt idx="8">
                  <c:v>1921.8538409166599</c:v>
                </c:pt>
                <c:pt idx="9">
                  <c:v>2045.4487360916601</c:v>
                </c:pt>
                <c:pt idx="10">
                  <c:v>2151.4010383208301</c:v>
                </c:pt>
                <c:pt idx="11">
                  <c:v>1895.8564256833299</c:v>
                </c:pt>
              </c:numCache>
            </c:numRef>
          </c:yVal>
          <c:smooth val="0"/>
          <c:extLst>
            <c:ext xmlns:c16="http://schemas.microsoft.com/office/drawing/2014/chart" uri="{C3380CC4-5D6E-409C-BE32-E72D297353CC}">
              <c16:uniqueId val="{00000000-CBE1-4A25-8A9A-98FBDF102D74}"/>
            </c:ext>
          </c:extLst>
        </c:ser>
        <c:dLbls>
          <c:showLegendKey val="0"/>
          <c:showVal val="0"/>
          <c:showCatName val="0"/>
          <c:showSerName val="0"/>
          <c:showPercent val="0"/>
          <c:showBubbleSize val="0"/>
        </c:dLbls>
        <c:axId val="64009104"/>
        <c:axId val="118040240"/>
      </c:scatterChart>
      <c:valAx>
        <c:axId val="640091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Avg WMBP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8040240"/>
        <c:crosses val="autoZero"/>
        <c:crossBetween val="midCat"/>
      </c:valAx>
      <c:valAx>
        <c:axId val="118040240"/>
        <c:scaling>
          <c:orientation val="minMax"/>
          <c:min val="1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i="0" u="none" strike="noStrike" kern="1200" baseline="0">
                    <a:solidFill>
                      <a:srgbClr val="000000">
                        <a:lumMod val="65000"/>
                        <a:lumOff val="35000"/>
                      </a:srgbClr>
                    </a:solidFill>
                  </a:rPr>
                  <a:t>Avg  Demand (giga-litre)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4009104"/>
        <c:crosses val="autoZero"/>
        <c:crossBetween val="midCat"/>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10/09/2024</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4</a:t>
            </a:fld>
            <a:endParaRPr lang="en-AU"/>
          </a:p>
        </p:txBody>
      </p:sp>
    </p:spTree>
    <p:extLst>
      <p:ext uri="{BB962C8B-B14F-4D97-AF65-F5344CB8AC3E}">
        <p14:creationId xmlns:p14="http://schemas.microsoft.com/office/powerpoint/2010/main" val="404331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a:latin typeface="+mn-lt"/>
                  <a:ea typeface="+mn-ea"/>
                </a:rPr>
                <a:t>Title</a:t>
              </a:r>
            </a:p>
            <a:p>
              <a:r>
                <a:rPr lang="en-US" baseline="0" noProof="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22% reduction in </a:t>
            </a:r>
            <a:r>
              <a:rPr lang="en-GB" sz="1200" b="1" dirty="0" err="1"/>
              <a:t>Surjek’s</a:t>
            </a:r>
            <a:r>
              <a:rPr lang="en-GB" sz="1200" b="1" dirty="0"/>
              <a:t> Revenues ($44.5M) due to the Maintenance Outage, Quarter 4 presents the best balance of revenue-loss mitigation with respect to market pricing, as opposed to Quarter 1 which represents the highest average demand (2,277 GL) and average Water Balancing Market Price ($84.91).</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6C3E93C3-3E2A-6606-54F4-B029C4563592}"/>
              </a:ext>
            </a:extLst>
          </p:cNvPr>
          <p:cNvGraphicFramePr>
            <a:graphicFrameLocks/>
          </p:cNvGraphicFramePr>
          <p:nvPr>
            <p:extLst>
              <p:ext uri="{D42A27DB-BD31-4B8C-83A1-F6EECF244321}">
                <p14:modId xmlns:p14="http://schemas.microsoft.com/office/powerpoint/2010/main" val="1042494110"/>
              </p:ext>
            </p:extLst>
          </p:nvPr>
        </p:nvGraphicFramePr>
        <p:xfrm>
          <a:off x="171451" y="908480"/>
          <a:ext cx="716575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759E5E7-D90C-2093-8E4F-3F0CE809206C}"/>
              </a:ext>
            </a:extLst>
          </p:cNvPr>
          <p:cNvGraphicFramePr>
            <a:graphicFrameLocks/>
          </p:cNvGraphicFramePr>
          <p:nvPr>
            <p:extLst>
              <p:ext uri="{D42A27DB-BD31-4B8C-83A1-F6EECF244321}">
                <p14:modId xmlns:p14="http://schemas.microsoft.com/office/powerpoint/2010/main" val="3038496357"/>
              </p:ext>
            </p:extLst>
          </p:nvPr>
        </p:nvGraphicFramePr>
        <p:xfrm>
          <a:off x="1219200" y="3665461"/>
          <a:ext cx="7513926"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a:t>Of the three Desalination Plants, all three remain profitable at current market prices by a favourable margin; Clearly </a:t>
            </a:r>
            <a:r>
              <a:rPr lang="en-GB" sz="1200" b="1" err="1"/>
              <a:t>Kootha</a:t>
            </a:r>
            <a:r>
              <a:rPr lang="en-GB" sz="1200" b="1"/>
              <a:t> is the most cost-effective $309.4/ML) followed by </a:t>
            </a:r>
            <a:r>
              <a:rPr lang="en-GB" sz="1200" b="1" err="1"/>
              <a:t>Jutik</a:t>
            </a:r>
            <a:r>
              <a:rPr lang="en-GB" sz="1200" b="1"/>
              <a:t> ($433.5/ML) and lastly </a:t>
            </a:r>
            <a:r>
              <a:rPr lang="en-GB" sz="1200" b="1" err="1"/>
              <a:t>Surjek</a:t>
            </a:r>
            <a:r>
              <a:rPr lang="en-GB" sz="1200" b="1"/>
              <a:t> ($709.6/ML) which is consistent across the July-2013 to June-2014 period. </a:t>
            </a:r>
            <a:endParaRPr lang="en-AU" sz="1200" b="1"/>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920131F6-1B24-2B95-ADDD-58E067182A31}"/>
              </a:ext>
            </a:extLst>
          </p:cNvPr>
          <p:cNvGraphicFramePr>
            <a:graphicFrameLocks/>
          </p:cNvGraphicFramePr>
          <p:nvPr>
            <p:extLst>
              <p:ext uri="{D42A27DB-BD31-4B8C-83A1-F6EECF244321}">
                <p14:modId xmlns:p14="http://schemas.microsoft.com/office/powerpoint/2010/main" val="2674901926"/>
              </p:ext>
            </p:extLst>
          </p:nvPr>
        </p:nvGraphicFramePr>
        <p:xfrm>
          <a:off x="632491" y="3681194"/>
          <a:ext cx="7353300" cy="27431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1B98AD7-B074-8140-1B87-5CFCBC0075E2}"/>
              </a:ext>
            </a:extLst>
          </p:cNvPr>
          <p:cNvGraphicFramePr>
            <a:graphicFrameLocks/>
          </p:cNvGraphicFramePr>
          <p:nvPr>
            <p:extLst>
              <p:ext uri="{D42A27DB-BD31-4B8C-83A1-F6EECF244321}">
                <p14:modId xmlns:p14="http://schemas.microsoft.com/office/powerpoint/2010/main" val="1763637095"/>
              </p:ext>
            </p:extLst>
          </p:nvPr>
        </p:nvGraphicFramePr>
        <p:xfrm>
          <a:off x="1153958" y="937994"/>
          <a:ext cx="631036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a:t>Contrasting the Cost to Produce against the Volume of Water Produced highlights clear Economies of Scale with costs rapidly dwindling across all plants as volume surges, with this being particularly noticeable across the Kootha and Surjek Plants with costs dropping as much as 50%.  </a:t>
            </a:r>
            <a:endParaRPr lang="en-AU" sz="1200" b="1"/>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13099"/>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8A833290-FBDA-413B-9039-7833F3FB0D52}"/>
              </a:ext>
            </a:extLst>
          </p:cNvPr>
          <p:cNvGraphicFramePr>
            <a:graphicFrameLocks/>
          </p:cNvGraphicFramePr>
          <p:nvPr>
            <p:extLst>
              <p:ext uri="{D42A27DB-BD31-4B8C-83A1-F6EECF244321}">
                <p14:modId xmlns:p14="http://schemas.microsoft.com/office/powerpoint/2010/main" val="2476415681"/>
              </p:ext>
            </p:extLst>
          </p:nvPr>
        </p:nvGraphicFramePr>
        <p:xfrm>
          <a:off x="16453" y="813099"/>
          <a:ext cx="4699635" cy="25824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F20D1D1E-1EE3-42A3-82E7-B5F9FDBD5900}"/>
              </a:ext>
            </a:extLst>
          </p:cNvPr>
          <p:cNvGraphicFramePr>
            <a:graphicFrameLocks/>
          </p:cNvGraphicFramePr>
          <p:nvPr>
            <p:extLst>
              <p:ext uri="{D42A27DB-BD31-4B8C-83A1-F6EECF244321}">
                <p14:modId xmlns:p14="http://schemas.microsoft.com/office/powerpoint/2010/main" val="4147387625"/>
              </p:ext>
            </p:extLst>
          </p:nvPr>
        </p:nvGraphicFramePr>
        <p:xfrm>
          <a:off x="4157028" y="2657474"/>
          <a:ext cx="4752022" cy="25966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2DD7B18-A671-46B8-A07F-868161C8F058}"/>
              </a:ext>
            </a:extLst>
          </p:cNvPr>
          <p:cNvGraphicFramePr>
            <a:graphicFrameLocks/>
          </p:cNvGraphicFramePr>
          <p:nvPr>
            <p:extLst>
              <p:ext uri="{D42A27DB-BD31-4B8C-83A1-F6EECF244321}">
                <p14:modId xmlns:p14="http://schemas.microsoft.com/office/powerpoint/2010/main" val="3064143361"/>
              </p:ext>
            </p:extLst>
          </p:nvPr>
        </p:nvGraphicFramePr>
        <p:xfrm>
          <a:off x="52388" y="4064000"/>
          <a:ext cx="4627766" cy="26574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 Overall </a:t>
            </a:r>
            <a:r>
              <a:rPr lang="en-GB" sz="1400" b="1" dirty="0">
                <a:solidFill>
                  <a:srgbClr val="C00000"/>
                </a:solidFill>
              </a:rPr>
              <a:t>Hard</a:t>
            </a:r>
            <a:r>
              <a:rPr lang="en-GB" sz="1400" b="1" dirty="0"/>
              <a:t> Water tends to be relatively price elastic with an average </a:t>
            </a:r>
            <a:r>
              <a:rPr lang="en-GB" sz="1400" b="1" dirty="0" err="1"/>
              <a:t>EoD</a:t>
            </a:r>
            <a:r>
              <a:rPr lang="en-GB" sz="1400" b="1" dirty="0"/>
              <a:t> of 1.28, whilst Overall </a:t>
            </a:r>
            <a:r>
              <a:rPr lang="en-GB" sz="1400" b="1" dirty="0">
                <a:solidFill>
                  <a:srgbClr val="0070C0"/>
                </a:solidFill>
              </a:rPr>
              <a:t>Soft</a:t>
            </a:r>
            <a:r>
              <a:rPr lang="en-GB" sz="1400" b="1" dirty="0"/>
              <a:t> Water is more representative of an inelastic relationship with an average </a:t>
            </a:r>
            <a:r>
              <a:rPr lang="en-GB" sz="1400" b="1" dirty="0" err="1"/>
              <a:t>EoD</a:t>
            </a:r>
            <a:r>
              <a:rPr lang="en-GB" sz="1400" b="1" dirty="0"/>
              <a:t> </a:t>
            </a:r>
            <a:r>
              <a:rPr lang="en-GB" sz="1400" b="1"/>
              <a:t>of .45.</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5B5FA084-248E-7D71-C779-417098DDF457}"/>
              </a:ext>
            </a:extLst>
          </p:cNvPr>
          <p:cNvGraphicFramePr>
            <a:graphicFrameLocks/>
          </p:cNvGraphicFramePr>
          <p:nvPr>
            <p:extLst>
              <p:ext uri="{D42A27DB-BD31-4B8C-83A1-F6EECF244321}">
                <p14:modId xmlns:p14="http://schemas.microsoft.com/office/powerpoint/2010/main" val="3799746310"/>
              </p:ext>
            </p:extLst>
          </p:nvPr>
        </p:nvGraphicFramePr>
        <p:xfrm>
          <a:off x="171451" y="940918"/>
          <a:ext cx="4390717" cy="23332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6C60FF11-17E5-4C40-9D43-4FD1CCCD8566}"/>
              </a:ext>
            </a:extLst>
          </p:cNvPr>
          <p:cNvGraphicFramePr>
            <a:graphicFrameLocks/>
          </p:cNvGraphicFramePr>
          <p:nvPr>
            <p:extLst>
              <p:ext uri="{D42A27DB-BD31-4B8C-83A1-F6EECF244321}">
                <p14:modId xmlns:p14="http://schemas.microsoft.com/office/powerpoint/2010/main" val="1173259052"/>
              </p:ext>
            </p:extLst>
          </p:nvPr>
        </p:nvGraphicFramePr>
        <p:xfrm>
          <a:off x="4570722" y="2498939"/>
          <a:ext cx="4219266" cy="23332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61D35C12-4A9C-4674-8471-BB97E967BFE4}"/>
              </a:ext>
            </a:extLst>
          </p:cNvPr>
          <p:cNvGraphicFramePr>
            <a:graphicFrameLocks/>
          </p:cNvGraphicFramePr>
          <p:nvPr>
            <p:extLst>
              <p:ext uri="{D42A27DB-BD31-4B8C-83A1-F6EECF244321}">
                <p14:modId xmlns:p14="http://schemas.microsoft.com/office/powerpoint/2010/main" val="2645891656"/>
              </p:ext>
            </p:extLst>
          </p:nvPr>
        </p:nvGraphicFramePr>
        <p:xfrm>
          <a:off x="171451" y="4203117"/>
          <a:ext cx="4390717" cy="233321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34358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Words>
  <Application>Microsoft Office PowerPoint</Application>
  <PresentationFormat>Custom</PresentationFormat>
  <Paragraphs>45</Paragraphs>
  <Slides>4</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8" baseType="lpstr">
      <vt:lpstr>Arial</vt:lpstr>
      <vt:lpstr>Calibri</vt:lpstr>
      <vt:lpstr>1_Synergy_CF_YNR013</vt:lpstr>
      <vt:lpstr>think-cell Slide</vt:lpstr>
      <vt:lpstr>With a estimated 22% reduction in Surjek’s Revenues ($44.5M) due to the Maintenance Outage, Quarter 4 presents the best balance of revenue-loss mitigation with respect to market pricing, as opposed to Quarter 1 which represents the highest average demand (2,277 GL) and average Water Balancing Market Price ($84.91).</vt:lpstr>
      <vt:lpstr>Of the three Desalination Plants, all three remain profitable at current market prices by a favourable margin; Clearly Kootha is the most cost-effective $309.4/ML) followed by Jutik ($433.5/ML) and lastly Surjek ($709.6/ML)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Overall Hard Water tends to be relatively price elastic with an average EoD of 1.28, whilst Overall Soft Water is more representative of an inelastic relationship with an average EoD of .45.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Galen Houser</cp:lastModifiedBy>
  <cp:revision>2</cp:revision>
  <dcterms:created xsi:type="dcterms:W3CDTF">2020-04-12T13:23:13Z</dcterms:created>
  <dcterms:modified xsi:type="dcterms:W3CDTF">2024-09-10T19:16:59Z</dcterms:modified>
</cp:coreProperties>
</file>