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2111123" x="685800"/>
            <a:ext cy="1546500"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y="3786737" x="685800"/>
            <a:ext cy="1046400"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5875078" x="457200"/>
            <a:ext cy="692700" cx="8229600"/>
          </a:xfrm>
          <a:prstGeom prst="rect">
            <a:avLst/>
          </a:prstGeom>
        </p:spPr>
        <p:txBody>
          <a:bodyPr bIns="91425" rIns="91425" lIns="91425" tIns="91425" anchor="t" anchorCtr="0"/>
          <a:lstStyle>
            <a:lvl1pPr algn="ctr">
              <a:spcBef>
                <a:spcPts val="360"/>
              </a:spcBef>
              <a:buSzPct val="100000"/>
              <a:buNone/>
              <a:defRPr sz="1800"/>
            </a:lvl1pPr>
          </a:lstStyle>
          <a:p/>
        </p:txBody>
      </p:sp>
      <p:sp>
        <p:nvSpPr>
          <p:cNvPr id="26" name="Shape 26"/>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6333134" x="8556791"/>
            <a:ext cy="524699"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6333134" x="8556791"/>
            <a:ext cy="524699"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https://github.com/git/git" Type="http://schemas.openxmlformats.org/officeDocument/2006/relationships/hyperlink" TargetMode="External"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http://github.com/yparghi/gdi-hello-make" Type="http://schemas.openxmlformats.org/officeDocument/2006/relationships/hyperlink" TargetMode="External"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s://github.com/torvalds/linux" Type="http://schemas.openxmlformats.org/officeDocument/2006/relationships/hyperlink" TargetMode="External" Id="rId4"/><Relationship Target="https://github.com/git/git" Type="http://schemas.openxmlformats.org/officeDocument/2006/relationships/hyperlink" TargetMode="External" Id="rId3"/><Relationship Target="https://github.com/google/guava" Type="http://schemas.openxmlformats.org/officeDocument/2006/relationships/hyperlink" TargetMode="External" Id="rId5"/></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ctrTitle"/>
          </p:nvPr>
        </p:nvSpPr>
        <p:spPr>
          <a:xfrm>
            <a:off y="2111123" x="685800"/>
            <a:ext cy="1546500" cx="7772400"/>
          </a:xfrm>
          <a:prstGeom prst="rect">
            <a:avLst/>
          </a:prstGeom>
        </p:spPr>
        <p:txBody>
          <a:bodyPr bIns="91425" rIns="91425" lIns="91425" tIns="91425" anchor="b" anchorCtr="0">
            <a:noAutofit/>
          </a:bodyPr>
          <a:lstStyle/>
          <a:p>
            <a:pPr rtl="0">
              <a:spcBef>
                <a:spcPts val="0"/>
              </a:spcBef>
              <a:buNone/>
            </a:pPr>
            <a:r>
              <a:rPr lang="en"/>
              <a:t>Intro to Linux</a:t>
            </a:r>
          </a:p>
          <a:p>
            <a:pPr rtl="0" lvl="0">
              <a:spcBef>
                <a:spcPts val="0"/>
              </a:spcBef>
              <a:buNone/>
            </a:pPr>
            <a:r>
              <a:rPr lang="en"/>
              <a:t>4: Fun stuff</a:t>
            </a:r>
          </a:p>
        </p:txBody>
      </p:sp>
      <p:sp>
        <p:nvSpPr>
          <p:cNvPr id="31" name="Shape 31"/>
          <p:cNvSpPr txBox="1"/>
          <p:nvPr>
            <p:ph idx="1" type="subTitle"/>
          </p:nvPr>
        </p:nvSpPr>
        <p:spPr>
          <a:xfrm>
            <a:off y="3786737" x="685800"/>
            <a:ext cy="1046400" cx="77724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en"/>
              <a:t>Girl Develop It</a:t>
            </a:r>
          </a:p>
          <a:p>
            <a:pPr rtl="0" lvl="0">
              <a:spcBef>
                <a:spcPts val="0"/>
              </a:spcBef>
              <a:buClr>
                <a:schemeClr val="dk1"/>
              </a:buClr>
              <a:buSzPct val="36666"/>
              <a:buFont typeface="Arial"/>
              <a:buNone/>
            </a:pPr>
            <a:r>
              <a:rPr lang="en"/>
              <a:t>12/8/2014</a:t>
            </a:r>
          </a:p>
          <a:p>
            <a:pPr rtl="0" lvl="0">
              <a:spcBef>
                <a:spcPts val="0"/>
              </a:spcBef>
              <a:buNone/>
            </a:pPr>
            <a:r>
              <a:rPr lang="en"/>
              <a:t>Yash Parghi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Questions?</a:t>
            </a:r>
          </a:p>
        </p:txBody>
      </p:sp>
      <p:sp>
        <p:nvSpPr>
          <p:cNvPr id="85" name="Shape 85"/>
          <p:cNvSpPr txBox="1"/>
          <p:nvPr>
            <p:ph idx="1" type="body"/>
          </p:nvPr>
        </p:nvSpPr>
        <p:spPr>
          <a:xfrm>
            <a:off y="1600200" x="457200"/>
            <a:ext cy="4967700"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The Linux kernel</a:t>
            </a:r>
          </a:p>
        </p:txBody>
      </p:sp>
      <p:sp>
        <p:nvSpPr>
          <p:cNvPr id="91" name="Shape 9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Linux is a C program. It has a codebase and a makefile.</a:t>
            </a:r>
            <a:br>
              <a:rPr lang="en"/>
            </a:br>
          </a:p>
          <a:p>
            <a:pPr lvl="0" indent="-419100" marL="457200">
              <a:spcBef>
                <a:spcPts val="0"/>
              </a:spcBef>
              <a:buClr>
                <a:schemeClr val="dk1"/>
              </a:buClr>
              <a:buSzPct val="100000"/>
              <a:buFont typeface="Arial"/>
              <a:buChar char="●"/>
            </a:pPr>
            <a:r>
              <a:rPr lang="en"/>
              <a:t>You build it with make, install it to /boot, and run it by restarting your computer.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The Linux kernel (cont.)</a:t>
            </a:r>
          </a:p>
        </p:txBody>
      </p:sp>
      <p:sp>
        <p:nvSpPr>
          <p:cNvPr id="97" name="Shape 97"/>
          <p:cNvSpPr/>
          <p:nvPr/>
        </p:nvSpPr>
        <p:spPr>
          <a:xfrm>
            <a:off y="1517750" x="688700"/>
            <a:ext cy="1920600" cx="3016799"/>
          </a:xfrm>
          <a:prstGeom prst="cube">
            <a:avLst>
              <a:gd fmla="val 250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98" name="Shape 98"/>
          <p:cNvSpPr/>
          <p:nvPr/>
        </p:nvSpPr>
        <p:spPr>
          <a:xfrm>
            <a:off y="4452575" x="688700"/>
            <a:ext cy="1920600" cx="3016799"/>
          </a:xfrm>
          <a:prstGeom prst="cube">
            <a:avLst>
              <a:gd fmla="val 250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99" name="Shape 99"/>
          <p:cNvSpPr txBox="1"/>
          <p:nvPr/>
        </p:nvSpPr>
        <p:spPr>
          <a:xfrm>
            <a:off y="2381050" x="1385150"/>
            <a:ext cy="678900" cx="1319100"/>
          </a:xfrm>
          <a:prstGeom prst="rect">
            <a:avLst/>
          </a:prstGeom>
          <a:noFill/>
          <a:ln>
            <a:noFill/>
          </a:ln>
        </p:spPr>
        <p:txBody>
          <a:bodyPr bIns="91425" rIns="91425" lIns="91425" tIns="91425" anchor="t" anchorCtr="0">
            <a:noAutofit/>
          </a:bodyPr>
          <a:lstStyle/>
          <a:p>
            <a:pPr>
              <a:spcBef>
                <a:spcPts val="0"/>
              </a:spcBef>
              <a:buNone/>
            </a:pPr>
            <a:r>
              <a:rPr sz="3000" lang="en"/>
              <a:t>Kernel</a:t>
            </a:r>
          </a:p>
        </p:txBody>
      </p:sp>
      <p:sp>
        <p:nvSpPr>
          <p:cNvPr id="100" name="Shape 100"/>
          <p:cNvSpPr txBox="1"/>
          <p:nvPr/>
        </p:nvSpPr>
        <p:spPr>
          <a:xfrm>
            <a:off y="5344975" x="1016450"/>
            <a:ext cy="678900" cx="2056500"/>
          </a:xfrm>
          <a:prstGeom prst="rect">
            <a:avLst/>
          </a:prstGeom>
          <a:noFill/>
          <a:ln>
            <a:noFill/>
          </a:ln>
        </p:spPr>
        <p:txBody>
          <a:bodyPr bIns="91425" rIns="91425" lIns="91425" tIns="91425" anchor="t" anchorCtr="0">
            <a:noAutofit/>
          </a:bodyPr>
          <a:lstStyle/>
          <a:p>
            <a:pPr rtl="0" lvl="0">
              <a:spcBef>
                <a:spcPts val="0"/>
              </a:spcBef>
              <a:buNone/>
            </a:pPr>
            <a:r>
              <a:rPr sz="3000" lang="en"/>
              <a:t>Userspace</a:t>
            </a:r>
          </a:p>
        </p:txBody>
      </p:sp>
      <p:sp>
        <p:nvSpPr>
          <p:cNvPr id="101" name="Shape 101"/>
          <p:cNvSpPr txBox="1"/>
          <p:nvPr/>
        </p:nvSpPr>
        <p:spPr>
          <a:xfrm>
            <a:off y="1729750" x="4345675"/>
            <a:ext cy="1598699" cx="4015800"/>
          </a:xfrm>
          <a:prstGeom prst="rect">
            <a:avLst/>
          </a:prstGeom>
          <a:noFill/>
          <a:ln>
            <a:noFill/>
          </a:ln>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sz="3000" lang="en"/>
              <a:t>Manage CPUs</a:t>
            </a:r>
          </a:p>
          <a:p>
            <a:pPr rtl="0" lvl="0" indent="-419100" marL="457200">
              <a:spcBef>
                <a:spcPts val="0"/>
              </a:spcBef>
              <a:buClr>
                <a:srgbClr val="000000"/>
              </a:buClr>
              <a:buSzPct val="100000"/>
              <a:buFont typeface="Arial"/>
              <a:buChar char="●"/>
            </a:pPr>
            <a:r>
              <a:rPr sz="3000" lang="en"/>
              <a:t>Manage memory</a:t>
            </a:r>
          </a:p>
          <a:p>
            <a:pPr lvl="0" indent="-419100" marL="457200">
              <a:spcBef>
                <a:spcPts val="0"/>
              </a:spcBef>
              <a:buClr>
                <a:srgbClr val="000000"/>
              </a:buClr>
              <a:buSzPct val="100000"/>
              <a:buFont typeface="Arial"/>
              <a:buChar char="●"/>
            </a:pPr>
            <a:r>
              <a:rPr sz="3000" lang="en"/>
              <a:t>Manage processes</a:t>
            </a:r>
          </a:p>
        </p:txBody>
      </p:sp>
      <p:sp>
        <p:nvSpPr>
          <p:cNvPr id="102" name="Shape 102"/>
          <p:cNvSpPr txBox="1"/>
          <p:nvPr/>
        </p:nvSpPr>
        <p:spPr>
          <a:xfrm>
            <a:off y="5022125" x="4345675"/>
            <a:ext cy="781500" cx="4015800"/>
          </a:xfrm>
          <a:prstGeom prst="rect">
            <a:avLst/>
          </a:prstGeom>
          <a:noFill/>
          <a:ln>
            <a:noFill/>
          </a:ln>
        </p:spPr>
        <p:txBody>
          <a:bodyPr bIns="91425" rIns="91425" lIns="91425" tIns="91425" anchor="t" anchorCtr="0">
            <a:noAutofit/>
          </a:bodyPr>
          <a:lstStyle/>
          <a:p>
            <a:pPr rtl="0" lvl="0" indent="-419100" marL="457200">
              <a:spcBef>
                <a:spcPts val="0"/>
              </a:spcBef>
              <a:buClr>
                <a:srgbClr val="000000"/>
              </a:buClr>
              <a:buSzPct val="100000"/>
              <a:buFont typeface="Arial"/>
              <a:buChar char="●"/>
            </a:pPr>
            <a:r>
              <a:rPr sz="3000" lang="en"/>
              <a:t>Run programs</a:t>
            </a:r>
          </a:p>
        </p:txBody>
      </p:sp>
      <p:cxnSp>
        <p:nvCxnSpPr>
          <p:cNvPr id="103" name="Shape 103"/>
          <p:cNvCxnSpPr>
            <a:endCxn id="97" idx="3"/>
          </p:cNvCxnSpPr>
          <p:nvPr/>
        </p:nvCxnSpPr>
        <p:spPr>
          <a:xfrm rot="10800000">
            <a:off y="3438350" x="1957024"/>
            <a:ext cy="1010100" cx="0"/>
          </a:xfrm>
          <a:prstGeom prst="straightConnector1">
            <a:avLst/>
          </a:prstGeom>
          <a:noFill/>
          <a:ln w="19050" cap="flat">
            <a:solidFill>
              <a:schemeClr val="dk2"/>
            </a:solidFill>
            <a:prstDash val="solid"/>
            <a:round/>
            <a:headEnd w="lg" len="lg" type="none"/>
            <a:tailEnd w="lg" len="lg" type="triangle"/>
          </a:ln>
        </p:spPr>
      </p:cxnSp>
      <p:sp>
        <p:nvSpPr>
          <p:cNvPr id="104" name="Shape 104"/>
          <p:cNvSpPr txBox="1"/>
          <p:nvPr/>
        </p:nvSpPr>
        <p:spPr>
          <a:xfrm>
            <a:off y="3668712" x="536300"/>
            <a:ext cy="248700" cx="3482399"/>
          </a:xfrm>
          <a:prstGeom prst="rect">
            <a:avLst/>
          </a:prstGeom>
          <a:noFill/>
          <a:ln>
            <a:noFill/>
          </a:ln>
        </p:spPr>
        <p:txBody>
          <a:bodyPr bIns="91425" rIns="91425" lIns="91425" tIns="91425" anchor="t" anchorCtr="0">
            <a:noAutofit/>
          </a:bodyPr>
          <a:lstStyle/>
          <a:p>
            <a:pPr>
              <a:spcBef>
                <a:spcPts val="0"/>
              </a:spcBef>
              <a:buNone/>
            </a:pPr>
            <a:r>
              <a:rPr sz="2400" lang="en"/>
              <a:t>Requests for resources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The Linux kernel (cont.)</a:t>
            </a:r>
          </a:p>
        </p:txBody>
      </p:sp>
      <p:sp>
        <p:nvSpPr>
          <p:cNvPr id="110" name="Shape 11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Requests to the kernel are called </a:t>
            </a:r>
            <a:r>
              <a:rPr sz="2400" lang="en" i="1"/>
              <a:t>system calls</a:t>
            </a:r>
            <a:r>
              <a:rPr sz="2400" lang="en"/>
              <a:t>.</a:t>
            </a:r>
            <a:br>
              <a:rPr sz="2400" lang="en"/>
            </a:br>
          </a:p>
          <a:p>
            <a:pPr rtl="0" lvl="0" indent="-381000" marL="457200">
              <a:spcBef>
                <a:spcPts val="0"/>
              </a:spcBef>
              <a:buClr>
                <a:schemeClr val="dk1"/>
              </a:buClr>
              <a:buSzPct val="100000"/>
              <a:buFont typeface="Arial"/>
              <a:buChar char="●"/>
            </a:pPr>
            <a:r>
              <a:rPr sz="2400" lang="en"/>
              <a:t>The code in Linux programs, in one form or another, comes down to making these system calls and using their output. You can't see them directly sometimes, but they're under the hood.</a:t>
            </a:r>
            <a:br>
              <a:rPr sz="2400" lang="en"/>
            </a:br>
          </a:p>
          <a:p>
            <a:pPr rtl="0" lvl="0" indent="-381000" marL="457200">
              <a:spcBef>
                <a:spcPts val="0"/>
              </a:spcBef>
              <a:buClr>
                <a:schemeClr val="dk1"/>
              </a:buClr>
              <a:buSzPct val="100000"/>
              <a:buFont typeface="Arial"/>
              <a:buChar char="●"/>
            </a:pPr>
            <a:r>
              <a:rPr sz="2400" lang="en"/>
              <a:t>Examples:</a:t>
            </a:r>
          </a:p>
          <a:p>
            <a:pPr rtl="0" lvl="1" indent="-381000" marL="914400">
              <a:spcBef>
                <a:spcPts val="0"/>
              </a:spcBef>
              <a:buClr>
                <a:schemeClr val="dk1"/>
              </a:buClr>
              <a:buSzPct val="80000"/>
              <a:buFont typeface="Courier New"/>
              <a:buChar char="o"/>
            </a:pPr>
            <a:r>
              <a:rPr lang="en">
                <a:latin typeface="Courier New"/>
                <a:ea typeface="Courier New"/>
                <a:cs typeface="Courier New"/>
                <a:sym typeface="Courier New"/>
              </a:rPr>
              <a:t>fstat</a:t>
            </a:r>
            <a:r>
              <a:rPr lang="en"/>
              <a:t>: Give information about a file</a:t>
            </a:r>
          </a:p>
          <a:p>
            <a:pPr rtl="0" lvl="2" indent="-381000" marL="1371600">
              <a:spcBef>
                <a:spcPts val="0"/>
              </a:spcBef>
              <a:buClr>
                <a:schemeClr val="dk1"/>
              </a:buClr>
              <a:buSzPct val="80000"/>
              <a:buFont typeface="Wingdings"/>
              <a:buChar char="§"/>
            </a:pPr>
            <a:r>
              <a:rPr lang="en"/>
              <a:t>What's a program that uses this system call?</a:t>
            </a:r>
          </a:p>
          <a:p>
            <a:pPr rtl="0" lvl="1" indent="-381000" marL="914400">
              <a:spcBef>
                <a:spcPts val="0"/>
              </a:spcBef>
              <a:buClr>
                <a:schemeClr val="dk1"/>
              </a:buClr>
              <a:buSzPct val="80000"/>
              <a:buFont typeface="Courier New"/>
              <a:buChar char="o"/>
            </a:pPr>
            <a:r>
              <a:rPr lang="en">
                <a:latin typeface="Courier New"/>
                <a:ea typeface="Courier New"/>
                <a:cs typeface="Courier New"/>
                <a:sym typeface="Courier New"/>
              </a:rPr>
              <a:t>mmap</a:t>
            </a:r>
            <a:r>
              <a:rPr lang="en"/>
              <a:t>: Load data from a hard disk into memory</a:t>
            </a:r>
          </a:p>
          <a:p>
            <a:pPr lvl="1" indent="-381000" marL="914400">
              <a:spcBef>
                <a:spcPts val="0"/>
              </a:spcBef>
              <a:buClr>
                <a:schemeClr val="dk1"/>
              </a:buClr>
              <a:buSzPct val="80000"/>
              <a:buFont typeface="Courier New"/>
              <a:buChar char="o"/>
            </a:pPr>
            <a:r>
              <a:rPr lang="en">
                <a:latin typeface="Courier New"/>
                <a:ea typeface="Courier New"/>
                <a:cs typeface="Courier New"/>
                <a:sym typeface="Courier New"/>
              </a:rPr>
              <a:t>execve</a:t>
            </a:r>
            <a:r>
              <a:rPr lang="en"/>
              <a:t>: Execute a file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Exercise</a:t>
            </a:r>
          </a:p>
        </p:txBody>
      </p:sp>
      <p:sp>
        <p:nvSpPr>
          <p:cNvPr id="116" name="Shape 11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Make sure you've got the 'hellomake' command installed by running </a:t>
            </a:r>
            <a:r>
              <a:rPr sz="2400" lang="en">
                <a:latin typeface="Courier New"/>
                <a:ea typeface="Courier New"/>
                <a:cs typeface="Courier New"/>
                <a:sym typeface="Courier New"/>
              </a:rPr>
              <a:t>hellomake</a:t>
            </a:r>
            <a:r>
              <a:rPr sz="2400" lang="en"/>
              <a:t>.</a:t>
            </a:r>
            <a:br>
              <a:rPr sz="2400" lang="en"/>
            </a:br>
          </a:p>
          <a:p>
            <a:pPr rtl="0" lvl="0" indent="-381000" marL="457200">
              <a:spcBef>
                <a:spcPts val="0"/>
              </a:spcBef>
              <a:buClr>
                <a:schemeClr val="dk1"/>
              </a:buClr>
              <a:buSzPct val="100000"/>
              <a:buFont typeface="Arial"/>
              <a:buChar char="●"/>
            </a:pPr>
            <a:r>
              <a:rPr sz="2400" lang="en"/>
              <a:t>Then run a 'wrapper' command, strace, that prints out the system calls used by any command:</a:t>
            </a:r>
            <a:br>
              <a:rPr sz="2400" lang="en"/>
            </a:br>
            <a:r>
              <a:rPr sz="2400" lang="en">
                <a:latin typeface="Courier New"/>
                <a:ea typeface="Courier New"/>
                <a:cs typeface="Courier New"/>
                <a:sym typeface="Courier New"/>
              </a:rPr>
              <a:t>strace hellomake</a:t>
            </a:r>
            <a:br>
              <a:rPr sz="2400" lang="en"/>
            </a:br>
          </a:p>
          <a:p>
            <a:pPr rtl="0" lvl="0" indent="-381000" marL="457200">
              <a:spcBef>
                <a:spcPts val="0"/>
              </a:spcBef>
              <a:buClr>
                <a:schemeClr val="dk1"/>
              </a:buClr>
              <a:buSzPct val="100000"/>
              <a:buFont typeface="Arial"/>
              <a:buChar char="●"/>
            </a:pPr>
            <a:r>
              <a:rPr sz="2400" lang="en"/>
              <a:t>Pick a system call from the list and read about it:</a:t>
            </a:r>
            <a:br>
              <a:rPr sz="2400" lang="en"/>
            </a:br>
            <a:r>
              <a:rPr sz="2400" lang="en">
                <a:latin typeface="Courier New"/>
                <a:ea typeface="Courier New"/>
                <a:cs typeface="Courier New"/>
                <a:sym typeface="Courier New"/>
              </a:rPr>
              <a:t>man 2 &lt;name of system call&gt;</a:t>
            </a:r>
            <a:br>
              <a:rPr sz="2400" lang="en">
                <a:latin typeface="Courier New"/>
                <a:ea typeface="Courier New"/>
                <a:cs typeface="Courier New"/>
                <a:sym typeface="Courier New"/>
              </a:rPr>
            </a:br>
          </a:p>
          <a:p>
            <a:pPr rtl="0" lvl="0" indent="-381000" marL="457200">
              <a:spcBef>
                <a:spcPts val="0"/>
              </a:spcBef>
              <a:buClr>
                <a:schemeClr val="dk1"/>
              </a:buClr>
              <a:buSzPct val="100000"/>
              <a:buFont typeface="Arial"/>
              <a:buChar char="●"/>
            </a:pPr>
            <a:r>
              <a:rPr sz="2400" lang="en"/>
              <a:t>Try it on a different command. What new system calls do you see? Why?</a:t>
            </a:r>
          </a:p>
          <a:p>
            <a:pPr lvl="1" indent="-381000" marL="914400">
              <a:spcBef>
                <a:spcPts val="0"/>
              </a:spcBef>
              <a:buClr>
                <a:schemeClr val="dk1"/>
              </a:buClr>
              <a:buSzPct val="80000"/>
              <a:buFont typeface="Courier New"/>
              <a:buChar char="o"/>
            </a:pPr>
            <a:r>
              <a:rPr lang="en"/>
              <a:t>Examples: </a:t>
            </a:r>
            <a:r>
              <a:rPr lang="en">
                <a:latin typeface="Courier New"/>
                <a:ea typeface="Courier New"/>
                <a:cs typeface="Courier New"/>
                <a:sym typeface="Courier New"/>
              </a:rPr>
              <a:t>ls -l, pwd, file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Themes</a:t>
            </a:r>
          </a:p>
        </p:txBody>
      </p:sp>
      <p:sp>
        <p:nvSpPr>
          <p:cNvPr id="122" name="Shape 12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Everything in Linux is done with </a:t>
            </a:r>
            <a:r>
              <a:rPr lang="en" i="1"/>
              <a:t>text files</a:t>
            </a:r>
            <a:r>
              <a:rPr lang="en"/>
              <a:t>.</a:t>
            </a:r>
            <a:br>
              <a:rPr lang="en"/>
            </a:br>
          </a:p>
          <a:p>
            <a:pPr rtl="0" lvl="0" indent="-419100" marL="457200">
              <a:spcBef>
                <a:spcPts val="0"/>
              </a:spcBef>
              <a:buClr>
                <a:schemeClr val="dk1"/>
              </a:buClr>
              <a:buSzPct val="100000"/>
              <a:buFont typeface="Arial"/>
              <a:buChar char="●"/>
            </a:pPr>
            <a:r>
              <a:rPr lang="en"/>
              <a:t>To understand Linux you read a lot of files and use </a:t>
            </a:r>
            <a:r>
              <a:rPr lang="en">
                <a:latin typeface="Courier New"/>
                <a:ea typeface="Courier New"/>
                <a:cs typeface="Courier New"/>
                <a:sym typeface="Courier New"/>
              </a:rPr>
              <a:t>ls</a:t>
            </a:r>
            <a:r>
              <a:rPr lang="en"/>
              <a:t> a lot.</a:t>
            </a:r>
            <a:br>
              <a:rPr lang="en"/>
            </a:br>
          </a:p>
          <a:p>
            <a:pPr lvl="0" indent="-419100" marL="457200">
              <a:spcBef>
                <a:spcPts val="0"/>
              </a:spcBef>
              <a:buClr>
                <a:schemeClr val="dk1"/>
              </a:buClr>
              <a:buSzPct val="100000"/>
              <a:buFont typeface="Arial"/>
              <a:buChar char="●"/>
            </a:pPr>
            <a:r>
              <a:rPr lang="en"/>
              <a:t>There are many different tools in the Linux world and you learn them one at a time as you need them.</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What now?</a:t>
            </a:r>
          </a:p>
        </p:txBody>
      </p:sp>
      <p:sp>
        <p:nvSpPr>
          <p:cNvPr id="128" name="Shape 12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Pick something you want to make and pursue it single-mindedly. Finding a partner or group (or someone to ask questions) is a big benefit.</a:t>
            </a:r>
            <a:br>
              <a:rPr sz="2400" lang="en"/>
            </a:br>
          </a:p>
          <a:p>
            <a:pPr rtl="0" lvl="0" indent="-381000" marL="457200">
              <a:spcBef>
                <a:spcPts val="0"/>
              </a:spcBef>
              <a:buClr>
                <a:schemeClr val="dk1"/>
              </a:buClr>
              <a:buSzPct val="100000"/>
              <a:buFont typeface="Arial"/>
              <a:buChar char="●"/>
            </a:pPr>
            <a:r>
              <a:rPr sz="2400" lang="en"/>
              <a:t>Examples:</a:t>
            </a:r>
          </a:p>
          <a:p>
            <a:pPr rtl="0" lvl="1" indent="-381000" marL="914400">
              <a:spcBef>
                <a:spcPts val="0"/>
              </a:spcBef>
              <a:buClr>
                <a:schemeClr val="dk1"/>
              </a:buClr>
              <a:buSzPct val="80000"/>
              <a:buFont typeface="Courier New"/>
              <a:buChar char="o"/>
            </a:pPr>
            <a:r>
              <a:rPr lang="en"/>
              <a:t>Set up a website on your laptop using </a:t>
            </a:r>
            <a:r>
              <a:rPr lang="en" i="1"/>
              <a:t>Apache</a:t>
            </a:r>
            <a:r>
              <a:rPr lang="en"/>
              <a:t> and a programming language you're interested in, e.g. Ruby on Rails or PHP.</a:t>
            </a:r>
          </a:p>
          <a:p>
            <a:pPr rtl="0" lvl="1" indent="-381000" marL="914400">
              <a:spcBef>
                <a:spcPts val="0"/>
              </a:spcBef>
              <a:buClr>
                <a:schemeClr val="dk1"/>
              </a:buClr>
              <a:buSzPct val="80000"/>
              <a:buFont typeface="Courier New"/>
              <a:buChar char="o"/>
            </a:pPr>
            <a:r>
              <a:rPr lang="en"/>
              <a:t>Set up a MySQL or Postgres database, fill it with data, and learn how to query it.</a:t>
            </a:r>
          </a:p>
          <a:p>
            <a:pPr rtl="0" lvl="1" indent="-381000" marL="914400">
              <a:spcBef>
                <a:spcPts val="0"/>
              </a:spcBef>
              <a:buClr>
                <a:schemeClr val="dk1"/>
              </a:buClr>
              <a:buSzPct val="80000"/>
              <a:buFont typeface="Courier New"/>
              <a:buChar char="o"/>
            </a:pPr>
            <a:r>
              <a:rPr lang="en"/>
              <a:t>Download an open-source project using git/Github and learn how to compile and run it on your laptop.</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Q &amp; A</a:t>
            </a:r>
          </a:p>
        </p:txBody>
      </p:sp>
      <p:sp>
        <p:nvSpPr>
          <p:cNvPr id="134" name="Shape 134"/>
          <p:cNvSpPr txBox="1"/>
          <p:nvPr>
            <p:ph idx="1" type="body"/>
          </p:nvPr>
        </p:nvSpPr>
        <p:spPr>
          <a:xfrm>
            <a:off y="1600200" x="457200"/>
            <a:ext cy="4967700"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Check your internet</a:t>
            </a:r>
          </a:p>
        </p:txBody>
      </p:sp>
      <p:sp>
        <p:nvSpPr>
          <p:cNvPr id="37" name="Shape 3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latin typeface="Courier New"/>
                <a:ea typeface="Courier New"/>
                <a:cs typeface="Courier New"/>
                <a:sym typeface="Courier New"/>
              </a:rPr>
              <a:t>sudo apt-get install git</a:t>
            </a:r>
            <a:br>
              <a:rPr lang="en"/>
            </a:br>
          </a:p>
          <a:p>
            <a:pPr lvl="0" indent="-419100" marL="457200">
              <a:spcBef>
                <a:spcPts val="0"/>
              </a:spcBef>
              <a:buClr>
                <a:schemeClr val="dk1"/>
              </a:buClr>
              <a:buSzPct val="100000"/>
              <a:buFont typeface="Arial"/>
              <a:buChar char="●"/>
            </a:pPr>
            <a:r>
              <a:rPr lang="en">
                <a:latin typeface="Courier New"/>
                <a:ea typeface="Courier New"/>
                <a:cs typeface="Courier New"/>
                <a:sym typeface="Courier New"/>
              </a:rPr>
              <a:t>git --version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Class topics</a:t>
            </a:r>
          </a:p>
        </p:txBody>
      </p:sp>
      <p:sp>
        <p:nvSpPr>
          <p:cNvPr id="43" name="Shape 4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AutoNum type="arabicPeriod"/>
            </a:pPr>
            <a:r>
              <a:rPr b="1" lang="en"/>
              <a:t>Making software</a:t>
            </a:r>
            <a:br>
              <a:rPr b="1" lang="en"/>
            </a:br>
          </a:p>
          <a:p>
            <a:pPr rtl="0" lvl="0" indent="-419100" marL="457200">
              <a:spcBef>
                <a:spcPts val="0"/>
              </a:spcBef>
              <a:buClr>
                <a:schemeClr val="dk1"/>
              </a:buClr>
              <a:buSzPct val="100000"/>
              <a:buFont typeface="Arial"/>
              <a:buAutoNum type="arabicPeriod"/>
            </a:pPr>
            <a:r>
              <a:rPr b="1" lang="en"/>
              <a:t>The Linux kernel</a:t>
            </a:r>
          </a:p>
          <a:p>
            <a:pPr rtl="0">
              <a:spcBef>
                <a:spcPts val="0"/>
              </a:spcBef>
              <a:buNone/>
            </a:pPr>
            <a:r>
              <a:t/>
            </a:r>
            <a:endParaRPr b="1"/>
          </a:p>
          <a:p>
            <a:pPr rtl="0" lvl="0">
              <a:spcBef>
                <a:spcPts val="0"/>
              </a:spcBef>
              <a:buNone/>
            </a:pPr>
            <a:r>
              <a:rPr lang="en"/>
              <a:t>The theme of the class is </a:t>
            </a:r>
            <a:r>
              <a:rPr b="1" lang="en"/>
              <a:t>programming</a:t>
            </a:r>
            <a:r>
              <a:rPr lang="en"/>
              <a:t>. Linux is for programmers.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Making software</a:t>
            </a:r>
          </a:p>
        </p:txBody>
      </p:sp>
      <p:sp>
        <p:nvSpPr>
          <p:cNvPr id="49" name="Shape 4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Software comes in </a:t>
            </a:r>
            <a:r>
              <a:rPr lang="en" i="1"/>
              <a:t>projects</a:t>
            </a:r>
            <a:r>
              <a:rPr lang="en"/>
              <a:t>.</a:t>
            </a:r>
          </a:p>
          <a:p>
            <a:pPr rtl="0" lvl="1" indent="-381000" marL="914400">
              <a:spcBef>
                <a:spcPts val="0"/>
              </a:spcBef>
              <a:buClr>
                <a:schemeClr val="dk1"/>
              </a:buClr>
              <a:buSzPct val="80000"/>
              <a:buFont typeface="Courier New"/>
              <a:buChar char="o"/>
            </a:pPr>
            <a:r>
              <a:rPr sz="3000" lang="en"/>
              <a:t>Example projects: Linux, git, Chrome, cat...</a:t>
            </a:r>
          </a:p>
          <a:p>
            <a:pPr rtl="0" lvl="1" indent="-419100" marL="914400">
              <a:spcBef>
                <a:spcPts val="0"/>
              </a:spcBef>
              <a:buClr>
                <a:schemeClr val="dk1"/>
              </a:buClr>
              <a:buSzPct val="100000"/>
              <a:buFont typeface="Courier New"/>
              <a:buChar char="o"/>
            </a:pPr>
            <a:r>
              <a:rPr sz="3000" lang="en"/>
              <a:t>The code for what you're building</a:t>
            </a:r>
          </a:p>
          <a:p>
            <a:pPr rtl="0" lvl="1" indent="-381000" marL="914400">
              <a:spcBef>
                <a:spcPts val="0"/>
              </a:spcBef>
              <a:buClr>
                <a:schemeClr val="dk1"/>
              </a:buClr>
              <a:buSzPct val="80000"/>
              <a:buFont typeface="Courier New"/>
              <a:buChar char="o"/>
            </a:pPr>
            <a:r>
              <a:rPr sz="3000" lang="en"/>
              <a:t>The meta-code for how to build and install it</a:t>
            </a:r>
            <a:br>
              <a:rPr lang="en"/>
            </a:br>
          </a:p>
          <a:p>
            <a:pPr lvl="0" indent="-419100" marL="457200">
              <a:spcBef>
                <a:spcPts val="0"/>
              </a:spcBef>
              <a:buClr>
                <a:schemeClr val="dk1"/>
              </a:buClr>
              <a:buSzPct val="100000"/>
              <a:buFont typeface="Arial"/>
              <a:buChar char="●"/>
            </a:pPr>
            <a:r>
              <a:rPr lang="en"/>
              <a:t>Linux is popular for software development because, as always, it lays a </a:t>
            </a:r>
            <a:r>
              <a:rPr lang="en" i="1"/>
              <a:t>consistent and transparent</a:t>
            </a:r>
            <a:r>
              <a:rPr lang="en"/>
              <a:t> foundation for doing things.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Making software (cont.)</a:t>
            </a:r>
          </a:p>
        </p:txBody>
      </p:sp>
      <p:sp>
        <p:nvSpPr>
          <p:cNvPr id="55" name="Shape 5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If you want to customize software (as opposed to just downloading a package) you have to </a:t>
            </a:r>
            <a:r>
              <a:rPr lang="en" i="1"/>
              <a:t>download it and build it yourself</a:t>
            </a:r>
            <a:r>
              <a:rPr lang="en"/>
              <a:t>.</a:t>
            </a:r>
            <a:br>
              <a:rPr lang="en"/>
            </a:br>
            <a:br>
              <a:rPr lang="en"/>
            </a:br>
            <a:r>
              <a:rPr lang="en"/>
              <a:t>For example:</a:t>
            </a:r>
            <a:br>
              <a:rPr lang="en"/>
            </a:br>
          </a:p>
          <a:p>
            <a:pPr rtl="0" lvl="0" indent="-419100" marL="457200">
              <a:spcBef>
                <a:spcPts val="0"/>
              </a:spcBef>
              <a:buClr>
                <a:schemeClr val="dk1"/>
              </a:buClr>
              <a:buSzPct val="100000"/>
              <a:buFont typeface="Arial"/>
              <a:buChar char="●"/>
            </a:pPr>
            <a:r>
              <a:rPr b="1" lang="en"/>
              <a:t>git</a:t>
            </a:r>
            <a:r>
              <a:rPr lang="en"/>
              <a:t> for downloading</a:t>
            </a:r>
          </a:p>
          <a:p>
            <a:pPr rtl="0" lvl="1" indent="-381000" marL="914400">
              <a:spcBef>
                <a:spcPts val="0"/>
              </a:spcBef>
              <a:buClr>
                <a:schemeClr val="dk1"/>
              </a:buClr>
              <a:buSzPct val="80000"/>
              <a:buFont typeface="Courier New"/>
              <a:buChar char="o"/>
            </a:pPr>
            <a:r>
              <a:rPr sz="3000" lang="en"/>
              <a:t>Get the code.</a:t>
            </a:r>
            <a:br>
              <a:rPr lang="en"/>
            </a:br>
          </a:p>
          <a:p>
            <a:pPr rtl="0" lvl="0" indent="-419100" marL="457200">
              <a:spcBef>
                <a:spcPts val="0"/>
              </a:spcBef>
              <a:buClr>
                <a:schemeClr val="dk1"/>
              </a:buClr>
              <a:buSzPct val="100000"/>
              <a:buFont typeface="Arial"/>
              <a:buChar char="●"/>
            </a:pPr>
            <a:r>
              <a:rPr b="1" lang="en"/>
              <a:t>make</a:t>
            </a:r>
            <a:r>
              <a:rPr lang="en"/>
              <a:t> for building/installing</a:t>
            </a:r>
          </a:p>
          <a:p>
            <a:pPr lvl="1" indent="-419100" marL="914400">
              <a:spcBef>
                <a:spcPts val="0"/>
              </a:spcBef>
              <a:buClr>
                <a:schemeClr val="dk1"/>
              </a:buClr>
              <a:buSzPct val="100000"/>
              <a:buFont typeface="Courier New"/>
              <a:buChar char="o"/>
            </a:pPr>
            <a:r>
              <a:rPr sz="3000" lang="en"/>
              <a:t>Use the meta-code to build.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Making software (cont.)</a:t>
            </a:r>
          </a:p>
        </p:txBody>
      </p:sp>
      <p:sp>
        <p:nvSpPr>
          <p:cNvPr id="61" name="Shape 6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a:spcBef>
                <a:spcPts val="0"/>
              </a:spcBef>
              <a:buNone/>
            </a:pPr>
            <a:r>
              <a:rPr lang="en"/>
              <a:t>What does it mean to </a:t>
            </a:r>
            <a:r>
              <a:rPr lang="en" i="1"/>
              <a:t>build</a:t>
            </a:r>
            <a:r>
              <a:rPr lang="en"/>
              <a:t> code?</a:t>
            </a:r>
          </a:p>
          <a:p>
            <a:pPr rtl="0">
              <a:spcBef>
                <a:spcPts val="0"/>
              </a:spcBef>
              <a:buNone/>
            </a:pPr>
            <a:r>
              <a:t/>
            </a:r>
            <a:endParaRPr/>
          </a:p>
          <a:p>
            <a:pPr rtl="0" lvl="0" indent="-419100" marL="457200">
              <a:spcBef>
                <a:spcPts val="0"/>
              </a:spcBef>
              <a:buClr>
                <a:schemeClr val="dk1"/>
              </a:buClr>
              <a:buSzPct val="100000"/>
              <a:buFont typeface="Arial"/>
              <a:buChar char="●"/>
            </a:pPr>
            <a:r>
              <a:rPr lang="en"/>
              <a:t>Combine all the code, across many text files in the downloaded project, into a </a:t>
            </a:r>
            <a:r>
              <a:rPr lang="en" i="1"/>
              <a:t>single executable</a:t>
            </a:r>
            <a:r>
              <a:rPr lang="en"/>
              <a:t>.</a:t>
            </a:r>
            <a:br>
              <a:rPr lang="en"/>
            </a:br>
          </a:p>
          <a:p>
            <a:pPr rtl="0" lvl="0" indent="-419100" marL="457200">
              <a:spcBef>
                <a:spcPts val="0"/>
              </a:spcBef>
              <a:buClr>
                <a:schemeClr val="dk1"/>
              </a:buClr>
              <a:buSzPct val="100000"/>
              <a:buFont typeface="Arial"/>
              <a:buChar char="●"/>
            </a:pPr>
            <a:r>
              <a:rPr lang="en"/>
              <a:t>Building turns the sum total of the git codebase into the </a:t>
            </a:r>
            <a:r>
              <a:rPr lang="en">
                <a:latin typeface="Courier New"/>
                <a:ea typeface="Courier New"/>
                <a:cs typeface="Courier New"/>
                <a:sym typeface="Courier New"/>
              </a:rPr>
              <a:t>git</a:t>
            </a:r>
            <a:r>
              <a:rPr lang="en"/>
              <a:t> executable.</a:t>
            </a:r>
            <a:br>
              <a:rPr lang="en"/>
            </a:br>
          </a:p>
          <a:p>
            <a:pPr lvl="0" indent="-419100" marL="457200">
              <a:spcBef>
                <a:spcPts val="0"/>
              </a:spcBef>
              <a:buClr>
                <a:schemeClr val="dk1"/>
              </a:buClr>
              <a:buSzPct val="100000"/>
              <a:buFont typeface="Arial"/>
              <a:buChar char="●"/>
            </a:pPr>
            <a:r>
              <a:rPr b="1" lang="en"/>
              <a:t>Demo</a:t>
            </a:r>
            <a:r>
              <a:rPr lang="en"/>
              <a:t>: Git code: </a:t>
            </a:r>
            <a:r>
              <a:rPr u="sng" lang="en">
                <a:solidFill>
                  <a:schemeClr val="hlink"/>
                </a:solidFill>
                <a:hlinkClick r:id="rId3"/>
              </a:rPr>
              <a:t>https://github.com/git/git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Exercise</a:t>
            </a:r>
          </a:p>
        </p:txBody>
      </p:sp>
      <p:sp>
        <p:nvSpPr>
          <p:cNvPr id="67" name="Shape 6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In your home dir:</a:t>
            </a:r>
            <a:br>
              <a:rPr lang="en"/>
            </a:br>
            <a:r>
              <a:rPr sz="1900" lang="en">
                <a:latin typeface="Courier New"/>
                <a:ea typeface="Courier New"/>
                <a:cs typeface="Courier New"/>
                <a:sym typeface="Courier New"/>
              </a:rPr>
              <a:t>git clone </a:t>
            </a:r>
            <a:r>
              <a:rPr u="sng" sz="1900" lang="en">
                <a:solidFill>
                  <a:schemeClr val="hlink"/>
                </a:solidFill>
                <a:latin typeface="Courier New"/>
                <a:ea typeface="Courier New"/>
                <a:cs typeface="Courier New"/>
                <a:sym typeface="Courier New"/>
                <a:hlinkClick r:id="rId3"/>
              </a:rPr>
              <a:t>http://github.com/yparghi/gdi-hello-make</a:t>
            </a:r>
            <a:br>
              <a:rPr lang="en">
                <a:latin typeface="Courier New"/>
                <a:ea typeface="Courier New"/>
                <a:cs typeface="Courier New"/>
                <a:sym typeface="Courier New"/>
              </a:rPr>
            </a:br>
          </a:p>
          <a:p>
            <a:pPr rtl="0" lvl="0" indent="-419100" marL="457200">
              <a:spcBef>
                <a:spcPts val="0"/>
              </a:spcBef>
              <a:buClr>
                <a:schemeClr val="dk1"/>
              </a:buClr>
              <a:buSzPct val="100000"/>
              <a:buFont typeface="Arial"/>
              <a:buChar char="●"/>
            </a:pPr>
            <a:r>
              <a:rPr lang="en"/>
              <a:t>Look around: ls, cat/nano. Read hello.c.</a:t>
            </a:r>
            <a:br>
              <a:rPr lang="en"/>
            </a:br>
          </a:p>
          <a:p>
            <a:pPr rtl="0" lvl="0" indent="-419100" marL="457200">
              <a:spcBef>
                <a:spcPts val="0"/>
              </a:spcBef>
              <a:buClr>
                <a:schemeClr val="dk1"/>
              </a:buClr>
              <a:buSzPct val="100000"/>
              <a:buFont typeface="Arial"/>
              <a:buChar char="●"/>
            </a:pPr>
            <a:r>
              <a:rPr lang="en"/>
              <a:t>Build it the hard way, manually:</a:t>
            </a:r>
          </a:p>
          <a:p>
            <a:pPr rtl="0" lvl="1" indent="-406400" marL="914400">
              <a:spcBef>
                <a:spcPts val="0"/>
              </a:spcBef>
              <a:buClr>
                <a:schemeClr val="dk1"/>
              </a:buClr>
              <a:buSzPct val="100000"/>
              <a:buFont typeface="Courier New"/>
              <a:buChar char="o"/>
            </a:pPr>
            <a:r>
              <a:rPr sz="2800" lang="en">
                <a:latin typeface="Courier New"/>
                <a:ea typeface="Courier New"/>
                <a:cs typeface="Courier New"/>
                <a:sym typeface="Courier New"/>
              </a:rPr>
              <a:t>gcc hello.c</a:t>
            </a:r>
          </a:p>
          <a:p>
            <a:pPr rtl="0" lvl="1" indent="-406400" marL="914400">
              <a:spcBef>
                <a:spcPts val="0"/>
              </a:spcBef>
              <a:buClr>
                <a:schemeClr val="dk1"/>
              </a:buClr>
              <a:buSzPct val="100000"/>
              <a:buFont typeface="Courier New"/>
              <a:buChar char="o"/>
            </a:pPr>
            <a:r>
              <a:rPr sz="2800" lang="en">
                <a:latin typeface="Courier New"/>
                <a:ea typeface="Courier New"/>
                <a:cs typeface="Courier New"/>
                <a:sym typeface="Courier New"/>
              </a:rPr>
              <a:t>ls -l</a:t>
            </a:r>
          </a:p>
          <a:p>
            <a:pPr rtl="0" lvl="2" indent="-406400" marL="1371600">
              <a:spcBef>
                <a:spcPts val="0"/>
              </a:spcBef>
              <a:buClr>
                <a:schemeClr val="dk1"/>
              </a:buClr>
              <a:buSzPct val="100000"/>
              <a:buFont typeface="Wingdings"/>
              <a:buChar char="§"/>
            </a:pPr>
            <a:r>
              <a:rPr sz="2800" lang="en"/>
              <a:t>What file is new? What kind of file is it?</a:t>
            </a:r>
          </a:p>
          <a:p>
            <a:pPr rtl="0" lvl="1" indent="-406400" marL="914400">
              <a:spcBef>
                <a:spcPts val="0"/>
              </a:spcBef>
              <a:buClr>
                <a:schemeClr val="dk1"/>
              </a:buClr>
              <a:buSzPct val="100000"/>
              <a:buFont typeface="Courier New"/>
              <a:buChar char="o"/>
            </a:pPr>
            <a:r>
              <a:rPr sz="2800" lang="en">
                <a:latin typeface="Courier New"/>
                <a:ea typeface="Courier New"/>
                <a:cs typeface="Courier New"/>
                <a:sym typeface="Courier New"/>
              </a:rPr>
              <a:t>./a.out</a:t>
            </a:r>
          </a:p>
          <a:p>
            <a:pPr rtl="0" lvl="1" indent="-381000" marL="914400">
              <a:spcBef>
                <a:spcPts val="0"/>
              </a:spcBef>
              <a:buClr>
                <a:schemeClr val="dk1"/>
              </a:buClr>
              <a:buSzPct val="80000"/>
              <a:buFont typeface="Courier New"/>
              <a:buChar char="o"/>
            </a:pPr>
            <a:r>
              <a:rPr lang="en"/>
              <a:t>How would you install a.out as the 'hello' command?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Exercise (cont.)</a:t>
            </a:r>
          </a:p>
        </p:txBody>
      </p:sp>
      <p:sp>
        <p:nvSpPr>
          <p:cNvPr id="73" name="Shape 7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Build it the easy way, using the project's </a:t>
            </a:r>
            <a:r>
              <a:rPr b="1" lang="en"/>
              <a:t>makefile</a:t>
            </a:r>
            <a:r>
              <a:rPr lang="en"/>
              <a:t> (its instructions/meta-code for building):</a:t>
            </a:r>
          </a:p>
          <a:p>
            <a:pPr rtl="0" lvl="1" indent="-381000" marL="914400">
              <a:spcBef>
                <a:spcPts val="0"/>
              </a:spcBef>
              <a:buClr>
                <a:schemeClr val="dk1"/>
              </a:buClr>
              <a:buSzPct val="80000"/>
              <a:buFont typeface="Courier New"/>
              <a:buChar char="o"/>
            </a:pPr>
            <a:r>
              <a:rPr sz="3000" lang="en"/>
              <a:t>Read its code with:  </a:t>
            </a:r>
            <a:r>
              <a:rPr sz="3000" lang="en">
                <a:latin typeface="Courier New"/>
                <a:ea typeface="Courier New"/>
                <a:cs typeface="Courier New"/>
                <a:sym typeface="Courier New"/>
              </a:rPr>
              <a:t>nano Makefile</a:t>
            </a:r>
          </a:p>
          <a:p>
            <a:pPr rtl="0" lvl="1" indent="-381000" marL="914400">
              <a:spcBef>
                <a:spcPts val="0"/>
              </a:spcBef>
              <a:buClr>
                <a:schemeClr val="dk1"/>
              </a:buClr>
              <a:buSzPct val="80000"/>
              <a:buFont typeface="Courier New"/>
              <a:buChar char="o"/>
            </a:pPr>
            <a:r>
              <a:rPr sz="3000" lang="en"/>
              <a:t>Build it with:  </a:t>
            </a:r>
            <a:r>
              <a:rPr sz="3000" lang="en">
                <a:latin typeface="Courier New"/>
                <a:ea typeface="Courier New"/>
                <a:cs typeface="Courier New"/>
                <a:sym typeface="Courier New"/>
              </a:rPr>
              <a:t>make compile</a:t>
            </a:r>
          </a:p>
          <a:p>
            <a:pPr rtl="0" lvl="2" indent="-381000" marL="1371600">
              <a:spcBef>
                <a:spcPts val="0"/>
              </a:spcBef>
              <a:buClr>
                <a:schemeClr val="dk1"/>
              </a:buClr>
              <a:buSzPct val="92307"/>
              <a:buFont typeface="Wingdings"/>
              <a:buChar char="§"/>
            </a:pPr>
            <a:r>
              <a:rPr sz="2600" lang="en"/>
              <a:t>What happened? What new files are there?</a:t>
            </a:r>
            <a:br>
              <a:rPr lang="en">
                <a:latin typeface="Courier New"/>
                <a:ea typeface="Courier New"/>
                <a:cs typeface="Courier New"/>
                <a:sym typeface="Courier New"/>
              </a:rPr>
            </a:br>
          </a:p>
          <a:p>
            <a:pPr rtl="0" lvl="0" indent="-419100" marL="457200">
              <a:spcBef>
                <a:spcPts val="0"/>
              </a:spcBef>
              <a:buClr>
                <a:schemeClr val="dk1"/>
              </a:buClr>
              <a:buSzPct val="100000"/>
              <a:buFont typeface="Arial"/>
              <a:buChar char="●"/>
            </a:pPr>
            <a:r>
              <a:rPr lang="en"/>
              <a:t>Install it: </a:t>
            </a:r>
            <a:r>
              <a:rPr lang="en">
                <a:latin typeface="Courier New"/>
                <a:ea typeface="Courier New"/>
                <a:cs typeface="Courier New"/>
                <a:sym typeface="Courier New"/>
              </a:rPr>
              <a:t>make install</a:t>
            </a:r>
          </a:p>
          <a:p>
            <a:pPr rtl="0" lvl="1" indent="-419100" marL="914400">
              <a:spcBef>
                <a:spcPts val="0"/>
              </a:spcBef>
              <a:buClr>
                <a:schemeClr val="dk1"/>
              </a:buClr>
              <a:buSzPct val="100000"/>
              <a:buFont typeface="Courier New"/>
              <a:buChar char="o"/>
            </a:pPr>
            <a:r>
              <a:rPr sz="3000" lang="en"/>
              <a:t>Try the </a:t>
            </a:r>
            <a:r>
              <a:rPr sz="3000" lang="en">
                <a:latin typeface="Courier New"/>
                <a:ea typeface="Courier New"/>
                <a:cs typeface="Courier New"/>
                <a:sym typeface="Courier New"/>
              </a:rPr>
              <a:t>hellomake</a:t>
            </a:r>
            <a:r>
              <a:rPr sz="3000" lang="en"/>
              <a:t> command.</a:t>
            </a:r>
          </a:p>
          <a:p>
            <a:pPr lvl="1" indent="-419100" marL="914400">
              <a:spcBef>
                <a:spcPts val="0"/>
              </a:spcBef>
              <a:buClr>
                <a:schemeClr val="dk1"/>
              </a:buClr>
              <a:buSzPct val="100000"/>
              <a:buFont typeface="Courier New"/>
              <a:buChar char="o"/>
            </a:pPr>
            <a:r>
              <a:rPr sz="3000" lang="en">
                <a:latin typeface="Courier New"/>
                <a:ea typeface="Courier New"/>
                <a:cs typeface="Courier New"/>
                <a:sym typeface="Courier New"/>
              </a:rPr>
              <a:t>which, ls -l, file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Demo</a:t>
            </a:r>
          </a:p>
        </p:txBody>
      </p:sp>
      <p:sp>
        <p:nvSpPr>
          <p:cNvPr id="79" name="Shape 7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Other projects, other makefiles:</a:t>
            </a:r>
          </a:p>
          <a:p>
            <a:pPr rtl="0" lvl="1" indent="-419100" marL="914400">
              <a:spcBef>
                <a:spcPts val="0"/>
              </a:spcBef>
              <a:buClr>
                <a:schemeClr val="dk1"/>
              </a:buClr>
              <a:buSzPct val="100000"/>
              <a:buFont typeface="Courier New"/>
              <a:buChar char="o"/>
            </a:pPr>
            <a:r>
              <a:rPr sz="3000" lang="en"/>
              <a:t>Git: </a:t>
            </a:r>
            <a:r>
              <a:rPr u="sng" sz="3000" lang="en">
                <a:solidFill>
                  <a:schemeClr val="hlink"/>
                </a:solidFill>
                <a:hlinkClick r:id="rId3"/>
              </a:rPr>
              <a:t>https://github.com/git/git</a:t>
            </a:r>
            <a:br>
              <a:rPr sz="3000" lang="en"/>
            </a:br>
          </a:p>
          <a:p>
            <a:pPr rtl="0" lvl="1" indent="-419100" marL="914400">
              <a:spcBef>
                <a:spcPts val="0"/>
              </a:spcBef>
              <a:buClr>
                <a:schemeClr val="dk1"/>
              </a:buClr>
              <a:buSzPct val="100000"/>
              <a:buFont typeface="Courier New"/>
              <a:buChar char="o"/>
            </a:pPr>
            <a:r>
              <a:rPr sz="3000" lang="en"/>
              <a:t>Linux: </a:t>
            </a:r>
            <a:r>
              <a:rPr u="sng" sz="3000" lang="en">
                <a:solidFill>
                  <a:schemeClr val="hlink"/>
                </a:solidFill>
                <a:hlinkClick r:id="rId4"/>
              </a:rPr>
              <a:t>https://github.com/torvalds/linux</a:t>
            </a:r>
            <a:br>
              <a:rPr sz="3000" lang="en"/>
            </a:br>
          </a:p>
          <a:p>
            <a:pPr lvl="1" indent="-419100" marL="914400">
              <a:spcBef>
                <a:spcPts val="0"/>
              </a:spcBef>
              <a:buClr>
                <a:schemeClr val="dk1"/>
              </a:buClr>
              <a:buSzPct val="100000"/>
              <a:buFont typeface="Courier New"/>
              <a:buChar char="o"/>
            </a:pPr>
            <a:r>
              <a:rPr sz="3000" lang="en"/>
              <a:t>Guava (a Java project by Google): </a:t>
            </a:r>
            <a:r>
              <a:rPr u="sng" sz="3000" lang="en">
                <a:solidFill>
                  <a:schemeClr val="hlink"/>
                </a:solidFill>
                <a:hlinkClick r:id="rId5"/>
              </a:rPr>
              <a:t>https://github.com/google/guava</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