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2" r:id="rId2"/>
  </p:sldMasterIdLst>
  <p:notesMasterIdLst>
    <p:notesMasterId r:id="rId7"/>
  </p:notesMasterIdLst>
  <p:handoutMasterIdLst>
    <p:handoutMasterId r:id="rId8"/>
  </p:handoutMasterIdLst>
  <p:sldIdLst>
    <p:sldId id="759" r:id="rId3"/>
    <p:sldId id="761" r:id="rId4"/>
    <p:sldId id="762" r:id="rId5"/>
    <p:sldId id="7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Geneva" pitchFamily="12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AE2868"/>
    <a:srgbClr val="00FF00"/>
    <a:srgbClr val="404040"/>
    <a:srgbClr val="505050"/>
    <a:srgbClr val="004C97"/>
    <a:srgbClr val="A7A8AA"/>
    <a:srgbClr val="003087"/>
    <a:srgbClr val="0F2D62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5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80DBBE75-B897-4C2D-851E-711B34683BA3}" type="datetimeFigureOut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CABB725D-266A-4787-B290-EA1B210292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76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4050BF1F-29FD-4232-8E96-B3FD1DCB3ADE}" type="datetimeFigureOut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anose="020B0604020202020204" pitchFamily="34" charset="0"/>
              </a:defRPr>
            </a:lvl1pPr>
          </a:lstStyle>
          <a:p>
            <a:fld id="{60BFB643-3B51-4A23-96A6-8ED93A064C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476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Geneva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Helvetica"/>
        <a:ea typeface="MS PGothic" panose="020B0600070205080204" pitchFamily="34" charset="-128"/>
        <a:cs typeface="MS PGothic" panose="020B0600070205080204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4089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48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570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ABD9A8-DE48-422C-8E57-6F2404E5148C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4398963" y="9555163"/>
            <a:ext cx="33258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07809BF7-9A88-4A93-B147-43BD3FCE9C10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398963" y="9555163"/>
            <a:ext cx="33337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1494D893-022B-4431-89D0-DF365EDCCC16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4398963" y="9555163"/>
            <a:ext cx="33369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4FA1C3FD-0A11-4FC0-AA65-B6145CD3ADAA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4398963" y="9555163"/>
            <a:ext cx="3348037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B2F065E-7163-476B-8FA2-BEF3A1D8F30F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4398963" y="9555163"/>
            <a:ext cx="336708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6F42CB16-98B5-486A-B62A-C1A3C7947FBB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92052EB5-5292-4432-9B11-3AF82AD43E22}" type="slidenum">
              <a:rPr lang="en-US" altLang="en-US" sz="1400">
                <a:ea typeface="DejaVu Sans"/>
                <a:cs typeface="DejaVu Sans"/>
              </a:rPr>
              <a:pPr algn="r"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dirty="0">
              <a:ea typeface="DejaVu Sans"/>
              <a:cs typeface="DejaVu Sans"/>
            </a:endParaRPr>
          </a:p>
        </p:txBody>
      </p:sp>
      <p:sp>
        <p:nvSpPr>
          <p:cNvPr id="21513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537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TitleSlide_0605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FermiLogo_RGB_NAL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49350"/>
            <a:ext cx="32670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06450" y="3559283"/>
            <a:ext cx="7526338" cy="1139271"/>
          </a:xfrm>
          <a:prstGeom prst="rect">
            <a:avLst/>
          </a:prstGeom>
        </p:spPr>
        <p:txBody>
          <a:bodyPr wrap="square" lIns="0" tIns="0" rIns="0" bIns="0" anchor="t"/>
          <a:lstStyle>
            <a:lvl1pPr algn="l">
              <a:defRPr sz="3200" b="1" i="0" baseline="0">
                <a:solidFill>
                  <a:srgbClr val="004C97"/>
                </a:solidFill>
                <a:latin typeface="Helvetic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806450" y="4841093"/>
            <a:ext cx="7526338" cy="14899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2000">
                <a:solidFill>
                  <a:srgbClr val="004C97"/>
                </a:solidFill>
                <a:latin typeface="Helvetica"/>
              </a:defRPr>
            </a:lvl1pPr>
            <a:lvl2pPr marL="4572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2pPr>
            <a:lvl3pPr marL="9144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3pPr>
            <a:lvl4pPr marL="13716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4pPr>
            <a:lvl5pPr marL="1828800" indent="0">
              <a:buFontTx/>
              <a:buNone/>
              <a:defRPr sz="1600">
                <a:solidFill>
                  <a:srgbClr val="2E5286"/>
                </a:solidFill>
                <a:latin typeface="Helvetic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079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Comparis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4709161" y="355192"/>
            <a:ext cx="4206240" cy="4250146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29365" y="4765101"/>
            <a:ext cx="4205476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9"/>
          </p:nvPr>
        </p:nvSpPr>
        <p:spPr>
          <a:xfrm>
            <a:off x="4709160" y="4765101"/>
            <a:ext cx="4206239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866E9CA-C242-476E-AC96-726DAD61F4C9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2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2C85A5DC-9CCB-48FE-8FD9-B52B9FD57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55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404040"/>
                </a:solidFill>
              </a:defRPr>
            </a:lvl1pPr>
            <a:lvl2pPr>
              <a:defRPr sz="2200">
                <a:solidFill>
                  <a:srgbClr val="404040"/>
                </a:solidFill>
              </a:defRPr>
            </a:lvl2pPr>
            <a:lvl3pPr>
              <a:defRPr sz="2000">
                <a:solidFill>
                  <a:srgbClr val="404040"/>
                </a:solidFill>
              </a:defRPr>
            </a:lvl3pPr>
            <a:lvl4pPr>
              <a:defRPr sz="1800">
                <a:solidFill>
                  <a:srgbClr val="40404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4040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0013" y="6515100"/>
            <a:ext cx="1076325" cy="241300"/>
          </a:xfrm>
        </p:spPr>
        <p:txBody>
          <a:bodyPr/>
          <a:lstStyle>
            <a:lvl1pPr>
              <a:defRPr sz="1200"/>
            </a:lvl1pPr>
          </a:lstStyle>
          <a:p>
            <a:fld id="{50889BEA-2B91-403F-ADA4-053DEE04721E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>
                <a:solidFill>
                  <a:srgbClr val="004C97"/>
                </a:solidFill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2E9C158-AEF1-41A2-A6CE-6F0BAB305E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822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half" idx="12"/>
          </p:nvPr>
        </p:nvSpPr>
        <p:spPr>
          <a:xfrm>
            <a:off x="229365" y="4765101"/>
            <a:ext cx="425196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54550" y="4765101"/>
            <a:ext cx="4260850" cy="126581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228601" y="1043694"/>
            <a:ext cx="4251324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8"/>
          </p:nvPr>
        </p:nvSpPr>
        <p:spPr>
          <a:xfrm>
            <a:off x="4654550" y="1043694"/>
            <a:ext cx="4260851" cy="3568701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 sz="1200"/>
            </a:lvl1pPr>
          </a:lstStyle>
          <a:p>
            <a:fld id="{6A3537A3-8C6B-43C4-A25C-FC2CE8D9D9BB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 sz="1200"/>
            </a:lvl1pPr>
          </a:lstStyle>
          <a:p>
            <a:fld id="{47C05DF5-FB48-4D3F-AF82-EC74A689CA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9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043693"/>
            <a:ext cx="3027894" cy="49942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5"/>
          </p:nvPr>
        </p:nvSpPr>
        <p:spPr>
          <a:xfrm>
            <a:off x="3469958" y="1043694"/>
            <a:ext cx="5420360" cy="499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 sz="1200"/>
            </a:lvl1pPr>
          </a:lstStyle>
          <a:p>
            <a:fld id="{2B1CF01D-1604-4C8E-BF6F-5634B5B9B0FA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z="1200"/>
            </a:lvl1pPr>
          </a:lstStyle>
          <a:p>
            <a:fld id="{071AFBCB-9629-4487-8658-FCC7F72DA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9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73" y="1043694"/>
            <a:ext cx="8700851" cy="3695054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E62D87C-608A-49B4-979E-2C9EC8FFFA3E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77094B4-CDBE-4107-9E6E-D38410A9E4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33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Wednesday, October 23, 2013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44C4D-BEB7-4624-8D2A-34E58A073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0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228601" y="361950"/>
            <a:ext cx="8675688" cy="56689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EAD63FCB-C847-421A-A82C-644CA8D55BDB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71519E6-F709-4990-B973-B339820CA7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52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Picture &amp;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224073" y="361950"/>
            <a:ext cx="8700851" cy="4369742"/>
          </a:xfrm>
          <a:prstGeom prst="rect">
            <a:avLst/>
          </a:prstGeom>
        </p:spPr>
        <p:txBody>
          <a:bodyPr lIns="0" tIns="0" rIns="0" bIns="0" rtlCol="0">
            <a:normAutofit/>
          </a:bodyPr>
          <a:lstStyle>
            <a:lvl1pPr marL="0" indent="0">
              <a:buNone/>
              <a:defRPr sz="1600">
                <a:solidFill>
                  <a:srgbClr val="505050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73" y="4943005"/>
            <a:ext cx="8700851" cy="10912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>
                <a:solidFill>
                  <a:srgbClr val="50505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A0E092C4-48F6-48C5-B2B3-815670E99CE7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C2BC038B-CA57-479E-BFA9-9E819877A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3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03664"/>
            <a:ext cx="8686800" cy="641739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400">
                <a:solidFill>
                  <a:srgbClr val="004C9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1043046"/>
            <a:ext cx="8672513" cy="498786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DD380D08-F2CA-47D3-B2B9-BCFDF76A6561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>
              <a:defRPr sz="1200"/>
            </a:lvl1pPr>
          </a:lstStyle>
          <a:p>
            <a:fld id="{B5585131-D98E-4CC9-8879-1D32CC470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7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459538" y="6515100"/>
            <a:ext cx="107632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D594D8DC-1801-43BE-B437-DF92E32BA858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6450" y="6515100"/>
            <a:ext cx="5373688" cy="2413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9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515100"/>
            <a:ext cx="447675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6827BE81-7C2D-481B-BBCE-23778685B2B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29" name="Picture 2" descr="HeaderFooter_006031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7" r:id="rId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1700" b="1" kern="1200">
          <a:solidFill>
            <a:srgbClr val="074184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1700" b="1">
          <a:solidFill>
            <a:srgbClr val="074184"/>
          </a:solidFill>
          <a:latin typeface="Helvetica" charset="0"/>
          <a:ea typeface="Geneva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595959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595959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450013" y="6515100"/>
            <a:ext cx="10763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F478486A-2EA2-4759-824C-EE1AD3861CE4}" type="datetime1">
              <a:rPr lang="en-US" altLang="en-US"/>
              <a:pPr/>
              <a:t>2/4/2022</a:t>
            </a:fld>
            <a:endParaRPr lang="en-US" altLang="en-US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806450" y="6515100"/>
            <a:ext cx="53736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Presenter | Presentation Title</a:t>
            </a:r>
            <a:endParaRPr lang="en-US" b="1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14400">
              <a:defRPr sz="900">
                <a:solidFill>
                  <a:srgbClr val="004C97"/>
                </a:solidFill>
                <a:latin typeface="Helvetica" panose="020B0604020202020204" pitchFamily="34" charset="0"/>
              </a:defRPr>
            </a:lvl1pPr>
          </a:lstStyle>
          <a:p>
            <a:fld id="{319E6341-E9E7-4128-9402-327DA868150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7173" name="Picture 1" descr="Footer_06031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105" r:id="rId4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1700" b="1" kern="1200">
          <a:solidFill>
            <a:srgbClr val="2E5286"/>
          </a:solidFill>
          <a:latin typeface="Helvetica"/>
          <a:ea typeface="Geneva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Geneva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1700" b="1">
          <a:solidFill>
            <a:srgbClr val="2E5286"/>
          </a:solidFill>
          <a:latin typeface="Helvetica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7F7F7F"/>
          </a:solidFill>
          <a:latin typeface="Helvetica"/>
          <a:ea typeface="Geneva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rgbClr val="7F7F7F"/>
          </a:solidFill>
          <a:latin typeface="Helvetica"/>
          <a:ea typeface="MS PGothic" panose="020B0600070205080204" pitchFamily="34" charset="-128"/>
          <a:cs typeface="MS PGothic" panose="020B0600070205080204" pitchFamily="34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thonydebarros.com/2018/06/21/setting-up-python-in-windows-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cs.python-guide.org/starting/install3/osx/" TargetMode="External"/><Relationship Id="rId4" Type="http://schemas.openxmlformats.org/officeDocument/2006/relationships/hyperlink" Target="https://stackoverflow.com/questions/3701646/how-to-add-to-the-pythonpath-in-windows-so-it-finds-my-modules-packag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en/latest/tutorials/installing-packag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1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E8A16B66-0B25-4EFF-874E-C04FF9268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2376634"/>
            <a:ext cx="7847013" cy="1457499"/>
          </a:xfrm>
          <a:custGeom>
            <a:avLst/>
            <a:gdLst>
              <a:gd name="T0" fmla="*/ 7847013 w 7847013"/>
              <a:gd name="T1" fmla="*/ 1 h 1979613"/>
              <a:gd name="T2" fmla="*/ 3923507 w 7847013"/>
              <a:gd name="T3" fmla="*/ 1 h 1979613"/>
              <a:gd name="T4" fmla="*/ 0 w 7847013"/>
              <a:gd name="T5" fmla="*/ 1 h 1979613"/>
              <a:gd name="T6" fmla="*/ 3923507 w 7847013"/>
              <a:gd name="T7" fmla="*/ 0 h 1979613"/>
              <a:gd name="T8" fmla="*/ 0 60000 65536"/>
              <a:gd name="T9" fmla="*/ 0 60000 65536"/>
              <a:gd name="T10" fmla="*/ 0 60000 65536"/>
              <a:gd name="T11" fmla="*/ 0 60000 65536"/>
              <a:gd name="T12" fmla="*/ 0 w 7847013"/>
              <a:gd name="T13" fmla="*/ 0 h 1979613"/>
              <a:gd name="T14" fmla="*/ 7847013 w 7847013"/>
              <a:gd name="T15" fmla="*/ 1979613 h 197961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847013" h="1979613">
                <a:moveTo>
                  <a:pt x="0" y="0"/>
                </a:moveTo>
                <a:lnTo>
                  <a:pt x="21798" y="0"/>
                </a:lnTo>
                <a:lnTo>
                  <a:pt x="21798" y="5499"/>
                </a:lnTo>
                <a:lnTo>
                  <a:pt x="0" y="54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algn="ctr" eaLnBrk="1">
              <a:spcBef>
                <a:spcPct val="0"/>
              </a:spcBef>
              <a:buClrTx/>
              <a:buFontTx/>
              <a:buNone/>
            </a:pPr>
            <a:r>
              <a:rPr lang="en-US" altLang="en-US" sz="4200" dirty="0">
                <a:solidFill>
                  <a:schemeClr val="tx2"/>
                </a:solidFill>
              </a:rPr>
              <a:t>Installing Python</a:t>
            </a:r>
          </a:p>
          <a:p>
            <a:pPr algn="ctr" eaLnBrk="1">
              <a:spcBef>
                <a:spcPct val="0"/>
              </a:spcBef>
              <a:buClrTx/>
              <a:buFontTx/>
              <a:buNone/>
            </a:pPr>
            <a:endParaRPr lang="en-US" altLang="en-US" sz="4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987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Installing Python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1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AWS machines already have Python installed.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- Use Python as an interactive terminal or to run a pre-written .</a:t>
            </a:r>
            <a:r>
              <a:rPr lang="en-US" sz="2000" dirty="0" err="1">
                <a:solidFill>
                  <a:schemeClr val="accent6"/>
                </a:solidFill>
              </a:rPr>
              <a:t>py</a:t>
            </a:r>
            <a:r>
              <a:rPr lang="en-US" sz="2000" dirty="0">
                <a:solidFill>
                  <a:schemeClr val="accent6"/>
                </a:solidFill>
              </a:rPr>
              <a:t> script.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	- Open Python 3.10 from start bar, or open </a:t>
            </a:r>
            <a:r>
              <a:rPr lang="en-US" sz="2000" dirty="0" err="1">
                <a:solidFill>
                  <a:schemeClr val="accent6"/>
                </a:solidFill>
              </a:rPr>
              <a:t>cmd</a:t>
            </a:r>
            <a:r>
              <a:rPr lang="en-US" sz="2000" dirty="0">
                <a:solidFill>
                  <a:schemeClr val="accent6"/>
                </a:solidFill>
              </a:rPr>
              <a:t> and type </a:t>
            </a:r>
            <a:r>
              <a:rPr lang="en-US" sz="20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python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Instructions for Python on Windows </a:t>
            </a:r>
            <a:r>
              <a:rPr lang="en-US" sz="2000" dirty="0">
                <a:solidFill>
                  <a:schemeClr val="accent6"/>
                </a:solidFill>
                <a:hlinkClick r:id="rId3"/>
              </a:rPr>
              <a:t>here</a:t>
            </a:r>
            <a:r>
              <a:rPr lang="en-US" sz="2000" dirty="0">
                <a:solidFill>
                  <a:schemeClr val="accent6"/>
                </a:solidFill>
              </a:rPr>
              <a:t>. If Windows has difficulty identifying the </a:t>
            </a:r>
            <a:r>
              <a:rPr lang="en-US" sz="2000" dirty="0" err="1">
                <a:solidFill>
                  <a:schemeClr val="accent6"/>
                </a:solidFill>
              </a:rPr>
              <a:t>Pythonpath</a:t>
            </a:r>
            <a:r>
              <a:rPr lang="en-US" sz="2000" dirty="0">
                <a:solidFill>
                  <a:schemeClr val="accent6"/>
                </a:solidFill>
              </a:rPr>
              <a:t> environmental variable, </a:t>
            </a:r>
            <a:r>
              <a:rPr lang="en-US" sz="2000" dirty="0">
                <a:solidFill>
                  <a:schemeClr val="accent6"/>
                </a:solidFill>
                <a:hlinkClick r:id="rId4"/>
              </a:rPr>
              <a:t>try this</a:t>
            </a:r>
            <a:r>
              <a:rPr lang="en-US" sz="2000" dirty="0">
                <a:solidFill>
                  <a:schemeClr val="accent6"/>
                </a:solidFill>
              </a:rPr>
              <a:t>.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Instructions for Python for </a:t>
            </a:r>
            <a:r>
              <a:rPr lang="en-US" sz="2000" dirty="0" err="1">
                <a:solidFill>
                  <a:schemeClr val="accent6"/>
                </a:solidFill>
              </a:rPr>
              <a:t>linux</a:t>
            </a:r>
            <a:r>
              <a:rPr lang="en-US" sz="2000" dirty="0">
                <a:solidFill>
                  <a:schemeClr val="accent6"/>
                </a:solidFill>
              </a:rPr>
              <a:t>.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sudo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apt-get install python3.10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Instructions for Python on Mac </a:t>
            </a:r>
            <a:r>
              <a:rPr lang="en-US" sz="2000" dirty="0">
                <a:solidFill>
                  <a:schemeClr val="accent6"/>
                </a:solidFill>
                <a:hlinkClick r:id="rId5"/>
              </a:rPr>
              <a:t>here</a:t>
            </a:r>
            <a:r>
              <a:rPr lang="en-US" sz="2000" dirty="0">
                <a:solidFill>
                  <a:schemeClr val="accent6"/>
                </a:solidFill>
              </a:rPr>
              <a:t>. (Haven’t verified).</a:t>
            </a:r>
            <a:endParaRPr lang="en-US" sz="2000" dirty="0">
              <a:solidFill>
                <a:schemeClr val="accent6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</a:rPr>
              <a:t>Python3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is recommended over Python2, mostly backwards compatible.</a:t>
            </a:r>
          </a:p>
        </p:txBody>
      </p:sp>
    </p:spTree>
    <p:extLst>
      <p:ext uri="{BB962C8B-B14F-4D97-AF65-F5344CB8AC3E}">
        <p14:creationId xmlns:p14="http://schemas.microsoft.com/office/powerpoint/2010/main" val="2808935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3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Installing Python Packages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1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  <a:hlinkClick r:id="rId3"/>
              </a:rPr>
              <a:t>Documentation on installing packages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pip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</a:t>
            </a:r>
            <a:r>
              <a:rPr lang="sv-SE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ython -m pip install --upgrade pip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python -m pip install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numpy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python -m pip install --upgrade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numpy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python -m pip install --extra-index-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url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http://mypkg.repo/numpy NumPy</a:t>
            </a: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conda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conda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update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conda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conda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install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numpy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conda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update 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numpy</a:t>
            </a:r>
            <a:endParaRPr lang="en-US" sz="1600" b="1" dirty="0">
              <a:solidFill>
                <a:schemeClr val="accent3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conda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install --extra-index-</a:t>
            </a:r>
            <a:r>
              <a:rPr lang="en-US" sz="1600" b="1" dirty="0" err="1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url</a:t>
            </a:r>
            <a:r>
              <a:rPr lang="en-US" sz="1600" b="1" dirty="0">
                <a:solidFill>
                  <a:schemeClr val="accent3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http://mypkg.repo/numpy</a:t>
            </a:r>
          </a:p>
        </p:txBody>
      </p:sp>
    </p:spTree>
    <p:extLst>
      <p:ext uri="{BB962C8B-B14F-4D97-AF65-F5344CB8AC3E}">
        <p14:creationId xmlns:p14="http://schemas.microsoft.com/office/powerpoint/2010/main" val="1846172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7620000" y="-28575"/>
            <a:ext cx="1025525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7371DA-F349-4C1E-9688-7F4329C40053}" type="slidenum">
              <a:rPr lang="en-US" altLang="en-US" sz="180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620000" y="7938"/>
            <a:ext cx="10366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1pPr>
            <a:lvl2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2pPr>
            <a:lvl3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4pPr>
            <a:lvl5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5pPr>
            <a:lvl6pPr marL="25146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6pPr>
            <a:lvl7pPr marL="29718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7pPr>
            <a:lvl8pPr marL="34290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8pPr>
            <a:lvl9pPr marL="3886200" indent="-228600" defTabSz="457200" eaLnBrk="0" fontAlgn="base" hangingPunct="0">
              <a:spcBef>
                <a:spcPts val="3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292934"/>
                </a:solidFill>
                <a:latin typeface="Arial" panose="020B0604020202020204" pitchFamily="34" charset="0"/>
                <a:ea typeface="WenQuanYi Micro Hei"/>
                <a:cs typeface="WenQuanYi Micro Hei"/>
              </a:defRPr>
            </a:lvl9pPr>
          </a:lstStyle>
          <a:p>
            <a:pPr eaLnBrk="1">
              <a:lnSpc>
                <a:spcPct val="93000"/>
              </a:lnSpc>
              <a:spcBef>
                <a:spcPct val="0"/>
              </a:spcBef>
              <a:buClrTx/>
              <a:buFontTx/>
              <a:buNone/>
            </a:pPr>
            <a:fld id="{CCE331F3-4EA3-4A80-9C1C-648856DBCFC4}" type="slidenum">
              <a:rPr lang="en-US" altLang="en-US" sz="1800">
                <a:solidFill>
                  <a:srgbClr val="FFFFFF"/>
                </a:solidFill>
              </a:rPr>
              <a:pPr eaLnBrk="1">
                <a:lnSpc>
                  <a:spcPct val="93000"/>
                </a:lnSpc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800" dirty="0">
              <a:solidFill>
                <a:srgbClr val="FFFFFF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49A01D-C6ED-4E29-A5F1-39BF98D4FDA7}"/>
              </a:ext>
            </a:extLst>
          </p:cNvPr>
          <p:cNvSpPr txBox="1">
            <a:spLocks/>
          </p:cNvSpPr>
          <p:nvPr/>
        </p:nvSpPr>
        <p:spPr bwMode="auto">
          <a:xfrm>
            <a:off x="676275" y="6557142"/>
            <a:ext cx="5946447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Jeffrey Eldred |</a:t>
            </a:r>
            <a:r>
              <a:rPr lang="en-US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en-US" sz="1100" dirty="0">
                <a:latin typeface="Helvetica" panose="020B0604020202020204" pitchFamily="34" charset="0"/>
                <a:ea typeface="Geneva" pitchFamily="121" charset="-128"/>
              </a:rPr>
              <a:t>MATLAB/Python for Accelerators</a:t>
            </a:r>
          </a:p>
          <a:p>
            <a:pPr>
              <a:defRPr/>
            </a:pPr>
            <a:endParaRPr lang="en-US" sz="1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F3B0B0-2CEF-474E-8AB1-F938E2361BBF}"/>
              </a:ext>
            </a:extLst>
          </p:cNvPr>
          <p:cNvSpPr txBox="1">
            <a:spLocks/>
          </p:cNvSpPr>
          <p:nvPr/>
        </p:nvSpPr>
        <p:spPr bwMode="auto">
          <a:xfrm>
            <a:off x="228600" y="6515100"/>
            <a:ext cx="447675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  <a:cs typeface="+mn-cs"/>
              </a:defRPr>
            </a:lvl9pPr>
          </a:lstStyle>
          <a:p>
            <a:pPr eaLnBrk="1" hangingPunct="1"/>
            <a:fld id="{626492DB-2F06-44C7-8B18-72CF568DED1B}" type="slidenum">
              <a:rPr lang="en-US" altLang="en-US" sz="1600" b="1" smtClean="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4</a:t>
            </a:fld>
            <a:endParaRPr lang="en-US" altLang="en-US" sz="1600" b="1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B64544-D0C7-401F-BFA0-4493E70A0EF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6450013" y="6541375"/>
            <a:ext cx="1076325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Geneva" pitchFamily="121" charset="-128"/>
              </a:defRPr>
            </a:lvl9pPr>
          </a:lstStyle>
          <a:p>
            <a:pPr eaLnBrk="1" hangingPunct="1"/>
            <a:fld id="{4DD9356F-AFC1-46DA-ACC5-77A7E9A7C83A}" type="datetime1">
              <a:rPr lang="en-US" altLang="en-US" sz="1200">
                <a:solidFill>
                  <a:srgbClr val="004C97"/>
                </a:solidFill>
                <a:latin typeface="Helvetica" panose="020B0604020202020204" pitchFamily="34" charset="0"/>
              </a:rPr>
              <a:pPr eaLnBrk="1" hangingPunct="1"/>
              <a:t>2/4/2022</a:t>
            </a:fld>
            <a:endParaRPr lang="en-US" altLang="en-US" sz="1200" dirty="0">
              <a:solidFill>
                <a:srgbClr val="004C97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4E3D172-D763-4F8B-A470-8B4276F3777D}"/>
              </a:ext>
            </a:extLst>
          </p:cNvPr>
          <p:cNvSpPr txBox="1">
            <a:spLocks/>
          </p:cNvSpPr>
          <p:nvPr/>
        </p:nvSpPr>
        <p:spPr>
          <a:xfrm>
            <a:off x="228600" y="289034"/>
            <a:ext cx="8686800" cy="541283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 kern="1200">
                <a:solidFill>
                  <a:srgbClr val="074184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1700" b="1">
                <a:solidFill>
                  <a:srgbClr val="074184"/>
                </a:solidFill>
                <a:latin typeface="Helvetica" charset="0"/>
                <a:ea typeface="Geneva" charset="0"/>
                <a:cs typeface="ＭＳ Ｐゴシック" charset="0"/>
              </a:defRPr>
            </a:lvl5pPr>
            <a:lvl6pPr marL="4572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Python Packages</a:t>
            </a:r>
          </a:p>
        </p:txBody>
      </p:sp>
      <p:sp>
        <p:nvSpPr>
          <p:cNvPr id="12" name="Content Placeholder 29">
            <a:extLst>
              <a:ext uri="{FF2B5EF4-FFF2-40B4-BE49-F238E27FC236}">
                <a16:creationId xmlns:a16="http://schemas.microsoft.com/office/drawing/2014/main" id="{A6DEB104-5307-4C0C-8EAA-B19C8A68F5F2}"/>
              </a:ext>
            </a:extLst>
          </p:cNvPr>
          <p:cNvSpPr txBox="1">
            <a:spLocks/>
          </p:cNvSpPr>
          <p:nvPr/>
        </p:nvSpPr>
        <p:spPr bwMode="auto">
          <a:xfrm>
            <a:off x="195189" y="981590"/>
            <a:ext cx="8672513" cy="518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Helvetica"/>
                <a:ea typeface="Geneva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rgbClr val="595959"/>
                </a:solidFill>
                <a:latin typeface="Helvetica"/>
                <a:ea typeface="MS PGothic" panose="020B0600070205080204" pitchFamily="34" charset="-128"/>
                <a:cs typeface="MS PGothic" panose="020B0600070205080204" pitchFamily="34" charset="-128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numpy</a:t>
            </a:r>
            <a:r>
              <a:rPr lang="en-US" sz="2000" dirty="0">
                <a:solidFill>
                  <a:schemeClr val="accent6"/>
                </a:solidFill>
              </a:rPr>
              <a:t> arrays, matrices, statistical/mathematical tools.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matplotlib</a:t>
            </a:r>
            <a:r>
              <a:rPr lang="en-US" sz="2000" dirty="0">
                <a:solidFill>
                  <a:schemeClr val="accent6"/>
                </a:solidFill>
              </a:rPr>
              <a:t> GNU plot applications, 1D &amp; 2D plots, colormaps.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sympy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symbolic variables, algebra and calculus tools.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scipy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curve-fitting, optimization, linear algebra, tools.</a:t>
            </a:r>
            <a:endParaRPr lang="en-US" sz="20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12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csv, sys, </a:t>
            </a:r>
            <a:r>
              <a:rPr lang="en-US" sz="2000" b="1" dirty="0" err="1">
                <a:solidFill>
                  <a:schemeClr val="accent6"/>
                </a:solidFill>
              </a:rPr>
              <a:t>os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file input/output, batch/terminal commands.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6"/>
                </a:solidFill>
              </a:rPr>
              <a:t>pyqt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err="1">
                <a:solidFill>
                  <a:schemeClr val="accent6"/>
                </a:solidFill>
              </a:rPr>
              <a:t>tkinter</a:t>
            </a:r>
            <a:r>
              <a:rPr lang="en-US" sz="2000" dirty="0">
                <a:solidFill>
                  <a:schemeClr val="accent6"/>
                </a:solidFill>
              </a:rPr>
              <a:t> GUIs, interactivity, animation.</a:t>
            </a:r>
            <a:endParaRPr 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13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NAL_TemplateMac_060514">
  <a:themeElements>
    <a:clrScheme name="Fermilab">
      <a:dk1>
        <a:srgbClr val="004C97"/>
      </a:dk1>
      <a:lt1>
        <a:srgbClr val="FFFFFF"/>
      </a:lt1>
      <a:dk2>
        <a:srgbClr val="004C9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40404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B6CED81E-951A-4DFA-9287-6DC86C25A1D3}"/>
    </a:ext>
  </a:extLst>
</a:theme>
</file>

<file path=ppt/theme/theme2.xml><?xml version="1.0" encoding="utf-8"?>
<a:theme xmlns:a="http://schemas.openxmlformats.org/drawingml/2006/main" name="Fermilab: Footer Only">
  <a:themeElements>
    <a:clrScheme name="Fermilab 1">
      <a:dk1>
        <a:srgbClr val="003087"/>
      </a:dk1>
      <a:lt1>
        <a:srgbClr val="FFFFFF"/>
      </a:lt1>
      <a:dk2>
        <a:srgbClr val="003087"/>
      </a:dk2>
      <a:lt2>
        <a:srgbClr val="FFFFFF"/>
      </a:lt2>
      <a:accent1>
        <a:srgbClr val="99D6EA"/>
      </a:accent1>
      <a:accent2>
        <a:srgbClr val="DB720C"/>
      </a:accent2>
      <a:accent3>
        <a:srgbClr val="519A24"/>
      </a:accent3>
      <a:accent4>
        <a:srgbClr val="AF272F"/>
      </a:accent4>
      <a:accent5>
        <a:srgbClr val="00B5E2"/>
      </a:accent5>
      <a:accent6>
        <a:srgbClr val="5050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FA6561EA-5476-4052-84D7-7BCA5B4A2A6E}" vid="{3CED6F7E-0C40-4358-9557-CEEF733EC32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86036</TotalTime>
  <Words>304</Words>
  <Application>Microsoft Office PowerPoint</Application>
  <PresentationFormat>On-screen Show (4:3)</PresentationFormat>
  <Paragraphs>87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</vt:lpstr>
      <vt:lpstr>Lucida Console</vt:lpstr>
      <vt:lpstr>Times New Roman</vt:lpstr>
      <vt:lpstr>FNAL_TemplateMac_060514</vt:lpstr>
      <vt:lpstr>Fermilab: Footer Only</vt:lpstr>
      <vt:lpstr>PowerPoint Presentation</vt:lpstr>
      <vt:lpstr>PowerPoint Presentation</vt:lpstr>
      <vt:lpstr>PowerPoint Presentation</vt:lpstr>
      <vt:lpstr>PowerPoint Presentation</vt:lpstr>
    </vt:vector>
  </TitlesOfParts>
  <Company>Sandbox Studio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IOTA Optics Update: Flexibility for Experiments</dc:title>
  <dc:creator>Alexander L. Romanov x 13883N</dc:creator>
  <cp:lastModifiedBy>jseldredphysics@gmail.com</cp:lastModifiedBy>
  <cp:revision>948</cp:revision>
  <cp:lastPrinted>2014-01-20T19:40:21Z</cp:lastPrinted>
  <dcterms:created xsi:type="dcterms:W3CDTF">2016-06-09T21:29:32Z</dcterms:created>
  <dcterms:modified xsi:type="dcterms:W3CDTF">2022-02-04T15:24:21Z</dcterms:modified>
</cp:coreProperties>
</file>