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2" r:id="rId2"/>
  </p:sldMasterIdLst>
  <p:notesMasterIdLst>
    <p:notesMasterId r:id="rId29"/>
  </p:notesMasterIdLst>
  <p:handoutMasterIdLst>
    <p:handoutMasterId r:id="rId30"/>
  </p:handoutMasterIdLst>
  <p:sldIdLst>
    <p:sldId id="265" r:id="rId3"/>
    <p:sldId id="753" r:id="rId4"/>
    <p:sldId id="752" r:id="rId5"/>
    <p:sldId id="758" r:id="rId6"/>
    <p:sldId id="756" r:id="rId7"/>
    <p:sldId id="757" r:id="rId8"/>
    <p:sldId id="759" r:id="rId9"/>
    <p:sldId id="761" r:id="rId10"/>
    <p:sldId id="762" r:id="rId11"/>
    <p:sldId id="760" r:id="rId12"/>
    <p:sldId id="754" r:id="rId13"/>
    <p:sldId id="770" r:id="rId14"/>
    <p:sldId id="763" r:id="rId15"/>
    <p:sldId id="775" r:id="rId16"/>
    <p:sldId id="764" r:id="rId17"/>
    <p:sldId id="768" r:id="rId18"/>
    <p:sldId id="774" r:id="rId19"/>
    <p:sldId id="766" r:id="rId20"/>
    <p:sldId id="767" r:id="rId21"/>
    <p:sldId id="778" r:id="rId22"/>
    <p:sldId id="771" r:id="rId23"/>
    <p:sldId id="772" r:id="rId24"/>
    <p:sldId id="773" r:id="rId25"/>
    <p:sldId id="755" r:id="rId26"/>
    <p:sldId id="779" r:id="rId27"/>
    <p:sldId id="780" r:id="rId28"/>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286000" algn="l" defTabSz="914400" rtl="0" eaLnBrk="1" latinLnBrk="0" hangingPunct="1">
      <a:defRPr sz="2400" kern="1200">
        <a:solidFill>
          <a:schemeClr val="tx1"/>
        </a:solidFill>
        <a:latin typeface="Calibri" panose="020F0502020204030204" pitchFamily="34" charset="0"/>
        <a:ea typeface="Geneva" pitchFamily="121" charset="-128"/>
        <a:cs typeface="+mn-cs"/>
      </a:defRPr>
    </a:lvl6pPr>
    <a:lvl7pPr marL="2743200" algn="l" defTabSz="914400" rtl="0" eaLnBrk="1" latinLnBrk="0" hangingPunct="1">
      <a:defRPr sz="2400" kern="1200">
        <a:solidFill>
          <a:schemeClr val="tx1"/>
        </a:solidFill>
        <a:latin typeface="Calibri" panose="020F0502020204030204" pitchFamily="34" charset="0"/>
        <a:ea typeface="Geneva" pitchFamily="121" charset="-128"/>
        <a:cs typeface="+mn-cs"/>
      </a:defRPr>
    </a:lvl7pPr>
    <a:lvl8pPr marL="3200400" algn="l" defTabSz="914400" rtl="0" eaLnBrk="1" latinLnBrk="0" hangingPunct="1">
      <a:defRPr sz="2400" kern="1200">
        <a:solidFill>
          <a:schemeClr val="tx1"/>
        </a:solidFill>
        <a:latin typeface="Calibri" panose="020F0502020204030204" pitchFamily="34" charset="0"/>
        <a:ea typeface="Geneva" pitchFamily="121" charset="-128"/>
        <a:cs typeface="+mn-cs"/>
      </a:defRPr>
    </a:lvl8pPr>
    <a:lvl9pPr marL="3657600" algn="l" defTabSz="914400" rtl="0" eaLnBrk="1" latinLnBrk="0" hangingPunct="1">
      <a:defRPr sz="2400" kern="1200">
        <a:solidFill>
          <a:schemeClr val="tx1"/>
        </a:solidFill>
        <a:latin typeface="Calibri" panose="020F0502020204030204" pitchFamily="34" charset="0"/>
        <a:ea typeface="Geneva" pitchFamily="12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66A"/>
    <a:srgbClr val="AE2868"/>
    <a:srgbClr val="00FF00"/>
    <a:srgbClr val="404040"/>
    <a:srgbClr val="505050"/>
    <a:srgbClr val="004C97"/>
    <a:srgbClr val="A7A8AA"/>
    <a:srgbClr val="003087"/>
    <a:srgbClr val="0F2D62"/>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04" autoAdjust="0"/>
    <p:restoredTop sz="94660"/>
  </p:normalViewPr>
  <p:slideViewPr>
    <p:cSldViewPr snapToGrid="0" snapToObjects="1">
      <p:cViewPr varScale="1">
        <p:scale>
          <a:sx n="88" d="100"/>
          <a:sy n="88" d="100"/>
        </p:scale>
        <p:origin x="582"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80DBBE75-B897-4C2D-851E-711B34683BA3}" type="datetimeFigureOut">
              <a:rPr lang="en-US" altLang="en-US"/>
              <a:pPr/>
              <a:t>2/7/2022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CABB725D-266A-4787-B290-EA1B21029282}" type="slidenum">
              <a:rPr lang="en-US" altLang="en-US"/>
              <a:pPr/>
              <a:t>‹#›</a:t>
            </a:fld>
            <a:endParaRPr lang="en-US" altLang="en-US"/>
          </a:p>
        </p:txBody>
      </p:sp>
    </p:spTree>
    <p:extLst>
      <p:ext uri="{BB962C8B-B14F-4D97-AF65-F5344CB8AC3E}">
        <p14:creationId xmlns:p14="http://schemas.microsoft.com/office/powerpoint/2010/main" val="3016761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4050BF1F-29FD-4232-8E96-B3FD1DCB3ADE}" type="datetimeFigureOut">
              <a:rPr lang="en-US" altLang="en-US"/>
              <a:pPr/>
              <a:t>2/7/2022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60BFB643-3B51-4A23-96A6-8ED93A064CCD}" type="slidenum">
              <a:rPr lang="en-US" altLang="en-US"/>
              <a:pPr/>
              <a:t>‹#›</a:t>
            </a:fld>
            <a:endParaRPr lang="en-US" altLang="en-US"/>
          </a:p>
        </p:txBody>
      </p:sp>
    </p:spTree>
    <p:extLst>
      <p:ext uri="{BB962C8B-B14F-4D97-AF65-F5344CB8AC3E}">
        <p14:creationId xmlns:p14="http://schemas.microsoft.com/office/powerpoint/2010/main" val="17794760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Helvetica"/>
        <a:ea typeface="Geneva"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124740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11</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290374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033671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050795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011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792743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359532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17</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54075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18</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944841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19</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5462640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20</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421528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720059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21</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62388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219544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242908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6391384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6388192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706066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594489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7069594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563938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7</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4154089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8</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172480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9</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536570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10</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5053758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5" descr="TitleSlide_0605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FermiLogo_RGB_NAL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750" y="1149350"/>
            <a:ext cx="3267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21"/>
          <p:cNvSpPr>
            <a:spLocks noGrp="1"/>
          </p:cNvSpPr>
          <p:nvPr>
            <p:ph type="title"/>
          </p:nvPr>
        </p:nvSpPr>
        <p:spPr>
          <a:xfrm>
            <a:off x="806450" y="3559283"/>
            <a:ext cx="7526338" cy="1139271"/>
          </a:xfrm>
          <a:prstGeom prst="rect">
            <a:avLst/>
          </a:prstGeom>
        </p:spPr>
        <p:txBody>
          <a:bodyPr wrap="square" lIns="0" tIns="0" rIns="0" bIns="0" anchor="t"/>
          <a:lstStyle>
            <a:lvl1pPr algn="l">
              <a:defRPr sz="3200" b="1" i="0" baseline="0">
                <a:solidFill>
                  <a:srgbClr val="004C97"/>
                </a:solidFill>
                <a:latin typeface="Helvetica"/>
              </a:defRPr>
            </a:lvl1pPr>
          </a:lstStyle>
          <a:p>
            <a:r>
              <a:rPr lang="en-US"/>
              <a:t>Click to edit Master title style</a:t>
            </a:r>
            <a:endParaRPr lang="en-US" dirty="0"/>
          </a:p>
        </p:txBody>
      </p:sp>
      <p:sp>
        <p:nvSpPr>
          <p:cNvPr id="24" name="Text Placeholder 23"/>
          <p:cNvSpPr>
            <a:spLocks noGrp="1"/>
          </p:cNvSpPr>
          <p:nvPr>
            <p:ph type="body" sz="quarter" idx="10"/>
          </p:nvPr>
        </p:nvSpPr>
        <p:spPr>
          <a:xfrm>
            <a:off x="806450" y="4841093"/>
            <a:ext cx="7526338" cy="1489952"/>
          </a:xfrm>
          <a:prstGeom prst="rect">
            <a:avLst/>
          </a:prstGeom>
        </p:spPr>
        <p:txBody>
          <a:bodyPr lIns="0" tIns="0" rIns="0" bIns="0"/>
          <a:lstStyle>
            <a:lvl1pPr marL="0" indent="0">
              <a:buFontTx/>
              <a:buNone/>
              <a:defRPr sz="2000">
                <a:solidFill>
                  <a:srgbClr val="004C97"/>
                </a:solidFill>
                <a:latin typeface="Helvetica"/>
              </a:defRPr>
            </a:lvl1pPr>
            <a:lvl2pPr marL="457200" indent="0">
              <a:buFontTx/>
              <a:buNone/>
              <a:defRPr sz="1600">
                <a:solidFill>
                  <a:srgbClr val="2E5286"/>
                </a:solidFill>
                <a:latin typeface="Helvetica"/>
              </a:defRPr>
            </a:lvl2pPr>
            <a:lvl3pPr marL="914400" indent="0">
              <a:buFontTx/>
              <a:buNone/>
              <a:defRPr sz="1600">
                <a:solidFill>
                  <a:srgbClr val="2E5286"/>
                </a:solidFill>
                <a:latin typeface="Helvetica"/>
              </a:defRPr>
            </a:lvl3pPr>
            <a:lvl4pPr marL="1371600" indent="0">
              <a:buFontTx/>
              <a:buNone/>
              <a:defRPr sz="1600">
                <a:solidFill>
                  <a:srgbClr val="2E5286"/>
                </a:solidFill>
                <a:latin typeface="Helvetica"/>
              </a:defRPr>
            </a:lvl4pPr>
            <a:lvl5pPr marL="1828800" indent="0">
              <a:buFontTx/>
              <a:buNone/>
              <a:defRPr sz="1600">
                <a:solidFill>
                  <a:srgbClr val="2E5286"/>
                </a:solidFill>
                <a:latin typeface="Helvetica"/>
              </a:defRPr>
            </a:lvl5pPr>
          </a:lstStyle>
          <a:p>
            <a:pPr lvl="0"/>
            <a:r>
              <a:rPr lang="en-US"/>
              <a:t>Click to edit Master text styles</a:t>
            </a:r>
          </a:p>
        </p:txBody>
      </p:sp>
    </p:spTree>
    <p:extLst>
      <p:ext uri="{BB962C8B-B14F-4D97-AF65-F5344CB8AC3E}">
        <p14:creationId xmlns:p14="http://schemas.microsoft.com/office/powerpoint/2010/main" val="41900798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oter Only: Comparison ">
    <p:spTree>
      <p:nvGrpSpPr>
        <p:cNvPr id="1" name=""/>
        <p:cNvGrpSpPr/>
        <p:nvPr/>
      </p:nvGrpSpPr>
      <p:grpSpPr>
        <a:xfrm>
          <a:off x="0" y="0"/>
          <a:ext cx="0" cy="0"/>
          <a:chOff x="0" y="0"/>
          <a:chExt cx="0" cy="0"/>
        </a:xfrm>
      </p:grpSpPr>
      <p:sp>
        <p:nvSpPr>
          <p:cNvPr id="7" name="Content Placeholder 2"/>
          <p:cNvSpPr>
            <a:spLocks noGrp="1"/>
          </p:cNvSpPr>
          <p:nvPr>
            <p:ph sz="half" idx="13"/>
          </p:nvPr>
        </p:nvSpPr>
        <p:spPr>
          <a:xfrm>
            <a:off x="22860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5"/>
          </p:nvPr>
        </p:nvSpPr>
        <p:spPr>
          <a:xfrm>
            <a:off x="470916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16"/>
          </p:nvPr>
        </p:nvSpPr>
        <p:spPr>
          <a:xfrm>
            <a:off x="229365" y="4765101"/>
            <a:ext cx="4205476"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19"/>
          </p:nvPr>
        </p:nvSpPr>
        <p:spPr>
          <a:xfrm>
            <a:off x="4709160" y="4765101"/>
            <a:ext cx="4206239"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3"/>
          <p:cNvSpPr>
            <a:spLocks noGrp="1"/>
          </p:cNvSpPr>
          <p:nvPr>
            <p:ph type="dt" sz="half" idx="2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2866E9CA-C242-476E-AC96-726DAD61F4C9}" type="datetime1">
              <a:rPr lang="en-US" altLang="en-US"/>
              <a:pPr/>
              <a:t>2/7/2022</a:t>
            </a:fld>
            <a:endParaRPr lang="en-US" altLang="en-US"/>
          </a:p>
        </p:txBody>
      </p:sp>
      <p:sp>
        <p:nvSpPr>
          <p:cNvPr id="11" name="Footer Placeholder 4"/>
          <p:cNvSpPr>
            <a:spLocks noGrp="1"/>
          </p:cNvSpPr>
          <p:nvPr>
            <p:ph type="ftr" sz="quarter" idx="2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12" name="Slide Number Placeholder 5"/>
          <p:cNvSpPr>
            <a:spLocks noGrp="1"/>
          </p:cNvSpPr>
          <p:nvPr>
            <p:ph type="sldNum" sz="quarter" idx="2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2C85A5DC-9CCB-48FE-8FD9-B52B9FD57499}" type="slidenum">
              <a:rPr lang="en-US" altLang="en-US"/>
              <a:pPr/>
              <a:t>‹#›</a:t>
            </a:fld>
            <a:endParaRPr lang="en-US" altLang="en-US"/>
          </a:p>
        </p:txBody>
      </p:sp>
    </p:spTree>
    <p:extLst>
      <p:ext uri="{BB962C8B-B14F-4D97-AF65-F5344CB8AC3E}">
        <p14:creationId xmlns:p14="http://schemas.microsoft.com/office/powerpoint/2010/main" val="388755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p:bg>
      <p:bgPr>
        <a:solidFill>
          <a:schemeClr val="bg2">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3"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404040"/>
                </a:solidFill>
              </a:defRPr>
            </a:lvl1pPr>
            <a:lvl2pPr>
              <a:defRPr sz="2200">
                <a:solidFill>
                  <a:srgbClr val="404040"/>
                </a:solidFill>
              </a:defRPr>
            </a:lvl2pPr>
            <a:lvl3pPr>
              <a:defRPr sz="2000">
                <a:solidFill>
                  <a:srgbClr val="404040"/>
                </a:solidFill>
              </a:defRPr>
            </a:lvl3pPr>
            <a:lvl4pPr>
              <a:defRPr sz="1800">
                <a:solidFill>
                  <a:srgbClr val="404040"/>
                </a:solidFill>
              </a:defRPr>
            </a:lvl4pPr>
            <a:lvl5pPr marL="2057400" indent="-228600">
              <a:buFont typeface="Arial"/>
              <a:buChar char="•"/>
              <a:defRPr sz="1800">
                <a:solidFill>
                  <a:srgbClr val="4040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50013" y="6515100"/>
            <a:ext cx="1076325" cy="241300"/>
          </a:xfrm>
        </p:spPr>
        <p:txBody>
          <a:bodyPr/>
          <a:lstStyle>
            <a:lvl1pPr>
              <a:defRPr sz="1200"/>
            </a:lvl1pPr>
          </a:lstStyle>
          <a:p>
            <a:fld id="{50889BEA-2B91-403F-ADA4-053DEE04721E}" type="datetime1">
              <a:rPr lang="en-US" altLang="en-US"/>
              <a:pPr/>
              <a:t>2/7/2022</a:t>
            </a:fld>
            <a:endParaRPr lang="en-US" altLang="en-US"/>
          </a:p>
        </p:txBody>
      </p:sp>
      <p:sp>
        <p:nvSpPr>
          <p:cNvPr id="5" name="Footer Placeholder 4"/>
          <p:cNvSpPr>
            <a:spLocks noGrp="1"/>
          </p:cNvSpPr>
          <p:nvPr>
            <p:ph type="ftr" sz="quarter" idx="11"/>
          </p:nvPr>
        </p:nvSpPr>
        <p:spPr/>
        <p:txBody>
          <a:bodyPr/>
          <a:lstStyle>
            <a:lvl1pPr>
              <a:defRPr sz="1200" dirty="0" smtClean="0">
                <a:solidFill>
                  <a:srgbClr val="004C97"/>
                </a:solidFill>
              </a:defRPr>
            </a:lvl1pPr>
          </a:lstStyle>
          <a:p>
            <a:pPr>
              <a:defRPr/>
            </a:pPr>
            <a:r>
              <a:rPr lang="en-US"/>
              <a:t>Presenter | Presentation Title</a:t>
            </a:r>
            <a:endParaRPr lang="en-US" b="1"/>
          </a:p>
        </p:txBody>
      </p:sp>
      <p:sp>
        <p:nvSpPr>
          <p:cNvPr id="6" name="Slide Number Placeholder 5"/>
          <p:cNvSpPr>
            <a:spLocks noGrp="1"/>
          </p:cNvSpPr>
          <p:nvPr>
            <p:ph type="sldNum" sz="quarter" idx="12"/>
          </p:nvPr>
        </p:nvSpPr>
        <p:spPr/>
        <p:txBody>
          <a:bodyPr/>
          <a:lstStyle>
            <a:lvl1pPr>
              <a:defRPr sz="1200"/>
            </a:lvl1pPr>
          </a:lstStyle>
          <a:p>
            <a:fld id="{52E9C158-AEF1-41A2-A6CE-6F0BAB305EFD}" type="slidenum">
              <a:rPr lang="en-US" altLang="en-US"/>
              <a:pPr/>
              <a:t>‹#›</a:t>
            </a:fld>
            <a:endParaRPr lang="en-US" altLang="en-US"/>
          </a:p>
        </p:txBody>
      </p:sp>
    </p:spTree>
    <p:extLst>
      <p:ext uri="{BB962C8B-B14F-4D97-AF65-F5344CB8AC3E}">
        <p14:creationId xmlns:p14="http://schemas.microsoft.com/office/powerpoint/2010/main" val="211822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amp; Caption">
    <p:spTree>
      <p:nvGrpSpPr>
        <p:cNvPr id="1" name=""/>
        <p:cNvGrpSpPr/>
        <p:nvPr/>
      </p:nvGrpSpPr>
      <p:grpSpPr>
        <a:xfrm>
          <a:off x="0" y="0"/>
          <a:ext cx="0" cy="0"/>
          <a:chOff x="0" y="0"/>
          <a:chExt cx="0" cy="0"/>
        </a:xfrm>
      </p:grpSpPr>
      <p:sp>
        <p:nvSpPr>
          <p:cNvPr id="13" name="Text Placeholder 3"/>
          <p:cNvSpPr>
            <a:spLocks noGrp="1"/>
          </p:cNvSpPr>
          <p:nvPr>
            <p:ph type="body" sz="half" idx="12"/>
          </p:nvPr>
        </p:nvSpPr>
        <p:spPr>
          <a:xfrm>
            <a:off x="229365" y="4765101"/>
            <a:ext cx="425196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4654550" y="4765101"/>
            <a:ext cx="426085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Content Placeholder 2"/>
          <p:cNvSpPr>
            <a:spLocks noGrp="1"/>
          </p:cNvSpPr>
          <p:nvPr>
            <p:ph sz="half" idx="17"/>
          </p:nvPr>
        </p:nvSpPr>
        <p:spPr>
          <a:xfrm>
            <a:off x="228601" y="1043694"/>
            <a:ext cx="4251324"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8"/>
          </p:nvPr>
        </p:nvSpPr>
        <p:spPr>
          <a:xfrm>
            <a:off x="4654550" y="1043694"/>
            <a:ext cx="4260851"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7" name="Date Placeholder 3"/>
          <p:cNvSpPr>
            <a:spLocks noGrp="1"/>
          </p:cNvSpPr>
          <p:nvPr>
            <p:ph type="dt" sz="half" idx="19"/>
          </p:nvPr>
        </p:nvSpPr>
        <p:spPr/>
        <p:txBody>
          <a:bodyPr/>
          <a:lstStyle>
            <a:lvl1pPr>
              <a:defRPr sz="1200"/>
            </a:lvl1pPr>
          </a:lstStyle>
          <a:p>
            <a:fld id="{6A3537A3-8C6B-43C4-A25C-FC2CE8D9D9BB}" type="datetime1">
              <a:rPr lang="en-US" altLang="en-US"/>
              <a:pPr/>
              <a:t>2/7/2022</a:t>
            </a:fld>
            <a:endParaRPr lang="en-US" altLang="en-US"/>
          </a:p>
        </p:txBody>
      </p:sp>
      <p:sp>
        <p:nvSpPr>
          <p:cNvPr id="8" name="Footer Placeholder 4"/>
          <p:cNvSpPr>
            <a:spLocks noGrp="1"/>
          </p:cNvSpPr>
          <p:nvPr>
            <p:ph type="ftr" sz="quarter" idx="20"/>
          </p:nvPr>
        </p:nvSpPr>
        <p:spPr/>
        <p:txBody>
          <a:bodyPr/>
          <a:lstStyle>
            <a:lvl1pPr>
              <a:defRPr sz="1200" dirty="0" smtClean="0"/>
            </a:lvl1pPr>
          </a:lstStyle>
          <a:p>
            <a:pPr>
              <a:defRPr/>
            </a:pPr>
            <a:r>
              <a:rPr lang="en-US"/>
              <a:t>Presenter | Presentation Title</a:t>
            </a:r>
            <a:endParaRPr lang="en-US" b="1"/>
          </a:p>
        </p:txBody>
      </p:sp>
      <p:sp>
        <p:nvSpPr>
          <p:cNvPr id="9" name="Slide Number Placeholder 5"/>
          <p:cNvSpPr>
            <a:spLocks noGrp="1"/>
          </p:cNvSpPr>
          <p:nvPr>
            <p:ph type="sldNum" sz="quarter" idx="21"/>
          </p:nvPr>
        </p:nvSpPr>
        <p:spPr/>
        <p:txBody>
          <a:bodyPr/>
          <a:lstStyle>
            <a:lvl1pPr>
              <a:defRPr sz="1200"/>
            </a:lvl1pPr>
          </a:lstStyle>
          <a:p>
            <a:fld id="{47C05DF5-FB48-4D3F-AF82-EC74A689CACF}" type="slidenum">
              <a:rPr lang="en-US" altLang="en-US"/>
              <a:pPr/>
              <a:t>‹#›</a:t>
            </a:fld>
            <a:endParaRPr lang="en-US" altLang="en-US"/>
          </a:p>
        </p:txBody>
      </p:sp>
    </p:spTree>
    <p:extLst>
      <p:ext uri="{BB962C8B-B14F-4D97-AF65-F5344CB8AC3E}">
        <p14:creationId xmlns:p14="http://schemas.microsoft.com/office/powerpoint/2010/main" val="2099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1043693"/>
            <a:ext cx="3027894" cy="4994276"/>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2"/>
          <p:cNvSpPr>
            <a:spLocks noGrp="1"/>
          </p:cNvSpPr>
          <p:nvPr>
            <p:ph sz="half" idx="15"/>
          </p:nvPr>
        </p:nvSpPr>
        <p:spPr>
          <a:xfrm>
            <a:off x="3469958" y="1043694"/>
            <a:ext cx="5420360" cy="4994275"/>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6"/>
          </p:nvPr>
        </p:nvSpPr>
        <p:spPr/>
        <p:txBody>
          <a:bodyPr/>
          <a:lstStyle>
            <a:lvl1pPr>
              <a:defRPr sz="1200"/>
            </a:lvl1pPr>
          </a:lstStyle>
          <a:p>
            <a:fld id="{2B1CF01D-1604-4C8E-BF6F-5634B5B9B0FA}" type="datetime1">
              <a:rPr lang="en-US" altLang="en-US"/>
              <a:pPr/>
              <a:t>2/7/2022</a:t>
            </a:fld>
            <a:endParaRPr lang="en-US" altLang="en-US"/>
          </a:p>
        </p:txBody>
      </p:sp>
      <p:sp>
        <p:nvSpPr>
          <p:cNvPr id="6" name="Footer Placeholder 4"/>
          <p:cNvSpPr>
            <a:spLocks noGrp="1"/>
          </p:cNvSpPr>
          <p:nvPr>
            <p:ph type="ftr" sz="quarter" idx="17"/>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8"/>
          </p:nvPr>
        </p:nvSpPr>
        <p:spPr/>
        <p:txBody>
          <a:bodyPr/>
          <a:lstStyle>
            <a:lvl1pPr>
              <a:defRPr sz="1200"/>
            </a:lvl1pPr>
          </a:lstStyle>
          <a:p>
            <a:fld id="{071AFBCB-9629-4487-8658-FCC7F72DA46F}" type="slidenum">
              <a:rPr lang="en-US" altLang="en-US"/>
              <a:pPr/>
              <a:t>‹#›</a:t>
            </a:fld>
            <a:endParaRPr lang="en-US" altLang="en-US"/>
          </a:p>
        </p:txBody>
      </p:sp>
    </p:spTree>
    <p:extLst>
      <p:ext uri="{BB962C8B-B14F-4D97-AF65-F5344CB8AC3E}">
        <p14:creationId xmlns:p14="http://schemas.microsoft.com/office/powerpoint/2010/main" val="304379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mp;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24073" y="1043694"/>
            <a:ext cx="8700851" cy="3695054"/>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sz="1200"/>
            </a:lvl1pPr>
          </a:lstStyle>
          <a:p>
            <a:fld id="{5E62D87C-608A-49B4-979E-2C9EC8FFFA3E}" type="datetime1">
              <a:rPr lang="en-US" altLang="en-US"/>
              <a:pPr/>
              <a:t>2/7/2022</a:t>
            </a:fld>
            <a:endParaRPr lang="en-US" altLang="en-US"/>
          </a:p>
        </p:txBody>
      </p:sp>
      <p:sp>
        <p:nvSpPr>
          <p:cNvPr id="6" name="Footer Placeholder 4"/>
          <p:cNvSpPr>
            <a:spLocks noGrp="1"/>
          </p:cNvSpPr>
          <p:nvPr>
            <p:ph type="ftr" sz="quarter" idx="11"/>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2"/>
          </p:nvPr>
        </p:nvSpPr>
        <p:spPr/>
        <p:txBody>
          <a:bodyPr/>
          <a:lstStyle>
            <a:lvl1pPr>
              <a:defRPr sz="1200"/>
            </a:lvl1pPr>
          </a:lstStyle>
          <a:p>
            <a:fld id="{077094B4-CDBE-4107-9E6E-D38410A9E4B1}" type="slidenum">
              <a:rPr lang="en-US" altLang="en-US"/>
              <a:pPr/>
              <a:t>‹#›</a:t>
            </a:fld>
            <a:endParaRPr lang="en-US" altLang="en-US"/>
          </a:p>
        </p:txBody>
      </p:sp>
    </p:spTree>
    <p:extLst>
      <p:ext uri="{BB962C8B-B14F-4D97-AF65-F5344CB8AC3E}">
        <p14:creationId xmlns:p14="http://schemas.microsoft.com/office/powerpoint/2010/main" val="112733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idx="10"/>
          </p:nvPr>
        </p:nvSpPr>
        <p:spPr>
          <a:ln/>
        </p:spPr>
        <p:txBody>
          <a:bodyPr/>
          <a:lstStyle>
            <a:lvl1pPr>
              <a:defRPr/>
            </a:lvl1pPr>
          </a:lstStyle>
          <a:p>
            <a:pPr>
              <a:defRPr/>
            </a:pPr>
            <a:r>
              <a:rPr lang="en-US" altLang="en-US"/>
              <a:t>Wednesday, October 23, 2013</a:t>
            </a:r>
          </a:p>
        </p:txBody>
      </p:sp>
      <p:sp>
        <p:nvSpPr>
          <p:cNvPr id="3" name="Rectangle 7"/>
          <p:cNvSpPr>
            <a:spLocks noGrp="1" noChangeArrowheads="1"/>
          </p:cNvSpPr>
          <p:nvPr>
            <p:ph type="sldNum" idx="11"/>
          </p:nvPr>
        </p:nvSpPr>
        <p:spPr>
          <a:ln/>
        </p:spPr>
        <p:txBody>
          <a:bodyPr/>
          <a:lstStyle>
            <a:lvl1pPr>
              <a:defRPr/>
            </a:lvl1pPr>
          </a:lstStyle>
          <a:p>
            <a:pPr>
              <a:defRPr/>
            </a:pPr>
            <a:fld id="{C2E44C4D-BEB7-4624-8D2A-34E58A073E98}" type="slidenum">
              <a:rPr lang="en-US" altLang="en-US"/>
              <a:pPr>
                <a:defRPr/>
              </a:pPr>
              <a:t>‹#›</a:t>
            </a:fld>
            <a:endParaRPr lang="en-US" altLang="en-US"/>
          </a:p>
        </p:txBody>
      </p:sp>
    </p:spTree>
    <p:extLst>
      <p:ext uri="{BB962C8B-B14F-4D97-AF65-F5344CB8AC3E}">
        <p14:creationId xmlns:p14="http://schemas.microsoft.com/office/powerpoint/2010/main" val="313610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oter Only: Blank">
    <p:spTree>
      <p:nvGrpSpPr>
        <p:cNvPr id="1" name=""/>
        <p:cNvGrpSpPr/>
        <p:nvPr/>
      </p:nvGrpSpPr>
      <p:grpSpPr>
        <a:xfrm>
          <a:off x="0" y="0"/>
          <a:ext cx="0" cy="0"/>
          <a:chOff x="0" y="0"/>
          <a:chExt cx="0" cy="0"/>
        </a:xfrm>
      </p:grpSpPr>
      <p:sp>
        <p:nvSpPr>
          <p:cNvPr id="8" name="Content Placeholder 2"/>
          <p:cNvSpPr>
            <a:spLocks noGrp="1"/>
          </p:cNvSpPr>
          <p:nvPr>
            <p:ph sz="half" idx="13"/>
          </p:nvPr>
        </p:nvSpPr>
        <p:spPr>
          <a:xfrm>
            <a:off x="228601" y="361950"/>
            <a:ext cx="8675688" cy="5668963"/>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EAD63FCB-C847-421A-A82C-644CA8D55BDB}" type="datetime1">
              <a:rPr lang="en-US" altLang="en-US"/>
              <a:pPr/>
              <a:t>2/7/2022</a:t>
            </a:fld>
            <a:endParaRPr lang="en-US" altLang="en-US"/>
          </a:p>
        </p:txBody>
      </p:sp>
      <p:sp>
        <p:nvSpPr>
          <p:cNvPr id="4" name="Footer Placeholder 4"/>
          <p:cNvSpPr>
            <a:spLocks noGrp="1"/>
          </p:cNvSpPr>
          <p:nvPr>
            <p:ph type="ftr" sz="quarter" idx="1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5" name="Slide Number Placeholder 5"/>
          <p:cNvSpPr>
            <a:spLocks noGrp="1"/>
          </p:cNvSpPr>
          <p:nvPr>
            <p:ph type="sldNum" sz="quarter" idx="16"/>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B71519E6-F709-4990-B973-B339820CA70B}" type="slidenum">
              <a:rPr lang="en-US" altLang="en-US"/>
              <a:pPr/>
              <a:t>‹#›</a:t>
            </a:fld>
            <a:endParaRPr lang="en-US" altLang="en-US"/>
          </a:p>
        </p:txBody>
      </p:sp>
    </p:spTree>
    <p:extLst>
      <p:ext uri="{BB962C8B-B14F-4D97-AF65-F5344CB8AC3E}">
        <p14:creationId xmlns:p14="http://schemas.microsoft.com/office/powerpoint/2010/main" val="428952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oter Only: Picture &amp; Caption">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224073" y="361950"/>
            <a:ext cx="8700851" cy="4369742"/>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10"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4"/>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A0E092C4-48F6-48C5-B2B3-815670E99CE7}" type="datetime1">
              <a:rPr lang="en-US" altLang="en-US"/>
              <a:pPr/>
              <a:t>2/7/2022</a:t>
            </a:fld>
            <a:endParaRPr lang="en-US" altLang="en-US"/>
          </a:p>
        </p:txBody>
      </p:sp>
      <p:sp>
        <p:nvSpPr>
          <p:cNvPr id="5" name="Footer Placeholder 4"/>
          <p:cNvSpPr>
            <a:spLocks noGrp="1"/>
          </p:cNvSpPr>
          <p:nvPr>
            <p:ph type="ftr" sz="quarter" idx="15"/>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6" name="Slide Number Placeholder 5"/>
          <p:cNvSpPr>
            <a:spLocks noGrp="1"/>
          </p:cNvSpPr>
          <p:nvPr>
            <p:ph type="sldNum" sz="quarter" idx="16"/>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C2BC038B-CA57-479E-BFA9-9E819877A5DF}" type="slidenum">
              <a:rPr lang="en-US" altLang="en-US"/>
              <a:pPr/>
              <a:t>‹#›</a:t>
            </a:fld>
            <a:endParaRPr lang="en-US" altLang="en-US"/>
          </a:p>
        </p:txBody>
      </p:sp>
    </p:spTree>
    <p:extLst>
      <p:ext uri="{BB962C8B-B14F-4D97-AF65-F5344CB8AC3E}">
        <p14:creationId xmlns:p14="http://schemas.microsoft.com/office/powerpoint/2010/main" val="367338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Title &amp; Content">
    <p:spTree>
      <p:nvGrpSpPr>
        <p:cNvPr id="1" name=""/>
        <p:cNvGrpSpPr/>
        <p:nvPr/>
      </p:nvGrpSpPr>
      <p:grpSpPr>
        <a:xfrm>
          <a:off x="0" y="0"/>
          <a:ext cx="0" cy="0"/>
          <a:chOff x="0" y="0"/>
          <a:chExt cx="0" cy="0"/>
        </a:xfrm>
      </p:grpSpPr>
      <p:sp>
        <p:nvSpPr>
          <p:cNvPr id="6"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dirty="0"/>
              <a:t>Click to edit Master title style</a:t>
            </a:r>
          </a:p>
        </p:txBody>
      </p:sp>
      <p:sp>
        <p:nvSpPr>
          <p:cNvPr id="7"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DD380D08-F2CA-47D3-B2B9-BCFDF76A6561}" type="datetime1">
              <a:rPr lang="en-US" altLang="en-US"/>
              <a:pPr/>
              <a:t>2/7/2022</a:t>
            </a:fld>
            <a:endParaRPr lang="en-US" altLang="en-US"/>
          </a:p>
        </p:txBody>
      </p:sp>
      <p:sp>
        <p:nvSpPr>
          <p:cNvPr id="5" name="Footer Placeholder 4"/>
          <p:cNvSpPr>
            <a:spLocks noGrp="1"/>
          </p:cNvSpPr>
          <p:nvPr>
            <p:ph type="ftr" sz="quarter" idx="11"/>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dirty="0" smtClean="0"/>
            </a:lvl1pPr>
          </a:lstStyle>
          <a:p>
            <a:pPr>
              <a:defRPr/>
            </a:pPr>
            <a:r>
              <a:rPr lang="en-US"/>
              <a:t>Presenter | Presentation Title</a:t>
            </a:r>
            <a:endParaRPr lang="en-US" b="1"/>
          </a:p>
        </p:txBody>
      </p:sp>
      <p:sp>
        <p:nvSpPr>
          <p:cNvPr id="8" name="Slide Number Placeholder 5"/>
          <p:cNvSpPr>
            <a:spLocks noGrp="1"/>
          </p:cNvSpPr>
          <p:nvPr>
            <p:ph type="sldNum" sz="quarter" idx="12"/>
          </p:nvPr>
        </p:nvSpPr>
        <p:spPr>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a:defRPr sz="1200"/>
            </a:lvl1pPr>
          </a:lstStyle>
          <a:p>
            <a:fld id="{B5585131-D98E-4CC9-8879-1D32CC470D9D}" type="slidenum">
              <a:rPr lang="en-US" altLang="en-US"/>
              <a:pPr/>
              <a:t>‹#›</a:t>
            </a:fld>
            <a:endParaRPr lang="en-US" altLang="en-US"/>
          </a:p>
        </p:txBody>
      </p:sp>
    </p:spTree>
    <p:extLst>
      <p:ext uri="{BB962C8B-B14F-4D97-AF65-F5344CB8AC3E}">
        <p14:creationId xmlns:p14="http://schemas.microsoft.com/office/powerpoint/2010/main" val="133777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6459538" y="6515100"/>
            <a:ext cx="1076325" cy="241300"/>
          </a:xfrm>
          <a:prstGeom prst="rect">
            <a:avLst/>
          </a:prstGeom>
        </p:spPr>
        <p:txBody>
          <a:bodyPr vert="horz" wrap="square" lIns="0" tIns="0" rIns="0" bIns="0" numCol="1" anchor="t" anchorCtr="0" compatLnSpc="1">
            <a:prstTxWarp prst="textNoShape">
              <a:avLst/>
            </a:prstTxWarp>
          </a:bodyPr>
          <a:lstStyle>
            <a:lvl1pPr algn="r">
              <a:defRPr sz="900">
                <a:solidFill>
                  <a:srgbClr val="004C97"/>
                </a:solidFill>
                <a:latin typeface="Helvetica" panose="020B0604020202020204" pitchFamily="34" charset="0"/>
              </a:defRPr>
            </a:lvl1pPr>
          </a:lstStyle>
          <a:p>
            <a:fld id="{D594D8DC-1801-43BE-B437-DF92E32BA858}" type="datetime1">
              <a:rPr lang="en-US" altLang="en-US"/>
              <a:pPr/>
              <a:t>2/7/2022</a:t>
            </a:fld>
            <a:endParaRPr lang="en-US" altLang="en-US"/>
          </a:p>
        </p:txBody>
      </p:sp>
      <p:sp>
        <p:nvSpPr>
          <p:cNvPr id="11" name="Footer Placeholder 4"/>
          <p:cNvSpPr>
            <a:spLocks noGrp="1"/>
          </p:cNvSpPr>
          <p:nvPr>
            <p:ph type="ftr" sz="quarter" idx="3"/>
          </p:nvPr>
        </p:nvSpPr>
        <p:spPr>
          <a:xfrm>
            <a:off x="806450" y="6515100"/>
            <a:ext cx="5373688" cy="241300"/>
          </a:xfrm>
          <a:prstGeom prst="rect">
            <a:avLst/>
          </a:prstGeom>
        </p:spPr>
        <p:txBody>
          <a:bodyPr lIns="0" tIns="0" rIns="0" bIns="0" anchor="t" anchorCtr="0"/>
          <a:lstStyle>
            <a:lvl1pPr marL="0" algn="l">
              <a:defRPr sz="900">
                <a:solidFill>
                  <a:srgbClr val="004C97"/>
                </a:solidFill>
                <a:latin typeface="Helvetica"/>
                <a:ea typeface="ＭＳ Ｐゴシック" charset="0"/>
                <a:cs typeface="ＭＳ Ｐゴシック" charset="0"/>
              </a:defRPr>
            </a:lvl1pPr>
          </a:lstStyle>
          <a:p>
            <a:pPr>
              <a:defRPr/>
            </a:pPr>
            <a:r>
              <a:rPr lang="en-US"/>
              <a:t>Presenter | Presentation Title</a:t>
            </a:r>
            <a:endParaRPr lang="en-US" b="1"/>
          </a:p>
        </p:txBody>
      </p:sp>
      <p:sp>
        <p:nvSpPr>
          <p:cNvPr id="13" name="Slide Number Placeholder 5"/>
          <p:cNvSpPr>
            <a:spLocks noGrp="1"/>
          </p:cNvSpPr>
          <p:nvPr>
            <p:ph type="sldNum" sz="quarter" idx="4"/>
          </p:nvPr>
        </p:nvSpPr>
        <p:spPr>
          <a:xfrm>
            <a:off x="228600" y="6515100"/>
            <a:ext cx="447675" cy="241300"/>
          </a:xfrm>
          <a:prstGeom prst="rect">
            <a:avLst/>
          </a:prstGeom>
        </p:spPr>
        <p:txBody>
          <a:bodyPr vert="horz" wrap="square" lIns="0" tIns="0" rIns="0" bIns="0" numCol="1" anchor="t" anchorCtr="0" compatLnSpc="1">
            <a:prstTxWarp prst="textNoShape">
              <a:avLst/>
            </a:prstTxWarp>
          </a:bodyPr>
          <a:lstStyle>
            <a:lvl1pPr>
              <a:defRPr sz="900">
                <a:solidFill>
                  <a:srgbClr val="004C97"/>
                </a:solidFill>
                <a:latin typeface="Helvetica" panose="020B0604020202020204" pitchFamily="34" charset="0"/>
              </a:defRPr>
            </a:lvl1pPr>
          </a:lstStyle>
          <a:p>
            <a:fld id="{6827BE81-7C2D-481B-BBCE-23778685B2BA}" type="slidenum">
              <a:rPr lang="en-US" altLang="en-US"/>
              <a:pPr/>
              <a:t>‹#›</a:t>
            </a:fld>
            <a:endParaRPr lang="en-US" altLang="en-US"/>
          </a:p>
        </p:txBody>
      </p:sp>
      <p:pic>
        <p:nvPicPr>
          <p:cNvPr id="1029" name="Picture 2" descr="HeaderFooter_0060314.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7" r:id="rId6"/>
  </p:sldLayoutIdLst>
  <p:hf hdr="0"/>
  <p:txStyles>
    <p:title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9218" name="Date Placeholder 3"/>
          <p:cNvSpPr>
            <a:spLocks noGrp="1"/>
          </p:cNvSpPr>
          <p:nvPr>
            <p:ph type="dt" sz="half" idx="2"/>
          </p:nvPr>
        </p:nvSpPr>
        <p:spPr bwMode="auto">
          <a:xfrm>
            <a:off x="6450013" y="6515100"/>
            <a:ext cx="1076325"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algn="r" defTabSz="914400">
              <a:defRPr sz="900">
                <a:solidFill>
                  <a:srgbClr val="004C97"/>
                </a:solidFill>
                <a:latin typeface="Helvetica" panose="020B0604020202020204" pitchFamily="34" charset="0"/>
              </a:defRPr>
            </a:lvl1pPr>
          </a:lstStyle>
          <a:p>
            <a:fld id="{F478486A-2EA2-4759-824C-EE1AD3861CE4}" type="datetime1">
              <a:rPr lang="en-US" altLang="en-US"/>
              <a:pPr/>
              <a:t>2/7/2022</a:t>
            </a:fld>
            <a:endParaRPr lang="en-US" altLang="en-US"/>
          </a:p>
        </p:txBody>
      </p:sp>
      <p:sp>
        <p:nvSpPr>
          <p:cNvPr id="9219" name="Footer Placeholder 4"/>
          <p:cNvSpPr>
            <a:spLocks noGrp="1"/>
          </p:cNvSpPr>
          <p:nvPr>
            <p:ph type="ftr" sz="quarter" idx="3"/>
          </p:nvPr>
        </p:nvSpPr>
        <p:spPr bwMode="auto">
          <a:xfrm>
            <a:off x="806450" y="6515100"/>
            <a:ext cx="5373688"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charset="0"/>
                <a:ea typeface="ＭＳ Ｐゴシック" charset="0"/>
                <a:cs typeface="ＭＳ Ｐゴシック" charset="0"/>
              </a:defRPr>
            </a:lvl1pPr>
          </a:lstStyle>
          <a:p>
            <a:pPr>
              <a:defRPr/>
            </a:pPr>
            <a:r>
              <a:rPr lang="en-US"/>
              <a:t>Presenter | Presentation Title</a:t>
            </a:r>
            <a:endParaRPr lang="en-US" b="1"/>
          </a:p>
        </p:txBody>
      </p:sp>
      <p:sp>
        <p:nvSpPr>
          <p:cNvPr id="9220" name="Slide Number Placeholder 5"/>
          <p:cNvSpPr>
            <a:spLocks noGrp="1"/>
          </p:cNvSpPr>
          <p:nvPr>
            <p:ph type="sldNum" sz="quarter" idx="4"/>
          </p:nvPr>
        </p:nvSpPr>
        <p:spPr bwMode="auto">
          <a:xfrm>
            <a:off x="228600" y="6515100"/>
            <a:ext cx="447675" cy="241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panose="020B0604020202020204" pitchFamily="34" charset="0"/>
              </a:defRPr>
            </a:lvl1pPr>
          </a:lstStyle>
          <a:p>
            <a:fld id="{319E6341-E9E7-4128-9402-327DA8681509}" type="slidenum">
              <a:rPr lang="en-US" altLang="en-US"/>
              <a:pPr/>
              <a:t>‹#›</a:t>
            </a:fld>
            <a:endParaRPr lang="en-US" altLang="en-US"/>
          </a:p>
        </p:txBody>
      </p:sp>
      <p:pic>
        <p:nvPicPr>
          <p:cNvPr id="7173" name="Picture 1" descr="Footer_060314.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Lst>
  <p:hf hdr="0"/>
  <p:txStyles>
    <p:titleStyle>
      <a:lvl1pPr algn="l" defTabSz="457200" rtl="0" eaLnBrk="0" fontAlgn="base" hangingPunct="0">
        <a:spcBef>
          <a:spcPct val="0"/>
        </a:spcBef>
        <a:spcAft>
          <a:spcPct val="0"/>
        </a:spcAft>
        <a:defRPr sz="1700" b="1" kern="1200">
          <a:solidFill>
            <a:srgbClr val="2E5286"/>
          </a:solidFill>
          <a:latin typeface="Helvetica"/>
          <a:ea typeface="Geneva" charset="0"/>
          <a:cs typeface="ＭＳ Ｐゴシック" charset="0"/>
        </a:defRPr>
      </a:lvl1pPr>
      <a:lvl2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2pPr>
      <a:lvl3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3pPr>
      <a:lvl4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4pPr>
      <a:lvl5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5pPr>
      <a:lvl6pPr marL="4572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6pPr>
      <a:lvl7pPr marL="9144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7pPr>
      <a:lvl8pPr marL="13716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8pPr>
      <a:lvl9pPr marL="18288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ern="1200">
          <a:solidFill>
            <a:srgbClr val="7F7F7F"/>
          </a:solidFill>
          <a:latin typeface="Helvetica"/>
          <a:ea typeface="Geneva"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1600" kern="1200">
          <a:solidFill>
            <a:srgbClr val="7F7F7F"/>
          </a:solidFill>
          <a:latin typeface="Helvetica"/>
          <a:ea typeface="MS PGothic" panose="020B0600070205080204" pitchFamily="34" charset="-128"/>
          <a:cs typeface="MS PGothic" panose="020B0600070205080204" pitchFamily="34" charset="-128"/>
        </a:defRPr>
      </a:lvl2pPr>
      <a:lvl3pPr marL="1143000" indent="-228600" algn="l" defTabSz="457200" rtl="0" eaLnBrk="0" fontAlgn="base" hangingPunct="0">
        <a:spcBef>
          <a:spcPct val="20000"/>
        </a:spcBef>
        <a:spcAft>
          <a:spcPct val="0"/>
        </a:spcAft>
        <a:buFont typeface="Arial" panose="020B0604020202020204" pitchFamily="34" charset="0"/>
        <a:buChar char="•"/>
        <a:defRPr sz="1400" kern="1200">
          <a:solidFill>
            <a:srgbClr val="7F7F7F"/>
          </a:solidFill>
          <a:latin typeface="Helvetica"/>
          <a:ea typeface="MS PGothic" panose="020B0600070205080204" pitchFamily="34" charset="-128"/>
          <a:cs typeface="MS PGothic" panose="020B0600070205080204" pitchFamily="34" charset="-128"/>
        </a:defRPr>
      </a:lvl3pPr>
      <a:lvl4pPr marL="16002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jseldred/USPAS_Python_2022"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www.cs.columbia.edu/~sedwards/classes/2015/1102-fall/Command%20Prompt%20Cheatsheet.pdf"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hyperlink" Target="https://git-scm.com/download/win"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hyperlink" Target="https://desktop.github.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ad.fnal.gov/ebd/users/awatts/python_primer.html"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hyperlink" Target="https://docs.python.org/3/tutorial/" TargetMode="External"/><Relationship Id="rId4" Type="http://schemas.openxmlformats.org/officeDocument/2006/relationships/hyperlink" Target="https://cs231n.github.io/python-numpy-tutorial/"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tcollab/MML" TargetMode="External"/><Relationship Id="rId3" Type="http://schemas.openxmlformats.org/officeDocument/2006/relationships/hyperlink" Target="https://www.mathworks.com/pricing-licensing.html" TargetMode="External"/><Relationship Id="rId7" Type="http://schemas.openxmlformats.org/officeDocument/2006/relationships/hyperlink" Target="https://root.cern/manual/python/"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pyorbit-collaboration.github.io/" TargetMode="External"/><Relationship Id="rId5" Type="http://schemas.openxmlformats.org/officeDocument/2006/relationships/hyperlink" Target="https://synergia.fnal.gov/" TargetMode="External"/><Relationship Id="rId4" Type="http://schemas.openxmlformats.org/officeDocument/2006/relationships/hyperlink" Target="https://www.gnu.org/software/octave/index" TargetMode="External"/><Relationship Id="rId9" Type="http://schemas.openxmlformats.org/officeDocument/2006/relationships/hyperlink" Target="https://ad.fnal.gov/ebd/users/awatts/doc/python_matlab_mathematica_tutorial.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anthonydebarros.com/2018/06/21/setting-up-python-in-windows-10/"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docs.python-guide.org/starting/install3/osx/" TargetMode="External"/><Relationship Id="rId4" Type="http://schemas.openxmlformats.org/officeDocument/2006/relationships/hyperlink" Target="https://stackoverflow.com/questions/3701646/how-to-add-to-the-pythonpath-in-windows-so-it-finds-my-modules-package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ackaging.python.org/en/latest/tutorials/installing-package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806450" y="3559175"/>
            <a:ext cx="7526338" cy="113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Ctr="0" compatLnSpc="1">
            <a:prstTxWarp prst="textNoShape">
              <a:avLst/>
            </a:prstTxWarp>
          </a:bodyPr>
          <a:lstStyle/>
          <a:p>
            <a:r>
              <a:rPr lang="en-US" altLang="en-US" sz="2800" dirty="0">
                <a:solidFill>
                  <a:schemeClr val="accent6"/>
                </a:solidFill>
                <a:latin typeface="Helvetica" panose="020B0604020202020204" pitchFamily="34" charset="0"/>
                <a:ea typeface="Geneva" pitchFamily="121" charset="-128"/>
              </a:rPr>
              <a:t>Lecture 1:</a:t>
            </a:r>
            <a:br>
              <a:rPr lang="en-US" altLang="en-US" sz="2800" b="0" dirty="0">
                <a:solidFill>
                  <a:schemeClr val="accent6"/>
                </a:solidFill>
                <a:latin typeface="Helvetica" panose="020B0604020202020204" pitchFamily="34" charset="0"/>
                <a:ea typeface="Geneva" pitchFamily="121" charset="-128"/>
              </a:rPr>
            </a:br>
            <a:r>
              <a:rPr lang="en-US" altLang="en-US" sz="2800" b="0" dirty="0">
                <a:solidFill>
                  <a:schemeClr val="accent6"/>
                </a:solidFill>
                <a:latin typeface="Helvetica" panose="020B0604020202020204" pitchFamily="34" charset="0"/>
                <a:ea typeface="Geneva" pitchFamily="121" charset="-128"/>
              </a:rPr>
              <a:t>Preliminaries, </a:t>
            </a:r>
            <a:r>
              <a:rPr lang="en-US" altLang="en-US" sz="2800" b="0" dirty="0" err="1">
                <a:solidFill>
                  <a:schemeClr val="accent6"/>
                </a:solidFill>
                <a:latin typeface="Helvetica" panose="020B0604020202020204" pitchFamily="34" charset="0"/>
                <a:ea typeface="Geneva" pitchFamily="121" charset="-128"/>
              </a:rPr>
              <a:t>Github</a:t>
            </a:r>
            <a:r>
              <a:rPr lang="en-US" altLang="en-US" sz="2800" b="0" dirty="0">
                <a:solidFill>
                  <a:schemeClr val="accent6"/>
                </a:solidFill>
                <a:latin typeface="Helvetica" panose="020B0604020202020204" pitchFamily="34" charset="0"/>
                <a:ea typeface="Geneva" pitchFamily="121" charset="-128"/>
              </a:rPr>
              <a:t>, Windows, Python</a:t>
            </a:r>
            <a:endParaRPr lang="en-US" altLang="en-US" sz="2800" dirty="0">
              <a:solidFill>
                <a:schemeClr val="accent6"/>
              </a:solidFill>
              <a:latin typeface="Helvetica" panose="020B0604020202020204" pitchFamily="34" charset="0"/>
              <a:ea typeface="Geneva" pitchFamily="121" charset="-128"/>
            </a:endParaRPr>
          </a:p>
        </p:txBody>
      </p:sp>
      <p:sp>
        <p:nvSpPr>
          <p:cNvPr id="14338" name="Text Placeholder 2"/>
          <p:cNvSpPr>
            <a:spLocks noGrp="1"/>
          </p:cNvSpPr>
          <p:nvPr>
            <p:ph type="body" sz="quarter" idx="10"/>
          </p:nvPr>
        </p:nvSpPr>
        <p:spPr bwMode="auto">
          <a:xfrm>
            <a:off x="806449" y="4841875"/>
            <a:ext cx="8018985" cy="148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en-US" b="1" dirty="0">
                <a:latin typeface="Helvetica" panose="020B0604020202020204" pitchFamily="34" charset="0"/>
                <a:ea typeface="Geneva" pitchFamily="121" charset="-128"/>
              </a:rPr>
              <a:t>J. Eldred</a:t>
            </a:r>
            <a:endParaRPr lang="en-US" altLang="en-US" dirty="0">
              <a:latin typeface="Helvetica" panose="020B0604020202020204" pitchFamily="34" charset="0"/>
              <a:ea typeface="Geneva" pitchFamily="121" charset="-128"/>
            </a:endParaRPr>
          </a:p>
          <a:p>
            <a:r>
              <a:rPr lang="en-US" altLang="en-US" dirty="0">
                <a:latin typeface="Helvetica" panose="020B0604020202020204" pitchFamily="34" charset="0"/>
                <a:ea typeface="Geneva" pitchFamily="121" charset="-128"/>
              </a:rPr>
              <a:t>MATLAB/Python for Accelerators</a:t>
            </a:r>
          </a:p>
          <a:p>
            <a:r>
              <a:rPr lang="en-US" altLang="en-US" dirty="0">
                <a:latin typeface="Helvetica" panose="020B0604020202020204" pitchFamily="34" charset="0"/>
                <a:ea typeface="Geneva" pitchFamily="121" charset="-128"/>
              </a:rPr>
              <a:t>February 7-18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10</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10</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10</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Python Packages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err="1">
                <a:solidFill>
                  <a:schemeClr val="accent6"/>
                </a:solidFill>
              </a:rPr>
              <a:t>numpy</a:t>
            </a:r>
            <a:r>
              <a:rPr lang="en-US" sz="2000" dirty="0">
                <a:solidFill>
                  <a:schemeClr val="accent6"/>
                </a:solidFill>
              </a:rPr>
              <a:t> arrays, matrices, statistical/mathematical tools.</a:t>
            </a:r>
            <a:endParaRPr lang="en-US" sz="2000" b="1" dirty="0">
              <a:solidFill>
                <a:schemeClr val="accent6"/>
              </a:solidFill>
            </a:endParaRPr>
          </a:p>
          <a:p>
            <a:pPr marL="0" indent="0">
              <a:buNone/>
            </a:pPr>
            <a:endParaRPr lang="en-US" sz="1200" dirty="0">
              <a:solidFill>
                <a:schemeClr val="accent6"/>
              </a:solidFill>
            </a:endParaRPr>
          </a:p>
          <a:p>
            <a:pPr marL="0" indent="0">
              <a:buNone/>
            </a:pPr>
            <a:r>
              <a:rPr lang="en-US" sz="2000" b="1" dirty="0">
                <a:solidFill>
                  <a:schemeClr val="accent6"/>
                </a:solidFill>
              </a:rPr>
              <a:t>matplotlib</a:t>
            </a:r>
            <a:r>
              <a:rPr lang="en-US" sz="2000" dirty="0">
                <a:solidFill>
                  <a:schemeClr val="accent6"/>
                </a:solidFill>
              </a:rPr>
              <a:t> GNU plot applications, 1D &amp; 2D plots, colormaps.</a:t>
            </a:r>
            <a:endParaRPr lang="en-US" sz="2000" b="1" dirty="0">
              <a:solidFill>
                <a:schemeClr val="accent6"/>
              </a:solidFill>
            </a:endParaRPr>
          </a:p>
          <a:p>
            <a:pPr marL="0" indent="0">
              <a:buNone/>
            </a:pPr>
            <a:endParaRPr lang="en-US" sz="1200" dirty="0">
              <a:solidFill>
                <a:schemeClr val="accent6"/>
              </a:solidFill>
            </a:endParaRPr>
          </a:p>
          <a:p>
            <a:pPr marL="0" indent="0">
              <a:buNone/>
            </a:pPr>
            <a:r>
              <a:rPr lang="en-US" sz="2000" b="1" dirty="0" err="1">
                <a:solidFill>
                  <a:schemeClr val="accent6"/>
                </a:solidFill>
              </a:rPr>
              <a:t>sympy</a:t>
            </a:r>
            <a:r>
              <a:rPr lang="en-US" sz="2000" b="1" dirty="0">
                <a:solidFill>
                  <a:schemeClr val="accent6"/>
                </a:solidFill>
              </a:rPr>
              <a:t> </a:t>
            </a:r>
            <a:r>
              <a:rPr lang="en-US" sz="2000" dirty="0">
                <a:solidFill>
                  <a:schemeClr val="accent6"/>
                </a:solidFill>
              </a:rPr>
              <a:t>symbolic variables, algebra and calculus tools.</a:t>
            </a:r>
            <a:endParaRPr lang="en-US" sz="2000" b="1" dirty="0">
              <a:solidFill>
                <a:schemeClr val="accent6"/>
              </a:solidFill>
            </a:endParaRPr>
          </a:p>
          <a:p>
            <a:pPr marL="0" indent="0">
              <a:buNone/>
            </a:pPr>
            <a:endParaRPr lang="en-US" sz="1200" dirty="0">
              <a:solidFill>
                <a:schemeClr val="accent6"/>
              </a:solidFill>
            </a:endParaRPr>
          </a:p>
          <a:p>
            <a:pPr marL="0" indent="0">
              <a:buNone/>
            </a:pPr>
            <a:r>
              <a:rPr lang="en-US" sz="2000" b="1" dirty="0" err="1">
                <a:solidFill>
                  <a:schemeClr val="accent6"/>
                </a:solidFill>
              </a:rPr>
              <a:t>scipy</a:t>
            </a:r>
            <a:r>
              <a:rPr lang="en-US" sz="2000" b="1" dirty="0">
                <a:solidFill>
                  <a:schemeClr val="accent6"/>
                </a:solidFill>
              </a:rPr>
              <a:t> </a:t>
            </a:r>
            <a:r>
              <a:rPr lang="en-US" sz="2000" dirty="0">
                <a:solidFill>
                  <a:schemeClr val="accent6"/>
                </a:solidFill>
              </a:rPr>
              <a:t>curve-fitting, optimization, linear algebra, tools.</a:t>
            </a:r>
            <a:endParaRPr lang="en-US" sz="2000" b="1" dirty="0">
              <a:solidFill>
                <a:schemeClr val="accent6"/>
              </a:solidFill>
            </a:endParaRPr>
          </a:p>
          <a:p>
            <a:pPr marL="0" indent="0">
              <a:buNone/>
            </a:pPr>
            <a:endParaRPr lang="en-US" sz="1200" b="1" dirty="0">
              <a:solidFill>
                <a:schemeClr val="accent6"/>
              </a:solidFill>
            </a:endParaRPr>
          </a:p>
          <a:p>
            <a:pPr marL="0" indent="0">
              <a:buNone/>
            </a:pPr>
            <a:r>
              <a:rPr lang="en-US" sz="2000" b="1" dirty="0">
                <a:solidFill>
                  <a:schemeClr val="accent6"/>
                </a:solidFill>
              </a:rPr>
              <a:t>csv, sys, </a:t>
            </a:r>
            <a:r>
              <a:rPr lang="en-US" sz="2000" b="1" dirty="0" err="1">
                <a:solidFill>
                  <a:schemeClr val="accent6"/>
                </a:solidFill>
              </a:rPr>
              <a:t>os</a:t>
            </a:r>
            <a:r>
              <a:rPr lang="en-US" sz="2000" b="1" dirty="0">
                <a:solidFill>
                  <a:schemeClr val="accent6"/>
                </a:solidFill>
              </a:rPr>
              <a:t> </a:t>
            </a:r>
            <a:r>
              <a:rPr lang="en-US" sz="2000" dirty="0">
                <a:solidFill>
                  <a:schemeClr val="accent6"/>
                </a:solidFill>
              </a:rPr>
              <a:t>file input/output, batch/terminal commands.</a:t>
            </a:r>
          </a:p>
          <a:p>
            <a:pPr marL="0" indent="0">
              <a:buNone/>
            </a:pPr>
            <a:endParaRPr lang="en-US" sz="1200" b="1" dirty="0">
              <a:solidFill>
                <a:schemeClr val="accent6"/>
              </a:solidFill>
            </a:endParaRPr>
          </a:p>
          <a:p>
            <a:pPr marL="0" indent="0">
              <a:buNone/>
            </a:pPr>
            <a:r>
              <a:rPr lang="en-US" sz="2000" b="1" dirty="0" err="1">
                <a:solidFill>
                  <a:schemeClr val="accent6"/>
                </a:solidFill>
              </a:rPr>
              <a:t>pyqt</a:t>
            </a:r>
            <a:r>
              <a:rPr lang="en-US" sz="2000" b="1" dirty="0">
                <a:solidFill>
                  <a:schemeClr val="accent6"/>
                </a:solidFill>
              </a:rPr>
              <a:t> </a:t>
            </a:r>
            <a:r>
              <a:rPr lang="en-US" sz="2000" dirty="0">
                <a:solidFill>
                  <a:schemeClr val="accent6"/>
                </a:solidFill>
              </a:rPr>
              <a:t>or</a:t>
            </a:r>
            <a:r>
              <a:rPr lang="en-US" sz="2000" b="1" dirty="0">
                <a:solidFill>
                  <a:schemeClr val="accent6"/>
                </a:solidFill>
              </a:rPr>
              <a:t> </a:t>
            </a:r>
            <a:r>
              <a:rPr lang="en-US" sz="2000" b="1" dirty="0" err="1">
                <a:solidFill>
                  <a:schemeClr val="accent6"/>
                </a:solidFill>
              </a:rPr>
              <a:t>tkinter</a:t>
            </a:r>
            <a:r>
              <a:rPr lang="en-US" sz="2000" dirty="0">
                <a:solidFill>
                  <a:schemeClr val="accent6"/>
                </a:solidFill>
              </a:rPr>
              <a:t> GUIs, interactivity, animation.</a:t>
            </a:r>
            <a:endParaRPr lang="en-US" sz="2000" b="1" dirty="0">
              <a:solidFill>
                <a:schemeClr val="accent6"/>
              </a:solidFill>
            </a:endParaRPr>
          </a:p>
        </p:txBody>
      </p:sp>
    </p:spTree>
    <p:extLst>
      <p:ext uri="{BB962C8B-B14F-4D97-AF65-F5344CB8AC3E}">
        <p14:creationId xmlns:p14="http://schemas.microsoft.com/office/powerpoint/2010/main" val="25489139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11</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11</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11</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err="1">
                <a:solidFill>
                  <a:schemeClr val="tx2"/>
                </a:solidFill>
              </a:rPr>
              <a:t>Github</a:t>
            </a:r>
            <a:r>
              <a:rPr lang="en-US" altLang="en-US" sz="4200" dirty="0">
                <a:solidFill>
                  <a:schemeClr val="tx2"/>
                </a:solidFill>
              </a:rPr>
              <a:t> Tutorial</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4155165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Github</a:t>
            </a:r>
            <a:r>
              <a:rPr lang="en-US" sz="2400" dirty="0">
                <a:solidFill>
                  <a:schemeClr val="tx2"/>
                </a:solidFill>
              </a:rPr>
              <a:t> is for Collaborative Software Development</a:t>
            </a:r>
          </a:p>
        </p:txBody>
      </p:sp>
      <p:pic>
        <p:nvPicPr>
          <p:cNvPr id="14" name="Picture 13" descr="Shape, arrow&#10;&#10;Description automatically generated">
            <a:extLst>
              <a:ext uri="{FF2B5EF4-FFF2-40B4-BE49-F238E27FC236}">
                <a16:creationId xmlns:a16="http://schemas.microsoft.com/office/drawing/2014/main" id="{7E4626D1-E5B5-4745-8A99-DDF2426FC4F5}"/>
              </a:ext>
            </a:extLst>
          </p:cNvPr>
          <p:cNvPicPr>
            <a:picLocks noChangeAspect="1"/>
          </p:cNvPicPr>
          <p:nvPr/>
        </p:nvPicPr>
        <p:blipFill>
          <a:blip r:embed="rId3"/>
          <a:stretch>
            <a:fillRect/>
          </a:stretch>
        </p:blipFill>
        <p:spPr>
          <a:xfrm>
            <a:off x="1018989" y="865314"/>
            <a:ext cx="6443168" cy="2607230"/>
          </a:xfrm>
          <a:prstGeom prst="rect">
            <a:avLst/>
          </a:prstGeom>
        </p:spPr>
      </p:pic>
      <p:pic>
        <p:nvPicPr>
          <p:cNvPr id="16" name="Picture 15" descr="Diagram&#10;&#10;Description automatically generated">
            <a:extLst>
              <a:ext uri="{FF2B5EF4-FFF2-40B4-BE49-F238E27FC236}">
                <a16:creationId xmlns:a16="http://schemas.microsoft.com/office/drawing/2014/main" id="{B23B29AC-D0A9-4E5A-8757-3F20E649AFF8}"/>
              </a:ext>
            </a:extLst>
          </p:cNvPr>
          <p:cNvPicPr>
            <a:picLocks noChangeAspect="1"/>
          </p:cNvPicPr>
          <p:nvPr/>
        </p:nvPicPr>
        <p:blipFill>
          <a:blip r:embed="rId4"/>
          <a:stretch>
            <a:fillRect/>
          </a:stretch>
        </p:blipFill>
        <p:spPr>
          <a:xfrm>
            <a:off x="3007121" y="1502229"/>
            <a:ext cx="1462808" cy="1570964"/>
          </a:xfrm>
          <a:prstGeom prst="rect">
            <a:avLst/>
          </a:prstGeom>
        </p:spPr>
      </p:pic>
      <p:grpSp>
        <p:nvGrpSpPr>
          <p:cNvPr id="33" name="Group 32">
            <a:extLst>
              <a:ext uri="{FF2B5EF4-FFF2-40B4-BE49-F238E27FC236}">
                <a16:creationId xmlns:a16="http://schemas.microsoft.com/office/drawing/2014/main" id="{44B94566-2D25-4386-8816-58B30E91EE0C}"/>
              </a:ext>
            </a:extLst>
          </p:cNvPr>
          <p:cNvGrpSpPr/>
          <p:nvPr/>
        </p:nvGrpSpPr>
        <p:grpSpPr>
          <a:xfrm>
            <a:off x="1761080" y="3426101"/>
            <a:ext cx="2050414" cy="2660246"/>
            <a:chOff x="1761080" y="3426101"/>
            <a:chExt cx="2050414" cy="2660246"/>
          </a:xfrm>
        </p:grpSpPr>
        <p:pic>
          <p:nvPicPr>
            <p:cNvPr id="18" name="Picture 17" descr="Shape&#10;&#10;Description automatically generated">
              <a:extLst>
                <a:ext uri="{FF2B5EF4-FFF2-40B4-BE49-F238E27FC236}">
                  <a16:creationId xmlns:a16="http://schemas.microsoft.com/office/drawing/2014/main" id="{6C163960-A757-4E65-BCA7-6E3A7F68C5B6}"/>
                </a:ext>
              </a:extLst>
            </p:cNvPr>
            <p:cNvPicPr>
              <a:picLocks noChangeAspect="1"/>
            </p:cNvPicPr>
            <p:nvPr/>
          </p:nvPicPr>
          <p:blipFill>
            <a:blip r:embed="rId5"/>
            <a:stretch>
              <a:fillRect/>
            </a:stretch>
          </p:blipFill>
          <p:spPr>
            <a:xfrm>
              <a:off x="1761080" y="4515383"/>
              <a:ext cx="2050414" cy="1570964"/>
            </a:xfrm>
            <a:prstGeom prst="rect">
              <a:avLst/>
            </a:prstGeom>
          </p:spPr>
        </p:pic>
        <p:pic>
          <p:nvPicPr>
            <p:cNvPr id="21" name="Picture 20" descr="Diagram&#10;&#10;Description automatically generated">
              <a:extLst>
                <a:ext uri="{FF2B5EF4-FFF2-40B4-BE49-F238E27FC236}">
                  <a16:creationId xmlns:a16="http://schemas.microsoft.com/office/drawing/2014/main" id="{595FC6DF-AF6D-4F60-90C8-D9FCCBBC6EE2}"/>
                </a:ext>
              </a:extLst>
            </p:cNvPr>
            <p:cNvPicPr>
              <a:picLocks noChangeAspect="1"/>
            </p:cNvPicPr>
            <p:nvPr/>
          </p:nvPicPr>
          <p:blipFill>
            <a:blip r:embed="rId4"/>
            <a:stretch>
              <a:fillRect/>
            </a:stretch>
          </p:blipFill>
          <p:spPr>
            <a:xfrm>
              <a:off x="2679350" y="4662838"/>
              <a:ext cx="655541" cy="704010"/>
            </a:xfrm>
            <a:prstGeom prst="rect">
              <a:avLst/>
            </a:prstGeom>
          </p:spPr>
        </p:pic>
        <p:pic>
          <p:nvPicPr>
            <p:cNvPr id="24" name="Picture 23" descr="Diagram&#10;&#10;Description automatically generated">
              <a:extLst>
                <a:ext uri="{FF2B5EF4-FFF2-40B4-BE49-F238E27FC236}">
                  <a16:creationId xmlns:a16="http://schemas.microsoft.com/office/drawing/2014/main" id="{CED351EC-727E-45F4-9C10-D1A3A84FB73B}"/>
                </a:ext>
              </a:extLst>
            </p:cNvPr>
            <p:cNvPicPr>
              <a:picLocks noChangeAspect="1"/>
            </p:cNvPicPr>
            <p:nvPr/>
          </p:nvPicPr>
          <p:blipFill>
            <a:blip r:embed="rId4"/>
            <a:stretch>
              <a:fillRect/>
            </a:stretch>
          </p:blipFill>
          <p:spPr>
            <a:xfrm>
              <a:off x="2226016" y="4929627"/>
              <a:ext cx="345679" cy="371238"/>
            </a:xfrm>
            <a:prstGeom prst="rect">
              <a:avLst/>
            </a:prstGeom>
          </p:spPr>
        </p:pic>
        <p:cxnSp>
          <p:nvCxnSpPr>
            <p:cNvPr id="20" name="Straight Arrow Connector 19">
              <a:extLst>
                <a:ext uri="{FF2B5EF4-FFF2-40B4-BE49-F238E27FC236}">
                  <a16:creationId xmlns:a16="http://schemas.microsoft.com/office/drawing/2014/main" id="{09780AE5-A8F1-4502-A26C-4F499CC01BBD}"/>
                </a:ext>
              </a:extLst>
            </p:cNvPr>
            <p:cNvCxnSpPr/>
            <p:nvPr/>
          </p:nvCxnSpPr>
          <p:spPr>
            <a:xfrm flipV="1">
              <a:off x="2894131" y="3426101"/>
              <a:ext cx="0" cy="936170"/>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9DDF4C6-1563-45CB-B6B1-EF90B0BF7001}"/>
                </a:ext>
              </a:extLst>
            </p:cNvPr>
            <p:cNvCxnSpPr>
              <a:cxnSpLocks/>
            </p:cNvCxnSpPr>
            <p:nvPr/>
          </p:nvCxnSpPr>
          <p:spPr>
            <a:xfrm>
              <a:off x="2571695" y="3472544"/>
              <a:ext cx="0" cy="930731"/>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Title 1">
              <a:extLst>
                <a:ext uri="{FF2B5EF4-FFF2-40B4-BE49-F238E27FC236}">
                  <a16:creationId xmlns:a16="http://schemas.microsoft.com/office/drawing/2014/main" id="{40AC879A-1AC9-4165-B472-8BBF6EE38191}"/>
                </a:ext>
              </a:extLst>
            </p:cNvPr>
            <p:cNvSpPr txBox="1">
              <a:spLocks/>
            </p:cNvSpPr>
            <p:nvPr/>
          </p:nvSpPr>
          <p:spPr>
            <a:xfrm>
              <a:off x="1935390" y="3743509"/>
              <a:ext cx="797524"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pull</a:t>
              </a:r>
            </a:p>
          </p:txBody>
        </p:sp>
        <p:sp>
          <p:nvSpPr>
            <p:cNvPr id="44" name="Title 1">
              <a:extLst>
                <a:ext uri="{FF2B5EF4-FFF2-40B4-BE49-F238E27FC236}">
                  <a16:creationId xmlns:a16="http://schemas.microsoft.com/office/drawing/2014/main" id="{27E501C5-32E0-4B9B-87A4-67D98027DAAA}"/>
                </a:ext>
              </a:extLst>
            </p:cNvPr>
            <p:cNvSpPr txBox="1">
              <a:spLocks/>
            </p:cNvSpPr>
            <p:nvPr/>
          </p:nvSpPr>
          <p:spPr>
            <a:xfrm>
              <a:off x="2936128" y="3759083"/>
              <a:ext cx="797525"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push</a:t>
              </a:r>
            </a:p>
          </p:txBody>
        </p:sp>
      </p:grpSp>
      <p:sp>
        <p:nvSpPr>
          <p:cNvPr id="45" name="Title 1">
            <a:extLst>
              <a:ext uri="{FF2B5EF4-FFF2-40B4-BE49-F238E27FC236}">
                <a16:creationId xmlns:a16="http://schemas.microsoft.com/office/drawing/2014/main" id="{842B3827-9F3F-437A-8F53-4CEA3F28EE73}"/>
              </a:ext>
            </a:extLst>
          </p:cNvPr>
          <p:cNvSpPr txBox="1">
            <a:spLocks/>
          </p:cNvSpPr>
          <p:nvPr/>
        </p:nvSpPr>
        <p:spPr>
          <a:xfrm>
            <a:off x="3875830" y="2845184"/>
            <a:ext cx="2397872"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remote repository</a:t>
            </a:r>
          </a:p>
        </p:txBody>
      </p:sp>
      <p:sp>
        <p:nvSpPr>
          <p:cNvPr id="47" name="Title 1">
            <a:extLst>
              <a:ext uri="{FF2B5EF4-FFF2-40B4-BE49-F238E27FC236}">
                <a16:creationId xmlns:a16="http://schemas.microsoft.com/office/drawing/2014/main" id="{6ED93E78-9BCD-48A9-974F-BEA818B7BDFC}"/>
              </a:ext>
            </a:extLst>
          </p:cNvPr>
          <p:cNvSpPr txBox="1">
            <a:spLocks/>
          </p:cNvSpPr>
          <p:nvPr/>
        </p:nvSpPr>
        <p:spPr>
          <a:xfrm>
            <a:off x="472735" y="4686683"/>
            <a:ext cx="1520813" cy="672192"/>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Alice’s local repository</a:t>
            </a:r>
          </a:p>
        </p:txBody>
      </p:sp>
      <p:grpSp>
        <p:nvGrpSpPr>
          <p:cNvPr id="50" name="Group 49">
            <a:extLst>
              <a:ext uri="{FF2B5EF4-FFF2-40B4-BE49-F238E27FC236}">
                <a16:creationId xmlns:a16="http://schemas.microsoft.com/office/drawing/2014/main" id="{E58FBCAE-D399-4B1C-81FA-2AE0BF2DB1F8}"/>
              </a:ext>
            </a:extLst>
          </p:cNvPr>
          <p:cNvGrpSpPr/>
          <p:nvPr/>
        </p:nvGrpSpPr>
        <p:grpSpPr>
          <a:xfrm>
            <a:off x="4699891" y="3426101"/>
            <a:ext cx="2050414" cy="2660246"/>
            <a:chOff x="1761080" y="3426101"/>
            <a:chExt cx="2050414" cy="2660246"/>
          </a:xfrm>
        </p:grpSpPr>
        <p:pic>
          <p:nvPicPr>
            <p:cNvPr id="51" name="Picture 50" descr="Shape&#10;&#10;Description automatically generated">
              <a:extLst>
                <a:ext uri="{FF2B5EF4-FFF2-40B4-BE49-F238E27FC236}">
                  <a16:creationId xmlns:a16="http://schemas.microsoft.com/office/drawing/2014/main" id="{1B9DE3F8-AA52-4C8C-B248-81FBFEA8369B}"/>
                </a:ext>
              </a:extLst>
            </p:cNvPr>
            <p:cNvPicPr>
              <a:picLocks noChangeAspect="1"/>
            </p:cNvPicPr>
            <p:nvPr/>
          </p:nvPicPr>
          <p:blipFill>
            <a:blip r:embed="rId5"/>
            <a:stretch>
              <a:fillRect/>
            </a:stretch>
          </p:blipFill>
          <p:spPr>
            <a:xfrm>
              <a:off x="1761080" y="4515383"/>
              <a:ext cx="2050414" cy="1570964"/>
            </a:xfrm>
            <a:prstGeom prst="rect">
              <a:avLst/>
            </a:prstGeom>
          </p:spPr>
        </p:pic>
        <p:pic>
          <p:nvPicPr>
            <p:cNvPr id="52" name="Picture 51" descr="Diagram&#10;&#10;Description automatically generated">
              <a:extLst>
                <a:ext uri="{FF2B5EF4-FFF2-40B4-BE49-F238E27FC236}">
                  <a16:creationId xmlns:a16="http://schemas.microsoft.com/office/drawing/2014/main" id="{261D2183-DCDB-44A2-B3D2-F3A5701C2B8F}"/>
                </a:ext>
              </a:extLst>
            </p:cNvPr>
            <p:cNvPicPr>
              <a:picLocks noChangeAspect="1"/>
            </p:cNvPicPr>
            <p:nvPr/>
          </p:nvPicPr>
          <p:blipFill>
            <a:blip r:embed="rId4"/>
            <a:stretch>
              <a:fillRect/>
            </a:stretch>
          </p:blipFill>
          <p:spPr>
            <a:xfrm>
              <a:off x="2679350" y="4662838"/>
              <a:ext cx="655541" cy="704010"/>
            </a:xfrm>
            <a:prstGeom prst="rect">
              <a:avLst/>
            </a:prstGeom>
          </p:spPr>
        </p:pic>
        <p:pic>
          <p:nvPicPr>
            <p:cNvPr id="53" name="Picture 52" descr="Diagram&#10;&#10;Description automatically generated">
              <a:extLst>
                <a:ext uri="{FF2B5EF4-FFF2-40B4-BE49-F238E27FC236}">
                  <a16:creationId xmlns:a16="http://schemas.microsoft.com/office/drawing/2014/main" id="{975760EE-4EAD-4999-8ABA-ECE9BD560DD8}"/>
                </a:ext>
              </a:extLst>
            </p:cNvPr>
            <p:cNvPicPr>
              <a:picLocks noChangeAspect="1"/>
            </p:cNvPicPr>
            <p:nvPr/>
          </p:nvPicPr>
          <p:blipFill>
            <a:blip r:embed="rId4"/>
            <a:stretch>
              <a:fillRect/>
            </a:stretch>
          </p:blipFill>
          <p:spPr>
            <a:xfrm>
              <a:off x="2226016" y="4929627"/>
              <a:ext cx="345679" cy="371238"/>
            </a:xfrm>
            <a:prstGeom prst="rect">
              <a:avLst/>
            </a:prstGeom>
          </p:spPr>
        </p:pic>
        <p:cxnSp>
          <p:nvCxnSpPr>
            <p:cNvPr id="54" name="Straight Arrow Connector 53">
              <a:extLst>
                <a:ext uri="{FF2B5EF4-FFF2-40B4-BE49-F238E27FC236}">
                  <a16:creationId xmlns:a16="http://schemas.microsoft.com/office/drawing/2014/main" id="{BD3F5290-288D-4C46-9031-CE65BC4DB80C}"/>
                </a:ext>
              </a:extLst>
            </p:cNvPr>
            <p:cNvCxnSpPr/>
            <p:nvPr/>
          </p:nvCxnSpPr>
          <p:spPr>
            <a:xfrm flipV="1">
              <a:off x="2894131" y="3426101"/>
              <a:ext cx="0" cy="936170"/>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56AA776-D4EB-4431-B4BC-84615B15A62A}"/>
                </a:ext>
              </a:extLst>
            </p:cNvPr>
            <p:cNvCxnSpPr>
              <a:cxnSpLocks/>
            </p:cNvCxnSpPr>
            <p:nvPr/>
          </p:nvCxnSpPr>
          <p:spPr>
            <a:xfrm>
              <a:off x="2571695" y="3472544"/>
              <a:ext cx="0" cy="930731"/>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Title 1">
              <a:extLst>
                <a:ext uri="{FF2B5EF4-FFF2-40B4-BE49-F238E27FC236}">
                  <a16:creationId xmlns:a16="http://schemas.microsoft.com/office/drawing/2014/main" id="{8E608310-3E69-4E69-B559-3F8197B403EC}"/>
                </a:ext>
              </a:extLst>
            </p:cNvPr>
            <p:cNvSpPr txBox="1">
              <a:spLocks/>
            </p:cNvSpPr>
            <p:nvPr/>
          </p:nvSpPr>
          <p:spPr>
            <a:xfrm>
              <a:off x="1935390" y="3743509"/>
              <a:ext cx="797524"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pull</a:t>
              </a:r>
            </a:p>
          </p:txBody>
        </p:sp>
        <p:sp>
          <p:nvSpPr>
            <p:cNvPr id="57" name="Title 1">
              <a:extLst>
                <a:ext uri="{FF2B5EF4-FFF2-40B4-BE49-F238E27FC236}">
                  <a16:creationId xmlns:a16="http://schemas.microsoft.com/office/drawing/2014/main" id="{73B15F85-6417-4577-B371-0A3A7317698A}"/>
                </a:ext>
              </a:extLst>
            </p:cNvPr>
            <p:cNvSpPr txBox="1">
              <a:spLocks/>
            </p:cNvSpPr>
            <p:nvPr/>
          </p:nvSpPr>
          <p:spPr>
            <a:xfrm>
              <a:off x="2936128" y="3759083"/>
              <a:ext cx="797525"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push</a:t>
              </a:r>
            </a:p>
          </p:txBody>
        </p:sp>
      </p:grpSp>
      <p:sp>
        <p:nvSpPr>
          <p:cNvPr id="58" name="Title 1">
            <a:extLst>
              <a:ext uri="{FF2B5EF4-FFF2-40B4-BE49-F238E27FC236}">
                <a16:creationId xmlns:a16="http://schemas.microsoft.com/office/drawing/2014/main" id="{9EF2248D-F438-400B-9AA1-35C16EE03C70}"/>
              </a:ext>
            </a:extLst>
          </p:cNvPr>
          <p:cNvSpPr txBox="1">
            <a:spLocks/>
          </p:cNvSpPr>
          <p:nvPr/>
        </p:nvSpPr>
        <p:spPr>
          <a:xfrm>
            <a:off x="6552407" y="4692736"/>
            <a:ext cx="1520813" cy="672192"/>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Bob’s local repository</a:t>
            </a:r>
          </a:p>
        </p:txBody>
      </p:sp>
    </p:spTree>
    <p:extLst>
      <p:ext uri="{BB962C8B-B14F-4D97-AF65-F5344CB8AC3E}">
        <p14:creationId xmlns:p14="http://schemas.microsoft.com/office/powerpoint/2010/main" val="11356642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What is </a:t>
            </a:r>
            <a:r>
              <a:rPr lang="en-US" sz="2400" dirty="0" err="1">
                <a:solidFill>
                  <a:schemeClr val="tx2"/>
                </a:solidFill>
              </a:rPr>
              <a:t>Github</a:t>
            </a:r>
            <a:r>
              <a:rPr lang="en-US" sz="2400" dirty="0">
                <a:solidFill>
                  <a:schemeClr val="tx2"/>
                </a:solidFill>
              </a:rPr>
              <a: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i="0" dirty="0" err="1">
                <a:solidFill>
                  <a:schemeClr val="accent6"/>
                </a:solidFill>
                <a:effectLst/>
                <a:latin typeface="Helvetica" panose="020B0604020202020204" pitchFamily="34" charset="0"/>
                <a:cs typeface="Helvetica" panose="020B0604020202020204" pitchFamily="34" charset="0"/>
              </a:rPr>
              <a:t>Github</a:t>
            </a:r>
            <a:r>
              <a:rPr lang="en-US" sz="2000" i="0" dirty="0">
                <a:solidFill>
                  <a:schemeClr val="accent6"/>
                </a:solidFill>
                <a:effectLst/>
                <a:latin typeface="Helvetica" panose="020B0604020202020204" pitchFamily="34" charset="0"/>
                <a:cs typeface="Helvetica" panose="020B0604020202020204" pitchFamily="34" charset="0"/>
              </a:rPr>
              <a:t> is a website for hosting source code, for the purposes of collaborative software development.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b="1" i="0" dirty="0">
                <a:solidFill>
                  <a:schemeClr val="accent6"/>
                </a:solidFill>
                <a:effectLst/>
                <a:latin typeface="Helvetica" panose="020B0604020202020204" pitchFamily="34" charset="0"/>
                <a:cs typeface="Helvetica" panose="020B0604020202020204" pitchFamily="34" charset="0"/>
              </a:rPr>
              <a:t>Git </a:t>
            </a:r>
            <a:r>
              <a:rPr lang="en-US" sz="2000" i="0" dirty="0">
                <a:solidFill>
                  <a:schemeClr val="accent6"/>
                </a:solidFill>
                <a:effectLst/>
                <a:latin typeface="Helvetica" panose="020B0604020202020204" pitchFamily="34" charset="0"/>
                <a:cs typeface="Helvetica" panose="020B0604020202020204" pitchFamily="34" charset="0"/>
              </a:rPr>
              <a:t>is </a:t>
            </a:r>
            <a:r>
              <a:rPr lang="en-US" sz="2000" dirty="0">
                <a:solidFill>
                  <a:schemeClr val="accent6"/>
                </a:solidFill>
                <a:latin typeface="Helvetica" panose="020B0604020202020204" pitchFamily="34" charset="0"/>
                <a:cs typeface="Helvetica" panose="020B0604020202020204" pitchFamily="34" charset="0"/>
              </a:rPr>
              <a:t>a PC</a:t>
            </a:r>
            <a:r>
              <a:rPr lang="en-US" sz="2000" i="0" dirty="0">
                <a:solidFill>
                  <a:schemeClr val="accent6"/>
                </a:solidFill>
                <a:effectLst/>
                <a:latin typeface="Helvetica" panose="020B0604020202020204" pitchFamily="34" charset="0"/>
                <a:cs typeface="Helvetica" panose="020B0604020202020204" pitchFamily="34" charset="0"/>
              </a:rPr>
              <a:t> software framework for downloading and uploading source code to an online repository such as </a:t>
            </a:r>
            <a:r>
              <a:rPr lang="en-US" sz="2000" i="0" dirty="0" err="1">
                <a:solidFill>
                  <a:schemeClr val="accent6"/>
                </a:solidFill>
                <a:effectLst/>
                <a:latin typeface="Helvetica" panose="020B0604020202020204" pitchFamily="34" charset="0"/>
                <a:cs typeface="Helvetica" panose="020B0604020202020204" pitchFamily="34" charset="0"/>
              </a:rPr>
              <a:t>Github</a:t>
            </a:r>
            <a:r>
              <a:rPr lang="en-US" sz="2000" i="0" dirty="0">
                <a:solidFill>
                  <a:schemeClr val="accent6"/>
                </a:solidFill>
                <a:effectLst/>
                <a:latin typeface="Helvetica" panose="020B0604020202020204" pitchFamily="34" charset="0"/>
                <a:cs typeface="Helvetica" panose="020B0604020202020204" pitchFamily="34" charset="0"/>
              </a:rPr>
              <a: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 version of the source code online is called the </a:t>
            </a:r>
            <a:r>
              <a:rPr lang="en-US" sz="2000" b="1" dirty="0">
                <a:solidFill>
                  <a:schemeClr val="accent6"/>
                </a:solidFill>
                <a:latin typeface="Helvetica" panose="020B0604020202020204" pitchFamily="34" charset="0"/>
                <a:cs typeface="Helvetica" panose="020B0604020202020204" pitchFamily="34" charset="0"/>
              </a:rPr>
              <a:t>“remote repository”</a:t>
            </a:r>
          </a:p>
          <a:p>
            <a:pPr marL="0" indent="0">
              <a:buNone/>
            </a:pPr>
            <a:r>
              <a:rPr lang="en-US" sz="2000" i="0" dirty="0">
                <a:solidFill>
                  <a:schemeClr val="accent6"/>
                </a:solidFill>
                <a:effectLst/>
                <a:latin typeface="Helvetica" panose="020B0604020202020204" pitchFamily="34" charset="0"/>
                <a:cs typeface="Helvetica" panose="020B0604020202020204" pitchFamily="34" charset="0"/>
              </a:rPr>
              <a:t>The version of the source code on your PC is called the </a:t>
            </a:r>
            <a:r>
              <a:rPr lang="en-US" sz="2000" b="1" i="0" dirty="0">
                <a:solidFill>
                  <a:schemeClr val="accent6"/>
                </a:solidFill>
                <a:effectLst/>
                <a:latin typeface="Helvetica" panose="020B0604020202020204" pitchFamily="34" charset="0"/>
                <a:cs typeface="Helvetica" panose="020B0604020202020204" pitchFamily="34" charset="0"/>
              </a:rPr>
              <a:t>“local repository”</a:t>
            </a:r>
          </a:p>
          <a:p>
            <a:pPr marL="0" indent="0">
              <a:buNone/>
            </a:pPr>
            <a:r>
              <a:rPr lang="en-US" sz="2000" dirty="0">
                <a:solidFill>
                  <a:schemeClr val="accent6"/>
                </a:solidFill>
                <a:latin typeface="Helvetica" panose="020B0604020202020204" pitchFamily="34" charset="0"/>
                <a:cs typeface="Helvetica" panose="020B0604020202020204" pitchFamily="34" charset="0"/>
              </a:rPr>
              <a:t>Downloading code from remote to local repository is called </a:t>
            </a:r>
            <a:r>
              <a:rPr lang="en-US" sz="2000" b="1" dirty="0">
                <a:solidFill>
                  <a:schemeClr val="accent6"/>
                </a:solidFill>
                <a:latin typeface="Helvetica" panose="020B0604020202020204" pitchFamily="34" charset="0"/>
                <a:cs typeface="Helvetica" panose="020B0604020202020204" pitchFamily="34" charset="0"/>
              </a:rPr>
              <a:t>“pulling”</a:t>
            </a:r>
          </a:p>
          <a:p>
            <a:pPr marL="0" indent="0">
              <a:buNone/>
            </a:pPr>
            <a:r>
              <a:rPr lang="en-US" sz="2000" dirty="0">
                <a:solidFill>
                  <a:schemeClr val="accent6"/>
                </a:solidFill>
                <a:latin typeface="Helvetica" panose="020B0604020202020204" pitchFamily="34" charset="0"/>
                <a:cs typeface="Helvetica" panose="020B0604020202020204" pitchFamily="34" charset="0"/>
              </a:rPr>
              <a:t>Uploading code from local to remote is called </a:t>
            </a:r>
            <a:r>
              <a:rPr lang="en-US" sz="2000" b="1" dirty="0">
                <a:solidFill>
                  <a:schemeClr val="accent6"/>
                </a:solidFill>
                <a:latin typeface="Helvetica" panose="020B0604020202020204" pitchFamily="34" charset="0"/>
                <a:cs typeface="Helvetica" panose="020B0604020202020204" pitchFamily="34" charset="0"/>
              </a:rPr>
              <a:t>“pushing”</a:t>
            </a: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In a </a:t>
            </a:r>
            <a:r>
              <a:rPr lang="en-US" sz="2000" b="1" dirty="0">
                <a:solidFill>
                  <a:schemeClr val="accent6"/>
                </a:solidFill>
                <a:latin typeface="Helvetica" panose="020B0604020202020204" pitchFamily="34" charset="0"/>
                <a:cs typeface="Helvetica" panose="020B0604020202020204" pitchFamily="34" charset="0"/>
              </a:rPr>
              <a:t>“public repository” </a:t>
            </a:r>
            <a:r>
              <a:rPr lang="en-US" sz="2000" dirty="0">
                <a:solidFill>
                  <a:schemeClr val="accent6"/>
                </a:solidFill>
                <a:latin typeface="Helvetica" panose="020B0604020202020204" pitchFamily="34" charset="0"/>
                <a:cs typeface="Helvetica" panose="020B0604020202020204" pitchFamily="34" charset="0"/>
              </a:rPr>
              <a:t>anyone can view the code but only collaborators can make changes to that code.</a:t>
            </a:r>
          </a:p>
          <a:p>
            <a:pPr marL="0" indent="0">
              <a:buNone/>
            </a:pPr>
            <a:r>
              <a:rPr lang="en-US" sz="2000" dirty="0">
                <a:solidFill>
                  <a:schemeClr val="accent6"/>
                </a:solidFill>
                <a:latin typeface="Helvetica" panose="020B0604020202020204" pitchFamily="34" charset="0"/>
                <a:cs typeface="Helvetica" panose="020B0604020202020204" pitchFamily="34" charset="0"/>
              </a:rPr>
              <a:t>In a </a:t>
            </a:r>
            <a:r>
              <a:rPr lang="en-US" sz="2000" b="1" dirty="0">
                <a:solidFill>
                  <a:schemeClr val="accent6"/>
                </a:solidFill>
                <a:latin typeface="Helvetica" panose="020B0604020202020204" pitchFamily="34" charset="0"/>
                <a:cs typeface="Helvetica" panose="020B0604020202020204" pitchFamily="34" charset="0"/>
              </a:rPr>
              <a:t>“private repository” </a:t>
            </a:r>
            <a:r>
              <a:rPr lang="en-US" sz="2000" dirty="0">
                <a:solidFill>
                  <a:schemeClr val="accent6"/>
                </a:solidFill>
                <a:latin typeface="Helvetica" panose="020B0604020202020204" pitchFamily="34" charset="0"/>
                <a:cs typeface="Helvetica" panose="020B0604020202020204" pitchFamily="34" charset="0"/>
              </a:rPr>
              <a:t>only collaborators can view or make changes.</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You can use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for any collaborative project not just code, and you can use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even if you are just working with yourself.</a:t>
            </a:r>
          </a:p>
        </p:txBody>
      </p:sp>
    </p:spTree>
    <p:extLst>
      <p:ext uri="{BB962C8B-B14F-4D97-AF65-F5344CB8AC3E}">
        <p14:creationId xmlns:p14="http://schemas.microsoft.com/office/powerpoint/2010/main" val="2269509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Class Git Repository</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i="0" dirty="0">
                <a:solidFill>
                  <a:schemeClr val="accent6"/>
                </a:solidFill>
                <a:effectLst/>
                <a:latin typeface="Helvetica" panose="020B0604020202020204" pitchFamily="34" charset="0"/>
                <a:cs typeface="Helvetica" panose="020B0604020202020204" pitchFamily="34" charset="0"/>
              </a:rPr>
              <a:t>The public repository for the class is located at:</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3"/>
              </a:rPr>
              <a:t>https://github.com/jseldred/USPAS_Python_2022</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Within that there is a folder called “</a:t>
            </a:r>
            <a:r>
              <a:rPr lang="en-US" sz="2000" dirty="0" err="1">
                <a:solidFill>
                  <a:schemeClr val="accent6"/>
                </a:solidFill>
                <a:latin typeface="Helvetica" panose="020B0604020202020204" pitchFamily="34" charset="0"/>
                <a:cs typeface="Helvetica" panose="020B0604020202020204" pitchFamily="34" charset="0"/>
              </a:rPr>
              <a:t>homeworks</a:t>
            </a:r>
            <a:r>
              <a:rPr lang="en-US" sz="2000" dirty="0">
                <a:solidFill>
                  <a:schemeClr val="accent6"/>
                </a:solidFill>
                <a:latin typeface="Helvetica" panose="020B0604020202020204" pitchFamily="34" charset="0"/>
                <a:cs typeface="Helvetica" panose="020B0604020202020204" pitchFamily="34" charset="0"/>
              </a:rPr>
              <a:t>” where homework assignments will be given.</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There is also a folder called “lectures” where a copy of these lectures and class lecture videos will be uploaded.</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There is also one folder for each student. These folders are themselves private repositories located within this larger public repository. You will upload to your own private repository, but no other student will be able to see what you have uploaded. Adam and I will though.</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At the end of the class, I will make a (normal) public website, so that any students interested in this class can see the lectures/scripts/videos.</a:t>
            </a:r>
          </a:p>
        </p:txBody>
      </p:sp>
    </p:spTree>
    <p:extLst>
      <p:ext uri="{BB962C8B-B14F-4D97-AF65-F5344CB8AC3E}">
        <p14:creationId xmlns:p14="http://schemas.microsoft.com/office/powerpoint/2010/main" val="4106157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Using Git Commands </a:t>
            </a:r>
            <a:r>
              <a:rPr lang="en-US" sz="2400" dirty="0">
                <a:solidFill>
                  <a:schemeClr val="accent6"/>
                </a:solidFill>
              </a:rPr>
              <a:t>- Downloading</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To download a remote repository to your local directory:</a:t>
            </a:r>
          </a:p>
          <a:p>
            <a:pPr marL="0" indent="0">
              <a:buNone/>
            </a:pPr>
            <a:r>
              <a:rPr lang="sv-SE" sz="1800" b="1" dirty="0">
                <a:solidFill>
                  <a:schemeClr val="accent3"/>
                </a:solidFill>
                <a:highlight>
                  <a:srgbClr val="C0C0C0"/>
                </a:highlight>
                <a:latin typeface="Lucida Console" panose="020B0609040504020204" pitchFamily="49" charset="0"/>
              </a:rPr>
              <a:t>git clone https://github.com/jseldred/USPAS_Python_2022</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or whatever the </a:t>
            </a:r>
            <a:r>
              <a:rPr lang="en-US" sz="2000" dirty="0" err="1">
                <a:solidFill>
                  <a:schemeClr val="accent6"/>
                </a:solidFill>
                <a:latin typeface="Helvetica" panose="020B0604020202020204" pitchFamily="34" charset="0"/>
                <a:cs typeface="Helvetica" panose="020B0604020202020204" pitchFamily="34" charset="0"/>
              </a:rPr>
              <a:t>url</a:t>
            </a:r>
            <a:r>
              <a:rPr lang="en-US" sz="2000" dirty="0">
                <a:solidFill>
                  <a:schemeClr val="accent6"/>
                </a:solidFill>
                <a:latin typeface="Helvetica" panose="020B0604020202020204" pitchFamily="34" charset="0"/>
                <a:cs typeface="Helvetica" panose="020B0604020202020204" pitchFamily="34" charset="0"/>
              </a:rPr>
              <a:t> of the repository you want is.</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update your local repository from the remote repository:</a:t>
            </a:r>
          </a:p>
          <a:p>
            <a:pPr marL="0" indent="0">
              <a:buNone/>
            </a:pPr>
            <a:r>
              <a:rPr lang="sv-SE" sz="1800" b="1" dirty="0">
                <a:solidFill>
                  <a:schemeClr val="accent3"/>
                </a:solidFill>
                <a:highlight>
                  <a:srgbClr val="C0C0C0"/>
                </a:highlight>
                <a:latin typeface="Lucida Console" panose="020B0609040504020204" pitchFamily="49" charset="0"/>
              </a:rPr>
              <a:t>git </a:t>
            </a:r>
            <a:r>
              <a:rPr lang="en-US" sz="1800" b="1" dirty="0">
                <a:solidFill>
                  <a:schemeClr val="accent3"/>
                </a:solidFill>
                <a:highlight>
                  <a:srgbClr val="C0C0C0"/>
                </a:highlight>
                <a:latin typeface="Lucida Console" panose="020B0609040504020204" pitchFamily="49" charset="0"/>
              </a:rPr>
              <a:t>pull</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“Pulling” does not overwrite your local changes.</a:t>
            </a:r>
          </a:p>
          <a:p>
            <a:pPr marL="0" indent="0">
              <a:buNone/>
            </a:pPr>
            <a:r>
              <a:rPr lang="en-US" sz="2000" dirty="0">
                <a:solidFill>
                  <a:schemeClr val="accent6"/>
                </a:solidFill>
                <a:latin typeface="Helvetica" panose="020B0604020202020204" pitchFamily="34" charset="0"/>
                <a:cs typeface="Helvetica" panose="020B0604020202020204" pitchFamily="34" charset="0"/>
              </a:rPr>
              <a:t>Use </a:t>
            </a:r>
            <a:r>
              <a:rPr lang="en-US" sz="2000" b="1" dirty="0">
                <a:solidFill>
                  <a:schemeClr val="accent6"/>
                </a:solidFill>
                <a:latin typeface="Helvetica" panose="020B0604020202020204" pitchFamily="34" charset="0"/>
                <a:cs typeface="Helvetica" panose="020B0604020202020204" pitchFamily="34" charset="0"/>
              </a:rPr>
              <a:t>git clone </a:t>
            </a:r>
            <a:r>
              <a:rPr lang="en-US" sz="2000" dirty="0">
                <a:solidFill>
                  <a:schemeClr val="accent6"/>
                </a:solidFill>
                <a:latin typeface="Helvetica" panose="020B0604020202020204" pitchFamily="34" charset="0"/>
                <a:cs typeface="Helvetica" panose="020B0604020202020204" pitchFamily="34" charset="0"/>
              </a:rPr>
              <a:t>the first time, and then </a:t>
            </a:r>
            <a:r>
              <a:rPr lang="en-US" sz="2000" b="1" dirty="0">
                <a:solidFill>
                  <a:schemeClr val="accent6"/>
                </a:solidFill>
                <a:latin typeface="Helvetica" panose="020B0604020202020204" pitchFamily="34" charset="0"/>
                <a:cs typeface="Helvetica" panose="020B0604020202020204" pitchFamily="34" charset="0"/>
              </a:rPr>
              <a:t>git pull </a:t>
            </a:r>
            <a:r>
              <a:rPr lang="en-US" sz="2000" dirty="0">
                <a:solidFill>
                  <a:schemeClr val="accent6"/>
                </a:solidFill>
                <a:latin typeface="Helvetica" panose="020B0604020202020204" pitchFamily="34" charset="0"/>
                <a:cs typeface="Helvetica" panose="020B0604020202020204" pitchFamily="34" charset="0"/>
              </a:rPr>
              <a:t>every time thereafter.</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You can also go to the website directly to view the files, browse updates.</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85375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Using Git Commands </a:t>
            </a:r>
            <a:r>
              <a:rPr lang="en-US" sz="2400" dirty="0">
                <a:solidFill>
                  <a:schemeClr val="accent6"/>
                </a:solidFill>
              </a:rPr>
              <a:t>- Uploading</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Designate a local file for uploading to remote repository:</a:t>
            </a:r>
          </a:p>
          <a:p>
            <a:pPr marL="0" indent="0">
              <a:buNone/>
            </a:pPr>
            <a:r>
              <a:rPr lang="sv-SE" sz="1800" b="1" dirty="0">
                <a:solidFill>
                  <a:schemeClr val="accent3"/>
                </a:solidFill>
                <a:highlight>
                  <a:srgbClr val="C0C0C0"/>
                </a:highlight>
                <a:latin typeface="Lucida Console" panose="020B0609040504020204" pitchFamily="49" charset="0"/>
              </a:rPr>
              <a:t>git add HW01.py</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or whatever the name of the file you want to add is. You can use this for a newly created file, or a file that you made a change to.</a:t>
            </a: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If you want to update the repository to be exactly what you see, use:</a:t>
            </a:r>
          </a:p>
          <a:p>
            <a:pPr marL="0" indent="0">
              <a:buNone/>
            </a:pPr>
            <a:r>
              <a:rPr lang="sv-SE" sz="1800" b="1" dirty="0">
                <a:solidFill>
                  <a:schemeClr val="accent3"/>
                </a:solidFill>
                <a:highlight>
                  <a:srgbClr val="C0C0C0"/>
                </a:highlight>
                <a:latin typeface="Lucida Console" panose="020B0609040504020204" pitchFamily="49" charset="0"/>
              </a:rPr>
              <a:t>git add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Write a message describing change to remote repository:</a:t>
            </a:r>
          </a:p>
          <a:p>
            <a:pPr marL="0" indent="0">
              <a:buNone/>
            </a:pPr>
            <a:r>
              <a:rPr lang="sv-SE" sz="1800" b="1" dirty="0">
                <a:solidFill>
                  <a:schemeClr val="accent3"/>
                </a:solidFill>
                <a:highlight>
                  <a:srgbClr val="C0C0C0"/>
                </a:highlight>
                <a:latin typeface="Lucida Console" panose="020B0609040504020204" pitchFamily="49" charset="0"/>
              </a:rPr>
              <a:t>git commit –m ”uploading HW0”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 message would be used by other people to understand what change you made to the repository. (You don’t need to identify yourself in your message, because your username will already be there.)</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After </a:t>
            </a:r>
            <a:r>
              <a:rPr lang="en-US" sz="2000" b="1" dirty="0">
                <a:solidFill>
                  <a:schemeClr val="accent6"/>
                </a:solidFill>
                <a:latin typeface="Helvetica" panose="020B0604020202020204" pitchFamily="34" charset="0"/>
                <a:cs typeface="Helvetica" panose="020B0604020202020204" pitchFamily="34" charset="0"/>
              </a:rPr>
              <a:t>git add </a:t>
            </a:r>
            <a:r>
              <a:rPr lang="en-US" sz="2000" dirty="0">
                <a:solidFill>
                  <a:schemeClr val="accent6"/>
                </a:solidFill>
                <a:latin typeface="Helvetica" panose="020B0604020202020204" pitchFamily="34" charset="0"/>
                <a:cs typeface="Helvetica" panose="020B0604020202020204" pitchFamily="34" charset="0"/>
              </a:rPr>
              <a:t>and </a:t>
            </a:r>
            <a:r>
              <a:rPr lang="en-US" sz="2000" b="1" dirty="0">
                <a:solidFill>
                  <a:schemeClr val="accent6"/>
                </a:solidFill>
                <a:latin typeface="Helvetica" panose="020B0604020202020204" pitchFamily="34" charset="0"/>
                <a:cs typeface="Helvetica" panose="020B0604020202020204" pitchFamily="34" charset="0"/>
              </a:rPr>
              <a:t>git clone</a:t>
            </a:r>
            <a:r>
              <a:rPr lang="en-US" sz="2000" dirty="0">
                <a:solidFill>
                  <a:schemeClr val="accent6"/>
                </a:solidFill>
                <a:latin typeface="Helvetica" panose="020B0604020202020204" pitchFamily="34" charset="0"/>
                <a:cs typeface="Helvetica" panose="020B0604020202020204" pitchFamily="34" charset="0"/>
              </a:rPr>
              <a:t>, to upload changes to the remote repository:</a:t>
            </a:r>
          </a:p>
          <a:p>
            <a:pPr marL="0" indent="0">
              <a:buNone/>
            </a:pPr>
            <a:r>
              <a:rPr lang="sv-SE" sz="1800" b="1" dirty="0">
                <a:solidFill>
                  <a:schemeClr val="accent3"/>
                </a:solidFill>
                <a:highlight>
                  <a:srgbClr val="C0C0C0"/>
                </a:highlight>
                <a:latin typeface="Lucida Console" panose="020B0609040504020204" pitchFamily="49" charset="0"/>
              </a:rPr>
              <a:t>git push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18503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17</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17</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17</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Some advanced features we won’t need to use...</a:t>
            </a:r>
            <a:endParaRPr lang="en-US" sz="2400" dirty="0">
              <a:solidFill>
                <a:schemeClr val="accent6"/>
              </a:solidFill>
            </a:endParaRP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46204"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“Reverting” can be used to download an older version of the remote repository and un-do changes to it.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“Branches” can be used to </a:t>
            </a:r>
            <a:r>
              <a:rPr lang="en-US" sz="2000" dirty="0" err="1">
                <a:solidFill>
                  <a:schemeClr val="accent6"/>
                </a:solidFill>
                <a:latin typeface="Helvetica" panose="020B0604020202020204" pitchFamily="34" charset="0"/>
                <a:cs typeface="Helvetica" panose="020B0604020202020204" pitchFamily="34" charset="0"/>
              </a:rPr>
              <a:t>to</a:t>
            </a:r>
            <a:r>
              <a:rPr lang="en-US" sz="2000" dirty="0">
                <a:solidFill>
                  <a:schemeClr val="accent6"/>
                </a:solidFill>
                <a:latin typeface="Helvetica" panose="020B0604020202020204" pitchFamily="34" charset="0"/>
                <a:cs typeface="Helvetica" panose="020B0604020202020204" pitchFamily="34" charset="0"/>
              </a:rPr>
              <a:t> isolate your changed from other </a:t>
            </a:r>
            <a:r>
              <a:rPr lang="en-US" sz="2000" dirty="0" err="1">
                <a:solidFill>
                  <a:schemeClr val="accent6"/>
                </a:solidFill>
                <a:latin typeface="Helvetica" panose="020B0604020202020204" pitchFamily="34" charset="0"/>
                <a:cs typeface="Helvetica" panose="020B0604020202020204" pitchFamily="34" charset="0"/>
              </a:rPr>
              <a:t>collaboraters</a:t>
            </a:r>
            <a:r>
              <a:rPr lang="en-US" sz="2000" dirty="0">
                <a:solidFill>
                  <a:schemeClr val="accent6"/>
                </a:solidFill>
                <a:latin typeface="Helvetica" panose="020B0604020202020204" pitchFamily="34" charset="0"/>
                <a:cs typeface="Helvetica" panose="020B0604020202020204" pitchFamily="34" charset="0"/>
              </a:rPr>
              <a:t> until they are ready to be “merged”.</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“Submodules” can be used to host another repository within a larger repository. This would be useful, for example if you want to set different permissions with different parts of the project.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It’s also possible to force your local repository to be overwritten by the remote repository, so that you don’t have any extra files.</a:t>
            </a:r>
          </a:p>
        </p:txBody>
      </p:sp>
    </p:spTree>
    <p:extLst>
      <p:ext uri="{BB962C8B-B14F-4D97-AF65-F5344CB8AC3E}">
        <p14:creationId xmlns:p14="http://schemas.microsoft.com/office/powerpoint/2010/main" val="9543044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18</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18</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18</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Windows Command Prompt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Open Window Command Prompt by clicking on the windows icon in the lower-left corner and typing ‘</a:t>
            </a:r>
            <a:r>
              <a:rPr lang="en-US" sz="2000" dirty="0" err="1">
                <a:solidFill>
                  <a:schemeClr val="accent6"/>
                </a:solidFill>
                <a:latin typeface="Helvetica" panose="020B0604020202020204" pitchFamily="34" charset="0"/>
                <a:cs typeface="Helvetica" panose="020B0604020202020204" pitchFamily="34" charset="0"/>
              </a:rPr>
              <a:t>cmd</a:t>
            </a:r>
            <a:r>
              <a:rPr lang="en-US" sz="2000" dirty="0">
                <a:solidFill>
                  <a:schemeClr val="accent6"/>
                </a:solidFill>
                <a:latin typeface="Helvetica" panose="020B0604020202020204" pitchFamily="34" charset="0"/>
                <a:cs typeface="Helvetica" panose="020B0604020202020204" pitchFamily="34" charset="0"/>
              </a:rPr>
              <a:t>’. Similar to Mac/Linux Terminal.</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Windows Command Prompt </a:t>
            </a:r>
            <a:r>
              <a:rPr lang="en-US" sz="2000" dirty="0" err="1">
                <a:solidFill>
                  <a:schemeClr val="accent6"/>
                </a:solidFill>
                <a:latin typeface="Helvetica" panose="020B0604020202020204" pitchFamily="34" charset="0"/>
                <a:cs typeface="Helvetica" panose="020B0604020202020204" pitchFamily="34" charset="0"/>
              </a:rPr>
              <a:t>Cheatsheet</a:t>
            </a:r>
            <a:r>
              <a:rPr lang="en-US" sz="2000" dirty="0">
                <a:solidFill>
                  <a:schemeClr val="accent6"/>
                </a:solidFill>
                <a:latin typeface="Helvetica" panose="020B0604020202020204" pitchFamily="34" charset="0"/>
                <a:cs typeface="Helvetica" panose="020B0604020202020204" pitchFamily="34" charset="0"/>
              </a:rPr>
              <a:t>:</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3"/>
              </a:rPr>
              <a:t>http://www.cs.columbia.edu/~sedwards/classes/2015/1102-fall/Command%20Prompt%20Cheatsheet.pdf</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As in “File Explorer”, Command locates you in a specific file directory.</a:t>
            </a:r>
          </a:p>
          <a:p>
            <a:pPr marL="0" indent="0">
              <a:buNone/>
            </a:pPr>
            <a:r>
              <a:rPr lang="en-US" sz="2000" dirty="0">
                <a:solidFill>
                  <a:schemeClr val="accent6"/>
                </a:solidFill>
                <a:latin typeface="Helvetica" panose="020B0604020202020204" pitchFamily="34" charset="0"/>
                <a:cs typeface="Helvetica" panose="020B0604020202020204" pitchFamily="34" charset="0"/>
              </a:rPr>
              <a:t>To list the contents of the directory you are in:</a:t>
            </a:r>
          </a:p>
          <a:p>
            <a:pPr marL="0" indent="0">
              <a:buNone/>
            </a:pPr>
            <a:r>
              <a:rPr lang="sv-SE" sz="1800" b="1" dirty="0">
                <a:solidFill>
                  <a:schemeClr val="accent3"/>
                </a:solidFill>
                <a:highlight>
                  <a:srgbClr val="C0C0C0"/>
                </a:highlight>
                <a:latin typeface="Lucida Console" panose="020B0609040504020204" pitchFamily="49" charset="0"/>
              </a:rPr>
              <a:t>dir</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go into one of the folders in that directory</a:t>
            </a:r>
          </a:p>
          <a:p>
            <a:pPr marL="0" indent="0">
              <a:buNone/>
            </a:pPr>
            <a:r>
              <a:rPr lang="sv-SE" sz="1800" b="1" dirty="0">
                <a:solidFill>
                  <a:schemeClr val="accent3"/>
                </a:solidFill>
                <a:highlight>
                  <a:srgbClr val="C0C0C0"/>
                </a:highlight>
                <a:latin typeface="Lucida Console" panose="020B0609040504020204" pitchFamily="49" charset="0"/>
              </a:rPr>
              <a:t>cd Documents</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go out of the last folder:</a:t>
            </a:r>
          </a:p>
          <a:p>
            <a:pPr marL="0" indent="0">
              <a:buNone/>
            </a:pPr>
            <a:r>
              <a:rPr lang="sv-SE" sz="1800" b="1" dirty="0">
                <a:solidFill>
                  <a:schemeClr val="accent3"/>
                </a:solidFill>
                <a:highlight>
                  <a:srgbClr val="C0C0C0"/>
                </a:highlight>
                <a:latin typeface="Lucida Console" panose="020B0609040504020204" pitchFamily="49" charset="0"/>
              </a:rPr>
              <a:t>cd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run a Python file</a:t>
            </a:r>
          </a:p>
          <a:p>
            <a:pPr marL="0" indent="0">
              <a:buNone/>
            </a:pPr>
            <a:r>
              <a:rPr lang="sv-SE" sz="1800" b="1" dirty="0">
                <a:solidFill>
                  <a:schemeClr val="accent3"/>
                </a:solidFill>
                <a:highlight>
                  <a:srgbClr val="C0C0C0"/>
                </a:highlight>
                <a:latin typeface="Lucida Console" panose="020B0609040504020204" pitchFamily="49" charset="0"/>
              </a:rPr>
              <a:t>python myfile.py</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82030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19</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19</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19</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Github</a:t>
            </a:r>
            <a:r>
              <a:rPr lang="en-US" sz="2400" dirty="0">
                <a:solidFill>
                  <a:schemeClr val="tx2"/>
                </a:solidFill>
              </a:rPr>
              <a:t> Desktop</a:t>
            </a:r>
          </a:p>
        </p:txBody>
      </p:sp>
      <p:pic>
        <p:nvPicPr>
          <p:cNvPr id="3" name="Picture 2" descr="Graphical user interface, text, application&#10;&#10;Description automatically generated">
            <a:extLst>
              <a:ext uri="{FF2B5EF4-FFF2-40B4-BE49-F238E27FC236}">
                <a16:creationId xmlns:a16="http://schemas.microsoft.com/office/drawing/2014/main" id="{91DAAFA5-D988-414D-A267-880CDB51A59D}"/>
              </a:ext>
            </a:extLst>
          </p:cNvPr>
          <p:cNvPicPr>
            <a:picLocks noChangeAspect="1"/>
          </p:cNvPicPr>
          <p:nvPr/>
        </p:nvPicPr>
        <p:blipFill>
          <a:blip r:embed="rId3"/>
          <a:stretch>
            <a:fillRect/>
          </a:stretch>
        </p:blipFill>
        <p:spPr>
          <a:xfrm>
            <a:off x="527957" y="830317"/>
            <a:ext cx="7756072" cy="5345402"/>
          </a:xfrm>
          <a:prstGeom prst="rect">
            <a:avLst/>
          </a:prstGeom>
        </p:spPr>
      </p:pic>
    </p:spTree>
    <p:extLst>
      <p:ext uri="{BB962C8B-B14F-4D97-AF65-F5344CB8AC3E}">
        <p14:creationId xmlns:p14="http://schemas.microsoft.com/office/powerpoint/2010/main" val="35228382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Preliminaries</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14582665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20</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20</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20</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Github</a:t>
            </a:r>
            <a:r>
              <a:rPr lang="en-US" sz="2400" dirty="0">
                <a:solidFill>
                  <a:schemeClr val="tx2"/>
                </a:solidFill>
              </a:rPr>
              <a:t> Desktop</a:t>
            </a:r>
          </a:p>
        </p:txBody>
      </p:sp>
      <p:pic>
        <p:nvPicPr>
          <p:cNvPr id="3" name="Picture 2">
            <a:extLst>
              <a:ext uri="{FF2B5EF4-FFF2-40B4-BE49-F238E27FC236}">
                <a16:creationId xmlns:a16="http://schemas.microsoft.com/office/drawing/2014/main" id="{91DAAFA5-D988-414D-A267-880CDB51A59D}"/>
              </a:ext>
            </a:extLst>
          </p:cNvPr>
          <p:cNvPicPr>
            <a:picLocks noChangeAspect="1"/>
          </p:cNvPicPr>
          <p:nvPr/>
        </p:nvPicPr>
        <p:blipFill>
          <a:blip r:embed="rId3"/>
          <a:srcRect/>
          <a:stretch/>
        </p:blipFill>
        <p:spPr>
          <a:xfrm>
            <a:off x="527957" y="834348"/>
            <a:ext cx="7756072" cy="5337339"/>
          </a:xfrm>
          <a:prstGeom prst="rect">
            <a:avLst/>
          </a:prstGeom>
        </p:spPr>
      </p:pic>
    </p:spTree>
    <p:extLst>
      <p:ext uri="{BB962C8B-B14F-4D97-AF65-F5344CB8AC3E}">
        <p14:creationId xmlns:p14="http://schemas.microsoft.com/office/powerpoint/2010/main" val="18909769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21</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21</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21</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Interactive: Setup your </a:t>
            </a:r>
            <a:r>
              <a:rPr lang="en-US" sz="2400" dirty="0" err="1">
                <a:solidFill>
                  <a:schemeClr val="tx2"/>
                </a:solidFill>
              </a:rPr>
              <a:t>Github</a:t>
            </a:r>
            <a:r>
              <a:rPr lang="en-US" sz="2400" dirty="0">
                <a:solidFill>
                  <a:schemeClr val="tx2"/>
                </a:solidFill>
              </a:rPr>
              <a:t> account on AWS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latin typeface="Helvetica" panose="020B0604020202020204" pitchFamily="34" charset="0"/>
                <a:cs typeface="Helvetica" panose="020B0604020202020204" pitchFamily="34" charset="0"/>
              </a:rPr>
              <a:t>1</a:t>
            </a:r>
            <a:r>
              <a:rPr lang="en-US" sz="2000" b="1" i="0" dirty="0">
                <a:solidFill>
                  <a:schemeClr val="accent6"/>
                </a:solidFill>
                <a:effectLst/>
                <a:latin typeface="Helvetica" panose="020B0604020202020204" pitchFamily="34" charset="0"/>
                <a:cs typeface="Helvetica" panose="020B0604020202020204" pitchFamily="34" charset="0"/>
              </a:rPr>
              <a:t>. </a:t>
            </a:r>
            <a:r>
              <a:rPr lang="en-US" sz="2000" i="0" dirty="0">
                <a:solidFill>
                  <a:schemeClr val="accent6"/>
                </a:solidFill>
                <a:effectLst/>
                <a:latin typeface="Helvetica" panose="020B0604020202020204" pitchFamily="34" charset="0"/>
                <a:cs typeface="Helvetica" panose="020B0604020202020204" pitchFamily="34" charset="0"/>
              </a:rPr>
              <a:t>Open up Amazon </a:t>
            </a:r>
            <a:r>
              <a:rPr lang="en-US" sz="2000" i="0" dirty="0" err="1">
                <a:solidFill>
                  <a:schemeClr val="accent6"/>
                </a:solidFill>
                <a:effectLst/>
                <a:latin typeface="Helvetica" panose="020B0604020202020204" pitchFamily="34" charset="0"/>
                <a:cs typeface="Helvetica" panose="020B0604020202020204" pitchFamily="34" charset="0"/>
              </a:rPr>
              <a:t>WorkSpaces</a:t>
            </a:r>
            <a:r>
              <a:rPr lang="en-US" sz="2000" i="0" dirty="0">
                <a:solidFill>
                  <a:schemeClr val="accent6"/>
                </a:solidFill>
                <a:effectLst/>
                <a:latin typeface="Helvetica" panose="020B0604020202020204" pitchFamily="34" charset="0"/>
                <a:cs typeface="Helvetica" panose="020B0604020202020204" pitchFamily="34" charset="0"/>
              </a:rPr>
              <a:t> and login.</a:t>
            </a:r>
          </a:p>
          <a:p>
            <a:pPr marL="0" indent="0">
              <a:buNone/>
            </a:pPr>
            <a:r>
              <a:rPr lang="en-US" sz="2000" b="1" dirty="0">
                <a:solidFill>
                  <a:schemeClr val="accent6"/>
                </a:solidFill>
                <a:latin typeface="Helvetica" panose="020B0604020202020204" pitchFamily="34" charset="0"/>
                <a:cs typeface="Helvetica" panose="020B0604020202020204" pitchFamily="34" charset="0"/>
              </a:rPr>
              <a:t>2</a:t>
            </a:r>
            <a:r>
              <a:rPr lang="en-US" sz="2000" b="1" i="0" dirty="0">
                <a:solidFill>
                  <a:schemeClr val="accent6"/>
                </a:solidFill>
                <a:effectLst/>
                <a:latin typeface="Helvetica" panose="020B0604020202020204" pitchFamily="34" charset="0"/>
                <a:cs typeface="Helvetica" panose="020B0604020202020204" pitchFamily="34" charset="0"/>
              </a:rPr>
              <a:t>. </a:t>
            </a:r>
            <a:r>
              <a:rPr lang="en-US" sz="2000" i="0" dirty="0">
                <a:solidFill>
                  <a:schemeClr val="accent6"/>
                </a:solidFill>
                <a:effectLst/>
                <a:latin typeface="Helvetica" panose="020B0604020202020204" pitchFamily="34" charset="0"/>
                <a:cs typeface="Helvetica" panose="020B0604020202020204" pitchFamily="34" charset="0"/>
              </a:rPr>
              <a:t>Register for a </a:t>
            </a:r>
            <a:r>
              <a:rPr lang="en-US" sz="2000" i="0" dirty="0" err="1">
                <a:solidFill>
                  <a:schemeClr val="accent6"/>
                </a:solidFill>
                <a:effectLst/>
                <a:latin typeface="Helvetica" panose="020B0604020202020204" pitchFamily="34" charset="0"/>
                <a:cs typeface="Helvetica" panose="020B0604020202020204" pitchFamily="34" charset="0"/>
              </a:rPr>
              <a:t>Github</a:t>
            </a:r>
            <a:r>
              <a:rPr lang="en-US" sz="2000" i="0" dirty="0">
                <a:solidFill>
                  <a:schemeClr val="accent6"/>
                </a:solidFill>
                <a:effectLst/>
                <a:latin typeface="Helvetica" panose="020B0604020202020204" pitchFamily="34" charset="0"/>
                <a:cs typeface="Helvetica" panose="020B0604020202020204" pitchFamily="34" charset="0"/>
              </a:rPr>
              <a:t> account with your email (if you haven’t already).</a:t>
            </a:r>
          </a:p>
          <a:p>
            <a:pPr marL="0" indent="0">
              <a:buNone/>
            </a:pPr>
            <a:r>
              <a:rPr lang="en-US" sz="2000" b="1" dirty="0">
                <a:solidFill>
                  <a:schemeClr val="accent6"/>
                </a:solidFill>
                <a:latin typeface="Helvetica" panose="020B0604020202020204" pitchFamily="34" charset="0"/>
                <a:cs typeface="Helvetica" panose="020B0604020202020204" pitchFamily="34" charset="0"/>
              </a:rPr>
              <a:t>3. </a:t>
            </a:r>
            <a:r>
              <a:rPr lang="en-US" sz="2000" dirty="0">
                <a:solidFill>
                  <a:schemeClr val="accent6"/>
                </a:solidFill>
                <a:latin typeface="Helvetica" panose="020B0604020202020204" pitchFamily="34" charset="0"/>
                <a:cs typeface="Helvetica" panose="020B0604020202020204" pitchFamily="34" charset="0"/>
              </a:rPr>
              <a:t>Go to Github.com on Firefox or Chrome and login.</a:t>
            </a:r>
          </a:p>
          <a:p>
            <a:pPr marL="0" indent="0">
              <a:buNone/>
            </a:pPr>
            <a:r>
              <a:rPr lang="en-US" sz="2000" b="1" dirty="0">
                <a:solidFill>
                  <a:schemeClr val="accent6"/>
                </a:solidFill>
                <a:latin typeface="Helvetica" panose="020B0604020202020204" pitchFamily="34" charset="0"/>
                <a:cs typeface="Helvetica" panose="020B0604020202020204" pitchFamily="34" charset="0"/>
              </a:rPr>
              <a:t>4. </a:t>
            </a:r>
            <a:r>
              <a:rPr lang="en-US" sz="2000" dirty="0">
                <a:solidFill>
                  <a:schemeClr val="accent6"/>
                </a:solidFill>
                <a:latin typeface="Helvetica" panose="020B0604020202020204" pitchFamily="34" charset="0"/>
                <a:cs typeface="Helvetica" panose="020B0604020202020204" pitchFamily="34" charset="0"/>
              </a:rPr>
              <a:t>upper-right corner icon -&gt; Settings -&gt; left-pane Developer Settings -&gt; Personal Access Tokens -&gt; Generate new token</a:t>
            </a:r>
          </a:p>
          <a:p>
            <a:pPr marL="0" indent="0">
              <a:buNone/>
            </a:pPr>
            <a:r>
              <a:rPr lang="en-US" sz="2000" b="1" dirty="0">
                <a:solidFill>
                  <a:schemeClr val="accent6"/>
                </a:solidFill>
                <a:latin typeface="Helvetica" panose="020B0604020202020204" pitchFamily="34" charset="0"/>
                <a:cs typeface="Helvetica" panose="020B0604020202020204" pitchFamily="34" charset="0"/>
              </a:rPr>
              <a:t>5. </a:t>
            </a:r>
            <a:r>
              <a:rPr lang="en-US" sz="2000" dirty="0">
                <a:solidFill>
                  <a:schemeClr val="accent6"/>
                </a:solidFill>
                <a:latin typeface="Helvetica" panose="020B0604020202020204" pitchFamily="34" charset="0"/>
                <a:cs typeface="Helvetica" panose="020B0604020202020204" pitchFamily="34" charset="0"/>
              </a:rPr>
              <a:t>Open ‘</a:t>
            </a:r>
            <a:r>
              <a:rPr lang="en-US" sz="2000" dirty="0" err="1">
                <a:solidFill>
                  <a:schemeClr val="accent6"/>
                </a:solidFill>
                <a:latin typeface="Helvetica" panose="020B0604020202020204" pitchFamily="34" charset="0"/>
                <a:cs typeface="Helvetica" panose="020B0604020202020204" pitchFamily="34" charset="0"/>
              </a:rPr>
              <a:t>cmd</a:t>
            </a:r>
            <a:r>
              <a:rPr lang="en-US" sz="2000" dirty="0">
                <a:solidFill>
                  <a:schemeClr val="accent6"/>
                </a:solidFill>
                <a:latin typeface="Helvetica" panose="020B0604020202020204" pitchFamily="34" charset="0"/>
                <a:cs typeface="Helvetica" panose="020B0604020202020204" pitchFamily="34" charset="0"/>
              </a:rPr>
              <a:t>’, ‘cd’ to ‘Documents’, clone the public repository for the class</a:t>
            </a:r>
          </a:p>
          <a:p>
            <a:pPr marL="0" indent="0">
              <a:buNone/>
            </a:pPr>
            <a:r>
              <a:rPr lang="sv-SE" sz="1600" b="1" dirty="0">
                <a:solidFill>
                  <a:schemeClr val="accent3"/>
                </a:solidFill>
                <a:highlight>
                  <a:srgbClr val="C0C0C0"/>
                </a:highlight>
                <a:latin typeface="Lucida Console" panose="020B0609040504020204" pitchFamily="49" charset="0"/>
              </a:rPr>
              <a:t>cd Documents</a:t>
            </a:r>
          </a:p>
          <a:p>
            <a:pPr marL="0" indent="0">
              <a:buNone/>
            </a:pPr>
            <a:r>
              <a:rPr lang="sv-SE" sz="1600" b="1" dirty="0">
                <a:solidFill>
                  <a:schemeClr val="accent3"/>
                </a:solidFill>
                <a:highlight>
                  <a:srgbClr val="C0C0C0"/>
                </a:highlight>
                <a:latin typeface="Lucida Console" panose="020B0609040504020204" pitchFamily="49" charset="0"/>
              </a:rPr>
              <a:t>git clone https://github.com/jseldred/USPAS_Python_2022</a:t>
            </a:r>
            <a:endParaRPr lang="en-US" sz="1600"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chemeClr val="accent6"/>
                </a:solidFill>
                <a:latin typeface="Helvetica" panose="020B0604020202020204" pitchFamily="34" charset="0"/>
                <a:cs typeface="Helvetica" panose="020B0604020202020204" pitchFamily="34" charset="0"/>
              </a:rPr>
              <a:t>6. </a:t>
            </a:r>
            <a:r>
              <a:rPr lang="en-US" sz="2000" dirty="0">
                <a:solidFill>
                  <a:schemeClr val="accent6"/>
                </a:solidFill>
                <a:latin typeface="Helvetica" panose="020B0604020202020204" pitchFamily="34" charset="0"/>
                <a:cs typeface="Helvetica" panose="020B0604020202020204" pitchFamily="34" charset="0"/>
              </a:rPr>
              <a:t>Tell git to remember your username and password next time you use it.</a:t>
            </a:r>
          </a:p>
          <a:p>
            <a:pPr marL="0" indent="0">
              <a:buNone/>
            </a:pPr>
            <a:r>
              <a:rPr lang="sv-SE" sz="1600" b="1" dirty="0">
                <a:solidFill>
                  <a:schemeClr val="accent3"/>
                </a:solidFill>
                <a:highlight>
                  <a:srgbClr val="C0C0C0"/>
                </a:highlight>
                <a:latin typeface="Lucida Console" panose="020B0609040504020204" pitchFamily="49" charset="0"/>
              </a:rPr>
              <a:t>git </a:t>
            </a:r>
            <a:r>
              <a:rPr lang="en-US" sz="1600" b="1" dirty="0">
                <a:solidFill>
                  <a:schemeClr val="accent3"/>
                </a:solidFill>
                <a:highlight>
                  <a:srgbClr val="C0C0C0"/>
                </a:highlight>
                <a:latin typeface="Lucida Console" panose="020B0609040504020204" pitchFamily="49" charset="0"/>
              </a:rPr>
              <a:t>config </a:t>
            </a:r>
            <a:r>
              <a:rPr lang="en-US" sz="1600" b="1" dirty="0" err="1">
                <a:solidFill>
                  <a:schemeClr val="accent3"/>
                </a:solidFill>
                <a:highlight>
                  <a:srgbClr val="C0C0C0"/>
                </a:highlight>
                <a:latin typeface="Lucida Console" panose="020B0609040504020204" pitchFamily="49" charset="0"/>
              </a:rPr>
              <a:t>credential.helper</a:t>
            </a:r>
            <a:r>
              <a:rPr lang="en-US" sz="1600" b="1" dirty="0">
                <a:solidFill>
                  <a:schemeClr val="accent3"/>
                </a:solidFill>
                <a:highlight>
                  <a:srgbClr val="C0C0C0"/>
                </a:highlight>
                <a:latin typeface="Lucida Console" panose="020B0609040504020204" pitchFamily="49" charset="0"/>
              </a:rPr>
              <a:t> store</a:t>
            </a:r>
            <a:endParaRPr lang="en-US" sz="16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88247952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Interactive: Setup your </a:t>
            </a:r>
            <a:r>
              <a:rPr lang="en-US" sz="2400" dirty="0" err="1">
                <a:solidFill>
                  <a:schemeClr val="tx2"/>
                </a:solidFill>
              </a:rPr>
              <a:t>Github</a:t>
            </a:r>
            <a:r>
              <a:rPr lang="en-US" sz="2400" dirty="0">
                <a:solidFill>
                  <a:schemeClr val="tx2"/>
                </a:solidFill>
              </a:rPr>
              <a:t> account on AWS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latin typeface="Helvetica" panose="020B0604020202020204" pitchFamily="34" charset="0"/>
                <a:cs typeface="Helvetica" panose="020B0604020202020204" pitchFamily="34" charset="0"/>
              </a:rPr>
              <a:t>7. </a:t>
            </a:r>
            <a:r>
              <a:rPr lang="en-US" sz="2000" dirty="0">
                <a:solidFill>
                  <a:schemeClr val="accent6"/>
                </a:solidFill>
                <a:latin typeface="Helvetica" panose="020B0604020202020204" pitchFamily="34" charset="0"/>
                <a:cs typeface="Helvetica" panose="020B0604020202020204" pitchFamily="34" charset="0"/>
              </a:rPr>
              <a:t>‘cd’ into the class folder and view the contents. Clone your individual private repository for the class.</a:t>
            </a:r>
          </a:p>
          <a:p>
            <a:pPr marL="0" indent="0">
              <a:buNone/>
            </a:pPr>
            <a:r>
              <a:rPr lang="sv-SE" sz="1600" b="1" dirty="0">
                <a:solidFill>
                  <a:schemeClr val="accent3"/>
                </a:solidFill>
                <a:highlight>
                  <a:srgbClr val="C0C0C0"/>
                </a:highlight>
                <a:latin typeface="Lucida Console" panose="020B0609040504020204" pitchFamily="49" charset="0"/>
              </a:rPr>
              <a:t>cd USPAS_Python_2022</a:t>
            </a:r>
          </a:p>
          <a:p>
            <a:pPr marL="0" indent="0">
              <a:buNone/>
            </a:pPr>
            <a:r>
              <a:rPr lang="sv-SE" sz="1600" b="1" dirty="0">
                <a:solidFill>
                  <a:schemeClr val="accent3"/>
                </a:solidFill>
                <a:highlight>
                  <a:srgbClr val="C0C0C0"/>
                </a:highlight>
                <a:latin typeface="Lucida Console" panose="020B0609040504020204" pitchFamily="49" charset="0"/>
              </a:rPr>
              <a:t>dir</a:t>
            </a:r>
          </a:p>
          <a:p>
            <a:pPr marL="0" indent="0">
              <a:buNone/>
            </a:pPr>
            <a:r>
              <a:rPr lang="sv-SE" sz="1600" b="1" dirty="0">
                <a:solidFill>
                  <a:schemeClr val="accent3"/>
                </a:solidFill>
                <a:highlight>
                  <a:srgbClr val="C0C0C0"/>
                </a:highlight>
                <a:latin typeface="Lucida Console" panose="020B0609040504020204" pitchFamily="49" charset="0"/>
              </a:rPr>
              <a:t>git clone https://github.com/jseldred/USPAS_Python_2022_Test</a:t>
            </a:r>
            <a:endParaRPr lang="en-US" sz="16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except here you would use your last name instead of ‘Test’.</a:t>
            </a:r>
          </a:p>
          <a:p>
            <a:pPr marL="0" indent="0">
              <a:buNone/>
            </a:pPr>
            <a:r>
              <a:rPr lang="en-US" sz="2000" b="1" dirty="0">
                <a:solidFill>
                  <a:schemeClr val="accent6"/>
                </a:solidFill>
                <a:latin typeface="Helvetica" panose="020B0604020202020204" pitchFamily="34" charset="0"/>
                <a:cs typeface="Helvetica" panose="020B0604020202020204" pitchFamily="34" charset="0"/>
              </a:rPr>
              <a:t>8. </a:t>
            </a:r>
            <a:r>
              <a:rPr lang="en-US" sz="2000" dirty="0">
                <a:solidFill>
                  <a:schemeClr val="accent6"/>
                </a:solidFill>
                <a:latin typeface="Helvetica" panose="020B0604020202020204" pitchFamily="34" charset="0"/>
                <a:cs typeface="Helvetica" panose="020B0604020202020204" pitchFamily="34" charset="0"/>
              </a:rPr>
              <a:t>When prompted enter your username and enter your personal access token instead of your password (I recommend copy-and-paste).</a:t>
            </a:r>
          </a:p>
          <a:p>
            <a:pPr marL="0" indent="0">
              <a:buNone/>
            </a:pPr>
            <a:r>
              <a:rPr lang="en-US" sz="2000" dirty="0">
                <a:solidFill>
                  <a:schemeClr val="accent6"/>
                </a:solidFill>
                <a:latin typeface="Helvetica" panose="020B0604020202020204" pitchFamily="34" charset="0"/>
                <a:cs typeface="Helvetica" panose="020B0604020202020204" pitchFamily="34" charset="0"/>
              </a:rPr>
              <a:t>Hit enter, because you won’t see any hint of having pasted the password.</a:t>
            </a:r>
          </a:p>
          <a:p>
            <a:pPr marL="0" indent="0">
              <a:buNone/>
            </a:pPr>
            <a:r>
              <a:rPr lang="en-US" sz="2000" dirty="0">
                <a:solidFill>
                  <a:schemeClr val="accent6"/>
                </a:solidFill>
                <a:latin typeface="Helvetica" panose="020B0604020202020204" pitchFamily="34" charset="0"/>
                <a:cs typeface="Helvetica" panose="020B0604020202020204" pitchFamily="34" charset="0"/>
              </a:rPr>
              <a:t>(If you mess up, just do git clone and try again.)</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(When I did this all on my PC, it just remembered my login and I didn’t have to mess with personal access token stuff. Install </a:t>
            </a:r>
            <a:r>
              <a:rPr lang="en-US" sz="2000" dirty="0">
                <a:solidFill>
                  <a:schemeClr val="accent6"/>
                </a:solidFill>
                <a:latin typeface="Helvetica" panose="020B0604020202020204" pitchFamily="34" charset="0"/>
                <a:cs typeface="Helvetica" panose="020B0604020202020204" pitchFamily="34" charset="0"/>
                <a:hlinkClick r:id="rId3"/>
              </a:rPr>
              <a:t>Git</a:t>
            </a:r>
            <a:r>
              <a:rPr lang="en-US" sz="2000" dirty="0">
                <a:solidFill>
                  <a:schemeClr val="accent6"/>
                </a:solidFill>
                <a:latin typeface="Helvetica" panose="020B0604020202020204" pitchFamily="34" charset="0"/>
                <a:cs typeface="Helvetica" panose="020B0604020202020204" pitchFamily="34" charset="0"/>
              </a:rPr>
              <a:t> and </a:t>
            </a:r>
            <a:r>
              <a:rPr lang="en-US" sz="2000" dirty="0" err="1">
                <a:solidFill>
                  <a:schemeClr val="accent6"/>
                </a:solidFill>
                <a:latin typeface="Helvetica" panose="020B0604020202020204" pitchFamily="34" charset="0"/>
                <a:cs typeface="Helvetica" panose="020B0604020202020204" pitchFamily="34" charset="0"/>
                <a:hlinkClick r:id="rId4"/>
              </a:rPr>
              <a:t>Github</a:t>
            </a:r>
            <a:r>
              <a:rPr lang="en-US" sz="2000" dirty="0">
                <a:solidFill>
                  <a:schemeClr val="accent6"/>
                </a:solidFill>
                <a:latin typeface="Helvetica" panose="020B0604020202020204" pitchFamily="34" charset="0"/>
                <a:cs typeface="Helvetica" panose="020B0604020202020204" pitchFamily="34" charset="0"/>
                <a:hlinkClick r:id="rId4"/>
              </a:rPr>
              <a:t> Desktop</a:t>
            </a:r>
            <a:r>
              <a:rPr lang="en-US" sz="2000" dirty="0">
                <a:solidFill>
                  <a:schemeClr val="accent6"/>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133483512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Optional: Setup your </a:t>
            </a:r>
            <a:r>
              <a:rPr lang="en-US" sz="2400" dirty="0" err="1">
                <a:solidFill>
                  <a:schemeClr val="tx2"/>
                </a:solidFill>
              </a:rPr>
              <a:t>Github</a:t>
            </a:r>
            <a:r>
              <a:rPr lang="en-US" sz="2400" dirty="0">
                <a:solidFill>
                  <a:schemeClr val="tx2"/>
                </a:solidFill>
              </a:rPr>
              <a:t> Desktop</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latin typeface="Helvetica" panose="020B0604020202020204" pitchFamily="34" charset="0"/>
                <a:cs typeface="Helvetica" panose="020B0604020202020204" pitchFamily="34" charset="0"/>
              </a:rPr>
              <a:t>1. </a:t>
            </a:r>
            <a:r>
              <a:rPr lang="en-US" sz="2000" dirty="0">
                <a:solidFill>
                  <a:schemeClr val="accent6"/>
                </a:solidFill>
                <a:latin typeface="Helvetica" panose="020B0604020202020204" pitchFamily="34" charset="0"/>
                <a:cs typeface="Helvetica" panose="020B0604020202020204" pitchFamily="34" charset="0"/>
              </a:rPr>
              <a:t>Open up ‘Default Programs’ and scroll down to ‘Web Browser’ and select either ‘Firefox’ or ‘Chrome’</a:t>
            </a:r>
          </a:p>
          <a:p>
            <a:pPr marL="0" indent="0">
              <a:buNone/>
            </a:pPr>
            <a:r>
              <a:rPr lang="en-US" sz="2000" b="1" dirty="0">
                <a:solidFill>
                  <a:schemeClr val="accent6"/>
                </a:solidFill>
                <a:latin typeface="Helvetica" panose="020B0604020202020204" pitchFamily="34" charset="0"/>
                <a:cs typeface="Helvetica" panose="020B0604020202020204" pitchFamily="34" charset="0"/>
              </a:rPr>
              <a:t>2.</a:t>
            </a:r>
            <a:r>
              <a:rPr lang="en-US" sz="2000" dirty="0">
                <a:solidFill>
                  <a:schemeClr val="accent6"/>
                </a:solidFill>
                <a:latin typeface="Helvetica" panose="020B0604020202020204" pitchFamily="34" charset="0"/>
                <a:cs typeface="Helvetica" panose="020B0604020202020204" pitchFamily="34" charset="0"/>
              </a:rPr>
              <a:t> Open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Desktop and login.</a:t>
            </a:r>
            <a:endParaRPr lang="en-US" sz="2000" b="1"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chemeClr val="accent6"/>
                </a:solidFill>
                <a:latin typeface="Helvetica" panose="020B0604020202020204" pitchFamily="34" charset="0"/>
                <a:cs typeface="Helvetica" panose="020B0604020202020204" pitchFamily="34" charset="0"/>
              </a:rPr>
              <a:t>3.</a:t>
            </a:r>
            <a:r>
              <a:rPr lang="en-US" sz="2000" dirty="0">
                <a:solidFill>
                  <a:schemeClr val="accent6"/>
                </a:solidFill>
                <a:latin typeface="Helvetica" panose="020B0604020202020204" pitchFamily="34" charset="0"/>
                <a:cs typeface="Helvetica" panose="020B0604020202020204" pitchFamily="34" charset="0"/>
              </a:rPr>
              <a:t> If you haven’t already cloned the repositories, click ‘Clone a repository from the Internet’. If you have, click ‘Add an Existing Repository from your hard drive’. Add the public repository.</a:t>
            </a:r>
          </a:p>
          <a:p>
            <a:pPr marL="0" indent="0">
              <a:buNone/>
            </a:pPr>
            <a:r>
              <a:rPr lang="en-US" sz="2000" b="1" dirty="0">
                <a:solidFill>
                  <a:schemeClr val="accent6"/>
                </a:solidFill>
                <a:latin typeface="Helvetica" panose="020B0604020202020204" pitchFamily="34" charset="0"/>
                <a:cs typeface="Helvetica" panose="020B0604020202020204" pitchFamily="34" charset="0"/>
              </a:rPr>
              <a:t>4. </a:t>
            </a:r>
            <a:r>
              <a:rPr lang="en-US" sz="2000" dirty="0">
                <a:solidFill>
                  <a:schemeClr val="accent6"/>
                </a:solidFill>
                <a:latin typeface="Helvetica" panose="020B0604020202020204" pitchFamily="34" charset="0"/>
                <a:cs typeface="Helvetica" panose="020B0604020202020204" pitchFamily="34" charset="0"/>
              </a:rPr>
              <a:t>Click ‘Current Repository’ in the upper-left, click ‘Add’, and add your private repository. Click ‘fetch origin’.</a:t>
            </a:r>
            <a:endParaRPr lang="en-US" sz="2000" b="1"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57987063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Python Tutorial</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19266633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Python Tutorials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Adam Watts wrote a tutorial here: </a:t>
            </a:r>
            <a:r>
              <a:rPr lang="en-US" sz="2000" dirty="0">
                <a:solidFill>
                  <a:schemeClr val="accent6"/>
                </a:solidFill>
                <a:latin typeface="Helvetica" panose="020B0604020202020204" pitchFamily="34" charset="0"/>
                <a:cs typeface="Helvetica" panose="020B0604020202020204" pitchFamily="34" charset="0"/>
                <a:hlinkClick r:id="rId3"/>
              </a:rPr>
              <a:t>https://ad.fnal.gov/ebd/users/awatts/python_primer.html</a:t>
            </a:r>
            <a:r>
              <a:rPr lang="en-US" sz="2000" dirty="0">
                <a:solidFill>
                  <a:schemeClr val="accent6"/>
                </a:solidFill>
                <a:latin typeface="Helvetica" panose="020B0604020202020204" pitchFamily="34" charset="0"/>
                <a:cs typeface="Helvetica" panose="020B0604020202020204" pitchFamily="34" charset="0"/>
              </a:rPr>
              <a:t> </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Another high quality tutorial is here:</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4"/>
              </a:rPr>
              <a:t>https://cs231n.github.io/python-numpy-tutorial/</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And even more in-depth here:</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5"/>
              </a:rPr>
              <a:t>https://docs.python.org/3/tutorial/</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 will go through some examples.</a:t>
            </a:r>
          </a:p>
        </p:txBody>
      </p:sp>
    </p:spTree>
    <p:extLst>
      <p:ext uri="{BB962C8B-B14F-4D97-AF65-F5344CB8AC3E}">
        <p14:creationId xmlns:p14="http://schemas.microsoft.com/office/powerpoint/2010/main" val="3924507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Interactive: Topics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Running Python</a:t>
            </a:r>
          </a:p>
          <a:p>
            <a:pPr marL="0" indent="0">
              <a:buNone/>
            </a:pPr>
            <a:r>
              <a:rPr lang="en-US" sz="2000" dirty="0">
                <a:solidFill>
                  <a:schemeClr val="accent6"/>
                </a:solidFill>
                <a:latin typeface="Helvetica" panose="020B0604020202020204" pitchFamily="34" charset="0"/>
                <a:cs typeface="Helvetica" panose="020B0604020202020204" pitchFamily="34" charset="0"/>
              </a:rPr>
              <a:t>Types of Variables</a:t>
            </a:r>
          </a:p>
          <a:p>
            <a:pPr marL="0" indent="0">
              <a:buNone/>
            </a:pPr>
            <a:r>
              <a:rPr lang="en-US" sz="2000" dirty="0">
                <a:solidFill>
                  <a:schemeClr val="accent6"/>
                </a:solidFill>
                <a:latin typeface="Helvetica" panose="020B0604020202020204" pitchFamily="34" charset="0"/>
                <a:cs typeface="Helvetica" panose="020B0604020202020204" pitchFamily="34" charset="0"/>
              </a:rPr>
              <a:t>Changing Variables</a:t>
            </a:r>
          </a:p>
          <a:p>
            <a:pPr marL="0" indent="0">
              <a:buNone/>
            </a:pPr>
            <a:r>
              <a:rPr lang="en-US" sz="2000" dirty="0">
                <a:solidFill>
                  <a:schemeClr val="accent6"/>
                </a:solidFill>
                <a:latin typeface="Helvetica" panose="020B0604020202020204" pitchFamily="34" charset="0"/>
                <a:cs typeface="Helvetica" panose="020B0604020202020204" pitchFamily="34" charset="0"/>
              </a:rPr>
              <a:t>Print Statements</a:t>
            </a:r>
          </a:p>
          <a:p>
            <a:pPr marL="0" indent="0">
              <a:buNone/>
            </a:pPr>
            <a:r>
              <a:rPr lang="en-US" sz="2000" dirty="0">
                <a:solidFill>
                  <a:schemeClr val="accent6"/>
                </a:solidFill>
                <a:latin typeface="Helvetica" panose="020B0604020202020204" pitchFamily="34" charset="0"/>
                <a:cs typeface="Helvetica" panose="020B0604020202020204" pitchFamily="34" charset="0"/>
              </a:rPr>
              <a:t>Lists and indexing</a:t>
            </a:r>
          </a:p>
          <a:p>
            <a:pPr marL="0" indent="0">
              <a:buNone/>
            </a:pPr>
            <a:r>
              <a:rPr lang="en-US" sz="2000" dirty="0" err="1">
                <a:solidFill>
                  <a:schemeClr val="accent6"/>
                </a:solidFill>
                <a:latin typeface="Helvetica" panose="020B0604020202020204" pitchFamily="34" charset="0"/>
                <a:cs typeface="Helvetica" panose="020B0604020202020204" pitchFamily="34" charset="0"/>
              </a:rPr>
              <a:t>Numpy</a:t>
            </a:r>
            <a:r>
              <a:rPr lang="en-US" sz="2000" dirty="0">
                <a:solidFill>
                  <a:schemeClr val="accent6"/>
                </a:solidFill>
                <a:latin typeface="Helvetica" panose="020B0604020202020204" pitchFamily="34" charset="0"/>
                <a:cs typeface="Helvetica" panose="020B0604020202020204" pitchFamily="34" charset="0"/>
              </a:rPr>
              <a:t> arrays</a:t>
            </a:r>
          </a:p>
          <a:p>
            <a:pPr marL="0" indent="0">
              <a:buNone/>
            </a:pPr>
            <a:r>
              <a:rPr lang="en-US" sz="2000" dirty="0">
                <a:solidFill>
                  <a:schemeClr val="accent6"/>
                </a:solidFill>
                <a:latin typeface="Helvetica" panose="020B0604020202020204" pitchFamily="34" charset="0"/>
                <a:cs typeface="Helvetica" panose="020B0604020202020204" pitchFamily="34" charset="0"/>
              </a:rPr>
              <a:t>If Statements</a:t>
            </a:r>
          </a:p>
          <a:p>
            <a:pPr marL="0" indent="0">
              <a:buNone/>
            </a:pPr>
            <a:r>
              <a:rPr lang="en-US" sz="2000" dirty="0">
                <a:solidFill>
                  <a:schemeClr val="accent6"/>
                </a:solidFill>
                <a:latin typeface="Helvetica" panose="020B0604020202020204" pitchFamily="34" charset="0"/>
                <a:cs typeface="Helvetica" panose="020B0604020202020204" pitchFamily="34" charset="0"/>
              </a:rPr>
              <a:t>For Statements</a:t>
            </a:r>
          </a:p>
          <a:p>
            <a:pPr marL="0" indent="0">
              <a:buNone/>
            </a:pPr>
            <a:r>
              <a:rPr lang="en-US" sz="2000" dirty="0">
                <a:solidFill>
                  <a:schemeClr val="accent6"/>
                </a:solidFill>
                <a:latin typeface="Helvetica" panose="020B0604020202020204" pitchFamily="34" charset="0"/>
                <a:cs typeface="Helvetica" panose="020B0604020202020204" pitchFamily="34" charset="0"/>
              </a:rPr>
              <a:t>While Statements</a:t>
            </a:r>
          </a:p>
          <a:p>
            <a:pPr marL="0" indent="0">
              <a:buNone/>
            </a:pPr>
            <a:r>
              <a:rPr lang="en-US" sz="2000" dirty="0">
                <a:solidFill>
                  <a:schemeClr val="accent6"/>
                </a:solidFill>
                <a:latin typeface="Helvetica" panose="020B0604020202020204" pitchFamily="34" charset="0"/>
                <a:cs typeface="Helvetica" panose="020B0604020202020204" pitchFamily="34" charset="0"/>
              </a:rPr>
              <a:t>Functions and arguments</a:t>
            </a:r>
          </a:p>
          <a:p>
            <a:pPr marL="0" indent="0">
              <a:buNone/>
            </a:pPr>
            <a:r>
              <a:rPr lang="en-US" sz="2000" dirty="0">
                <a:solidFill>
                  <a:schemeClr val="accent6"/>
                </a:solidFill>
                <a:latin typeface="Helvetica" panose="020B0604020202020204" pitchFamily="34" charset="0"/>
                <a:cs typeface="Helvetica" panose="020B0604020202020204" pitchFamily="34" charset="0"/>
              </a:rPr>
              <a:t>Comments and scripts</a:t>
            </a:r>
          </a:p>
          <a:p>
            <a:pPr marL="0" indent="0">
              <a:buNone/>
            </a:pPr>
            <a:r>
              <a:rPr lang="en-US" sz="2000">
                <a:solidFill>
                  <a:schemeClr val="accent6"/>
                </a:solidFill>
                <a:latin typeface="Helvetica" panose="020B0604020202020204" pitchFamily="34" charset="0"/>
                <a:cs typeface="Helvetica" panose="020B0604020202020204" pitchFamily="34" charset="0"/>
              </a:rPr>
              <a:t>Example Scripts</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117778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Meet &amp; Greet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rPr>
              <a:t>Dan Green</a:t>
            </a:r>
          </a:p>
          <a:p>
            <a:pPr marL="0" indent="0">
              <a:buNone/>
            </a:pPr>
            <a:r>
              <a:rPr lang="en-US" sz="2000" dirty="0">
                <a:solidFill>
                  <a:schemeClr val="accent6"/>
                </a:solidFill>
              </a:rPr>
              <a:t>MATLAB / Physics Instructor</a:t>
            </a:r>
            <a:endParaRPr lang="en-US" sz="2000" dirty="0">
              <a:solidFill>
                <a:schemeClr val="tx2"/>
              </a:solidFill>
            </a:endParaRPr>
          </a:p>
          <a:p>
            <a:pPr marL="0" indent="0">
              <a:buNone/>
            </a:pPr>
            <a:endParaRPr lang="en-US" sz="1200" b="1" dirty="0">
              <a:solidFill>
                <a:schemeClr val="accent6"/>
              </a:solidFill>
            </a:endParaRPr>
          </a:p>
          <a:p>
            <a:pPr marL="0" indent="0">
              <a:buNone/>
            </a:pPr>
            <a:r>
              <a:rPr lang="en-US" sz="2000" b="1" dirty="0">
                <a:solidFill>
                  <a:schemeClr val="accent6"/>
                </a:solidFill>
              </a:rPr>
              <a:t>Jeff Eldred</a:t>
            </a:r>
          </a:p>
          <a:p>
            <a:pPr marL="0" indent="0">
              <a:buNone/>
            </a:pPr>
            <a:r>
              <a:rPr lang="en-US" sz="2000" dirty="0">
                <a:solidFill>
                  <a:schemeClr val="accent6"/>
                </a:solidFill>
              </a:rPr>
              <a:t>Python / Programming Instructor</a:t>
            </a:r>
          </a:p>
          <a:p>
            <a:pPr marL="0" indent="0">
              <a:buNone/>
            </a:pPr>
            <a:endParaRPr lang="en-US" sz="1200" b="1" dirty="0">
              <a:solidFill>
                <a:schemeClr val="accent6"/>
              </a:solidFill>
            </a:endParaRPr>
          </a:p>
          <a:p>
            <a:pPr marL="0" indent="0">
              <a:buNone/>
            </a:pPr>
            <a:r>
              <a:rPr lang="en-US" sz="2000" b="1" dirty="0">
                <a:solidFill>
                  <a:schemeClr val="accent6"/>
                </a:solidFill>
              </a:rPr>
              <a:t>Adam Watts</a:t>
            </a:r>
          </a:p>
          <a:p>
            <a:pPr marL="0" indent="0">
              <a:buNone/>
            </a:pPr>
            <a:r>
              <a:rPr lang="en-US" sz="2000" dirty="0">
                <a:solidFill>
                  <a:schemeClr val="accent6"/>
                </a:solidFill>
              </a:rPr>
              <a:t>Python / Programming TA</a:t>
            </a:r>
          </a:p>
          <a:p>
            <a:pPr marL="0" indent="0">
              <a:buNone/>
            </a:pPr>
            <a:endParaRPr lang="en-US" sz="2000" dirty="0">
              <a:solidFill>
                <a:schemeClr val="accent6"/>
              </a:solidFill>
            </a:endParaRPr>
          </a:p>
          <a:p>
            <a:pPr marL="0" indent="0">
              <a:buNone/>
            </a:pPr>
            <a:r>
              <a:rPr lang="en-US" sz="2000" b="1" dirty="0">
                <a:solidFill>
                  <a:schemeClr val="accent6"/>
                </a:solidFill>
              </a:rPr>
              <a:t>Introduce Yourself</a:t>
            </a:r>
          </a:p>
          <a:p>
            <a:pPr marL="0" indent="0">
              <a:buNone/>
            </a:pPr>
            <a:r>
              <a:rPr lang="en-US" sz="2000" dirty="0">
                <a:solidFill>
                  <a:schemeClr val="accent6"/>
                </a:solidFill>
              </a:rPr>
              <a:t>Name</a:t>
            </a:r>
          </a:p>
          <a:p>
            <a:pPr marL="0" indent="0">
              <a:buNone/>
            </a:pPr>
            <a:r>
              <a:rPr lang="en-US" sz="2000" dirty="0">
                <a:solidFill>
                  <a:schemeClr val="accent6"/>
                </a:solidFill>
              </a:rPr>
              <a:t>Affiliation</a:t>
            </a:r>
          </a:p>
          <a:p>
            <a:pPr marL="0" indent="0">
              <a:buNone/>
            </a:pPr>
            <a:r>
              <a:rPr lang="en-US" sz="2000" dirty="0">
                <a:solidFill>
                  <a:schemeClr val="accent6"/>
                </a:solidFill>
              </a:rPr>
              <a:t>Interest in this Course</a:t>
            </a:r>
          </a:p>
          <a:p>
            <a:pPr marL="0" indent="0">
              <a:buNone/>
            </a:pPr>
            <a:r>
              <a:rPr lang="en-US" sz="2000" dirty="0">
                <a:solidFill>
                  <a:schemeClr val="accent6"/>
                </a:solidFill>
              </a:rPr>
              <a:t>Anything else you’d like to share</a:t>
            </a:r>
          </a:p>
        </p:txBody>
      </p:sp>
    </p:spTree>
    <p:extLst>
      <p:ext uri="{BB962C8B-B14F-4D97-AF65-F5344CB8AC3E}">
        <p14:creationId xmlns:p14="http://schemas.microsoft.com/office/powerpoint/2010/main" val="19502085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MATLAB and Python</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790968" cy="52994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rPr>
              <a:t>MATLAB is </a:t>
            </a:r>
            <a:r>
              <a:rPr lang="en-US" sz="2000" dirty="0">
                <a:solidFill>
                  <a:schemeClr val="accent6"/>
                </a:solidFill>
                <a:hlinkClick r:id="rId3"/>
              </a:rPr>
              <a:t>proprietary</a:t>
            </a:r>
            <a:r>
              <a:rPr lang="en-US" sz="2000" dirty="0">
                <a:solidFill>
                  <a:schemeClr val="accent6"/>
                </a:solidFill>
              </a:rPr>
              <a:t>: $50-$150 student license, $500-$700 academic.</a:t>
            </a:r>
          </a:p>
          <a:p>
            <a:pPr marL="0" indent="0">
              <a:buNone/>
            </a:pPr>
            <a:r>
              <a:rPr lang="en-US" sz="2000" dirty="0">
                <a:solidFill>
                  <a:schemeClr val="accent6"/>
                </a:solidFill>
              </a:rPr>
              <a:t>	- </a:t>
            </a:r>
            <a:r>
              <a:rPr lang="en-US" sz="2000" dirty="0">
                <a:solidFill>
                  <a:schemeClr val="accent6"/>
                </a:solidFill>
                <a:hlinkClick r:id="rId4"/>
              </a:rPr>
              <a:t>Octave</a:t>
            </a:r>
            <a:r>
              <a:rPr lang="en-US" sz="2000" dirty="0">
                <a:solidFill>
                  <a:schemeClr val="accent6"/>
                </a:solidFill>
              </a:rPr>
              <a:t> is a free version of MATLAB with the exact same syntax</a:t>
            </a:r>
          </a:p>
          <a:p>
            <a:pPr marL="0" indent="0">
              <a:buNone/>
            </a:pPr>
            <a:r>
              <a:rPr lang="en-US" sz="2000" dirty="0">
                <a:solidFill>
                  <a:schemeClr val="accent6"/>
                </a:solidFill>
              </a:rPr>
              <a:t>	- But actually Python, share a very similar syntax and capabilities.</a:t>
            </a:r>
          </a:p>
          <a:p>
            <a:pPr marL="0" indent="0">
              <a:buNone/>
            </a:pPr>
            <a:endParaRPr lang="en-US" sz="800" dirty="0">
              <a:solidFill>
                <a:schemeClr val="accent6"/>
              </a:solidFill>
            </a:endParaRPr>
          </a:p>
          <a:p>
            <a:pPr marL="0" indent="0">
              <a:buNone/>
            </a:pPr>
            <a:r>
              <a:rPr lang="en-US" sz="2000" dirty="0">
                <a:solidFill>
                  <a:schemeClr val="accent6"/>
                </a:solidFill>
              </a:rPr>
              <a:t>MATLAB has a built-in text editor, variable viewer, 3D-rotation framework.</a:t>
            </a:r>
          </a:p>
          <a:p>
            <a:pPr marL="0" indent="0">
              <a:buNone/>
            </a:pPr>
            <a:r>
              <a:rPr lang="en-US" sz="2000" dirty="0">
                <a:solidFill>
                  <a:schemeClr val="accent6"/>
                </a:solidFill>
              </a:rPr>
              <a:t>	- We will use Visual Studio Code as a text editor for Python.</a:t>
            </a:r>
          </a:p>
          <a:p>
            <a:pPr marL="0" indent="0">
              <a:buNone/>
            </a:pPr>
            <a:endParaRPr lang="en-US" sz="800" dirty="0">
              <a:solidFill>
                <a:schemeClr val="accent6"/>
              </a:solidFill>
            </a:endParaRPr>
          </a:p>
          <a:p>
            <a:pPr marL="0" indent="0">
              <a:buNone/>
            </a:pPr>
            <a:r>
              <a:rPr lang="en-US" sz="2000" dirty="0">
                <a:solidFill>
                  <a:schemeClr val="accent6"/>
                </a:solidFill>
              </a:rPr>
              <a:t>Both MATLAB and Python have a massive user basis, professionally-written scripts available on the web, packages covering scientific needs.</a:t>
            </a:r>
          </a:p>
          <a:p>
            <a:pPr marL="0" indent="0">
              <a:buNone/>
            </a:pPr>
            <a:r>
              <a:rPr lang="en-US" sz="2000" dirty="0">
                <a:solidFill>
                  <a:schemeClr val="accent6"/>
                </a:solidFill>
              </a:rPr>
              <a:t>	- Python has roughly 8 million to MATLAB’s 4 million.</a:t>
            </a:r>
          </a:p>
          <a:p>
            <a:pPr marL="0" indent="0">
              <a:buNone/>
            </a:pPr>
            <a:endParaRPr lang="en-US" sz="800" dirty="0">
              <a:solidFill>
                <a:schemeClr val="accent6"/>
              </a:solidFill>
            </a:endParaRPr>
          </a:p>
          <a:p>
            <a:pPr marL="0" indent="0">
              <a:buNone/>
            </a:pPr>
            <a:r>
              <a:rPr lang="en-US" sz="2000" dirty="0">
                <a:solidFill>
                  <a:schemeClr val="accent6"/>
                </a:solidFill>
              </a:rPr>
              <a:t>Python is more likely to be used as part of large professional projects.</a:t>
            </a:r>
          </a:p>
          <a:p>
            <a:pPr marL="0" indent="0">
              <a:buNone/>
            </a:pPr>
            <a:r>
              <a:rPr lang="en-US" sz="2000" dirty="0">
                <a:solidFill>
                  <a:schemeClr val="accent6"/>
                </a:solidFill>
              </a:rPr>
              <a:t>	- </a:t>
            </a:r>
            <a:r>
              <a:rPr lang="en-US" sz="2000" dirty="0">
                <a:solidFill>
                  <a:schemeClr val="accent6"/>
                </a:solidFill>
                <a:hlinkClick r:id="rId5"/>
              </a:rPr>
              <a:t>Synergia</a:t>
            </a:r>
            <a:r>
              <a:rPr lang="en-US" sz="2000" dirty="0">
                <a:solidFill>
                  <a:schemeClr val="accent6"/>
                </a:solidFill>
              </a:rPr>
              <a:t> and </a:t>
            </a:r>
            <a:r>
              <a:rPr lang="en-US" sz="2000" dirty="0" err="1">
                <a:solidFill>
                  <a:schemeClr val="accent6"/>
                </a:solidFill>
                <a:hlinkClick r:id="rId6"/>
              </a:rPr>
              <a:t>PyORBIT</a:t>
            </a:r>
            <a:r>
              <a:rPr lang="en-US" sz="2000" dirty="0">
                <a:solidFill>
                  <a:schemeClr val="accent6"/>
                </a:solidFill>
              </a:rPr>
              <a:t> are accelerator codes.</a:t>
            </a:r>
          </a:p>
          <a:p>
            <a:pPr marL="0" indent="0">
              <a:buNone/>
            </a:pPr>
            <a:r>
              <a:rPr lang="en-US" sz="2000" dirty="0">
                <a:solidFill>
                  <a:schemeClr val="accent6"/>
                </a:solidFill>
              </a:rPr>
              <a:t>	- There is also </a:t>
            </a:r>
            <a:r>
              <a:rPr lang="en-US" sz="2000" dirty="0" err="1">
                <a:solidFill>
                  <a:schemeClr val="accent6"/>
                </a:solidFill>
                <a:hlinkClick r:id="rId7"/>
              </a:rPr>
              <a:t>PyROOT</a:t>
            </a:r>
            <a:r>
              <a:rPr lang="en-US" sz="2000" dirty="0">
                <a:solidFill>
                  <a:schemeClr val="accent6"/>
                </a:solidFill>
              </a:rPr>
              <a:t> used in HEP physics.</a:t>
            </a:r>
          </a:p>
          <a:p>
            <a:pPr marL="0" indent="0">
              <a:buNone/>
            </a:pPr>
            <a:r>
              <a:rPr lang="en-US" sz="2000" dirty="0">
                <a:solidFill>
                  <a:schemeClr val="accent6"/>
                </a:solidFill>
              </a:rPr>
              <a:t>	- There is also </a:t>
            </a:r>
            <a:r>
              <a:rPr lang="en-US" sz="2000" dirty="0">
                <a:solidFill>
                  <a:schemeClr val="accent6"/>
                </a:solidFill>
                <a:hlinkClick r:id="rId8"/>
              </a:rPr>
              <a:t>MATLAB Middle Layer</a:t>
            </a:r>
            <a:r>
              <a:rPr lang="en-US" sz="2000" dirty="0">
                <a:solidFill>
                  <a:schemeClr val="accent6"/>
                </a:solidFill>
              </a:rPr>
              <a:t>.</a:t>
            </a:r>
          </a:p>
          <a:p>
            <a:pPr marL="0" indent="0">
              <a:buNone/>
            </a:pPr>
            <a:endParaRPr lang="en-US" sz="800" dirty="0">
              <a:solidFill>
                <a:schemeClr val="accent6"/>
              </a:solidFill>
            </a:endParaRPr>
          </a:p>
          <a:p>
            <a:pPr marL="0" indent="0">
              <a:buNone/>
            </a:pPr>
            <a:r>
              <a:rPr lang="en-US" sz="2000" dirty="0">
                <a:solidFill>
                  <a:schemeClr val="accent6"/>
                </a:solidFill>
                <a:hlinkClick r:id="rId9"/>
              </a:rPr>
              <a:t>Adam Watt’s “Using Python like MATLAB”.</a:t>
            </a:r>
            <a:endParaRPr lang="en-US" sz="2000" dirty="0">
              <a:solidFill>
                <a:schemeClr val="accent6"/>
              </a:solidFill>
            </a:endParaRPr>
          </a:p>
        </p:txBody>
      </p:sp>
    </p:spTree>
    <p:extLst>
      <p:ext uri="{BB962C8B-B14F-4D97-AF65-F5344CB8AC3E}">
        <p14:creationId xmlns:p14="http://schemas.microsoft.com/office/powerpoint/2010/main" val="32085643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Schedule</a:t>
            </a:r>
          </a:p>
        </p:txBody>
      </p:sp>
      <p:pic>
        <p:nvPicPr>
          <p:cNvPr id="3" name="Picture 2" descr="Timeline&#10;&#10;Description automatically generated with medium confidence">
            <a:extLst>
              <a:ext uri="{FF2B5EF4-FFF2-40B4-BE49-F238E27FC236}">
                <a16:creationId xmlns:a16="http://schemas.microsoft.com/office/drawing/2014/main" id="{6AF21B73-5595-413D-967D-FA812C1D4DC0}"/>
              </a:ext>
            </a:extLst>
          </p:cNvPr>
          <p:cNvPicPr>
            <a:picLocks noChangeAspect="1"/>
          </p:cNvPicPr>
          <p:nvPr/>
        </p:nvPicPr>
        <p:blipFill>
          <a:blip r:embed="rId3"/>
          <a:stretch>
            <a:fillRect/>
          </a:stretch>
        </p:blipFill>
        <p:spPr>
          <a:xfrm>
            <a:off x="435428" y="905702"/>
            <a:ext cx="8022348" cy="5046596"/>
          </a:xfrm>
          <a:prstGeom prst="rect">
            <a:avLst/>
          </a:prstGeom>
        </p:spPr>
      </p:pic>
    </p:spTree>
    <p:extLst>
      <p:ext uri="{BB962C8B-B14F-4D97-AF65-F5344CB8AC3E}">
        <p14:creationId xmlns:p14="http://schemas.microsoft.com/office/powerpoint/2010/main" val="17110858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Syllabus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i="0" dirty="0">
                <a:solidFill>
                  <a:schemeClr val="accent6"/>
                </a:solidFill>
                <a:effectLst/>
                <a:latin typeface="Helvetica" panose="020B0604020202020204" pitchFamily="34" charset="0"/>
                <a:cs typeface="Helvetica" panose="020B0604020202020204" pitchFamily="34" charset="0"/>
              </a:rPr>
              <a:t>MATLAB / Physics Topics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Uniform electric and magnetic fields – dipole, solenoid, cyclotron, </a:t>
            </a:r>
            <a:r>
              <a:rPr lang="en-US" sz="1600" b="0" i="0" dirty="0" err="1">
                <a:solidFill>
                  <a:schemeClr val="accent6"/>
                </a:solidFill>
                <a:effectLst/>
                <a:latin typeface="Helvetica" panose="020B0604020202020204" pitchFamily="34" charset="0"/>
                <a:cs typeface="Helvetica" panose="020B0604020202020204" pitchFamily="34" charset="0"/>
              </a:rPr>
              <a:t>ExB</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Quadrupole – doublet, beams – </a:t>
            </a:r>
            <a:r>
              <a:rPr lang="en-US" sz="1600" b="0" i="0" dirty="0" err="1">
                <a:solidFill>
                  <a:schemeClr val="accent6"/>
                </a:solidFill>
                <a:effectLst/>
                <a:latin typeface="Helvetica" panose="020B0604020202020204" pitchFamily="34" charset="0"/>
                <a:cs typeface="Helvetica" panose="020B0604020202020204" pitchFamily="34" charset="0"/>
              </a:rPr>
              <a:t>sextupole</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Accelerator parameters – Twiss and rays, complementary descriptions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FODO and dispersion – unit cell</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Magnet errors – Quad misalign and gradient error</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Induced charge and BPM – measuring emittance and </a:t>
            </a:r>
            <a:r>
              <a:rPr lang="en-US" sz="1600" b="0" i="0" dirty="0" err="1">
                <a:solidFill>
                  <a:schemeClr val="accent6"/>
                </a:solidFill>
                <a:effectLst/>
                <a:latin typeface="Helvetica" panose="020B0604020202020204" pitchFamily="34" charset="0"/>
                <a:cs typeface="Helvetica" panose="020B0604020202020204" pitchFamily="34" charset="0"/>
              </a:rPr>
              <a:t>dp</a:t>
            </a:r>
            <a:r>
              <a:rPr lang="en-US" sz="1600" b="0" i="0" dirty="0">
                <a:solidFill>
                  <a:schemeClr val="accent6"/>
                </a:solidFill>
                <a:effectLst/>
                <a:latin typeface="Helvetica" panose="020B0604020202020204" pitchFamily="34" charset="0"/>
                <a:cs typeface="Helvetica" panose="020B0604020202020204" pitchFamily="34" charset="0"/>
              </a:rPr>
              <a:t>/p</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Cables and </a:t>
            </a:r>
            <a:r>
              <a:rPr lang="en-US" sz="1600" b="0" i="0" dirty="0" err="1">
                <a:solidFill>
                  <a:schemeClr val="accent6"/>
                </a:solidFill>
                <a:effectLst/>
                <a:latin typeface="Helvetica" panose="020B0604020202020204" pitchFamily="34" charset="0"/>
                <a:cs typeface="Helvetica" panose="020B0604020202020204" pitchFamily="34" charset="0"/>
              </a:rPr>
              <a:t>striplines</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Acceleration</a:t>
            </a:r>
            <a:endParaRPr lang="en-US" sz="800" b="0" i="0" dirty="0">
              <a:solidFill>
                <a:schemeClr val="accent6"/>
              </a:solidFill>
              <a:effectLst/>
              <a:latin typeface="Helvetica" panose="020B0604020202020204" pitchFamily="34" charset="0"/>
              <a:cs typeface="Helvetica" panose="020B0604020202020204" pitchFamily="34" charset="0"/>
            </a:endParaRPr>
          </a:p>
          <a:p>
            <a:pPr marL="0" indent="0">
              <a:buNone/>
            </a:pPr>
            <a:br>
              <a:rPr lang="en-US" sz="800" dirty="0">
                <a:solidFill>
                  <a:schemeClr val="accent6"/>
                </a:solidFill>
                <a:latin typeface="Helvetica" panose="020B0604020202020204" pitchFamily="34" charset="0"/>
                <a:cs typeface="Helvetica" panose="020B0604020202020204" pitchFamily="34" charset="0"/>
              </a:rPr>
            </a:br>
            <a:r>
              <a:rPr lang="en-US" sz="1600" b="1" i="0" dirty="0">
                <a:solidFill>
                  <a:schemeClr val="accent6"/>
                </a:solidFill>
                <a:effectLst/>
                <a:latin typeface="Helvetica" panose="020B0604020202020204" pitchFamily="34" charset="0"/>
                <a:cs typeface="Helvetica" panose="020B0604020202020204" pitchFamily="34" charset="0"/>
              </a:rPr>
              <a:t>Python Programming Topics</a:t>
            </a:r>
          </a:p>
          <a:p>
            <a:pPr marL="0" indent="0">
              <a:buNone/>
            </a:pPr>
            <a:r>
              <a:rPr lang="en-US" sz="1600" dirty="0">
                <a:solidFill>
                  <a:schemeClr val="accent6"/>
                </a:solidFill>
                <a:latin typeface="Helvetica" panose="020B0604020202020204" pitchFamily="34" charset="0"/>
                <a:cs typeface="Helvetica" panose="020B0604020202020204" pitchFamily="34" charset="0"/>
              </a:rPr>
              <a:t>- </a:t>
            </a:r>
            <a:r>
              <a:rPr lang="en-US" sz="1600" b="0" i="0" dirty="0">
                <a:solidFill>
                  <a:schemeClr val="accent6"/>
                </a:solidFill>
                <a:effectLst/>
                <a:latin typeface="Helvetica" panose="020B0604020202020204" pitchFamily="34" charset="0"/>
                <a:cs typeface="Helvetica" panose="020B0604020202020204" pitchFamily="34" charset="0"/>
              </a:rPr>
              <a:t>The Basics – interpret vs scripting, basic coding operations, </a:t>
            </a:r>
            <a:r>
              <a:rPr lang="en-US" sz="1600" b="0" i="0" dirty="0" err="1">
                <a:solidFill>
                  <a:schemeClr val="accent6"/>
                </a:solidFill>
                <a:effectLst/>
                <a:latin typeface="Helvetica" panose="020B0604020202020204" pitchFamily="34" charset="0"/>
                <a:cs typeface="Helvetica" panose="020B0604020202020204" pitchFamily="34" charset="0"/>
              </a:rPr>
              <a:t>numpy</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Plotting – matplotlib, 2D colormap, histograms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Statistical / Analytical Tools – random numbers, percentiles, FFTs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Symbolic Variables – declaring, differential equations, matrices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Optimization – general minimization, curve fitting</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Input &amp; Output – csv files, text parsing, running system commands</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1600" b="1" dirty="0">
                <a:solidFill>
                  <a:schemeClr val="accent6"/>
                </a:solidFill>
                <a:latin typeface="Helvetica" panose="020B0604020202020204" pitchFamily="34" charset="0"/>
                <a:cs typeface="Helvetica" panose="020B0604020202020204" pitchFamily="34" charset="0"/>
              </a:rPr>
              <a:t>Homework 70% </a:t>
            </a:r>
            <a:r>
              <a:rPr lang="en-US" sz="1600" dirty="0">
                <a:solidFill>
                  <a:schemeClr val="accent6"/>
                </a:solidFill>
                <a:latin typeface="Helvetica" panose="020B0604020202020204" pitchFamily="34" charset="0"/>
                <a:cs typeface="Helvetica" panose="020B0604020202020204" pitchFamily="34" charset="0"/>
              </a:rPr>
              <a:t>(10%+20%+20%+20%) </a:t>
            </a:r>
            <a:r>
              <a:rPr lang="en-US" sz="1600" b="1" dirty="0">
                <a:solidFill>
                  <a:schemeClr val="accent6"/>
                </a:solidFill>
                <a:latin typeface="Helvetica" panose="020B0604020202020204" pitchFamily="34" charset="0"/>
                <a:cs typeface="Helvetica" panose="020B0604020202020204" pitchFamily="34" charset="0"/>
              </a:rPr>
              <a:t>Final Project 30%</a:t>
            </a:r>
          </a:p>
        </p:txBody>
      </p:sp>
    </p:spTree>
    <p:extLst>
      <p:ext uri="{BB962C8B-B14F-4D97-AF65-F5344CB8AC3E}">
        <p14:creationId xmlns:p14="http://schemas.microsoft.com/office/powerpoint/2010/main" val="31422543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7</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7</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7</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Installing Python</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5215987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8</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8</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8</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Installing Python</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rPr>
              <a:t>AWS machines already have Python installed.</a:t>
            </a:r>
          </a:p>
          <a:p>
            <a:pPr marL="0" indent="0">
              <a:buNone/>
            </a:pPr>
            <a:r>
              <a:rPr lang="en-US" sz="2000" dirty="0">
                <a:solidFill>
                  <a:schemeClr val="accent6"/>
                </a:solidFill>
              </a:rPr>
              <a:t>	- Use Python as an interactive terminal or to run a pre-written .</a:t>
            </a:r>
            <a:r>
              <a:rPr lang="en-US" sz="2000" dirty="0" err="1">
                <a:solidFill>
                  <a:schemeClr val="accent6"/>
                </a:solidFill>
              </a:rPr>
              <a:t>py</a:t>
            </a:r>
            <a:r>
              <a:rPr lang="en-US" sz="2000" dirty="0">
                <a:solidFill>
                  <a:schemeClr val="accent6"/>
                </a:solidFill>
              </a:rPr>
              <a:t> script.</a:t>
            </a:r>
          </a:p>
          <a:p>
            <a:pPr marL="0" indent="0">
              <a:buNone/>
            </a:pPr>
            <a:r>
              <a:rPr lang="en-US" sz="2000" dirty="0">
                <a:solidFill>
                  <a:schemeClr val="accent6"/>
                </a:solidFill>
              </a:rPr>
              <a:t>	- Open Python 3.10 from start bar, or open </a:t>
            </a:r>
            <a:r>
              <a:rPr lang="en-US" sz="2000" dirty="0" err="1">
                <a:solidFill>
                  <a:schemeClr val="accent6"/>
                </a:solidFill>
              </a:rPr>
              <a:t>cmd</a:t>
            </a:r>
            <a:r>
              <a:rPr lang="en-US" sz="2000" dirty="0">
                <a:solidFill>
                  <a:schemeClr val="accent6"/>
                </a:solidFill>
              </a:rPr>
              <a:t> and type </a:t>
            </a:r>
            <a:r>
              <a:rPr lang="en-US" sz="2000" b="1" dirty="0">
                <a:solidFill>
                  <a:schemeClr val="accent3"/>
                </a:solidFill>
                <a:highlight>
                  <a:srgbClr val="C0C0C0"/>
                </a:highlight>
                <a:latin typeface="Lucida Console" panose="020B0609040504020204" pitchFamily="49" charset="0"/>
              </a:rPr>
              <a:t>python</a:t>
            </a:r>
            <a:endParaRPr lang="en-US" sz="2000" dirty="0">
              <a:solidFill>
                <a:schemeClr val="accent6"/>
              </a:solidFill>
            </a:endParaRPr>
          </a:p>
          <a:p>
            <a:pPr marL="0" indent="0">
              <a:buNone/>
            </a:pPr>
            <a:endParaRPr lang="en-US" sz="1200" dirty="0">
              <a:solidFill>
                <a:schemeClr val="accent6"/>
              </a:solidFill>
            </a:endParaRPr>
          </a:p>
          <a:p>
            <a:pPr marL="0" indent="0">
              <a:buNone/>
            </a:pPr>
            <a:r>
              <a:rPr lang="en-US" sz="2000" dirty="0">
                <a:solidFill>
                  <a:schemeClr val="accent6"/>
                </a:solidFill>
              </a:rPr>
              <a:t>Instructions for Python on Windows </a:t>
            </a:r>
            <a:r>
              <a:rPr lang="en-US" sz="2000" dirty="0">
                <a:solidFill>
                  <a:schemeClr val="accent6"/>
                </a:solidFill>
                <a:hlinkClick r:id="rId3"/>
              </a:rPr>
              <a:t>here</a:t>
            </a:r>
            <a:r>
              <a:rPr lang="en-US" sz="2000" dirty="0">
                <a:solidFill>
                  <a:schemeClr val="accent6"/>
                </a:solidFill>
              </a:rPr>
              <a:t>. If Windows has difficulty identifying the </a:t>
            </a:r>
            <a:r>
              <a:rPr lang="en-US" sz="2000" dirty="0" err="1">
                <a:solidFill>
                  <a:schemeClr val="accent6"/>
                </a:solidFill>
              </a:rPr>
              <a:t>Pythonpath</a:t>
            </a:r>
            <a:r>
              <a:rPr lang="en-US" sz="2000" dirty="0">
                <a:solidFill>
                  <a:schemeClr val="accent6"/>
                </a:solidFill>
              </a:rPr>
              <a:t> environmental variable, </a:t>
            </a:r>
            <a:r>
              <a:rPr lang="en-US" sz="2000" dirty="0">
                <a:solidFill>
                  <a:schemeClr val="accent6"/>
                </a:solidFill>
                <a:hlinkClick r:id="rId4"/>
              </a:rPr>
              <a:t>try this</a:t>
            </a:r>
            <a:r>
              <a:rPr lang="en-US" sz="2000" dirty="0">
                <a:solidFill>
                  <a:schemeClr val="accent6"/>
                </a:solidFill>
              </a:rPr>
              <a:t>.</a:t>
            </a:r>
          </a:p>
          <a:p>
            <a:pPr marL="0" indent="0">
              <a:buNone/>
            </a:pPr>
            <a:endParaRPr lang="en-US" sz="1200" dirty="0">
              <a:solidFill>
                <a:schemeClr val="accent6"/>
              </a:solidFill>
            </a:endParaRPr>
          </a:p>
          <a:p>
            <a:pPr marL="0" indent="0">
              <a:buNone/>
            </a:pPr>
            <a:r>
              <a:rPr lang="en-US" sz="2000" dirty="0">
                <a:solidFill>
                  <a:schemeClr val="accent6"/>
                </a:solidFill>
              </a:rPr>
              <a:t>Instructions for Python for </a:t>
            </a:r>
            <a:r>
              <a:rPr lang="en-US" sz="2000" dirty="0" err="1">
                <a:solidFill>
                  <a:schemeClr val="accent6"/>
                </a:solidFill>
              </a:rPr>
              <a:t>linux</a:t>
            </a:r>
            <a:r>
              <a:rPr lang="en-US" sz="2000" dirty="0">
                <a:solidFill>
                  <a:schemeClr val="accent6"/>
                </a:solidFill>
              </a:rPr>
              <a:t>. </a:t>
            </a:r>
            <a:r>
              <a:rPr lang="en-US" sz="1600" b="1" dirty="0" err="1">
                <a:solidFill>
                  <a:schemeClr val="accent3"/>
                </a:solidFill>
                <a:highlight>
                  <a:srgbClr val="C0C0C0"/>
                </a:highlight>
                <a:latin typeface="Lucida Console" panose="020B0609040504020204" pitchFamily="49" charset="0"/>
              </a:rPr>
              <a:t>sudo</a:t>
            </a:r>
            <a:r>
              <a:rPr lang="en-US" sz="1600" b="1" dirty="0">
                <a:solidFill>
                  <a:schemeClr val="accent3"/>
                </a:solidFill>
                <a:highlight>
                  <a:srgbClr val="C0C0C0"/>
                </a:highlight>
                <a:latin typeface="Lucida Console" panose="020B0609040504020204" pitchFamily="49" charset="0"/>
              </a:rPr>
              <a:t> apt-get install python3.10</a:t>
            </a:r>
            <a:endParaRPr lang="en-US" sz="2000" dirty="0">
              <a:solidFill>
                <a:schemeClr val="accent6"/>
              </a:solidFill>
            </a:endParaRPr>
          </a:p>
          <a:p>
            <a:pPr marL="0" indent="0">
              <a:buNone/>
            </a:pPr>
            <a:endParaRPr lang="en-US" sz="1200" dirty="0">
              <a:solidFill>
                <a:schemeClr val="accent6"/>
              </a:solidFill>
            </a:endParaRPr>
          </a:p>
          <a:p>
            <a:pPr marL="0" indent="0">
              <a:buNone/>
            </a:pPr>
            <a:r>
              <a:rPr lang="en-US" sz="2000" dirty="0">
                <a:solidFill>
                  <a:schemeClr val="accent6"/>
                </a:solidFill>
              </a:rPr>
              <a:t>Instructions for Python on Mac </a:t>
            </a:r>
            <a:r>
              <a:rPr lang="en-US" sz="2000" dirty="0">
                <a:solidFill>
                  <a:schemeClr val="accent6"/>
                </a:solidFill>
                <a:hlinkClick r:id="rId5"/>
              </a:rPr>
              <a:t>here</a:t>
            </a:r>
            <a:r>
              <a:rPr lang="en-US" sz="2000" dirty="0">
                <a:solidFill>
                  <a:schemeClr val="accent6"/>
                </a:solidFill>
              </a:rPr>
              <a:t>. (Haven’t verified).</a:t>
            </a:r>
            <a:endParaRPr lang="en-US" sz="2000" dirty="0">
              <a:solidFill>
                <a:schemeClr val="accent6"/>
              </a:solidFill>
              <a:latin typeface="Lucida Console" panose="020B0609040504020204" pitchFamily="49" charset="0"/>
            </a:endParaRPr>
          </a:p>
          <a:p>
            <a:pPr marL="0" indent="0">
              <a:buNone/>
            </a:pPr>
            <a:endParaRPr lang="en-US" sz="1200" dirty="0">
              <a:solidFill>
                <a:schemeClr val="accent6"/>
              </a:solidFill>
            </a:endParaRPr>
          </a:p>
          <a:p>
            <a:pPr marL="0" indent="0">
              <a:buNone/>
            </a:pPr>
            <a:r>
              <a:rPr lang="en-US" sz="2000" dirty="0">
                <a:solidFill>
                  <a:schemeClr val="accent6"/>
                </a:solidFill>
              </a:rPr>
              <a:t>Python3</a:t>
            </a:r>
            <a:r>
              <a:rPr lang="en-US" sz="2000" b="1" dirty="0">
                <a:solidFill>
                  <a:schemeClr val="accent6"/>
                </a:solidFill>
              </a:rPr>
              <a:t> </a:t>
            </a:r>
            <a:r>
              <a:rPr lang="en-US" sz="2000" dirty="0">
                <a:solidFill>
                  <a:schemeClr val="accent6"/>
                </a:solidFill>
              </a:rPr>
              <a:t>is recommended over Python2, mostly backwards compatible.</a:t>
            </a:r>
          </a:p>
        </p:txBody>
      </p:sp>
    </p:spTree>
    <p:extLst>
      <p:ext uri="{BB962C8B-B14F-4D97-AF65-F5344CB8AC3E}">
        <p14:creationId xmlns:p14="http://schemas.microsoft.com/office/powerpoint/2010/main" val="28089359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9</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9</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9</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Installing Python Packages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hlinkClick r:id="rId3"/>
              </a:rPr>
              <a:t>Documentation on installing packages</a:t>
            </a:r>
            <a:endParaRPr lang="en-US" sz="2000" b="1" dirty="0">
              <a:solidFill>
                <a:schemeClr val="accent6"/>
              </a:solidFill>
            </a:endParaRPr>
          </a:p>
          <a:p>
            <a:pPr marL="0" indent="0">
              <a:buNone/>
            </a:pPr>
            <a:endParaRPr lang="en-US" sz="1200" b="1" dirty="0">
              <a:solidFill>
                <a:schemeClr val="accent6"/>
              </a:solidFill>
            </a:endParaRPr>
          </a:p>
          <a:p>
            <a:pPr marL="0" indent="0">
              <a:buNone/>
            </a:pPr>
            <a:r>
              <a:rPr lang="en-US" sz="2000" b="1" dirty="0">
                <a:solidFill>
                  <a:schemeClr val="accent6"/>
                </a:solidFill>
              </a:rPr>
              <a:t>pip</a:t>
            </a:r>
          </a:p>
          <a:p>
            <a:pPr marL="0" indent="0">
              <a:buNone/>
            </a:pPr>
            <a:r>
              <a:rPr lang="en-US" sz="1600" b="1" dirty="0">
                <a:solidFill>
                  <a:schemeClr val="accent3"/>
                </a:solidFill>
                <a:highlight>
                  <a:srgbClr val="C0C0C0"/>
                </a:highlight>
                <a:latin typeface="Lucida Console" panose="020B0609040504020204" pitchFamily="49" charset="0"/>
              </a:rPr>
              <a:t>p</a:t>
            </a:r>
            <a:r>
              <a:rPr lang="sv-SE" sz="1600" b="1" dirty="0">
                <a:solidFill>
                  <a:schemeClr val="accent3"/>
                </a:solidFill>
                <a:highlight>
                  <a:srgbClr val="C0C0C0"/>
                </a:highlight>
                <a:latin typeface="Lucida Console" panose="020B0609040504020204" pitchFamily="49" charset="0"/>
              </a:rPr>
              <a:t>ython -m pip install --upgrade pip</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a:solidFill>
                  <a:schemeClr val="accent3"/>
                </a:solidFill>
                <a:highlight>
                  <a:srgbClr val="C0C0C0"/>
                </a:highlight>
                <a:latin typeface="Lucida Console" panose="020B0609040504020204" pitchFamily="49" charset="0"/>
              </a:rPr>
              <a:t>python -m pip install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a:solidFill>
                  <a:schemeClr val="accent3"/>
                </a:solidFill>
                <a:highlight>
                  <a:srgbClr val="C0C0C0"/>
                </a:highlight>
                <a:latin typeface="Lucida Console" panose="020B0609040504020204" pitchFamily="49" charset="0"/>
              </a:rPr>
              <a:t>python -m pip install --upgrade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a:solidFill>
                  <a:schemeClr val="accent3"/>
                </a:solidFill>
                <a:highlight>
                  <a:srgbClr val="C0C0C0"/>
                </a:highlight>
                <a:latin typeface="Lucida Console" panose="020B0609040504020204" pitchFamily="49" charset="0"/>
              </a:rPr>
              <a:t>python -m pip install --extra-index-</a:t>
            </a:r>
            <a:r>
              <a:rPr lang="en-US" sz="1600" b="1" dirty="0" err="1">
                <a:solidFill>
                  <a:schemeClr val="accent3"/>
                </a:solidFill>
                <a:highlight>
                  <a:srgbClr val="C0C0C0"/>
                </a:highlight>
                <a:latin typeface="Lucida Console" panose="020B0609040504020204" pitchFamily="49" charset="0"/>
              </a:rPr>
              <a:t>url</a:t>
            </a:r>
            <a:r>
              <a:rPr lang="en-US" sz="1600" b="1" dirty="0">
                <a:solidFill>
                  <a:schemeClr val="accent3"/>
                </a:solidFill>
                <a:highlight>
                  <a:srgbClr val="C0C0C0"/>
                </a:highlight>
                <a:latin typeface="Lucida Console" panose="020B0609040504020204" pitchFamily="49" charset="0"/>
              </a:rPr>
              <a:t> http://mypkg.repo/numpy NumPy</a:t>
            </a:r>
          </a:p>
          <a:p>
            <a:pPr marL="0" indent="0">
              <a:buNone/>
            </a:pPr>
            <a:endParaRPr lang="en-US" sz="1200" dirty="0">
              <a:solidFill>
                <a:schemeClr val="accent6"/>
              </a:solidFill>
            </a:endParaRPr>
          </a:p>
          <a:p>
            <a:pPr marL="0" indent="0">
              <a:buNone/>
            </a:pPr>
            <a:r>
              <a:rPr lang="en-US" sz="2000" b="1" dirty="0" err="1">
                <a:solidFill>
                  <a:schemeClr val="accent6"/>
                </a:solidFill>
              </a:rPr>
              <a:t>conda</a:t>
            </a:r>
            <a:endParaRPr lang="en-US" sz="2000" b="1" dirty="0">
              <a:solidFill>
                <a:schemeClr val="accent6"/>
              </a:solidFill>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update </a:t>
            </a:r>
            <a:r>
              <a:rPr lang="en-US" sz="1600" b="1" dirty="0" err="1">
                <a:solidFill>
                  <a:schemeClr val="accent3"/>
                </a:solidFill>
                <a:highlight>
                  <a:srgbClr val="C0C0C0"/>
                </a:highlight>
                <a:latin typeface="Lucida Console" panose="020B0609040504020204" pitchFamily="49" charset="0"/>
              </a:rPr>
              <a:t>conda</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install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update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install --extra-index-</a:t>
            </a:r>
            <a:r>
              <a:rPr lang="en-US" sz="1600" b="1" dirty="0" err="1">
                <a:solidFill>
                  <a:schemeClr val="accent3"/>
                </a:solidFill>
                <a:highlight>
                  <a:srgbClr val="C0C0C0"/>
                </a:highlight>
                <a:latin typeface="Lucida Console" panose="020B0609040504020204" pitchFamily="49" charset="0"/>
              </a:rPr>
              <a:t>url</a:t>
            </a:r>
            <a:r>
              <a:rPr lang="en-US" sz="1600" b="1" dirty="0">
                <a:solidFill>
                  <a:schemeClr val="accent3"/>
                </a:solidFill>
                <a:highlight>
                  <a:srgbClr val="C0C0C0"/>
                </a:highlight>
                <a:latin typeface="Lucida Console" panose="020B0609040504020204" pitchFamily="49" charset="0"/>
              </a:rPr>
              <a:t> http://mypkg.repo/numpy</a:t>
            </a:r>
          </a:p>
        </p:txBody>
      </p:sp>
    </p:spTree>
    <p:extLst>
      <p:ext uri="{BB962C8B-B14F-4D97-AF65-F5344CB8AC3E}">
        <p14:creationId xmlns:p14="http://schemas.microsoft.com/office/powerpoint/2010/main" val="18461722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NAL_TemplateMac_060514">
  <a:themeElements>
    <a:clrScheme name="Fermilab">
      <a:dk1>
        <a:srgbClr val="004C97"/>
      </a:dk1>
      <a:lt1>
        <a:srgbClr val="FFFFFF"/>
      </a:lt1>
      <a:dk2>
        <a:srgbClr val="004C97"/>
      </a:dk2>
      <a:lt2>
        <a:srgbClr val="FFFFFF"/>
      </a:lt2>
      <a:accent1>
        <a:srgbClr val="99D6EA"/>
      </a:accent1>
      <a:accent2>
        <a:srgbClr val="DB720C"/>
      </a:accent2>
      <a:accent3>
        <a:srgbClr val="519A24"/>
      </a:accent3>
      <a:accent4>
        <a:srgbClr val="AF272F"/>
      </a:accent4>
      <a:accent5>
        <a:srgbClr val="00B5E2"/>
      </a:accent5>
      <a:accent6>
        <a:srgbClr val="404040"/>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B6CED81E-951A-4DFA-9287-6DC86C25A1D3}"/>
    </a:ext>
  </a:extLst>
</a:theme>
</file>

<file path=ppt/theme/theme2.xml><?xml version="1.0" encoding="utf-8"?>
<a:theme xmlns:a="http://schemas.openxmlformats.org/drawingml/2006/main" name="Fermilab: Footer Only">
  <a:themeElements>
    <a:clrScheme name="Fermilab 1">
      <a:dk1>
        <a:srgbClr val="003087"/>
      </a:dk1>
      <a:lt1>
        <a:srgbClr val="FFFFFF"/>
      </a:lt1>
      <a:dk2>
        <a:srgbClr val="003087"/>
      </a:dk2>
      <a:lt2>
        <a:srgbClr val="FFFFFF"/>
      </a:lt2>
      <a:accent1>
        <a:srgbClr val="99D6EA"/>
      </a:accent1>
      <a:accent2>
        <a:srgbClr val="DB720C"/>
      </a:accent2>
      <a:accent3>
        <a:srgbClr val="519A24"/>
      </a:accent3>
      <a:accent4>
        <a:srgbClr val="AF272F"/>
      </a:accent4>
      <a:accent5>
        <a:srgbClr val="00B5E2"/>
      </a:accent5>
      <a:accent6>
        <a:srgbClr val="505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3CED6F7E-0C40-4358-9557-CEEF733EC3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86297</TotalTime>
  <Words>2361</Words>
  <Application>Microsoft Office PowerPoint</Application>
  <PresentationFormat>On-screen Show (4:3)</PresentationFormat>
  <Paragraphs>529</Paragraphs>
  <Slides>26</Slides>
  <Notes>25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Helvetica</vt:lpstr>
      <vt:lpstr>Lucida Console</vt:lpstr>
      <vt:lpstr>Times New Roman</vt:lpstr>
      <vt:lpstr>FNAL_TemplateMac_060514</vt:lpstr>
      <vt:lpstr>Fermilab: Footer Only</vt:lpstr>
      <vt:lpstr>Lecture 1: Preliminaries, Github, Windows,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Sandbox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IOTA Optics Update: Flexibility for Experiments</dc:title>
  <dc:creator>Alexander L. Romanov x 13883N</dc:creator>
  <cp:lastModifiedBy>jseldredphysics@gmail.com</cp:lastModifiedBy>
  <cp:revision>974</cp:revision>
  <cp:lastPrinted>2014-01-20T19:40:21Z</cp:lastPrinted>
  <dcterms:created xsi:type="dcterms:W3CDTF">2016-06-09T21:29:32Z</dcterms:created>
  <dcterms:modified xsi:type="dcterms:W3CDTF">2022-02-07T06:08:17Z</dcterms:modified>
</cp:coreProperties>
</file>