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8" r:id="rId3"/>
    <p:sldId id="260" r:id="rId4"/>
    <p:sldId id="257" r:id="rId5"/>
    <p:sldId id="261" r:id="rId6"/>
    <p:sldId id="259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wnloads\Manualvalidation_weather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wnloads\Manualvalidation_weather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wnloads\Manualvalidation_weather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wnloads\Manualvalidation_weather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wnloads\Manualvalidation_weather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wnloads\metootwee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530465\Documents\floren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22-48FA-AA1B-72C813D2B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22-48FA-AA1B-72C813D2B1E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205C2B6-FD59-408B-BB35-BC718E0A8F3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622-48FA-AA1B-72C813D2B1E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22-48FA-AA1B-72C813D2B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'[Manualvalidation_weather (1).xlsx]Neutral - Positive'!$K$2:$L$2</c:f>
              <c:numCache>
                <c:formatCode>General</c:formatCode>
                <c:ptCount val="2"/>
                <c:pt idx="0">
                  <c:v>428</c:v>
                </c:pt>
                <c:pt idx="1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22-48FA-AA1B-72C813D2B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CE-42B3-8ABF-5693EC6E4A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CE-42B3-8ABF-5693EC6E4A34}"/>
              </c:ext>
            </c:extLst>
          </c:dPt>
          <c:dLbls>
            <c:dLbl>
              <c:idx val="0"/>
              <c:layout>
                <c:manualLayout>
                  <c:x val="-0.14613079615048119"/>
                  <c:y val="-0.1789213327500729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lang="en-US" sz="2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9F8DF00-901B-412A-8ECA-9FFB144B8FFA}" type="PERCENTAGE">
                      <a:rPr lang="en-US">
                        <a:solidFill>
                          <a:schemeClr val="bg1"/>
                        </a:solidFill>
                      </a:rPr>
                      <a:pPr algn="ctr">
                        <a:defRPr lang="en-US" sz="2800" b="1"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19444444444444"/>
                      <c:h val="0.130462962962962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1CE-42B3-8ABF-5693EC6E4A3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CE-42B3-8ABF-5693EC6E4A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'[Manualvalidation_weather (1).xlsx]Neutral - Positive'!$K$3:$L$3</c:f>
              <c:numCache>
                <c:formatCode>General</c:formatCode>
                <c:ptCount val="2"/>
                <c:pt idx="0">
                  <c:v>447</c:v>
                </c:pt>
                <c:pt idx="1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CE-42B3-8ABF-5693EC6E4A3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48-48F7-88E4-A91A12A927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48-48F7-88E4-A91A12A92743}"/>
              </c:ext>
            </c:extLst>
          </c:dPt>
          <c:dLbls>
            <c:dLbl>
              <c:idx val="0"/>
              <c:layout>
                <c:manualLayout>
                  <c:x val="-0.15930643044619422"/>
                  <c:y val="-0.14595071449402158"/>
                </c:manualLayout>
              </c:layout>
              <c:tx>
                <c:rich>
                  <a:bodyPr/>
                  <a:lstStyle/>
                  <a:p>
                    <a:fld id="{27DCF5B4-89FC-4D95-BE70-97C5D9DE1221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648-48F7-88E4-A91A12A927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48-48F7-88E4-A91A12A927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'[Manualvalidation_weather (1).xlsx]Neutral- Negative'!$K$2:$L$2</c:f>
              <c:numCache>
                <c:formatCode>General</c:formatCode>
                <c:ptCount val="2"/>
                <c:pt idx="0">
                  <c:v>151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48-48F7-88E4-A91A12A927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A5-4CA8-ABA0-932874A791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A5-4CA8-ABA0-932874A791B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8049877-9442-4434-932E-41F72131AEB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DA5-4CA8-ABA0-932874A791B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A5-4CA8-ABA0-932874A791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'[Manualvalidation_weather (1).xlsx]Neutral- Negative'!$K$3:$L$3</c:f>
              <c:numCache>
                <c:formatCode>General</c:formatCode>
                <c:ptCount val="2"/>
                <c:pt idx="0">
                  <c:v>183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A5-4CA8-ABA0-932874A791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tx1"/>
                </a:solidFill>
              </a:rPr>
              <a:t>No.</a:t>
            </a:r>
            <a:r>
              <a:rPr lang="en-US" sz="2800" b="1" baseline="0" dirty="0">
                <a:solidFill>
                  <a:schemeClr val="tx1"/>
                </a:solidFill>
              </a:rPr>
              <a:t> of Tweets on #</a:t>
            </a:r>
            <a:r>
              <a:rPr lang="en-US" sz="2800" b="1" baseline="0" dirty="0" err="1">
                <a:solidFill>
                  <a:schemeClr val="tx1"/>
                </a:solidFill>
              </a:rPr>
              <a:t>MeToo</a:t>
            </a:r>
            <a:r>
              <a:rPr lang="en-US" sz="2800" b="1" baseline="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Sheet2!$A$2:$A$6</c:f>
              <c:numCache>
                <c:formatCode>mmm\-yy</c:formatCode>
                <c:ptCount val="5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</c:numCache>
            </c:numRef>
          </c:cat>
          <c:val>
            <c:numRef>
              <c:f>Sheet2!$C$2:$C$6</c:f>
              <c:numCache>
                <c:formatCode>General</c:formatCode>
                <c:ptCount val="5"/>
                <c:pt idx="0">
                  <c:v>6019</c:v>
                </c:pt>
                <c:pt idx="1">
                  <c:v>112511</c:v>
                </c:pt>
                <c:pt idx="2">
                  <c:v>144611</c:v>
                </c:pt>
                <c:pt idx="3">
                  <c:v>108630</c:v>
                </c:pt>
                <c:pt idx="4">
                  <c:v>22098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5-4831-9617-267B389EB1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1903688"/>
        <c:axId val="571902048"/>
      </c:barChart>
      <c:dateAx>
        <c:axId val="5719036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902048"/>
        <c:crosses val="autoZero"/>
        <c:auto val="1"/>
        <c:lblOffset val="100"/>
        <c:baseTimeUnit val="months"/>
      </c:dateAx>
      <c:valAx>
        <c:axId val="57190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90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No. of tweets for Florence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Sheet1!$A$2:$A$30</c:f>
              <c:numCache>
                <c:formatCode>m/d/yyyy</c:formatCode>
                <c:ptCount val="29"/>
                <c:pt idx="0">
                  <c:v>43348</c:v>
                </c:pt>
                <c:pt idx="1">
                  <c:v>43349</c:v>
                </c:pt>
                <c:pt idx="2">
                  <c:v>43350</c:v>
                </c:pt>
                <c:pt idx="3">
                  <c:v>43351</c:v>
                </c:pt>
                <c:pt idx="4">
                  <c:v>43352</c:v>
                </c:pt>
                <c:pt idx="5">
                  <c:v>43353</c:v>
                </c:pt>
                <c:pt idx="6">
                  <c:v>43354</c:v>
                </c:pt>
                <c:pt idx="7">
                  <c:v>43355</c:v>
                </c:pt>
                <c:pt idx="8">
                  <c:v>43356</c:v>
                </c:pt>
                <c:pt idx="9">
                  <c:v>43357</c:v>
                </c:pt>
                <c:pt idx="10">
                  <c:v>43358</c:v>
                </c:pt>
                <c:pt idx="11">
                  <c:v>43359</c:v>
                </c:pt>
                <c:pt idx="12">
                  <c:v>43360</c:v>
                </c:pt>
                <c:pt idx="13">
                  <c:v>43361</c:v>
                </c:pt>
                <c:pt idx="14">
                  <c:v>43362</c:v>
                </c:pt>
                <c:pt idx="15">
                  <c:v>43363</c:v>
                </c:pt>
                <c:pt idx="16">
                  <c:v>43364</c:v>
                </c:pt>
                <c:pt idx="17">
                  <c:v>43365</c:v>
                </c:pt>
                <c:pt idx="18">
                  <c:v>43366</c:v>
                </c:pt>
                <c:pt idx="19">
                  <c:v>43367</c:v>
                </c:pt>
                <c:pt idx="20">
                  <c:v>43368</c:v>
                </c:pt>
                <c:pt idx="21">
                  <c:v>43369</c:v>
                </c:pt>
                <c:pt idx="22">
                  <c:v>43370</c:v>
                </c:pt>
                <c:pt idx="23">
                  <c:v>43371</c:v>
                </c:pt>
                <c:pt idx="24">
                  <c:v>43372</c:v>
                </c:pt>
                <c:pt idx="25">
                  <c:v>43373</c:v>
                </c:pt>
                <c:pt idx="26">
                  <c:v>43374</c:v>
                </c:pt>
                <c:pt idx="27">
                  <c:v>43375</c:v>
                </c:pt>
                <c:pt idx="28">
                  <c:v>43376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13519</c:v>
                </c:pt>
                <c:pt idx="1">
                  <c:v>16789</c:v>
                </c:pt>
                <c:pt idx="2">
                  <c:v>18149</c:v>
                </c:pt>
                <c:pt idx="3">
                  <c:v>31606</c:v>
                </c:pt>
                <c:pt idx="4">
                  <c:v>60596</c:v>
                </c:pt>
                <c:pt idx="5">
                  <c:v>259221</c:v>
                </c:pt>
                <c:pt idx="6">
                  <c:v>430562</c:v>
                </c:pt>
                <c:pt idx="7">
                  <c:v>747091</c:v>
                </c:pt>
                <c:pt idx="8">
                  <c:v>680341</c:v>
                </c:pt>
                <c:pt idx="9">
                  <c:v>786233</c:v>
                </c:pt>
                <c:pt idx="10">
                  <c:v>530983</c:v>
                </c:pt>
                <c:pt idx="11">
                  <c:v>314687</c:v>
                </c:pt>
                <c:pt idx="12">
                  <c:v>274561</c:v>
                </c:pt>
                <c:pt idx="13">
                  <c:v>192688</c:v>
                </c:pt>
                <c:pt idx="14">
                  <c:v>158988</c:v>
                </c:pt>
                <c:pt idx="15">
                  <c:v>110942</c:v>
                </c:pt>
                <c:pt idx="16">
                  <c:v>81452</c:v>
                </c:pt>
                <c:pt idx="17">
                  <c:v>55599</c:v>
                </c:pt>
                <c:pt idx="18">
                  <c:v>36504</c:v>
                </c:pt>
                <c:pt idx="19">
                  <c:v>40868</c:v>
                </c:pt>
                <c:pt idx="20">
                  <c:v>29619</c:v>
                </c:pt>
                <c:pt idx="21">
                  <c:v>25518</c:v>
                </c:pt>
                <c:pt idx="22">
                  <c:v>18688</c:v>
                </c:pt>
                <c:pt idx="23">
                  <c:v>14120</c:v>
                </c:pt>
                <c:pt idx="24">
                  <c:v>10432</c:v>
                </c:pt>
                <c:pt idx="25">
                  <c:v>8174</c:v>
                </c:pt>
                <c:pt idx="26">
                  <c:v>8672</c:v>
                </c:pt>
                <c:pt idx="27">
                  <c:v>11876</c:v>
                </c:pt>
                <c:pt idx="28">
                  <c:v>3097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0-4D65-95CF-8B78D447A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176832"/>
        <c:axId val="475177160"/>
      </c:scatterChart>
      <c:valAx>
        <c:axId val="4751768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177160"/>
        <c:crosses val="autoZero"/>
        <c:crossBetween val="midCat"/>
      </c:valAx>
      <c:valAx>
        <c:axId val="475177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176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E81CC-E481-45F2-8F89-B47EA03990C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CB3C8-AB3C-4B58-9FF5-69E9502D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</a:t>
            </a:r>
          </a:p>
          <a:p>
            <a:r>
              <a:rPr lang="en-US" dirty="0"/>
              <a:t>Total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Processing data block diagram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CB3C8-AB3C-4B58-9FF5-69E9502D55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CB3C8-AB3C-4B58-9FF5-69E9502D5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</a:t>
            </a:r>
          </a:p>
          <a:p>
            <a:r>
              <a:rPr lang="en-US" dirty="0"/>
              <a:t>Total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Processing data block diagram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CB3C8-AB3C-4B58-9FF5-69E9502D5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CB3C8-AB3C-4B58-9FF5-69E9502D5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724D-6247-467D-8A4F-8902D379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D5B2-819C-44C4-905A-DA20BD77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3DF0-B02F-403B-BBA2-108CC931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CB66-17D5-47ED-89B6-EA4D9230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1210-EDD4-4928-9008-86691D24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F0B1-283B-48F9-8FD9-1B9B59F4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A57F6-A2E1-44A3-B9B1-47619DAF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9AF5-ECCE-4B10-B24F-E5D6BE2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F413-3EF6-4B5B-8C14-99F275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3F29-38D1-4912-9041-DF05ADC3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AB31F-05CC-47ED-AF65-47EAF35D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BEA4-8E41-413F-BED0-6FB1532BE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36A4-94E0-4F4F-9BCE-F43905F1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CF00-ABCC-4079-AF7C-2119BF80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AF32-9F46-4A32-8776-FDE5E0A4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5BDC-A61E-4AC4-886E-9DAAC2A4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BF9-8995-4131-8E6C-B0758984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225B-A881-4EF3-9A76-7E9893EE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EDA8-06D3-4B28-93F7-66624797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E0E8-0B2D-43A2-8D14-E1B7661E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013-315B-489F-8DD6-D57C23DB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32FA-F3D4-4D04-BB6D-84B172FA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6A9F-454E-4AE1-8CDE-E34957BC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07E5-6B43-493C-8384-1D28C33A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8C83-CE8A-40E9-8623-D8EB4E10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3A88-0D7F-4C5A-8186-75F944F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30F2-FB7A-48D6-9906-189BDA621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902C8-5B01-4FC9-9FBD-DE58AD7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BFB2-1510-4E6F-8449-5C3356CE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C62C-F8BC-4BF4-8476-959409A6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3DEEA-4629-4677-B21C-28AB3567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BEB5-294E-4B67-B564-DE68BF7F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EBB5-95C8-4156-B87C-E4B95F1C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823FF-CCEE-4DDA-94EF-68FAB0E0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88594-0701-486C-BBD8-DF950348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0637F-5022-46DE-85C1-D26B1AEE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BD8DA-A8FD-454B-9D99-D8232B3F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C23EF-1FBD-4FB7-8CB7-1FECBA79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A84D2-AFC4-4341-A4FF-AAB58B7D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A981-3BE3-4BA2-99AE-428594E4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9A182-E1E7-4602-BAF2-84BACFF1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2AAC-A520-49F2-A1D2-28B790C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415B4-5F8D-485A-BECF-BAC0AB8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97A30-DF63-463E-B240-E69B88A5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63BFB-C522-49F7-A077-A8633D5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862E8-D40F-42EA-BF81-BFFBB83A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0B75-6E48-4E35-80D3-AB4FDC30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F527-4D1B-402F-AE6A-9EC9B48C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2450-F2AE-4F14-AC0B-1CA80B36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A30D2-5912-44C1-BBE5-3214AD5F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EA67-F507-4C97-8555-410B7DC9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1F12C-530E-4E7C-B03E-273C5802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0EDC-3AD8-4111-8959-C4F89DF4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9F368-65BB-4FF3-990F-8EA3C33E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4F02F-C059-491F-B2B7-CB60A873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6D44D-F59B-4818-8068-95283DC5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A36AF-FA35-4A1C-AA06-B84E1EA4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1444A-7872-4AC8-B5E4-9975857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A3910-D613-4E6F-8468-4B09C55D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BCA3-3E58-42DF-8DD2-B57C1707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9C36-62EC-4D1C-9906-918C2CF8A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1015-C592-4344-89EE-B3166364189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6C6C-7EAA-4D92-80B9-8F1F43466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2A7E-AA0D-4DB0-9C6B-C1B53AFDA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DB73-BCFA-4D2F-87CC-37D012B6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F183C-6E98-4772-B99B-B5B66591B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8A28A3-728B-4832-91B3-C8B14AA28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6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CB226-2DBC-46BC-84CA-F3769B92FBDD}"/>
              </a:ext>
            </a:extLst>
          </p:cNvPr>
          <p:cNvSpPr txBox="1"/>
          <p:nvPr/>
        </p:nvSpPr>
        <p:spPr>
          <a:xfrm>
            <a:off x="6839712" y="104398"/>
            <a:ext cx="59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Total number of tweets: </a:t>
            </a:r>
          </a:p>
          <a:p>
            <a:pPr algn="ctr"/>
            <a:r>
              <a:rPr lang="en-US" sz="3600" b="1" dirty="0"/>
              <a:t>4971575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E7FBB2-D2E1-4BA5-89D5-4DD34859A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203881"/>
              </p:ext>
            </p:extLst>
          </p:nvPr>
        </p:nvGraphicFramePr>
        <p:xfrm>
          <a:off x="360045" y="704563"/>
          <a:ext cx="10996803" cy="5586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230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D93-674D-4BE2-9E0E-B5B0CD2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Ferguson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C30D-B73B-4B44-BDD6-024B144F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32" y="1782889"/>
            <a:ext cx="6585140" cy="5128959"/>
          </a:xfrm>
        </p:spPr>
        <p:txBody>
          <a:bodyPr>
            <a:normAutofit/>
          </a:bodyPr>
          <a:lstStyle/>
          <a:p>
            <a:r>
              <a:rPr lang="en-US" dirty="0"/>
              <a:t>Username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Retweets</a:t>
            </a:r>
          </a:p>
          <a:p>
            <a:r>
              <a:rPr lang="en-US" dirty="0"/>
              <a:t>Favorites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Geo</a:t>
            </a:r>
          </a:p>
          <a:p>
            <a:r>
              <a:rPr lang="en-US" dirty="0"/>
              <a:t>Mentions</a:t>
            </a:r>
          </a:p>
          <a:p>
            <a:r>
              <a:rPr lang="en-US" dirty="0"/>
              <a:t>Hashtags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permalink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7EA19-95DD-4EAA-A7E2-C8033F23AECF}"/>
              </a:ext>
            </a:extLst>
          </p:cNvPr>
          <p:cNvSpPr txBox="1"/>
          <p:nvPr/>
        </p:nvSpPr>
        <p:spPr>
          <a:xfrm>
            <a:off x="4342094" y="3701037"/>
            <a:ext cx="784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Total number of tweets: 45,500</a:t>
            </a:r>
          </a:p>
        </p:txBody>
      </p:sp>
    </p:spTree>
    <p:extLst>
      <p:ext uri="{BB962C8B-B14F-4D97-AF65-F5344CB8AC3E}">
        <p14:creationId xmlns:p14="http://schemas.microsoft.com/office/powerpoint/2010/main" val="35532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5B3F81-2166-4DED-ADAE-F93ACAEC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Neutral tweets as Positive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763B7-1C1C-4642-B5D4-F37489691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83056"/>
              </p:ext>
            </p:extLst>
          </p:nvPr>
        </p:nvGraphicFramePr>
        <p:xfrm>
          <a:off x="838200" y="1937385"/>
          <a:ext cx="9246704" cy="14916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72409">
                  <a:extLst>
                    <a:ext uri="{9D8B030D-6E8A-4147-A177-3AD203B41FA5}">
                      <a16:colId xmlns:a16="http://schemas.microsoft.com/office/drawing/2014/main" val="2303258996"/>
                    </a:ext>
                  </a:extLst>
                </a:gridCol>
                <a:gridCol w="1750943">
                  <a:extLst>
                    <a:ext uri="{9D8B030D-6E8A-4147-A177-3AD203B41FA5}">
                      <a16:colId xmlns:a16="http://schemas.microsoft.com/office/drawing/2014/main" val="3253378220"/>
                    </a:ext>
                  </a:extLst>
                </a:gridCol>
                <a:gridCol w="2311676">
                  <a:extLst>
                    <a:ext uri="{9D8B030D-6E8A-4147-A177-3AD203B41FA5}">
                      <a16:colId xmlns:a16="http://schemas.microsoft.com/office/drawing/2014/main" val="4141067939"/>
                    </a:ext>
                  </a:extLst>
                </a:gridCol>
                <a:gridCol w="2311676">
                  <a:extLst>
                    <a:ext uri="{9D8B030D-6E8A-4147-A177-3AD203B41FA5}">
                      <a16:colId xmlns:a16="http://schemas.microsoft.com/office/drawing/2014/main" val="4052024543"/>
                    </a:ext>
                  </a:extLst>
                </a:gridCol>
              </a:tblGrid>
              <a:tr h="182493">
                <a:tc>
                  <a:txBody>
                    <a:bodyPr/>
                    <a:lstStyle/>
                    <a:p>
                      <a:pPr algn="l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TP 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FP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Precision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65319"/>
                  </a:ext>
                </a:extLst>
              </a:tr>
              <a:tr h="18249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Custom classifier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428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177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0.707438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808276"/>
                  </a:ext>
                </a:extLst>
              </a:tr>
              <a:tr h="18249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Textblob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447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166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0.729201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8568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8792A1-CA06-4B2C-B1FA-1B80FB2F69AF}"/>
              </a:ext>
            </a:extLst>
          </p:cNvPr>
          <p:cNvSpPr txBox="1"/>
          <p:nvPr/>
        </p:nvSpPr>
        <p:spPr>
          <a:xfrm>
            <a:off x="838200" y="3896139"/>
            <a:ext cx="10147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 of custom classifier is 70.74% when we consider neutral tweets as negative tweets.</a:t>
            </a:r>
          </a:p>
          <a:p>
            <a:endParaRPr lang="en-US" sz="2800" dirty="0"/>
          </a:p>
          <a:p>
            <a:r>
              <a:rPr lang="en-US" sz="2800" dirty="0"/>
              <a:t>Precision of </a:t>
            </a:r>
            <a:r>
              <a:rPr lang="en-US" sz="2800" dirty="0" err="1"/>
              <a:t>Textblob</a:t>
            </a:r>
            <a:r>
              <a:rPr lang="en-US" sz="2800" dirty="0"/>
              <a:t> is 72.92% when we consider neutral tweets as negative tweets.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476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5B3F81-2166-4DED-ADAE-F93ACAEC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Neutral tweets as Positive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DEC6DD9-9477-451A-9323-E67204DCE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353153"/>
              </p:ext>
            </p:extLst>
          </p:nvPr>
        </p:nvGraphicFramePr>
        <p:xfrm>
          <a:off x="838200" y="1954644"/>
          <a:ext cx="5811079" cy="3362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47F02ED-6BCF-4681-A4E8-05C40E285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55457"/>
              </p:ext>
            </p:extLst>
          </p:nvPr>
        </p:nvGraphicFramePr>
        <p:xfrm>
          <a:off x="5638800" y="1690687"/>
          <a:ext cx="5981114" cy="375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72C008-9A95-4D9A-9510-63C74F9886B0}"/>
              </a:ext>
            </a:extLst>
          </p:cNvPr>
          <p:cNvSpPr txBox="1"/>
          <p:nvPr/>
        </p:nvSpPr>
        <p:spPr>
          <a:xfrm>
            <a:off x="1622474" y="5458060"/>
            <a:ext cx="4473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 Classifier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5E242-359B-457F-88EF-1B04FC1D40AD}"/>
              </a:ext>
            </a:extLst>
          </p:cNvPr>
          <p:cNvSpPr txBox="1"/>
          <p:nvPr/>
        </p:nvSpPr>
        <p:spPr>
          <a:xfrm>
            <a:off x="6423074" y="5415657"/>
            <a:ext cx="4473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Textblob</a:t>
            </a:r>
            <a:endParaRPr lang="en-US" sz="3200" b="1" dirty="0"/>
          </a:p>
          <a:p>
            <a:pPr algn="ctr"/>
            <a:r>
              <a:rPr lang="en-US" sz="3200" b="1" dirty="0"/>
              <a:t> Precision</a:t>
            </a:r>
          </a:p>
        </p:txBody>
      </p:sp>
    </p:spTree>
    <p:extLst>
      <p:ext uri="{BB962C8B-B14F-4D97-AF65-F5344CB8AC3E}">
        <p14:creationId xmlns:p14="http://schemas.microsoft.com/office/powerpoint/2010/main" val="297892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4D9F-A27D-4E53-8F18-28B58C3C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Neutral tweets as Negative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2BCDC0-6F94-44DC-A540-6CE76A800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59528"/>
              </p:ext>
            </p:extLst>
          </p:nvPr>
        </p:nvGraphicFramePr>
        <p:xfrm>
          <a:off x="980660" y="1811751"/>
          <a:ext cx="8958471" cy="15016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9916">
                  <a:extLst>
                    <a:ext uri="{9D8B030D-6E8A-4147-A177-3AD203B41FA5}">
                      <a16:colId xmlns:a16="http://schemas.microsoft.com/office/drawing/2014/main" val="1367659499"/>
                    </a:ext>
                  </a:extLst>
                </a:gridCol>
                <a:gridCol w="1935282">
                  <a:extLst>
                    <a:ext uri="{9D8B030D-6E8A-4147-A177-3AD203B41FA5}">
                      <a16:colId xmlns:a16="http://schemas.microsoft.com/office/drawing/2014/main" val="4168251443"/>
                    </a:ext>
                  </a:extLst>
                </a:gridCol>
                <a:gridCol w="1562925">
                  <a:extLst>
                    <a:ext uri="{9D8B030D-6E8A-4147-A177-3AD203B41FA5}">
                      <a16:colId xmlns:a16="http://schemas.microsoft.com/office/drawing/2014/main" val="627155296"/>
                    </a:ext>
                  </a:extLst>
                </a:gridCol>
                <a:gridCol w="2120348">
                  <a:extLst>
                    <a:ext uri="{9D8B030D-6E8A-4147-A177-3AD203B41FA5}">
                      <a16:colId xmlns:a16="http://schemas.microsoft.com/office/drawing/2014/main" val="1263122017"/>
                    </a:ext>
                  </a:extLst>
                </a:gridCol>
              </a:tblGrid>
              <a:tr h="500546">
                <a:tc>
                  <a:txBody>
                    <a:bodyPr/>
                    <a:lstStyle/>
                    <a:p>
                      <a:pPr algn="l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TP 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FP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Precision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005215"/>
                  </a:ext>
                </a:extLst>
              </a:tr>
              <a:tr h="50054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Custom classifier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151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68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0.689498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685494"/>
                  </a:ext>
                </a:extLst>
              </a:tr>
              <a:tr h="50054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Textblob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183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95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0.658273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70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8B1C4-0D07-47FE-9077-8737E59E5A56}"/>
              </a:ext>
            </a:extLst>
          </p:cNvPr>
          <p:cNvSpPr txBox="1"/>
          <p:nvPr/>
        </p:nvSpPr>
        <p:spPr>
          <a:xfrm>
            <a:off x="838200" y="3896139"/>
            <a:ext cx="10147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 of custom classifier is 68.94% when we consider neutral tweets as negative tweets.</a:t>
            </a:r>
          </a:p>
          <a:p>
            <a:endParaRPr lang="en-US" sz="2800" dirty="0"/>
          </a:p>
          <a:p>
            <a:r>
              <a:rPr lang="en-US" sz="2800" dirty="0"/>
              <a:t>Precision of </a:t>
            </a:r>
            <a:r>
              <a:rPr lang="en-US" sz="2800" dirty="0" err="1"/>
              <a:t>Textblob</a:t>
            </a:r>
            <a:r>
              <a:rPr lang="en-US" sz="2800" dirty="0"/>
              <a:t> is 65.82% when we consider neutral tweets as negative tweets.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813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5B3F81-2166-4DED-ADAE-F93ACAEC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Neutral tweets as Negative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47F02ED-6BCF-4681-A4E8-05C40E2857D8}"/>
              </a:ext>
            </a:extLst>
          </p:cNvPr>
          <p:cNvGraphicFramePr>
            <a:graphicFrameLocks/>
          </p:cNvGraphicFramePr>
          <p:nvPr/>
        </p:nvGraphicFramePr>
        <p:xfrm>
          <a:off x="5638800" y="1690687"/>
          <a:ext cx="5981114" cy="375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72C008-9A95-4D9A-9510-63C74F9886B0}"/>
              </a:ext>
            </a:extLst>
          </p:cNvPr>
          <p:cNvSpPr txBox="1"/>
          <p:nvPr/>
        </p:nvSpPr>
        <p:spPr>
          <a:xfrm>
            <a:off x="1622474" y="5458060"/>
            <a:ext cx="4473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 Classifier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5E242-359B-457F-88EF-1B04FC1D40AD}"/>
              </a:ext>
            </a:extLst>
          </p:cNvPr>
          <p:cNvSpPr txBox="1"/>
          <p:nvPr/>
        </p:nvSpPr>
        <p:spPr>
          <a:xfrm>
            <a:off x="6423074" y="5415657"/>
            <a:ext cx="4473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Textblob</a:t>
            </a:r>
            <a:endParaRPr lang="en-US" sz="3200" b="1" dirty="0"/>
          </a:p>
          <a:p>
            <a:pPr algn="ctr"/>
            <a:r>
              <a:rPr lang="en-US" sz="3200" b="1" dirty="0"/>
              <a:t> Precision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581EA6-F6F9-4154-BC43-D23EF0FCC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285505"/>
              </p:ext>
            </p:extLst>
          </p:nvPr>
        </p:nvGraphicFramePr>
        <p:xfrm>
          <a:off x="152400" y="1804182"/>
          <a:ext cx="5981114" cy="375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A378C3-94C1-4724-B764-5E41B684C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989960"/>
              </p:ext>
            </p:extLst>
          </p:nvPr>
        </p:nvGraphicFramePr>
        <p:xfrm>
          <a:off x="4654062" y="1676824"/>
          <a:ext cx="7385538" cy="392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56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A3D0-3C77-493F-BF85-DD374E24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words to dictionary</a:t>
            </a:r>
          </a:p>
        </p:txBody>
      </p:sp>
      <p:pic>
        <p:nvPicPr>
          <p:cNvPr id="5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647B539F-66CD-4B8C-B529-BA5276A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49"/>
            <a:ext cx="10545709" cy="36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5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D93-674D-4BE2-9E0E-B5B0CD2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err="1"/>
              <a:t>MeToo</a:t>
            </a:r>
            <a:r>
              <a:rPr lang="en-US" dirty="0"/>
              <a:t>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C30D-B73B-4B44-BDD6-024B144F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32" y="1782889"/>
            <a:ext cx="6585140" cy="5128959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/>
              <a:t>Id</a:t>
            </a:r>
          </a:p>
          <a:p>
            <a:r>
              <a:rPr lang="en-US" sz="4300" dirty="0"/>
              <a:t> </a:t>
            </a:r>
            <a:r>
              <a:rPr lang="en-US" sz="4300" dirty="0" err="1"/>
              <a:t>insertdate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twitterhandle</a:t>
            </a:r>
            <a:r>
              <a:rPr lang="en-US" sz="4300" dirty="0"/>
              <a:t> </a:t>
            </a:r>
          </a:p>
          <a:p>
            <a:r>
              <a:rPr lang="en-US" sz="4300" dirty="0"/>
              <a:t>followers </a:t>
            </a:r>
          </a:p>
          <a:p>
            <a:r>
              <a:rPr lang="en-US" sz="4300" dirty="0" err="1"/>
              <a:t>hashtagsearched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Tweetid</a:t>
            </a:r>
            <a:endParaRPr lang="en-US" sz="4300" dirty="0"/>
          </a:p>
          <a:p>
            <a:r>
              <a:rPr lang="en-US" sz="4300" dirty="0" err="1"/>
              <a:t>dateoftweet</a:t>
            </a:r>
            <a:r>
              <a:rPr lang="en-US" sz="43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A93FF-B39C-43E8-A2CC-FD07283E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5112" y="1690688"/>
            <a:ext cx="5183188" cy="3684588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text </a:t>
            </a:r>
          </a:p>
          <a:p>
            <a:r>
              <a:rPr lang="en-US" sz="4400" dirty="0" err="1"/>
              <a:t>lastcontactdate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Lasttimelinepull</a:t>
            </a:r>
            <a:endParaRPr lang="en-US" sz="4400" dirty="0"/>
          </a:p>
          <a:p>
            <a:r>
              <a:rPr lang="en-US" sz="4400" dirty="0" err="1"/>
              <a:t>lasttimetweetsanalyzed</a:t>
            </a:r>
            <a:endParaRPr lang="en-US" sz="4400" dirty="0"/>
          </a:p>
          <a:p>
            <a:r>
              <a:rPr lang="en-US" sz="4400" dirty="0" err="1"/>
              <a:t>Numberoftweetsanalysed</a:t>
            </a:r>
            <a:endParaRPr lang="en-US" sz="4400" dirty="0"/>
          </a:p>
          <a:p>
            <a:r>
              <a:rPr lang="en-US" sz="4400" dirty="0" err="1"/>
              <a:t>Numberoftweetsabouthash</a:t>
            </a:r>
            <a:endParaRPr lang="en-US" sz="4400" dirty="0"/>
          </a:p>
          <a:p>
            <a:r>
              <a:rPr lang="en-US" sz="4400" dirty="0" err="1"/>
              <a:t>actualtwitterdate</a:t>
            </a:r>
            <a:r>
              <a:rPr lang="en-US" sz="4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1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D24542-2B90-44B2-9F04-4FE5AC074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332785"/>
              </p:ext>
            </p:extLst>
          </p:nvPr>
        </p:nvGraphicFramePr>
        <p:xfrm>
          <a:off x="564861" y="368873"/>
          <a:ext cx="9327539" cy="612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6CB226-2DBC-46BC-84CA-F3769B92FBDD}"/>
              </a:ext>
            </a:extLst>
          </p:cNvPr>
          <p:cNvSpPr txBox="1"/>
          <p:nvPr/>
        </p:nvSpPr>
        <p:spPr>
          <a:xfrm>
            <a:off x="7388352" y="566928"/>
            <a:ext cx="6449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Total number</a:t>
            </a:r>
          </a:p>
          <a:p>
            <a:pPr algn="ctr"/>
            <a:r>
              <a:rPr lang="en-US" sz="3600" b="1" dirty="0"/>
              <a:t> of tweets: </a:t>
            </a:r>
          </a:p>
          <a:p>
            <a:pPr algn="ctr"/>
            <a:r>
              <a:rPr lang="en-US" sz="3600" b="1" dirty="0"/>
              <a:t>393869</a:t>
            </a:r>
          </a:p>
        </p:txBody>
      </p:sp>
    </p:spTree>
    <p:extLst>
      <p:ext uri="{BB962C8B-B14F-4D97-AF65-F5344CB8AC3E}">
        <p14:creationId xmlns:p14="http://schemas.microsoft.com/office/powerpoint/2010/main" val="253593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D93-674D-4BE2-9E0E-B5B0CD2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Hurricane Florence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C30D-B73B-4B44-BDD6-024B144F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32" y="1782889"/>
            <a:ext cx="6585140" cy="5128959"/>
          </a:xfrm>
        </p:spPr>
        <p:txBody>
          <a:bodyPr>
            <a:normAutofit/>
          </a:bodyPr>
          <a:lstStyle/>
          <a:p>
            <a:r>
              <a:rPr lang="en-US" dirty="0"/>
              <a:t>Number of tweets per hashtag</a:t>
            </a:r>
          </a:p>
          <a:p>
            <a:r>
              <a:rPr lang="en-US" dirty="0"/>
              <a:t>Tweet IDs for tweets in dataset</a:t>
            </a:r>
          </a:p>
          <a:p>
            <a:r>
              <a:rPr lang="en-US" dirty="0"/>
              <a:t>Tweet IDs and URLs for linked media</a:t>
            </a:r>
          </a:p>
          <a:p>
            <a:r>
              <a:rPr lang="en-US" dirty="0"/>
              <a:t>Number of tweets at a given timestamp</a:t>
            </a:r>
          </a:p>
          <a:p>
            <a:r>
              <a:rPr lang="en-US" dirty="0"/>
              <a:t>Number of tweets/retweets by day</a:t>
            </a:r>
          </a:p>
          <a:p>
            <a:r>
              <a:rPr lang="en-US" dirty="0"/>
              <a:t>Number of tweets per username</a:t>
            </a:r>
          </a:p>
        </p:txBody>
      </p:sp>
    </p:spTree>
    <p:extLst>
      <p:ext uri="{BB962C8B-B14F-4D97-AF65-F5344CB8AC3E}">
        <p14:creationId xmlns:p14="http://schemas.microsoft.com/office/powerpoint/2010/main" val="34559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255</Words>
  <Application>Microsoft Office PowerPoint</Application>
  <PresentationFormat>Widescreen</PresentationFormat>
  <Paragraphs>99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Progress</vt:lpstr>
      <vt:lpstr>Considering Neutral tweets as Positive</vt:lpstr>
      <vt:lpstr>Considering Neutral tweets as Positive</vt:lpstr>
      <vt:lpstr>Considering Neutral tweets as Negative</vt:lpstr>
      <vt:lpstr>Considering Neutral tweets as Negative</vt:lpstr>
      <vt:lpstr>Adding words to dictionary</vt:lpstr>
      <vt:lpstr>Attributes of MeToo Tweets</vt:lpstr>
      <vt:lpstr>PowerPoint Presentation</vt:lpstr>
      <vt:lpstr>Attributes of Hurricane Florence Tweets</vt:lpstr>
      <vt:lpstr>PowerPoint Presentation</vt:lpstr>
      <vt:lpstr>Attributes of Ferguson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Jaladanki,Sai Praneetha</dc:creator>
  <cp:lastModifiedBy>Jaladanki,Sai Praneetha</cp:lastModifiedBy>
  <cp:revision>22</cp:revision>
  <dcterms:created xsi:type="dcterms:W3CDTF">2018-10-29T05:50:06Z</dcterms:created>
  <dcterms:modified xsi:type="dcterms:W3CDTF">2018-10-31T04:10:17Z</dcterms:modified>
</cp:coreProperties>
</file>