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4"/>
  </p:notesMasterIdLst>
  <p:sldIdLst>
    <p:sldId id="320" r:id="rId3"/>
    <p:sldId id="307" r:id="rId4"/>
    <p:sldId id="313" r:id="rId5"/>
    <p:sldId id="321" r:id="rId6"/>
    <p:sldId id="314" r:id="rId7"/>
    <p:sldId id="316" r:id="rId8"/>
    <p:sldId id="315" r:id="rId9"/>
    <p:sldId id="317" r:id="rId10"/>
    <p:sldId id="318" r:id="rId11"/>
    <p:sldId id="319" r:id="rId12"/>
    <p:sldId id="27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Karishma" id="{71D59651-8EFA-4415-9623-98B4C4A8699C}">
          <p14:sldIdLst>
            <p14:sldId id="320"/>
            <p14:sldId id="307"/>
            <p14:sldId id="313"/>
            <p14:sldId id="314"/>
          </p14:sldIdLst>
        </p14:section>
        <p14:section name="Shreeprabha" id="{E5672EDB-6F01-462D-8EF3-336C6B274C9F}">
          <p14:sldIdLst>
            <p14:sldId id="316"/>
            <p14:sldId id="315"/>
          </p14:sldIdLst>
        </p14:section>
        <p14:section name="Cathy" id="{FB0C2DCA-5FBD-47D5-876B-A15A7DD6CFA3}">
          <p14:sldIdLst>
            <p14:sldId id="317"/>
            <p14:sldId id="318"/>
            <p14:sldId id="319"/>
            <p14:sldId id="27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A31937"/>
    <a:srgbClr val="F90551"/>
    <a:srgbClr val="CC0066"/>
    <a:srgbClr val="663300"/>
    <a:srgbClr val="993300"/>
    <a:srgbClr val="FF0000"/>
    <a:srgbClr val="CC0000"/>
    <a:srgbClr val="A50021"/>
    <a:srgbClr val="FF9900"/>
  </p:clrMru>
  <p:extLst>
    <p:ext uri="{E76CE94A-603C-4142-B9EB-6D1370010A27}">
      <p14:discardImageEditData xmlns="" xmlns:p14="http://schemas.microsoft.com/office/powerpoint/2010/main" val="1"/>
    </p:ext>
    <p:ext uri="{D31A062A-798A-4329-ABDD-BBA856620510}">
      <p14:defaultImageDpi xmlns="" xmlns:p14="http://schemas.microsoft.com/office/powerpoint/2010/main" val="96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09" autoAdjust="0"/>
    <p:restoredTop sz="80435" autoAdjust="0"/>
  </p:normalViewPr>
  <p:slideViewPr>
    <p:cSldViewPr>
      <p:cViewPr varScale="1">
        <p:scale>
          <a:sx n="70" d="100"/>
          <a:sy n="70" d="100"/>
        </p:scale>
        <p:origin x="-1915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830A1-3891-4B82-A120-081866556DA0}" type="datetimeFigureOut">
              <a:rPr lang="en-US" smtClean="0"/>
              <a:pPr/>
              <a:t>10/23/2013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C9574-A819-4FE4-99A7-1E27AD09A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63707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02290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73310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 smtClean="0">
                <a:solidFill>
                  <a:srgbClr val="333333"/>
                </a:solidFill>
                <a:latin typeface="Arial" panose="020B0604020202020204" pitchFamily="34" charset="0"/>
              </a:rPr>
              <a:t>to facilitate teaching and learning of computer architecture and make it enjoyable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51742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57588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02290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10/23/2013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>
              <a:buNone/>
              <a:defRPr lang="en-US" sz="2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>
              <a:defRPr lang="en-US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dia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10/23/2013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media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10/23/2013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Vertical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10/23/2013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0" y="414867"/>
            <a:ext cx="5029200" cy="45720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l">
              <a:defRPr lang="en-US" sz="28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    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105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10/23/2013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34E2-BBB6-4D34-BB01-078E9AA25260}" type="datetimeFigureOut">
              <a:rPr lang="en-US" smtClean="0"/>
              <a:pPr/>
              <a:t>10/23/2013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0FCD-5F4C-4989-BE05-0A8208BCBC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 anchor="ctr">
            <a:norm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</p:spPr>
        <p:txBody>
          <a:bodyPr anchor="b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6600"/>
                </a:solidFill>
              </a:rPr>
              <a:t>           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10/23/2013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10/23/2013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"/>
            <a:ext cx="7068015" cy="838200"/>
          </a:xfrm>
        </p:spPr>
        <p:txBody>
          <a:bodyPr anchor="b"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10/23/2013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10/23/2013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10/23/2013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>
              <a:defRPr lang="en-US" sz="4600" b="1" kern="1200" spc="-150" baseline="0" dirty="0" smtClean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ctr">
              <a:buNone/>
              <a:defRPr lang="en-US" sz="2800" kern="1200" dirty="0" smtClean="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Text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10/23/2013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en-US" sz="4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>
              <a:buNone/>
              <a:defRPr lang="en-US" sz="1800" b="1" kern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vortex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3008313" cy="8255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609600"/>
            <a:ext cx="5111750" cy="53340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1"/>
            <a:ext cx="3008313" cy="38226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10/23/2013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6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10/23/2013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1" r:id="rId4"/>
    <p:sldLayoutId id="2147483652" r:id="rId5"/>
    <p:sldLayoutId id="2147483654" r:id="rId6"/>
    <p:sldLayoutId id="2147483655" r:id="rId7"/>
    <p:sldLayoutId id="2147483660" r:id="rId8"/>
    <p:sldLayoutId id="2147483656" r:id="rId9"/>
    <p:sldLayoutId id="2147483676" r:id="rId10"/>
    <p:sldLayoutId id="2147483657" r:id="rId11"/>
    <p:sldLayoutId id="2147483658" r:id="rId12"/>
    <p:sldLayoutId id="2147483659" r:id="rId13"/>
    <p:sldLayoutId id="2147483663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548" y="20547"/>
            <a:ext cx="3954942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75490" y="20548"/>
            <a:ext cx="5152414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19" y="2816984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0" y="5089818"/>
            <a:ext cx="9144000" cy="1844382"/>
            <a:chOff x="0" y="5089818"/>
            <a:chExt cx="9144000" cy="1768182"/>
          </a:xfrm>
        </p:grpSpPr>
        <p:pic>
          <p:nvPicPr>
            <p:cNvPr id="11" name="Picture 10"/>
            <p:cNvPicPr>
              <a:picLocks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064" y="5089818"/>
              <a:ext cx="9098280" cy="173736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0" y="5181600"/>
              <a:ext cx="45719" cy="1676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 rot="5400000">
              <a:off x="4537710" y="2251710"/>
              <a:ext cx="68580" cy="914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098281" y="5158740"/>
              <a:ext cx="45719" cy="1676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Title 3"/>
          <p:cNvSpPr txBox="1">
            <a:spLocks/>
          </p:cNvSpPr>
          <p:nvPr/>
        </p:nvSpPr>
        <p:spPr>
          <a:xfrm>
            <a:off x="317890" y="2875397"/>
            <a:ext cx="7315200" cy="132556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7000"/>
              </a:lnSpc>
            </a:pPr>
            <a:r>
              <a:rPr lang="en-US" sz="5600" dirty="0" smtClean="0">
                <a:solidFill>
                  <a:schemeClr val="bg1"/>
                </a:solidFill>
              </a:rPr>
              <a:t/>
            </a:r>
            <a:br>
              <a:rPr lang="en-US" sz="5600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GDP 9</a:t>
            </a:r>
            <a:r>
              <a:rPr lang="en-US" sz="6000" dirty="0">
                <a:solidFill>
                  <a:schemeClr val="bg1"/>
                </a:solidFill>
              </a:rPr>
              <a:t/>
            </a:r>
            <a:br>
              <a:rPr lang="en-US" sz="6000" dirty="0">
                <a:solidFill>
                  <a:schemeClr val="bg1"/>
                </a:solidFill>
              </a:rPr>
            </a:br>
            <a:r>
              <a:rPr lang="en-US" sz="5400" b="1" dirty="0">
                <a:solidFill>
                  <a:schemeClr val="bg1"/>
                </a:solidFill>
              </a:rPr>
              <a:t>A Raspberry Pi Control Kit For Teaching</a:t>
            </a:r>
            <a:endParaRPr lang="en-US" sz="5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1262" y="245669"/>
            <a:ext cx="397549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TEAM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 smtClean="0">
                <a:solidFill>
                  <a:schemeClr val="bg1"/>
                </a:solidFill>
              </a:rPr>
              <a:t>Shreeprabha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Aggarwal</a:t>
            </a:r>
            <a:r>
              <a:rPr lang="en-US" sz="2000" dirty="0" smtClean="0">
                <a:solidFill>
                  <a:schemeClr val="bg1"/>
                </a:solidFill>
              </a:rPr>
              <a:t> (</a:t>
            </a:r>
            <a:r>
              <a:rPr lang="en-US" sz="2000" dirty="0">
                <a:solidFill>
                  <a:schemeClr val="bg1"/>
                </a:solidFill>
              </a:rPr>
              <a:t>sa10g10)</a:t>
            </a:r>
          </a:p>
          <a:p>
            <a:r>
              <a:rPr lang="en-US" sz="2000" dirty="0">
                <a:solidFill>
                  <a:schemeClr val="bg1"/>
                </a:solidFill>
              </a:rPr>
              <a:t>Cathy </a:t>
            </a:r>
            <a:r>
              <a:rPr lang="en-US" sz="2000" dirty="0" smtClean="0">
                <a:solidFill>
                  <a:schemeClr val="bg1"/>
                </a:solidFill>
              </a:rPr>
              <a:t>Jin (cj8g10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Karishma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Nune</a:t>
            </a:r>
            <a:r>
              <a:rPr lang="en-US" sz="2000" dirty="0">
                <a:solidFill>
                  <a:schemeClr val="bg1"/>
                </a:solidFill>
              </a:rPr>
              <a:t>  (kkn1g10)</a:t>
            </a:r>
          </a:p>
          <a:p>
            <a:r>
              <a:rPr lang="en-US" sz="2000" dirty="0">
                <a:solidFill>
                  <a:schemeClr val="bg1"/>
                </a:solidFill>
              </a:rPr>
              <a:t>Carolina Ferreira </a:t>
            </a:r>
            <a:r>
              <a:rPr lang="en-US" sz="2000" dirty="0" smtClean="0">
                <a:solidFill>
                  <a:schemeClr val="bg1"/>
                </a:solidFill>
              </a:rPr>
              <a:t>(</a:t>
            </a:r>
            <a:r>
              <a:rPr lang="en-US" sz="2000" dirty="0">
                <a:solidFill>
                  <a:schemeClr val="bg1"/>
                </a:solidFill>
              </a:rPr>
              <a:t>cf4g09)</a:t>
            </a:r>
          </a:p>
        </p:txBody>
      </p:sp>
      <p:sp>
        <p:nvSpPr>
          <p:cNvPr id="4" name="Rectangle 3"/>
          <p:cNvSpPr/>
          <p:nvPr/>
        </p:nvSpPr>
        <p:spPr>
          <a:xfrm>
            <a:off x="4106752" y="234576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/>
              <a:t>SUPERVISOR</a:t>
            </a:r>
            <a:endParaRPr lang="en-US" sz="2000" dirty="0"/>
          </a:p>
          <a:p>
            <a:r>
              <a:rPr lang="en-US" sz="2000" dirty="0"/>
              <a:t>Gary Wills (</a:t>
            </a:r>
            <a:r>
              <a:rPr lang="en-US" sz="2000" dirty="0" err="1"/>
              <a:t>gbw</a:t>
            </a:r>
            <a:r>
              <a:rPr lang="en-US" sz="2000" dirty="0"/>
              <a:t>)</a:t>
            </a:r>
          </a:p>
          <a:p>
            <a:endParaRPr lang="en-US" sz="2000" u="sng" dirty="0"/>
          </a:p>
          <a:p>
            <a:r>
              <a:rPr lang="en-US" sz="2000" dirty="0" smtClean="0"/>
              <a:t>CUSTOMER</a:t>
            </a:r>
            <a:endParaRPr lang="en-US" sz="2000" dirty="0"/>
          </a:p>
          <a:p>
            <a:r>
              <a:rPr lang="en-US" sz="2000" dirty="0"/>
              <a:t>David </a:t>
            </a:r>
            <a:r>
              <a:rPr lang="en-US" sz="2000" dirty="0" err="1" smtClean="0"/>
              <a:t>Argles</a:t>
            </a:r>
            <a:r>
              <a:rPr lang="en-US" sz="2000" dirty="0" smtClean="0"/>
              <a:t>, </a:t>
            </a:r>
            <a:r>
              <a:rPr lang="en-US" sz="2000" dirty="0"/>
              <a:t>Haven Consulting</a:t>
            </a:r>
          </a:p>
          <a:p>
            <a:r>
              <a:rPr lang="en-US" sz="2000" dirty="0"/>
              <a:t>Kate </a:t>
            </a:r>
            <a:r>
              <a:rPr lang="en-US" sz="2000" dirty="0" err="1"/>
              <a:t>Bittles</a:t>
            </a:r>
            <a:r>
              <a:rPr lang="en-US" sz="2000" dirty="0"/>
              <a:t>, IBM 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1013683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Steps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838200" y="1828800"/>
            <a:ext cx="6705600" cy="2662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en-GB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Finish implementation</a:t>
            </a:r>
          </a:p>
          <a:p>
            <a:pPr lvl="1" fontAlgn="base">
              <a:spcBef>
                <a:spcPts val="600"/>
              </a:spcBef>
            </a:pPr>
            <a:r>
              <a:rPr lang="en-GB" sz="2400" dirty="0" smtClean="0">
                <a:solidFill>
                  <a:srgbClr val="333333"/>
                </a:solidFill>
                <a:latin typeface="Arial" panose="020B0604020202020204" pitchFamily="34" charset="0"/>
              </a:rPr>
              <a:t>Develop a working </a:t>
            </a:r>
            <a:r>
              <a:rPr lang="en-GB" sz="2400" dirty="0">
                <a:solidFill>
                  <a:srgbClr val="333333"/>
                </a:solidFill>
                <a:latin typeface="Arial" panose="020B0604020202020204" pitchFamily="34" charset="0"/>
              </a:rPr>
              <a:t>prototype by week 7</a:t>
            </a:r>
          </a:p>
          <a:p>
            <a:pPr fontAlgn="base"/>
            <a:endParaRPr lang="en-GB" dirty="0" smtClean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fontAlgn="base"/>
            <a:endParaRPr lang="en-GB" sz="3200" dirty="0" smtClean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fontAlgn="base"/>
            <a:r>
              <a:rPr lang="en-GB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End user evaluation</a:t>
            </a:r>
          </a:p>
          <a:p>
            <a:pPr lvl="1" fontAlgn="base"/>
            <a:r>
              <a:rPr lang="en-GB" sz="2400" b="0" i="0" u="none" strike="noStrike" dirty="0" smtClean="0">
                <a:effectLst/>
                <a:latin typeface="Arial" panose="020B0604020202020204" pitchFamily="34" charset="0"/>
              </a:rPr>
              <a:t>Evaluation with teachers and students</a:t>
            </a:r>
            <a:endParaRPr lang="en-GB" sz="2400" b="0" i="0" u="none" strike="noStrik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7738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/>
          <p:cNvSpPr txBox="1">
            <a:spLocks/>
          </p:cNvSpPr>
          <p:nvPr/>
        </p:nvSpPr>
        <p:spPr>
          <a:xfrm>
            <a:off x="228600" y="3703704"/>
            <a:ext cx="7315200" cy="132549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/>
          </a:bodyPr>
          <a:lstStyle/>
          <a:p>
            <a:pPr>
              <a:lnSpc>
                <a:spcPct val="87000"/>
              </a:lnSpc>
              <a:spcBef>
                <a:spcPct val="0"/>
              </a:spcBef>
              <a:defRPr/>
            </a:pPr>
            <a:r>
              <a:rPr lang="en-US" sz="4400" dirty="0" smtClean="0">
                <a:solidFill>
                  <a:srgbClr val="92D050"/>
                </a:solidFill>
              </a:rPr>
              <a:t>Any Questions?</a:t>
            </a:r>
            <a:endParaRPr lang="en-US" sz="5600" b="1" dirty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120" y="2816984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0" y="5089818"/>
            <a:ext cx="9144000" cy="1768182"/>
            <a:chOff x="0" y="5089818"/>
            <a:chExt cx="9144000" cy="1768182"/>
          </a:xfrm>
        </p:grpSpPr>
        <p:pic>
          <p:nvPicPr>
            <p:cNvPr id="11" name="Picture 10"/>
            <p:cNvPicPr>
              <a:picLocks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064" y="5089818"/>
              <a:ext cx="9098280" cy="173736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0" y="5181600"/>
              <a:ext cx="45719" cy="1676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 rot="5400000">
              <a:off x="4537710" y="2251710"/>
              <a:ext cx="68580" cy="914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098281" y="5158740"/>
              <a:ext cx="45719" cy="1676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Title 3"/>
          <p:cNvSpPr txBox="1">
            <a:spLocks/>
          </p:cNvSpPr>
          <p:nvPr/>
        </p:nvSpPr>
        <p:spPr>
          <a:xfrm>
            <a:off x="365192" y="3155215"/>
            <a:ext cx="7315200" cy="132556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7000"/>
              </a:lnSpc>
            </a:pPr>
            <a:r>
              <a:rPr lang="en-US" sz="5600" dirty="0" smtClean="0"/>
              <a:t/>
            </a:r>
            <a:br>
              <a:rPr lang="en-US" sz="5600" dirty="0" smtClean="0"/>
            </a:br>
            <a:r>
              <a:rPr lang="en-US" sz="5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Thank You</a:t>
            </a:r>
            <a:endParaRPr lang="en-US" sz="5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7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7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7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3200400" y="2457532"/>
            <a:ext cx="1371600" cy="1323439"/>
            <a:chOff x="618391" y="1874526"/>
            <a:chExt cx="2343842" cy="2214317"/>
          </a:xfrm>
        </p:grpSpPr>
        <p:sp>
          <p:nvSpPr>
            <p:cNvPr id="41" name="Oval 40"/>
            <p:cNvSpPr/>
            <p:nvPr/>
          </p:nvSpPr>
          <p:spPr>
            <a:xfrm>
              <a:off x="762000" y="1946209"/>
              <a:ext cx="2057400" cy="20574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82550">
              <a:noFill/>
            </a:ln>
            <a:effectLst>
              <a:outerShdw blurRad="152400" dist="165100" dir="5400000" sx="90000" sy="-19000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             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221565" y="1874526"/>
              <a:ext cx="1262652" cy="2214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 smtClean="0">
                  <a:solidFill>
                    <a:schemeClr val="accent2">
                      <a:lumMod val="50000"/>
                      <a:alpha val="40000"/>
                    </a:schemeClr>
                  </a:solidFill>
                  <a:cs typeface="Arial" pitchFamily="34" charset="0"/>
                </a:rPr>
                <a:t>3</a:t>
              </a:r>
              <a:endParaRPr lang="en-US" sz="8000" b="1" dirty="0">
                <a:solidFill>
                  <a:schemeClr val="accent2">
                    <a:lumMod val="50000"/>
                    <a:alpha val="4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1007550" y="1982028"/>
              <a:ext cx="1583473" cy="1295399"/>
            </a:xfrm>
            <a:prstGeom prst="ellipse">
              <a:avLst/>
            </a:prstGeom>
            <a:gradFill flip="none" rotWithShape="1">
              <a:gsLst>
                <a:gs pos="63000">
                  <a:schemeClr val="bg1">
                    <a:alpha val="7000"/>
                  </a:schemeClr>
                </a:gs>
                <a:gs pos="72000">
                  <a:schemeClr val="bg1">
                    <a:alpha val="15000"/>
                  </a:schemeClr>
                </a:gs>
                <a:gs pos="91000">
                  <a:schemeClr val="bg1">
                    <a:alpha val="28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       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18391" y="2734975"/>
              <a:ext cx="2343842" cy="63747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600" b="1" spc="60" dirty="0" smtClean="0">
                  <a:solidFill>
                    <a:prstClr val="white"/>
                  </a:solidFill>
                  <a:effectLst>
                    <a:outerShdw blurRad="50800" dist="25400" dir="5400000" algn="t" rotWithShape="0">
                      <a:prstClr val="black">
                        <a:alpha val="15000"/>
                      </a:prstClr>
                    </a:outerShdw>
                  </a:effectLst>
                </a:rPr>
                <a:t>CECIL</a:t>
              </a:r>
              <a:endParaRPr lang="en-US" sz="1600" b="1" dirty="0">
                <a:solidFill>
                  <a:prstClr val="white"/>
                </a:solidFill>
                <a:effectLst>
                  <a:outerShdw blurRad="50800" dist="25400" dir="5400000" algn="t" rotWithShape="0">
                    <a:prstClr val="black">
                      <a:alpha val="15000"/>
                    </a:prstClr>
                  </a:outerShdw>
                </a:effectLst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622206" y="3016006"/>
            <a:ext cx="1203976" cy="1323439"/>
            <a:chOff x="762001" y="1874526"/>
            <a:chExt cx="2057400" cy="2214317"/>
          </a:xfrm>
        </p:grpSpPr>
        <p:sp>
          <p:nvSpPr>
            <p:cNvPr id="46" name="Oval 45"/>
            <p:cNvSpPr/>
            <p:nvPr/>
          </p:nvSpPr>
          <p:spPr>
            <a:xfrm>
              <a:off x="762001" y="1946209"/>
              <a:ext cx="2057400" cy="2057400"/>
            </a:xfrm>
            <a:prstGeom prst="ellipse">
              <a:avLst/>
            </a:prstGeom>
            <a:solidFill>
              <a:srgbClr val="FFC000"/>
            </a:solidFill>
            <a:ln w="82550">
              <a:noFill/>
            </a:ln>
            <a:effectLst>
              <a:outerShdw blurRad="152400" dist="165100" dir="5400000" sx="90000" sy="-19000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             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970988" y="1988614"/>
              <a:ext cx="1583473" cy="1295399"/>
            </a:xfrm>
            <a:prstGeom prst="ellipse">
              <a:avLst/>
            </a:prstGeom>
            <a:gradFill flip="none" rotWithShape="1">
              <a:gsLst>
                <a:gs pos="63000">
                  <a:schemeClr val="bg1">
                    <a:alpha val="7000"/>
                  </a:schemeClr>
                </a:gs>
                <a:gs pos="72000">
                  <a:schemeClr val="bg1">
                    <a:alpha val="15000"/>
                  </a:schemeClr>
                </a:gs>
                <a:gs pos="91000">
                  <a:schemeClr val="bg1">
                    <a:alpha val="28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       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221565" y="1874526"/>
              <a:ext cx="1262652" cy="2214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 smtClean="0">
                  <a:solidFill>
                    <a:srgbClr val="F26200">
                      <a:alpha val="40000"/>
                    </a:srgbClr>
                  </a:solidFill>
                  <a:cs typeface="Arial" pitchFamily="34" charset="0"/>
                </a:rPr>
                <a:t>4</a:t>
              </a:r>
              <a:endParaRPr lang="en-US" sz="8000" b="1" dirty="0">
                <a:solidFill>
                  <a:srgbClr val="F26200">
                    <a:alpha val="40000"/>
                  </a:srgbClr>
                </a:solidFill>
                <a:cs typeface="Arial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23416" y="2666898"/>
              <a:ext cx="1931160" cy="68326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600" b="1" spc="60" dirty="0" smtClean="0">
                  <a:solidFill>
                    <a:prstClr val="white"/>
                  </a:solidFill>
                  <a:effectLst>
                    <a:outerShdw blurRad="50800" dist="25400" dir="5400000" algn="t" rotWithShape="0">
                      <a:prstClr val="black">
                        <a:alpha val="15000"/>
                      </a:prstClr>
                    </a:outerShdw>
                  </a:effectLst>
                </a:rPr>
                <a:t>GUI</a:t>
              </a:r>
            </a:p>
            <a:p>
              <a:pPr algn="ctr">
                <a:lnSpc>
                  <a:spcPct val="80000"/>
                </a:lnSpc>
              </a:pPr>
              <a:r>
                <a:rPr lang="en-US" sz="1600" b="1" spc="60" dirty="0" smtClean="0">
                  <a:solidFill>
                    <a:prstClr val="white"/>
                  </a:solidFill>
                  <a:effectLst>
                    <a:outerShdw blurRad="50800" dist="25400" dir="5400000" algn="t" rotWithShape="0">
                      <a:prstClr val="black">
                        <a:alpha val="15000"/>
                      </a:prstClr>
                    </a:outerShdw>
                  </a:effectLst>
                </a:rPr>
                <a:t>Design</a:t>
              </a:r>
              <a:endParaRPr lang="en-US" sz="1600" b="1" dirty="0">
                <a:solidFill>
                  <a:prstClr val="white"/>
                </a:solidFill>
                <a:effectLst>
                  <a:outerShdw blurRad="50800" dist="25400" dir="5400000" algn="t" rotWithShape="0">
                    <a:prstClr val="black">
                      <a:alpha val="15000"/>
                    </a:prstClr>
                  </a:outerShdw>
                </a:effectLst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09600" y="381000"/>
            <a:ext cx="7924800" cy="70788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4000" b="1" dirty="0" smtClean="0">
                <a:solidFill>
                  <a:srgbClr val="262626">
                    <a:lumMod val="85000"/>
                    <a:lumOff val="15000"/>
                  </a:srgbClr>
                </a:solidFill>
              </a:rPr>
              <a:t>Presentation</a:t>
            </a:r>
            <a:r>
              <a:rPr lang="en-US" sz="4000" dirty="0" smtClean="0">
                <a:solidFill>
                  <a:srgbClr val="262626"/>
                </a:solidFill>
              </a:rPr>
              <a:t> </a:t>
            </a:r>
            <a:r>
              <a:rPr lang="en-US" sz="4000" dirty="0" smtClean="0">
                <a:solidFill>
                  <a:srgbClr val="262626">
                    <a:lumMod val="50000"/>
                    <a:lumOff val="50000"/>
                  </a:srgbClr>
                </a:solidFill>
                <a:cs typeface="Arial" pitchFamily="34" charset="0"/>
              </a:rPr>
              <a:t>Outline</a:t>
            </a:r>
            <a:endParaRPr lang="en-US" sz="4000" dirty="0">
              <a:solidFill>
                <a:srgbClr val="262626">
                  <a:lumMod val="50000"/>
                  <a:lumOff val="50000"/>
                </a:srgbClr>
              </a:solidFill>
              <a:cs typeface="Arial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86308" y="1264412"/>
            <a:ext cx="1362188" cy="1323439"/>
            <a:chOff x="657106" y="1874526"/>
            <a:chExt cx="2327759" cy="2214317"/>
          </a:xfrm>
        </p:grpSpPr>
        <p:sp>
          <p:nvSpPr>
            <p:cNvPr id="6" name="Oval 5"/>
            <p:cNvSpPr/>
            <p:nvPr/>
          </p:nvSpPr>
          <p:spPr>
            <a:xfrm>
              <a:off x="762000" y="1946209"/>
              <a:ext cx="2057400" cy="2057400"/>
            </a:xfrm>
            <a:prstGeom prst="ellipse">
              <a:avLst/>
            </a:prstGeom>
            <a:gradFill flip="none" rotWithShape="1">
              <a:gsLst>
                <a:gs pos="0">
                  <a:srgbClr val="F39C29"/>
                </a:gs>
                <a:gs pos="50000">
                  <a:srgbClr val="F7931D"/>
                </a:gs>
                <a:gs pos="100000">
                  <a:srgbClr val="FF6600"/>
                </a:gs>
              </a:gsLst>
              <a:path path="circle">
                <a:fillToRect l="50000" t="50000" r="50000" b="50000"/>
              </a:path>
              <a:tileRect/>
            </a:gradFill>
            <a:ln w="82550">
              <a:noFill/>
            </a:ln>
            <a:effectLst>
              <a:outerShdw blurRad="152400" dist="165100" dir="5400000" sx="90000" sy="-19000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             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21565" y="1874526"/>
              <a:ext cx="1262652" cy="2214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 smtClean="0">
                  <a:solidFill>
                    <a:srgbClr val="F26200">
                      <a:alpha val="40000"/>
                    </a:srgbClr>
                  </a:solidFill>
                  <a:cs typeface="Arial" pitchFamily="34" charset="0"/>
                </a:rPr>
                <a:t>1</a:t>
              </a:r>
              <a:endParaRPr lang="en-US" sz="8000" b="1" dirty="0">
                <a:solidFill>
                  <a:srgbClr val="F26200">
                    <a:alpha val="40000"/>
                  </a:srgbClr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7106" y="2726277"/>
              <a:ext cx="2327759" cy="683264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600" b="1" spc="60" dirty="0" smtClean="0">
                  <a:solidFill>
                    <a:prstClr val="white"/>
                  </a:solidFill>
                  <a:effectLst>
                    <a:outerShdw blurRad="50800" dist="25400" dir="5400000" algn="t" rotWithShape="0">
                      <a:prstClr val="black">
                        <a:alpha val="15000"/>
                      </a:prstClr>
                    </a:outerShdw>
                  </a:effectLst>
                </a:rPr>
                <a:t>Introduction</a:t>
              </a:r>
              <a:endParaRPr lang="en-US" sz="1600" b="1" dirty="0">
                <a:solidFill>
                  <a:prstClr val="white"/>
                </a:solidFill>
                <a:effectLst>
                  <a:outerShdw blurRad="50800" dist="25400" dir="5400000" algn="t" rotWithShape="0">
                    <a:prstClr val="black">
                      <a:alpha val="15000"/>
                    </a:prstClr>
                  </a:outerShdw>
                </a:effectLst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998963" y="1993343"/>
              <a:ext cx="1583473" cy="1295399"/>
            </a:xfrm>
            <a:prstGeom prst="ellipse">
              <a:avLst/>
            </a:prstGeom>
            <a:gradFill flip="none" rotWithShape="1">
              <a:gsLst>
                <a:gs pos="63000">
                  <a:schemeClr val="bg1">
                    <a:alpha val="7000"/>
                  </a:schemeClr>
                </a:gs>
                <a:gs pos="72000">
                  <a:schemeClr val="bg1">
                    <a:alpha val="15000"/>
                  </a:schemeClr>
                </a:gs>
                <a:gs pos="91000">
                  <a:schemeClr val="bg1">
                    <a:alpha val="28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       </a:t>
              </a: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0" y="5791200"/>
            <a:ext cx="912495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5" name="Group 34"/>
          <p:cNvGrpSpPr/>
          <p:nvPr/>
        </p:nvGrpSpPr>
        <p:grpSpPr>
          <a:xfrm>
            <a:off x="1904806" y="1922082"/>
            <a:ext cx="1346346" cy="1323439"/>
            <a:chOff x="679079" y="1874526"/>
            <a:chExt cx="2300687" cy="2214317"/>
          </a:xfrm>
        </p:grpSpPr>
        <p:sp>
          <p:nvSpPr>
            <p:cNvPr id="36" name="Oval 35"/>
            <p:cNvSpPr/>
            <p:nvPr/>
          </p:nvSpPr>
          <p:spPr>
            <a:xfrm>
              <a:off x="762000" y="1946209"/>
              <a:ext cx="2057400" cy="2057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82550">
              <a:noFill/>
            </a:ln>
            <a:effectLst>
              <a:outerShdw blurRad="152400" dist="165100" dir="5400000" sx="90000" sy="-19000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             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221565" y="1874526"/>
              <a:ext cx="1262652" cy="2214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 smtClean="0">
                  <a:solidFill>
                    <a:schemeClr val="accent4">
                      <a:lumMod val="50000"/>
                      <a:alpha val="40000"/>
                    </a:schemeClr>
                  </a:solidFill>
                  <a:cs typeface="Arial" pitchFamily="34" charset="0"/>
                </a:rPr>
                <a:t>2</a:t>
              </a:r>
              <a:endParaRPr lang="en-US" sz="8000" b="1" dirty="0">
                <a:solidFill>
                  <a:schemeClr val="accent4">
                    <a:lumMod val="50000"/>
                    <a:alpha val="4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79079" y="2765444"/>
              <a:ext cx="2300687" cy="68326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600" b="1" spc="60" dirty="0" smtClean="0">
                  <a:solidFill>
                    <a:prstClr val="white"/>
                  </a:solidFill>
                  <a:effectLst>
                    <a:outerShdw blurRad="50800" dist="25400" dir="5400000" algn="t" rotWithShape="0">
                      <a:prstClr val="black">
                        <a:alpha val="15000"/>
                      </a:prstClr>
                    </a:outerShdw>
                  </a:effectLst>
                </a:rPr>
                <a:t>Goals</a:t>
              </a:r>
              <a:endParaRPr lang="en-US" sz="1600" b="1" dirty="0">
                <a:solidFill>
                  <a:prstClr val="white"/>
                </a:solidFill>
                <a:effectLst>
                  <a:outerShdw blurRad="50800" dist="25400" dir="5400000" algn="t" rotWithShape="0">
                    <a:prstClr val="black">
                      <a:alpha val="15000"/>
                    </a:prstClr>
                  </a:outerShdw>
                </a:effectLst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1002851" y="2015995"/>
              <a:ext cx="1583472" cy="1295399"/>
            </a:xfrm>
            <a:prstGeom prst="ellipse">
              <a:avLst/>
            </a:prstGeom>
            <a:gradFill flip="none" rotWithShape="1">
              <a:gsLst>
                <a:gs pos="63000">
                  <a:schemeClr val="bg1">
                    <a:alpha val="7000"/>
                  </a:schemeClr>
                </a:gs>
                <a:gs pos="72000">
                  <a:schemeClr val="bg1">
                    <a:alpha val="15000"/>
                  </a:schemeClr>
                </a:gs>
                <a:gs pos="91000">
                  <a:schemeClr val="bg1">
                    <a:alpha val="28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       </a:t>
              </a:r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972818" y="3623093"/>
            <a:ext cx="1309080" cy="1323439"/>
            <a:chOff x="717075" y="1874526"/>
            <a:chExt cx="2237006" cy="2214317"/>
          </a:xfrm>
        </p:grpSpPr>
        <p:sp>
          <p:nvSpPr>
            <p:cNvPr id="51" name="Oval 50"/>
            <p:cNvSpPr/>
            <p:nvPr/>
          </p:nvSpPr>
          <p:spPr>
            <a:xfrm>
              <a:off x="762000" y="1946209"/>
              <a:ext cx="2057400" cy="2057400"/>
            </a:xfrm>
            <a:prstGeom prst="ellipse">
              <a:avLst/>
            </a:prstGeom>
            <a:solidFill>
              <a:srgbClr val="FF0000"/>
            </a:solidFill>
            <a:ln w="82550">
              <a:noFill/>
            </a:ln>
            <a:effectLst>
              <a:outerShdw blurRad="152400" dist="165100" dir="5400000" sx="90000" sy="-19000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             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221565" y="1874526"/>
              <a:ext cx="1262652" cy="2214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 smtClean="0">
                  <a:solidFill>
                    <a:srgbClr val="C00000">
                      <a:alpha val="40000"/>
                    </a:srgbClr>
                  </a:solidFill>
                  <a:cs typeface="Arial" pitchFamily="34" charset="0"/>
                </a:rPr>
                <a:t>5</a:t>
              </a:r>
              <a:endParaRPr lang="en-US" sz="8000" b="1" dirty="0">
                <a:solidFill>
                  <a:srgbClr val="C00000">
                    <a:alpha val="40000"/>
                  </a:srgbClr>
                </a:solidFill>
                <a:cs typeface="Arial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17075" y="2569733"/>
              <a:ext cx="2237006" cy="778616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b="1" spc="60" dirty="0" smtClean="0">
                  <a:solidFill>
                    <a:prstClr val="white"/>
                  </a:solidFill>
                  <a:effectLst>
                    <a:outerShdw blurRad="50800" dist="25400" dir="5400000" algn="t" rotWithShape="0">
                      <a:prstClr val="black">
                        <a:alpha val="15000"/>
                      </a:prstClr>
                    </a:outerShdw>
                  </a:effectLst>
                </a:rPr>
                <a:t>Project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b="1" spc="60" dirty="0" smtClean="0">
                  <a:solidFill>
                    <a:prstClr val="white"/>
                  </a:solidFill>
                  <a:effectLst>
                    <a:outerShdw blurRad="50800" dist="25400" dir="5400000" algn="t" rotWithShape="0">
                      <a:prstClr val="black">
                        <a:alpha val="15000"/>
                      </a:prstClr>
                    </a:outerShdw>
                  </a:effectLst>
                </a:rPr>
                <a:t>Management</a:t>
              </a:r>
              <a:endParaRPr lang="en-US" sz="1400" b="1" dirty="0">
                <a:solidFill>
                  <a:prstClr val="white"/>
                </a:solidFill>
                <a:effectLst>
                  <a:outerShdw blurRad="50800" dist="25400" dir="5400000" algn="t" rotWithShape="0">
                    <a:prstClr val="black">
                      <a:alpha val="15000"/>
                    </a:prstClr>
                  </a:outerShdw>
                </a:effectLst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956550" y="2003668"/>
              <a:ext cx="1583473" cy="1295399"/>
            </a:xfrm>
            <a:prstGeom prst="ellipse">
              <a:avLst/>
            </a:prstGeom>
            <a:gradFill flip="none" rotWithShape="1">
              <a:gsLst>
                <a:gs pos="63000">
                  <a:schemeClr val="bg1">
                    <a:alpha val="7000"/>
                  </a:schemeClr>
                </a:gs>
                <a:gs pos="72000">
                  <a:schemeClr val="bg1">
                    <a:alpha val="15000"/>
                  </a:schemeClr>
                </a:gs>
                <a:gs pos="91000">
                  <a:schemeClr val="bg1">
                    <a:alpha val="28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       </a:t>
              </a:r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7315200" y="4290031"/>
            <a:ext cx="1309080" cy="1323439"/>
            <a:chOff x="628812" y="1874526"/>
            <a:chExt cx="2237006" cy="2214317"/>
          </a:xfrm>
        </p:grpSpPr>
        <p:sp>
          <p:nvSpPr>
            <p:cNvPr id="56" name="Oval 55"/>
            <p:cNvSpPr/>
            <p:nvPr/>
          </p:nvSpPr>
          <p:spPr>
            <a:xfrm>
              <a:off x="762000" y="1946209"/>
              <a:ext cx="2057400" cy="2057400"/>
            </a:xfrm>
            <a:prstGeom prst="ellipse">
              <a:avLst/>
            </a:prstGeom>
            <a:solidFill>
              <a:srgbClr val="F90551"/>
            </a:solidFill>
            <a:ln w="82550">
              <a:noFill/>
            </a:ln>
            <a:effectLst>
              <a:outerShdw blurRad="152400" dist="165100" dir="5400000" sx="90000" sy="-19000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             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221565" y="1874526"/>
              <a:ext cx="1262652" cy="2214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 smtClean="0">
                  <a:solidFill>
                    <a:srgbClr val="A31937"/>
                  </a:solidFill>
                  <a:cs typeface="Arial" pitchFamily="34" charset="0"/>
                </a:rPr>
                <a:t>6</a:t>
              </a:r>
              <a:endParaRPr lang="en-US" sz="8000" b="1" dirty="0">
                <a:solidFill>
                  <a:srgbClr val="A31937"/>
                </a:solidFill>
                <a:cs typeface="Arial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28812" y="2601292"/>
              <a:ext cx="2237006" cy="77861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600" b="1" spc="60" dirty="0" smtClean="0">
                  <a:solidFill>
                    <a:schemeClr val="bg1"/>
                  </a:solidFill>
                  <a:effectLst>
                    <a:outerShdw blurRad="50800" dist="25400" dir="5400000" algn="t" rotWithShape="0">
                      <a:prstClr val="black">
                        <a:alpha val="15000"/>
                      </a:prstClr>
                    </a:outerShdw>
                  </a:effectLst>
                </a:rPr>
                <a:t>Next</a:t>
              </a:r>
            </a:p>
            <a:p>
              <a:pPr algn="ctr">
                <a:lnSpc>
                  <a:spcPct val="80000"/>
                </a:lnSpc>
              </a:pPr>
              <a:r>
                <a:rPr lang="en-US" sz="1600" b="1" spc="60" dirty="0" smtClean="0">
                  <a:solidFill>
                    <a:schemeClr val="bg1"/>
                  </a:solidFill>
                  <a:effectLst>
                    <a:outerShdw blurRad="50800" dist="25400" dir="5400000" algn="t" rotWithShape="0">
                      <a:prstClr val="black">
                        <a:alpha val="15000"/>
                      </a:prstClr>
                    </a:outerShdw>
                  </a:effectLst>
                </a:rPr>
                <a:t>Steps</a:t>
              </a:r>
              <a:endParaRPr lang="en-US" sz="1600" b="1" dirty="0">
                <a:solidFill>
                  <a:schemeClr val="bg1"/>
                </a:solidFill>
                <a:effectLst>
                  <a:outerShdw blurRad="50800" dist="25400" dir="5400000" algn="t" rotWithShape="0">
                    <a:prstClr val="black">
                      <a:alpha val="15000"/>
                    </a:prstClr>
                  </a:outerShdw>
                </a:effectLst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1017798" y="1965986"/>
              <a:ext cx="1583473" cy="1295399"/>
            </a:xfrm>
            <a:prstGeom prst="ellipse">
              <a:avLst/>
            </a:prstGeom>
            <a:gradFill flip="none" rotWithShape="1">
              <a:gsLst>
                <a:gs pos="63000">
                  <a:schemeClr val="bg1">
                    <a:alpha val="7000"/>
                  </a:schemeClr>
                </a:gs>
                <a:gs pos="72000">
                  <a:schemeClr val="bg1">
                    <a:alpha val="15000"/>
                  </a:schemeClr>
                </a:gs>
                <a:gs pos="91000">
                  <a:schemeClr val="bg1">
                    <a:alpha val="28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       </a:t>
              </a:r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="" xmlns:p14="http://schemas.microsoft.com/office/powerpoint/2010/main" val="138545149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295400"/>
            <a:ext cx="676321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Aim</a:t>
            </a:r>
            <a:r>
              <a:rPr lang="en-GB" sz="32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endParaRPr lang="en-GB" sz="32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GB" sz="2400" dirty="0" smtClean="0">
                <a:latin typeface="Arial" pitchFamily="34" charset="0"/>
                <a:cs typeface="Arial" pitchFamily="34" charset="0"/>
              </a:rPr>
              <a:t>Application for teaching hardware</a:t>
            </a:r>
            <a:endParaRPr lang="en-GB" sz="32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>
              <a:latin typeface="Arial" pitchFamily="34" charset="0"/>
              <a:cs typeface="Arial" pitchFamily="34" charset="0"/>
            </a:endParaRPr>
          </a:p>
          <a:p>
            <a:r>
              <a:rPr lang="en-GB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Development platform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3200" dirty="0" smtClean="0">
              <a:latin typeface="Arial" pitchFamily="34" charset="0"/>
              <a:cs typeface="Arial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Hardware: Raspberry 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3200" dirty="0" smtClean="0">
              <a:latin typeface="Arial" pitchFamily="34" charset="0"/>
              <a:cs typeface="Arial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Software: CECIL</a:t>
            </a:r>
          </a:p>
        </p:txBody>
      </p:sp>
      <p:pic>
        <p:nvPicPr>
          <p:cNvPr id="1026" name="Picture 2" descr="https://lh4.googleusercontent.com/5u5OZaIRjMKQGW9HCDQ8ufa2ilUzOAaNxKlxlbenxnjc7Y0Vcye68500G5tdFmErT3t3YYiBCnVcTDIN6q8ArphdqcYp4F-ACsf3-iCiwubTsVa1iylsEqQno5E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191000"/>
            <a:ext cx="914400" cy="11525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13133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CECIL Interface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524000"/>
            <a:ext cx="769620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143000" y="6324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Goals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09600" y="1447801"/>
            <a:ext cx="77724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GB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Deliverables</a:t>
            </a:r>
            <a:endParaRPr lang="en-GB" sz="3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GB" sz="2000" dirty="0" smtClean="0">
              <a:solidFill>
                <a:srgbClr val="333333"/>
              </a:solidFill>
              <a:latin typeface="Arial" pitchFamily="34" charset="0"/>
              <a:cs typeface="Arial" pitchFamily="34" charset="0"/>
            </a:endParaRPr>
          </a:p>
          <a:p>
            <a:pPr marL="800100" lvl="1" indent="-34290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User friendly interface</a:t>
            </a:r>
          </a:p>
          <a:p>
            <a:pPr marL="800100" lvl="1" indent="-34290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GB" sz="2400" dirty="0" smtClean="0">
              <a:latin typeface="Arial" pitchFamily="34" charset="0"/>
              <a:cs typeface="Arial" pitchFamily="34" charset="0"/>
            </a:endParaRPr>
          </a:p>
          <a:p>
            <a:pPr marL="800100" lvl="1" indent="-34290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CECIL </a:t>
            </a:r>
            <a:r>
              <a:rPr lang="en-GB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integrated </a:t>
            </a:r>
            <a:r>
              <a:rPr lang="en-GB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with </a:t>
            </a:r>
            <a:r>
              <a:rPr lang="en-GB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Raspberry Pi</a:t>
            </a:r>
          </a:p>
          <a:p>
            <a:pPr marL="1257300" lvl="2" indent="-342900" fontAlgn="base">
              <a:spcBef>
                <a:spcPts val="600"/>
              </a:spcBef>
              <a:buFont typeface="Courier New" pitchFamily="49" charset="0"/>
              <a:buChar char="o"/>
            </a:pPr>
            <a:r>
              <a:rPr lang="en-GB" sz="20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Read </a:t>
            </a:r>
            <a:r>
              <a:rPr lang="en-GB" sz="20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and load from </a:t>
            </a:r>
            <a:r>
              <a:rPr lang="en-GB" sz="20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physical I/O ports</a:t>
            </a:r>
          </a:p>
          <a:p>
            <a:pPr marL="800100" lvl="1" indent="-342900" fontAlgn="base">
              <a:spcBef>
                <a:spcPts val="600"/>
              </a:spcBef>
            </a:pPr>
            <a:endParaRPr lang="en-GB" sz="2400" dirty="0" smtClean="0">
              <a:solidFill>
                <a:srgbClr val="333333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fontAlgn="base">
              <a:spcBef>
                <a:spcPts val="600"/>
              </a:spcBef>
            </a:pPr>
            <a:r>
              <a:rPr lang="en-GB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Constraints</a:t>
            </a:r>
            <a:endParaRPr lang="en-GB" sz="3200" dirty="0" smtClean="0">
              <a:solidFill>
                <a:srgbClr val="333333"/>
              </a:solidFill>
              <a:latin typeface="Arial" pitchFamily="34" charset="0"/>
              <a:cs typeface="Arial" pitchFamily="34" charset="0"/>
            </a:endParaRPr>
          </a:p>
          <a:p>
            <a:pPr marL="800100" lvl="1" indent="-34290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No heavy hardware or electronic implementations</a:t>
            </a:r>
            <a:endParaRPr lang="en-GB" sz="2400" dirty="0">
              <a:solidFill>
                <a:srgbClr val="333333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400" dirty="0">
                <a:latin typeface="Arial" pitchFamily="34" charset="0"/>
                <a:cs typeface="Arial" pitchFamily="34" charset="0"/>
              </a:rPr>
              <a:t/>
            </a:r>
            <a:br>
              <a:rPr lang="en-GB" sz="2400" dirty="0">
                <a:latin typeface="Arial" pitchFamily="34" charset="0"/>
                <a:cs typeface="Arial" pitchFamily="34" charset="0"/>
              </a:rPr>
            </a:br>
            <a:endParaRPr lang="en-GB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8554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CECIL I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85800" y="1981200"/>
            <a:ext cx="739140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Simple assembly language</a:t>
            </a:r>
          </a:p>
          <a:p>
            <a:endParaRPr lang="en-GB" sz="3200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GB" sz="3200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Grammar</a:t>
            </a:r>
          </a:p>
          <a:p>
            <a:endParaRPr lang="en-GB" sz="3200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971550" lvl="1" indent="-514350">
              <a:buFont typeface="Arial" pitchFamily="34" charset="0"/>
              <a:buChar char="•"/>
            </a:pPr>
            <a:r>
              <a:rPr lang="en-GB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Lexer</a:t>
            </a:r>
            <a:r>
              <a:rPr lang="en-GB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, parser</a:t>
            </a:r>
            <a:r>
              <a:rPr lang="en-GB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GB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compiler</a:t>
            </a:r>
            <a:endParaRPr lang="en-GB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7950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CECIL II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3886200" cy="4648198"/>
          </a:xfrm>
        </p:spPr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r>
              <a:rPr lang="en-GB" sz="3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Virtual machine</a:t>
            </a:r>
            <a:endParaRPr lang="en-GB" sz="3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SIM40 processor</a:t>
            </a:r>
          </a:p>
          <a:p>
            <a:pPr lvl="1" fontAlgn="base">
              <a:buNone/>
            </a:pPr>
            <a:endParaRPr lang="en-GB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 </a:t>
            </a: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KB memory</a:t>
            </a:r>
          </a:p>
          <a:p>
            <a:pPr lvl="1" fontAlgn="base"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I/O </a:t>
            </a: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Ports</a:t>
            </a:r>
          </a:p>
          <a:p>
            <a:pPr lvl="2" fontAlgn="base">
              <a:buFont typeface="Courier New" pitchFamily="49" charset="0"/>
              <a:buChar char="o"/>
            </a:pPr>
            <a:r>
              <a:rPr lang="en-GB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interactive </a:t>
            </a: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LED display</a:t>
            </a:r>
          </a:p>
          <a:p>
            <a:pPr lvl="2" fontAlgn="base">
              <a:buFont typeface="Courier New" pitchFamily="49" charset="0"/>
              <a:buChar char="o"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transferring data through USB</a:t>
            </a:r>
          </a:p>
          <a:p>
            <a:pPr marL="0" indent="0">
              <a:buNone/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GB" dirty="0" smtClean="0">
                <a:latin typeface="Arial" pitchFamily="34" charset="0"/>
                <a:cs typeface="Arial" pitchFamily="34" charset="0"/>
              </a:rPr>
            </a:b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876800"/>
          </a:xfrm>
        </p:spPr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r>
              <a:rPr lang="en-GB" sz="3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Virtual processor</a:t>
            </a:r>
            <a:endParaRPr lang="en-GB" sz="3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Program </a:t>
            </a:r>
            <a:r>
              <a:rPr lang="en-GB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counter</a:t>
            </a:r>
            <a:endParaRPr lang="en-GB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Three registers</a:t>
            </a:r>
            <a:endParaRPr lang="en-GB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2" fontAlgn="base">
              <a:buFont typeface="Courier New" pitchFamily="49" charset="0"/>
              <a:buChar char="o"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 - Register</a:t>
            </a:r>
          </a:p>
          <a:p>
            <a:pPr lvl="2" fontAlgn="base">
              <a:buFont typeface="Courier New" pitchFamily="49" charset="0"/>
              <a:buChar char="o"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 - Register</a:t>
            </a:r>
          </a:p>
          <a:p>
            <a:pPr lvl="2" fontAlgn="base">
              <a:buFont typeface="Courier New" pitchFamily="49" charset="0"/>
              <a:buChar char="o"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Accumulator</a:t>
            </a:r>
          </a:p>
          <a:p>
            <a:pPr lvl="1" fontAlgn="base"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Status flags</a:t>
            </a:r>
            <a:endParaRPr lang="en-GB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2" fontAlgn="base">
              <a:buFont typeface="Courier New" pitchFamily="49" charset="0"/>
              <a:buChar char="o"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zero, carry, negative</a:t>
            </a:r>
          </a:p>
          <a:p>
            <a:pPr lvl="1" fontAlgn="base"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Instruction </a:t>
            </a: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set</a:t>
            </a:r>
          </a:p>
          <a:p>
            <a:pPr lvl="2" fontAlgn="base">
              <a:buFont typeface="Courier New" pitchFamily="49" charset="0"/>
              <a:buChar char="o"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Simple </a:t>
            </a:r>
            <a:r>
              <a:rPr lang="en-GB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operations </a:t>
            </a: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like add, sub, insert, load, </a:t>
            </a:r>
            <a:r>
              <a:rPr lang="en-GB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comp</a:t>
            </a:r>
          </a:p>
          <a:p>
            <a:pPr lvl="2" fontAlgn="base">
              <a:buFont typeface="Courier New" pitchFamily="49" charset="0"/>
              <a:buChar char="o"/>
            </a:pPr>
            <a:r>
              <a:rPr lang="en-GB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Use </a:t>
            </a: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these to construct sub-routines like loop and </a:t>
            </a:r>
            <a:r>
              <a:rPr lang="en-GB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if-else</a:t>
            </a:r>
          </a:p>
          <a:p>
            <a:endParaRPr lang="en-GB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2559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GUI Design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1066800" y="990600"/>
            <a:ext cx="6937828" cy="56102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5559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Management</a:t>
            </a:r>
            <a:endParaRPr lang="en-GB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914400"/>
            <a:ext cx="7239000" cy="574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15874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"/>
</p:tagLst>
</file>

<file path=ppt/theme/theme1.xml><?xml version="1.0" encoding="utf-8"?>
<a:theme xmlns:a="http://schemas.openxmlformats.org/drawingml/2006/main" name="IntroducingPowerPoint2010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8AD14C5-6E05-4732-8930-CBD406590B6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IntroducingPowerPoint2010</Template>
  <TotalTime>0</TotalTime>
  <Words>223</Words>
  <Application>Microsoft Office PowerPoint</Application>
  <PresentationFormat>On-screen Show (4:3)</PresentationFormat>
  <Paragraphs>110</Paragraphs>
  <Slides>11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IntroducingPowerPoint2010</vt:lpstr>
      <vt:lpstr>Slide 1</vt:lpstr>
      <vt:lpstr>Slide 2</vt:lpstr>
      <vt:lpstr>Introduction</vt:lpstr>
      <vt:lpstr>Current CECIL Interface</vt:lpstr>
      <vt:lpstr>Goals</vt:lpstr>
      <vt:lpstr>CECIL I</vt:lpstr>
      <vt:lpstr>CECIL II</vt:lpstr>
      <vt:lpstr>GUI Design</vt:lpstr>
      <vt:lpstr>Project Management</vt:lpstr>
      <vt:lpstr>Next Steps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2013-10-18T07:22:09Z</dcterms:created>
  <dcterms:modified xsi:type="dcterms:W3CDTF">2013-10-23T08:05:58Z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TC016745519991</vt:lpwstr>
  </property>
</Properties>
</file>