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7.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7.xml" Type="http://schemas.openxmlformats.org/officeDocument/2006/relationships/slide" Id="rId12"/><Relationship Target="presProps.xml" Type="http://schemas.openxmlformats.org/officeDocument/2006/relationships/presProps" Id="rId2"/><Relationship Target="theme/theme3.xml" Type="http://schemas.openxmlformats.org/officeDocument/2006/relationships/theme" Id="rId1"/><Relationship Target="slides/slide5.xml" Type="http://schemas.openxmlformats.org/officeDocument/2006/relationships/slide" Id="rId10"/><Relationship Target="slideMasters/slideMaster1.xml" Type="http://schemas.openxmlformats.org/officeDocument/2006/relationships/slideMaster" Id="rId4"/><Relationship Target="slides/slide6.xml" Type="http://schemas.openxmlformats.org/officeDocument/2006/relationships/slide" Id="rId11"/><Relationship Target="tableStyles.xml" Type="http://schemas.openxmlformats.org/officeDocument/2006/relationships/tableStyles" Id="rId3"/><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8" name="Shape 38"/>
        <p:cNvGrpSpPr/>
        <p:nvPr/>
      </p:nvGrpSpPr>
      <p:grpSpPr>
        <a:xfrm>
          <a:off y="0" x="0"/>
          <a:ext cy="0" cx="0"/>
          <a:chOff y="0" x="0"/>
          <a:chExt cy="0" cx="0"/>
        </a:xfrm>
      </p:grpSpPr>
      <p:sp>
        <p:nvSpPr>
          <p:cNvPr id="39" name="Shape 39"/>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40" name="Shape 4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4" name="Shape 44"/>
        <p:cNvGrpSpPr/>
        <p:nvPr/>
      </p:nvGrpSpPr>
      <p:grpSpPr>
        <a:xfrm>
          <a:off y="0" x="0"/>
          <a:ext cy="0" cx="0"/>
          <a:chOff y="0" x="0"/>
          <a:chExt cy="0" cx="0"/>
        </a:xfrm>
      </p:grpSpPr>
      <p:sp>
        <p:nvSpPr>
          <p:cNvPr id="45" name="Shape 4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6" name="Shape 4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0" name="Shape 50"/>
        <p:cNvGrpSpPr/>
        <p:nvPr/>
      </p:nvGrpSpPr>
      <p:grpSpPr>
        <a:xfrm>
          <a:off y="0" x="0"/>
          <a:ext cy="0" cx="0"/>
          <a:chOff y="0" x="0"/>
          <a:chExt cy="0" cx="0"/>
        </a:xfrm>
      </p:grpSpPr>
      <p:sp>
        <p:nvSpPr>
          <p:cNvPr id="51" name="Shape 5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2" name="Shape 5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6" name="Shape 56"/>
        <p:cNvGrpSpPr/>
        <p:nvPr/>
      </p:nvGrpSpPr>
      <p:grpSpPr>
        <a:xfrm>
          <a:off y="0" x="0"/>
          <a:ext cy="0" cx="0"/>
          <a:chOff y="0" x="0"/>
          <a:chExt cy="0" cx="0"/>
        </a:xfrm>
      </p:grpSpPr>
      <p:sp>
        <p:nvSpPr>
          <p:cNvPr id="57" name="Shape 5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8" name="Shape 5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3" name="Shape 63"/>
        <p:cNvGrpSpPr/>
        <p:nvPr/>
      </p:nvGrpSpPr>
      <p:grpSpPr>
        <a:xfrm>
          <a:off y="0" x="0"/>
          <a:ext cy="0" cx="0"/>
          <a:chOff y="0" x="0"/>
          <a:chExt cy="0" cx="0"/>
        </a:xfrm>
      </p:grpSpPr>
      <p:sp>
        <p:nvSpPr>
          <p:cNvPr id="64" name="Shape 6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5" name="Shape 65"/>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GB"/>
              <a:t>GUI follows key usability principles e.g. constrained input, mapping buttons to actions via relevant icons, affordances - easy to see which parts are buttons and which are just views</a:t>
            </a:r>
          </a:p>
          <a:p>
            <a:pPr>
              <a:buNone/>
            </a:pPr>
            <a:r>
              <a:rPr lang="en-GB"/>
              <a:t>Taking into account accessibility: Java Accessibility API for recommended font sizes etc, no colour specific functionality so that colour blind people can use it, predictive text for input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9" name="Shape 69"/>
        <p:cNvGrpSpPr/>
        <p:nvPr/>
      </p:nvGrpSpPr>
      <p:grpSpPr>
        <a:xfrm>
          <a:off y="0" x="0"/>
          <a:ext cy="0" cx="0"/>
          <a:chOff y="0" x="0"/>
          <a:chExt cy="0" cx="0"/>
        </a:xfrm>
      </p:grpSpPr>
      <p:sp>
        <p:nvSpPr>
          <p:cNvPr id="70" name="Shape 7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1" name="Shape 71"/>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GB"/>
              <a:t>Gantt chart: each main development section subdivided into tasks which are shared so each group member is involved in all stages (MVC architecture means coding can similarly be broken down)</a:t>
            </a:r>
          </a:p>
          <a:p>
            <a:pPr rtl="0" lvl="0">
              <a:buNone/>
            </a:pPr>
            <a:r>
              <a:rPr lang="en-GB"/>
              <a:t>So far we’ve completed background research, requirements gathering, management and planning, have a solid design, and we’re starting implementation (on schedule). Writing report as we go</a:t>
            </a:r>
          </a:p>
          <a:p>
            <a:pPr rtl="0" lvl="0">
              <a:buNone/>
            </a:pPr>
            <a:r>
              <a:rPr lang="en-GB"/>
              <a:t>Next step is to verify the design with the client and get a working prototype done as soon as possible to show the client (estimated date?) and also potentially the target demographic (teachers)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5" name="Shape 75"/>
        <p:cNvGrpSpPr/>
        <p:nvPr/>
      </p:nvGrpSpPr>
      <p:grpSpPr>
        <a:xfrm>
          <a:off y="0" x="0"/>
          <a:ext cy="0" cx="0"/>
          <a:chOff y="0" x="0"/>
          <a:chExt cy="0" cx="0"/>
        </a:xfrm>
      </p:grpSpPr>
      <p:sp>
        <p:nvSpPr>
          <p:cNvPr id="76" name="Shape 7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7" name="Shape 7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p:nvPr/>
        </p:nvSpPr>
        <p:spPr>
          <a:xfrm>
            <a:off y="233279" x="372035"/>
            <a:ext cy="3330600" cx="8399999"/>
          </a:xfrm>
          <a:prstGeom prst="roundRect">
            <a:avLst>
              <a:gd fmla="val 3653" name="adj"/>
            </a:avLst>
          </a:prstGeom>
          <a:ln>
            <a:noFill/>
          </a:ln>
        </p:spPr>
        <p:txBody>
          <a:bodyPr bIns="45700" rIns="91425" lIns="91425" tIns="45700" anchor="ctr" anchorCtr="0">
            <a:noAutofit/>
          </a:bodyPr>
          <a:lstStyle/>
          <a:p/>
        </p:txBody>
      </p:sp>
      <p:sp>
        <p:nvSpPr>
          <p:cNvPr id="9" name="Shape 9"/>
          <p:cNvSpPr/>
          <p:nvPr/>
        </p:nvSpPr>
        <p:spPr>
          <a:xfrm>
            <a:off y="3678300" x="372035"/>
            <a:ext cy="904800" cx="8399999"/>
          </a:xfrm>
          <a:prstGeom prst="roundRect">
            <a:avLst>
              <a:gd fmla="val 15243" name="adj"/>
            </a:avLst>
          </a:prstGeom>
          <a:ln>
            <a:noFill/>
          </a:ln>
        </p:spPr>
        <p:txBody>
          <a:bodyPr bIns="45700" rIns="91425" lIns="91425" tIns="45700" anchor="ctr" anchorCtr="0">
            <a:noAutofit/>
          </a:bodyPr>
          <a:lstStyle/>
          <a:p/>
        </p:txBody>
      </p:sp>
      <p:sp>
        <p:nvSpPr>
          <p:cNvPr id="10" name="Shape 10"/>
          <p:cNvSpPr txBox="1"/>
          <p:nvPr>
            <p:ph type="ctrTitle"/>
          </p:nvPr>
        </p:nvSpPr>
        <p:spPr>
          <a:xfrm>
            <a:off y="473108" x="685800"/>
            <a:ext cy="2842199" cx="7772400"/>
          </a:xfrm>
          <a:prstGeom prst="rect">
            <a:avLst/>
          </a:prstGeom>
        </p:spPr>
        <p:txBody>
          <a:bodyPr bIns="91425" rIns="91425" lIns="91425" tIns="91425" anchor="b" anchorCtr="0"/>
          <a:lstStyle>
            <a:lvl1pPr indent="457200">
              <a:buSzPct val="100000"/>
              <a:defRPr sz="7200"/>
            </a:lvl1pPr>
            <a:lvl2pPr indent="457200">
              <a:buSzPct val="100000"/>
              <a:defRPr sz="7200"/>
            </a:lvl2pPr>
            <a:lvl3pPr indent="457200">
              <a:buSzPct val="100000"/>
              <a:defRPr sz="7200"/>
            </a:lvl3pPr>
            <a:lvl4pPr indent="457200">
              <a:buSzPct val="100000"/>
              <a:defRPr sz="7200"/>
            </a:lvl4pPr>
            <a:lvl5pPr indent="457200">
              <a:buSzPct val="100000"/>
              <a:defRPr sz="7200"/>
            </a:lvl5pPr>
            <a:lvl6pPr indent="457200">
              <a:buSzPct val="100000"/>
              <a:defRPr sz="7200"/>
            </a:lvl6pPr>
            <a:lvl7pPr indent="457200">
              <a:buSzPct val="100000"/>
              <a:defRPr sz="7200"/>
            </a:lvl7pPr>
            <a:lvl8pPr indent="457200">
              <a:buSzPct val="100000"/>
              <a:defRPr sz="7200"/>
            </a:lvl8pPr>
            <a:lvl9pPr indent="457200">
              <a:buSzPct val="100000"/>
              <a:defRPr sz="7200"/>
            </a:lvl9pPr>
          </a:lstStyle>
          <a:p/>
        </p:txBody>
      </p:sp>
      <p:sp>
        <p:nvSpPr>
          <p:cNvPr id="11" name="Shape 11"/>
          <p:cNvSpPr txBox="1"/>
          <p:nvPr>
            <p:ph idx="1" type="subTitle"/>
          </p:nvPr>
        </p:nvSpPr>
        <p:spPr>
          <a:xfrm>
            <a:off y="3896921" x="685800"/>
            <a:ext cy="460800" cx="7772400"/>
          </a:xfrm>
          <a:prstGeom prst="rect">
            <a:avLst/>
          </a:prstGeom>
        </p:spPr>
        <p:txBody>
          <a:bodyPr bIns="91425" rIns="91425" lIns="91425" tIns="91425" anchor="ctr" anchorCtr="0"/>
          <a:lstStyle>
            <a:lvl1pPr marL="0">
              <a:spcBef>
                <a:spcPts val="0"/>
              </a:spcBef>
              <a:buNone/>
              <a:defRPr/>
            </a:lvl1pPr>
            <a:lvl2pPr indent="190500" marL="0">
              <a:spcBef>
                <a:spcPts val="0"/>
              </a:spcBef>
              <a:buSzPct val="100000"/>
              <a:buNone/>
              <a:defRPr sz="3000"/>
            </a:lvl2pPr>
            <a:lvl3pPr indent="190500" marL="0">
              <a:spcBef>
                <a:spcPts val="0"/>
              </a:spcBef>
              <a:buSzPct val="100000"/>
              <a:buNone/>
              <a:defRPr sz="3000"/>
            </a:lvl3pPr>
            <a:lvl4pPr indent="190500" marL="0">
              <a:spcBef>
                <a:spcPts val="0"/>
              </a:spcBef>
              <a:buSzPct val="100000"/>
              <a:buNone/>
              <a:defRPr sz="3000"/>
            </a:lvl4pPr>
            <a:lvl5pPr indent="190500" marL="0">
              <a:spcBef>
                <a:spcPts val="0"/>
              </a:spcBef>
              <a:buSzPct val="100000"/>
              <a:buNone/>
              <a:defRPr sz="3000"/>
            </a:lvl5pPr>
            <a:lvl6pPr indent="190500" marL="0">
              <a:spcBef>
                <a:spcPts val="0"/>
              </a:spcBef>
              <a:buSzPct val="100000"/>
              <a:buNone/>
              <a:defRPr sz="3000"/>
            </a:lvl6pPr>
            <a:lvl7pPr indent="190500" marL="0">
              <a:spcBef>
                <a:spcPts val="0"/>
              </a:spcBef>
              <a:buSzPct val="100000"/>
              <a:buNone/>
              <a:defRPr sz="3000"/>
            </a:lvl7pPr>
            <a:lvl8pPr indent="190500" marL="0">
              <a:spcBef>
                <a:spcPts val="0"/>
              </a:spcBef>
              <a:buSzPct val="100000"/>
              <a:buNone/>
              <a:defRPr sz="3000"/>
            </a:lvl8pPr>
            <a:lvl9pPr indent="190500" marL="0">
              <a:spcBef>
                <a:spcPts val="0"/>
              </a:spcBef>
              <a:buSzPct val="100000"/>
              <a:buNone/>
              <a:defRPr sz="3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y="0" x="0"/>
          <a:ext cy="0" cx="0"/>
          <a:chOff y="0" x="0"/>
          <a:chExt cy="0" cx="0"/>
        </a:xfrm>
      </p:grpSpPr>
      <p:sp>
        <p:nvSpPr>
          <p:cNvPr id="13" name="Shape 13"/>
          <p:cNvSpPr/>
          <p:nvPr/>
        </p:nvSpPr>
        <p:spPr>
          <a:xfrm>
            <a:off y="1163170" x="372035"/>
            <a:ext cy="3877800" cx="8399999"/>
          </a:xfrm>
          <a:prstGeom prst="roundRect">
            <a:avLst>
              <a:gd fmla="val 2970" name="adj"/>
            </a:avLst>
          </a:prstGeom>
          <a:ln>
            <a:noFill/>
          </a:ln>
        </p:spPr>
        <p:txBody>
          <a:bodyPr bIns="45700" rIns="91425" lIns="91425" tIns="45700" anchor="ctr" anchorCtr="0">
            <a:noAutofit/>
          </a:bodyPr>
          <a:lstStyle/>
          <a:p/>
        </p:txBody>
      </p:sp>
      <p:sp>
        <p:nvSpPr>
          <p:cNvPr id="14" name="Shape 14"/>
          <p:cNvSpPr/>
          <p:nvPr/>
        </p:nvSpPr>
        <p:spPr>
          <a:xfrm rot="10800000" flipH="1">
            <a:off y="59" x="372035"/>
            <a:ext cy="1049700" cx="8399999"/>
          </a:xfrm>
          <a:prstGeom prst="round2SameRect">
            <a:avLst>
              <a:gd fmla="val 10590" name="adj1"/>
              <a:gd fmla="val 0" name="adj2"/>
            </a:avLst>
          </a:prstGeom>
          <a:ln>
            <a:noFill/>
          </a:ln>
        </p:spPr>
        <p:txBody>
          <a:bodyPr bIns="45700" rIns="91425" lIns="91425" tIns="45700" anchor="ctr" anchorCtr="0">
            <a:noAutofit/>
          </a:bodyPr>
          <a:lstStyle/>
          <a:p/>
        </p:txBody>
      </p:sp>
      <p:sp>
        <p:nvSpPr>
          <p:cNvPr id="15" name="Shape 15"/>
          <p:cNvSpPr txBox="1"/>
          <p:nvPr>
            <p:ph type="title"/>
          </p:nvPr>
        </p:nvSpPr>
        <p:spPr>
          <a:xfrm>
            <a:off y="139527" x="457200"/>
            <a:ext cy="857400" cx="8229600"/>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16" name="Shape 16"/>
          <p:cNvSpPr txBox="1"/>
          <p:nvPr>
            <p:ph idx="1" type="body"/>
          </p:nvPr>
        </p:nvSpPr>
        <p:spPr>
          <a:xfrm>
            <a:off y="1200150" x="457200"/>
            <a:ext cy="3725699" cx="8229600"/>
          </a:xfrm>
          <a:prstGeom prst="rect">
            <a:avLst/>
          </a:prstGeom>
        </p:spPr>
        <p:txBody>
          <a:bodyPr bIns="91425" rIns="91425" lIns="91425" t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7" name="Shape 17"/>
        <p:cNvGrpSpPr/>
        <p:nvPr/>
      </p:nvGrpSpPr>
      <p:grpSpPr>
        <a:xfrm>
          <a:off y="0" x="0"/>
          <a:ext cy="0" cx="0"/>
          <a:chOff y="0" x="0"/>
          <a:chExt cy="0" cx="0"/>
        </a:xfrm>
      </p:grpSpPr>
      <p:sp>
        <p:nvSpPr>
          <p:cNvPr id="18" name="Shape 18"/>
          <p:cNvSpPr/>
          <p:nvPr/>
        </p:nvSpPr>
        <p:spPr>
          <a:xfrm>
            <a:off y="1163170" x="372035"/>
            <a:ext cy="3877800" cx="4114800"/>
          </a:xfrm>
          <a:prstGeom prst="roundRect">
            <a:avLst>
              <a:gd fmla="val 3784" name="adj"/>
            </a:avLst>
          </a:prstGeom>
          <a:ln>
            <a:noFill/>
          </a:ln>
        </p:spPr>
        <p:txBody>
          <a:bodyPr bIns="45700" rIns="91425" lIns="91425" tIns="45700" anchor="ctr" anchorCtr="0">
            <a:noAutofit/>
          </a:bodyPr>
          <a:lstStyle/>
          <a:p/>
        </p:txBody>
      </p:sp>
      <p:sp>
        <p:nvSpPr>
          <p:cNvPr id="19" name="Shape 19"/>
          <p:cNvSpPr/>
          <p:nvPr/>
        </p:nvSpPr>
        <p:spPr>
          <a:xfrm rot="10800000" flipH="1">
            <a:off y="59" x="372035"/>
            <a:ext cy="1049700" cx="8399999"/>
          </a:xfrm>
          <a:prstGeom prst="round2SameRect">
            <a:avLst>
              <a:gd fmla="val 10590" name="adj1"/>
              <a:gd fmla="val 0" name="adj2"/>
            </a:avLst>
          </a:prstGeom>
          <a:ln>
            <a:noFill/>
          </a:ln>
        </p:spPr>
        <p:txBody>
          <a:bodyPr bIns="45700" rIns="91425" lIns="91425" tIns="45700" anchor="ctr" anchorCtr="0">
            <a:noAutofit/>
          </a:bodyPr>
          <a:lstStyle/>
          <a:p/>
        </p:txBody>
      </p:sp>
      <p:sp>
        <p:nvSpPr>
          <p:cNvPr id="20" name="Shape 20"/>
          <p:cNvSpPr txBox="1"/>
          <p:nvPr>
            <p:ph type="title"/>
          </p:nvPr>
        </p:nvSpPr>
        <p:spPr>
          <a:xfrm>
            <a:off y="139527" x="457200"/>
            <a:ext cy="857400" cx="8229600"/>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21" name="Shape 21"/>
          <p:cNvSpPr txBox="1"/>
          <p:nvPr>
            <p:ph idx="1" type="body"/>
          </p:nvPr>
        </p:nvSpPr>
        <p:spPr>
          <a:xfrm>
            <a:off y="1200150" x="457200"/>
            <a:ext cy="3725699" cx="3925500"/>
          </a:xfrm>
          <a:prstGeom prst="rect">
            <a:avLst/>
          </a:prstGeom>
        </p:spPr>
        <p:txBody>
          <a:bodyPr bIns="91425" rIns="91425" lIns="91425" t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22" name="Shape 22"/>
          <p:cNvSpPr/>
          <p:nvPr/>
        </p:nvSpPr>
        <p:spPr>
          <a:xfrm>
            <a:off y="1163170" x="4657164"/>
            <a:ext cy="3877800" cx="4114800"/>
          </a:xfrm>
          <a:prstGeom prst="roundRect">
            <a:avLst>
              <a:gd fmla="val 3784" name="adj"/>
            </a:avLst>
          </a:prstGeom>
          <a:ln>
            <a:noFill/>
          </a:ln>
        </p:spPr>
        <p:txBody>
          <a:bodyPr bIns="45700" rIns="91425" lIns="91425" tIns="45700" anchor="ctr" anchorCtr="0">
            <a:noAutofit/>
          </a:bodyPr>
          <a:lstStyle/>
          <a:p/>
        </p:txBody>
      </p:sp>
      <p:sp>
        <p:nvSpPr>
          <p:cNvPr id="23" name="Shape 23"/>
          <p:cNvSpPr txBox="1"/>
          <p:nvPr>
            <p:ph idx="2" type="body"/>
          </p:nvPr>
        </p:nvSpPr>
        <p:spPr>
          <a:xfrm>
            <a:off y="1200150" x="4761353"/>
            <a:ext cy="3725699" cx="3925500"/>
          </a:xfrm>
          <a:prstGeom prst="rect">
            <a:avLst/>
          </a:prstGeom>
        </p:spPr>
        <p:txBody>
          <a:bodyPr bIns="91425" rIns="91425" lIns="91425" t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4" name="Shape 24"/>
        <p:cNvGrpSpPr/>
        <p:nvPr/>
      </p:nvGrpSpPr>
      <p:grpSpPr>
        <a:xfrm>
          <a:off y="0" x="0"/>
          <a:ext cy="0" cx="0"/>
          <a:chOff y="0" x="0"/>
          <a:chExt cy="0" cx="0"/>
        </a:xfrm>
      </p:grpSpPr>
      <p:sp>
        <p:nvSpPr>
          <p:cNvPr id="25" name="Shape 25"/>
          <p:cNvSpPr/>
          <p:nvPr/>
        </p:nvSpPr>
        <p:spPr>
          <a:xfrm>
            <a:off y="1163170" x="372035"/>
            <a:ext cy="3877800" cx="8399999"/>
          </a:xfrm>
          <a:prstGeom prst="roundRect">
            <a:avLst>
              <a:gd fmla="val 2970" name="adj"/>
            </a:avLst>
          </a:prstGeom>
          <a:ln>
            <a:noFill/>
          </a:ln>
        </p:spPr>
        <p:txBody>
          <a:bodyPr bIns="45700" rIns="91425" lIns="91425" tIns="45700" anchor="ctr" anchorCtr="0">
            <a:noAutofit/>
          </a:bodyPr>
          <a:lstStyle/>
          <a:p/>
        </p:txBody>
      </p:sp>
      <p:sp>
        <p:nvSpPr>
          <p:cNvPr id="26" name="Shape 26"/>
          <p:cNvSpPr/>
          <p:nvPr/>
        </p:nvSpPr>
        <p:spPr>
          <a:xfrm rot="10800000" flipH="1">
            <a:off y="59" x="372035"/>
            <a:ext cy="1049700" cx="8399999"/>
          </a:xfrm>
          <a:prstGeom prst="round2SameRect">
            <a:avLst>
              <a:gd fmla="val 10590" name="adj1"/>
              <a:gd fmla="val 0" name="adj2"/>
            </a:avLst>
          </a:prstGeom>
          <a:ln>
            <a:noFill/>
          </a:ln>
        </p:spPr>
        <p:txBody>
          <a:bodyPr bIns="45700" rIns="91425" lIns="91425" tIns="45700" anchor="ctr" anchorCtr="0">
            <a:noAutofit/>
          </a:bodyPr>
          <a:lstStyle/>
          <a:p/>
        </p:txBody>
      </p:sp>
      <p:sp>
        <p:nvSpPr>
          <p:cNvPr id="27" name="Shape 27"/>
          <p:cNvSpPr txBox="1"/>
          <p:nvPr>
            <p:ph type="title"/>
          </p:nvPr>
        </p:nvSpPr>
        <p:spPr>
          <a:xfrm>
            <a:off y="139527" x="457200"/>
            <a:ext cy="857400" cx="8229600"/>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8" name="Shape 28"/>
        <p:cNvGrpSpPr/>
        <p:nvPr/>
      </p:nvGrpSpPr>
      <p:grpSpPr>
        <a:xfrm>
          <a:off y="0" x="0"/>
          <a:ext cy="0" cx="0"/>
          <a:chOff y="0" x="0"/>
          <a:chExt cy="0" cx="0"/>
        </a:xfrm>
      </p:grpSpPr>
      <p:sp>
        <p:nvSpPr>
          <p:cNvPr id="29" name="Shape 29"/>
          <p:cNvSpPr txBox="1"/>
          <p:nvPr>
            <p:ph idx="1" type="body"/>
          </p:nvPr>
        </p:nvSpPr>
        <p:spPr>
          <a:xfrm>
            <a:off y="4276652" x="372035"/>
            <a:ext cy="649199" cx="8399999"/>
          </a:xfrm>
          <a:prstGeom prst="rect">
            <a:avLst/>
          </a:prstGeom>
        </p:spPr>
        <p:txBody>
          <a:bodyPr bIns="91425" rIns="91425" lIns="91425" tIns="91425" anchor="t" anchorCtr="0"/>
          <a:lstStyle>
            <a:lvl1pPr indent="152400">
              <a:spcBef>
                <a:spcPts val="0"/>
              </a:spcBef>
              <a:buClr>
                <a:schemeClr val="lt1"/>
              </a:buClr>
              <a:buSzPct val="100000"/>
              <a:buNone/>
              <a:defRPr b="1" sz="2400">
                <a:solidFill>
                  <a:schemeClr val="lt1"/>
                </a:solidFill>
              </a:defRPr>
            </a:lvl1pPr>
          </a:lstStyle>
          <a:p/>
        </p:txBody>
      </p:sp>
      <p:sp>
        <p:nvSpPr>
          <p:cNvPr id="30" name="Shape 30"/>
          <p:cNvSpPr/>
          <p:nvPr/>
        </p:nvSpPr>
        <p:spPr>
          <a:xfrm>
            <a:off y="233279" x="372035"/>
            <a:ext cy="3868499" cx="8399999"/>
          </a:xfrm>
          <a:prstGeom prst="roundRect">
            <a:avLst>
              <a:gd fmla="val 2776" name="adj"/>
            </a:avLst>
          </a:prstGeom>
          <a:ln>
            <a:noFill/>
          </a:ln>
        </p:spPr>
        <p:txBody>
          <a:bodyPr bIns="45700" rIns="91425" lIns="91425" tIns="45700" anchor="ctr" anchorCtr="0">
            <a:noAutofit/>
          </a:body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1" name="Shape 31"/>
        <p:cNvGrpSpPr/>
        <p:nvPr/>
      </p:nvGrpSpPr>
      <p:grpSpPr>
        <a:xfrm>
          <a:off y="0" x="0"/>
          <a:ext cy="0" cx="0"/>
          <a:chOff y="0" x="0"/>
          <a:chExt cy="0" cx="0"/>
        </a:xfrm>
      </p:grpSpPr>
      <p:sp>
        <p:nvSpPr>
          <p:cNvPr id="32" name="Shape 32"/>
          <p:cNvSpPr/>
          <p:nvPr/>
        </p:nvSpPr>
        <p:spPr>
          <a:xfrm>
            <a:off y="235584" x="372035"/>
            <a:ext cy="4672199" cx="8399999"/>
          </a:xfrm>
          <a:prstGeom prst="roundRect">
            <a:avLst>
              <a:gd fmla="val 2255" name="adj"/>
            </a:avLst>
          </a:prstGeom>
          <a:ln>
            <a:noFill/>
          </a:ln>
        </p:spPr>
        <p:txBody>
          <a:bodyPr bIns="45700" rIns="91425" lIns="91425" tIns="45700" anchor="ctr" anchorCtr="0">
            <a:noAutofit/>
          </a:bodyPr>
          <a:lstStyle/>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1.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 name="Shape 4"/>
        <p:cNvGrpSpPr/>
        <p:nvPr/>
      </p:nvGrpSpPr>
      <p:grpSpPr>
        <a:xfrm>
          <a:off y="0" x="0"/>
          <a:ext cy="0" cx="0"/>
          <a:chOff y="0" x="0"/>
          <a:chExt cy="0" cx="0"/>
        </a:xfrm>
      </p:grpSpPr>
      <p:sp>
        <p:nvSpPr>
          <p:cNvPr id="5" name="Shape 5"/>
          <p:cNvSpPr txBox="1"/>
          <p:nvPr>
            <p:ph type="title"/>
          </p:nvPr>
        </p:nvSpPr>
        <p:spPr>
          <a:xfrm>
            <a:off y="139527" x="457200"/>
            <a:ext cy="857400" cx="8229600"/>
          </a:xfrm>
          <a:prstGeom prst="rect">
            <a:avLst/>
          </a:prstGeom>
        </p:spPr>
        <p:txBody>
          <a:bodyPr bIns="91425" rIns="91425" lIns="91425" tIns="91425" anchor="b" anchorCtr="0"/>
          <a:lstStyle>
            <a:lvl1pPr marL="0">
              <a:buClr>
                <a:schemeClr val="dk2"/>
              </a:buClr>
              <a:buSzPct val="100000"/>
              <a:buNone/>
              <a:defRPr b="1" sz="3600">
                <a:solidFill>
                  <a:schemeClr val="dk2"/>
                </a:solidFill>
              </a:defRPr>
            </a:lvl1pPr>
            <a:lvl2pPr indent="228600" marL="0">
              <a:buClr>
                <a:schemeClr val="dk2"/>
              </a:buClr>
              <a:buSzPct val="100000"/>
              <a:buNone/>
              <a:defRPr b="1" sz="3600">
                <a:solidFill>
                  <a:schemeClr val="dk2"/>
                </a:solidFill>
              </a:defRPr>
            </a:lvl2pPr>
            <a:lvl3pPr indent="228600" marL="0">
              <a:buClr>
                <a:schemeClr val="dk2"/>
              </a:buClr>
              <a:buSzPct val="100000"/>
              <a:buNone/>
              <a:defRPr b="1" sz="3600">
                <a:solidFill>
                  <a:schemeClr val="dk2"/>
                </a:solidFill>
              </a:defRPr>
            </a:lvl3pPr>
            <a:lvl4pPr indent="228600" marL="0">
              <a:buClr>
                <a:schemeClr val="dk2"/>
              </a:buClr>
              <a:buSzPct val="100000"/>
              <a:buNone/>
              <a:defRPr b="1" sz="3600">
                <a:solidFill>
                  <a:schemeClr val="dk2"/>
                </a:solidFill>
              </a:defRPr>
            </a:lvl4pPr>
            <a:lvl5pPr indent="228600" marL="0">
              <a:buClr>
                <a:schemeClr val="dk2"/>
              </a:buClr>
              <a:buSzPct val="100000"/>
              <a:buNone/>
              <a:defRPr b="1" sz="3600">
                <a:solidFill>
                  <a:schemeClr val="dk2"/>
                </a:solidFill>
              </a:defRPr>
            </a:lvl5pPr>
            <a:lvl6pPr indent="228600" marL="0">
              <a:buClr>
                <a:schemeClr val="dk2"/>
              </a:buClr>
              <a:buSzPct val="100000"/>
              <a:buNone/>
              <a:defRPr b="1" sz="3600">
                <a:solidFill>
                  <a:schemeClr val="dk2"/>
                </a:solidFill>
              </a:defRPr>
            </a:lvl6pPr>
            <a:lvl7pPr indent="228600" marL="0">
              <a:buClr>
                <a:schemeClr val="dk2"/>
              </a:buClr>
              <a:buSzPct val="100000"/>
              <a:buNone/>
              <a:defRPr b="1" sz="3600">
                <a:solidFill>
                  <a:schemeClr val="dk2"/>
                </a:solidFill>
              </a:defRPr>
            </a:lvl7pPr>
            <a:lvl8pPr indent="228600" marL="0">
              <a:buClr>
                <a:schemeClr val="dk2"/>
              </a:buClr>
              <a:buSzPct val="100000"/>
              <a:buNone/>
              <a:defRPr b="1" sz="3600">
                <a:solidFill>
                  <a:schemeClr val="dk2"/>
                </a:solidFill>
              </a:defRPr>
            </a:lvl8pPr>
            <a:lvl9pPr indent="228600" marL="0">
              <a:buClr>
                <a:schemeClr val="dk2"/>
              </a:buClr>
              <a:buSzPct val="100000"/>
              <a:buNone/>
              <a:defRPr b="1" sz="3600">
                <a:solidFill>
                  <a:schemeClr val="dk2"/>
                </a:solidFill>
              </a:defRPr>
            </a:lvl9pPr>
          </a:lstStyle>
          <a:p/>
        </p:txBody>
      </p:sp>
      <p:sp>
        <p:nvSpPr>
          <p:cNvPr id="6" name="Shape 6"/>
          <p:cNvSpPr txBox="1"/>
          <p:nvPr>
            <p:ph idx="1" type="body"/>
          </p:nvPr>
        </p:nvSpPr>
        <p:spPr>
          <a:xfrm>
            <a:off y="1200150" x="457200"/>
            <a:ext cy="3725699" cx="8229600"/>
          </a:xfrm>
          <a:prstGeom prst="rect">
            <a:avLst/>
          </a:prstGeom>
        </p:spPr>
        <p:txBody>
          <a:bodyPr bIns="91425" rIns="91425" lIns="91425" tIns="91425" anchor="t" anchorCtr="0"/>
          <a:lstStyle>
            <a:lvl1pPr indent="-152400" marL="342900">
              <a:spcBef>
                <a:spcPts val="600"/>
              </a:spcBef>
              <a:buClr>
                <a:schemeClr val="dk1"/>
              </a:buClr>
              <a:buSzPct val="100000"/>
              <a:defRPr sz="3000">
                <a:solidFill>
                  <a:schemeClr val="dk1"/>
                </a:solidFill>
              </a:defRPr>
            </a:lvl1pPr>
            <a:lvl2pPr indent="-133350" marL="742950">
              <a:spcBef>
                <a:spcPts val="480"/>
              </a:spcBef>
              <a:buClr>
                <a:schemeClr val="dk1"/>
              </a:buClr>
              <a:buSzPct val="100000"/>
              <a:defRPr sz="2400">
                <a:solidFill>
                  <a:schemeClr val="dk1"/>
                </a:solidFill>
              </a:defRPr>
            </a:lvl2pPr>
            <a:lvl3pPr indent="-76200" marL="1143000">
              <a:spcBef>
                <a:spcPts val="480"/>
              </a:spcBef>
              <a:buClr>
                <a:schemeClr val="dk1"/>
              </a:buClr>
              <a:buSzPct val="100000"/>
              <a:defRPr sz="2400">
                <a:solidFill>
                  <a:schemeClr val="dk1"/>
                </a:solidFill>
              </a:defRPr>
            </a:lvl3pPr>
            <a:lvl4pPr indent="-114300" marL="1600200">
              <a:spcBef>
                <a:spcPts val="360"/>
              </a:spcBef>
              <a:buClr>
                <a:schemeClr val="dk1"/>
              </a:buClr>
              <a:buSzPct val="100000"/>
              <a:defRPr sz="1800">
                <a:solidFill>
                  <a:schemeClr val="dk1"/>
                </a:solidFill>
              </a:defRPr>
            </a:lvl4pPr>
            <a:lvl5pPr indent="-114300" marL="2057400">
              <a:spcBef>
                <a:spcPts val="360"/>
              </a:spcBef>
              <a:buClr>
                <a:schemeClr val="dk1"/>
              </a:buClr>
              <a:buSzPct val="100000"/>
              <a:defRPr sz="1800">
                <a:solidFill>
                  <a:schemeClr val="dk1"/>
                </a:solidFill>
              </a:defRPr>
            </a:lvl5pPr>
            <a:lvl6pPr indent="-114300" marL="2514600">
              <a:spcBef>
                <a:spcPts val="360"/>
              </a:spcBef>
              <a:buClr>
                <a:schemeClr val="dk1"/>
              </a:buClr>
              <a:buSzPct val="100000"/>
              <a:defRPr sz="1800">
                <a:solidFill>
                  <a:schemeClr val="dk1"/>
                </a:solidFill>
              </a:defRPr>
            </a:lvl6pPr>
            <a:lvl7pPr indent="-114300" marL="2971800">
              <a:spcBef>
                <a:spcPts val="360"/>
              </a:spcBef>
              <a:buClr>
                <a:schemeClr val="dk1"/>
              </a:buClr>
              <a:buSzPct val="100000"/>
              <a:defRPr sz="1800">
                <a:solidFill>
                  <a:schemeClr val="dk1"/>
                </a:solidFill>
              </a:defRPr>
            </a:lvl7pPr>
            <a:lvl8pPr indent="-114300" marL="3429000">
              <a:spcBef>
                <a:spcPts val="360"/>
              </a:spcBef>
              <a:buClr>
                <a:schemeClr val="dk1"/>
              </a:buClr>
              <a:buSzPct val="100000"/>
              <a:defRPr sz="1800">
                <a:solidFill>
                  <a:schemeClr val="dk1"/>
                </a:solidFill>
              </a:defRPr>
            </a:lvl8pPr>
            <a:lvl9pPr indent="-114300" marL="3886200">
              <a:spcBef>
                <a:spcPts val="360"/>
              </a:spcBef>
              <a:buClr>
                <a:schemeClr val="dk1"/>
              </a:buClr>
              <a:buSzPct val="100000"/>
              <a:defRPr sz="1800">
                <a:solidFill>
                  <a:schemeClr val="dk1"/>
                </a:solidFil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 name="Shape 33"/>
        <p:cNvGrpSpPr/>
        <p:nvPr/>
      </p:nvGrpSpPr>
      <p:grpSpPr>
        <a:xfrm>
          <a:off y="0" x="0"/>
          <a:ext cy="0" cx="0"/>
          <a:chOff y="0" x="0"/>
          <a:chExt cy="0" cx="0"/>
        </a:xfrm>
      </p:grpSpPr>
      <p:sp>
        <p:nvSpPr>
          <p:cNvPr id="34" name="Shape 34"/>
          <p:cNvSpPr txBox="1"/>
          <p:nvPr>
            <p:ph type="ctrTitle"/>
          </p:nvPr>
        </p:nvSpPr>
        <p:spPr>
          <a:xfrm>
            <a:off y="1837623" x="685800"/>
            <a:ext cy="1147499" cx="7772400"/>
          </a:xfrm>
          <a:prstGeom prst="rect">
            <a:avLst/>
          </a:prstGeom>
        </p:spPr>
        <p:txBody>
          <a:bodyPr bIns="91425" rIns="91425" lIns="91425" tIns="91425" anchor="b" anchorCtr="0">
            <a:noAutofit/>
          </a:bodyPr>
          <a:lstStyle/>
          <a:p>
            <a:pPr rtl="0" lvl="0">
              <a:buNone/>
            </a:pPr>
            <a:r>
              <a:rPr sz="6000" lang="en-GB"/>
              <a:t>GDP9 Raspberry Pi</a:t>
            </a:r>
          </a:p>
          <a:p>
            <a:r>
              <a:t/>
            </a:r>
          </a:p>
          <a:p>
            <a:r>
              <a:t/>
            </a:r>
          </a:p>
          <a:p>
            <a:r>
              <a:t/>
            </a:r>
          </a:p>
          <a:p>
            <a:r>
              <a:t/>
            </a:r>
          </a:p>
          <a:p>
            <a:r>
              <a:t/>
            </a:r>
          </a:p>
          <a:p>
            <a:r>
              <a:t/>
            </a:r>
          </a:p>
        </p:txBody>
      </p:sp>
      <p:sp>
        <p:nvSpPr>
          <p:cNvPr id="35" name="Shape 35"/>
          <p:cNvSpPr txBox="1"/>
          <p:nvPr>
            <p:ph idx="1" type="subTitle"/>
          </p:nvPr>
        </p:nvSpPr>
        <p:spPr>
          <a:xfrm>
            <a:off y="3896921" x="685800"/>
            <a:ext cy="460800" cx="7772400"/>
          </a:xfrm>
          <a:prstGeom prst="rect">
            <a:avLst/>
          </a:prstGeom>
        </p:spPr>
        <p:txBody>
          <a:bodyPr bIns="91425" rIns="91425" lIns="91425" tIns="91425" anchor="ctr" anchorCtr="0">
            <a:noAutofit/>
          </a:bodyPr>
          <a:lstStyle/>
          <a:p>
            <a:pPr>
              <a:buNone/>
            </a:pPr>
            <a:r>
              <a:rPr lang="en-GB"/>
              <a:t>A Raspberry Pi Control Kit For Teaching</a:t>
            </a:r>
          </a:p>
        </p:txBody>
      </p:sp>
      <p:sp>
        <p:nvSpPr>
          <p:cNvPr id="36" name="Shape 36"/>
          <p:cNvSpPr txBox="1"/>
          <p:nvPr/>
        </p:nvSpPr>
        <p:spPr>
          <a:xfrm>
            <a:off y="2028900" x="821900"/>
            <a:ext cy="1085700" cx="2827499"/>
          </a:xfrm>
          <a:prstGeom prst="rect">
            <a:avLst/>
          </a:prstGeom>
        </p:spPr>
        <p:txBody>
          <a:bodyPr bIns="91425" rIns="91425" lIns="91425" tIns="91425" anchor="t" anchorCtr="0">
            <a:noAutofit/>
          </a:bodyPr>
          <a:lstStyle/>
          <a:p>
            <a:pPr rtl="0" lvl="0">
              <a:buNone/>
            </a:pPr>
            <a:r>
              <a:rPr u="sng" b="1" sz="1000" lang="en-GB"/>
              <a:t>Team Members:</a:t>
            </a:r>
          </a:p>
          <a:p>
            <a:pPr rtl="0" lvl="0">
              <a:buClr>
                <a:srgbClr val="000000"/>
              </a:buClr>
              <a:buSzPct val="110000"/>
              <a:buFont typeface="Arial"/>
              <a:buNone/>
            </a:pPr>
            <a:r>
              <a:rPr b="1" sz="1000" lang="en-GB"/>
              <a:t>Shreeprabha Aggarwal (sa10g10@soton.ac.uk)</a:t>
            </a:r>
          </a:p>
          <a:p>
            <a:pPr rtl="0" lvl="0">
              <a:buClr>
                <a:srgbClr val="000000"/>
              </a:buClr>
              <a:buSzPct val="110000"/>
              <a:buFont typeface="Arial"/>
              <a:buNone/>
            </a:pPr>
            <a:r>
              <a:rPr b="1" sz="1000" lang="en-GB"/>
              <a:t>Cathy Jin (cj8g10@soton.ac.uk)</a:t>
            </a:r>
          </a:p>
          <a:p>
            <a:pPr rtl="0" lvl="0">
              <a:buClr>
                <a:srgbClr val="000000"/>
              </a:buClr>
              <a:buSzPct val="110000"/>
              <a:buFont typeface="Arial"/>
              <a:buNone/>
            </a:pPr>
            <a:r>
              <a:rPr b="1" sz="1000" lang="en-GB"/>
              <a:t>Karishma Nune (kkn1g10@soton.ac.uk)</a:t>
            </a:r>
          </a:p>
          <a:p>
            <a:pPr rtl="0" lvl="0">
              <a:buClr>
                <a:srgbClr val="000000"/>
              </a:buClr>
              <a:buSzPct val="110000"/>
              <a:buFont typeface="Arial"/>
              <a:buNone/>
            </a:pPr>
            <a:r>
              <a:rPr b="1" sz="1000" lang="en-GB"/>
              <a:t>Carolina Ferreira (cf4g09@soton.ac.uk)</a:t>
            </a:r>
          </a:p>
        </p:txBody>
      </p:sp>
      <p:sp>
        <p:nvSpPr>
          <p:cNvPr id="37" name="Shape 37"/>
          <p:cNvSpPr txBox="1"/>
          <p:nvPr/>
        </p:nvSpPr>
        <p:spPr>
          <a:xfrm>
            <a:off y="2078400" x="4269825"/>
            <a:ext cy="986700" cx="3970800"/>
          </a:xfrm>
          <a:prstGeom prst="rect">
            <a:avLst/>
          </a:prstGeom>
        </p:spPr>
        <p:txBody>
          <a:bodyPr bIns="91425" rIns="91425" lIns="91425" tIns="91425" anchor="t" anchorCtr="0">
            <a:noAutofit/>
          </a:bodyPr>
          <a:lstStyle/>
          <a:p>
            <a:pPr rtl="0" lvl="0">
              <a:buNone/>
            </a:pPr>
            <a:r>
              <a:rPr u="sng" b="1" sz="1000" lang="en-GB"/>
              <a:t>Supervisor:</a:t>
            </a:r>
          </a:p>
          <a:p>
            <a:pPr rtl="0" lvl="0">
              <a:buClr>
                <a:srgbClr val="000000"/>
              </a:buClr>
              <a:buSzPct val="110000"/>
              <a:buFont typeface="Arial"/>
              <a:buNone/>
            </a:pPr>
            <a:r>
              <a:rPr b="1" sz="1000" lang="en-GB"/>
              <a:t>Gary Wills (gbw)</a:t>
            </a:r>
          </a:p>
          <a:p>
            <a:pPr rtl="0" lvl="0">
              <a:buNone/>
            </a:pPr>
            <a:r>
              <a:rPr u="sng" b="1" sz="1000" lang="en-GB"/>
              <a:t>Customers:</a:t>
            </a:r>
            <a:r>
              <a:rPr b="1" sz="1000" lang="en-GB"/>
              <a:t> </a:t>
            </a:r>
          </a:p>
          <a:p>
            <a:pPr rtl="0" lvl="0">
              <a:buNone/>
            </a:pPr>
            <a:r>
              <a:rPr b="1" sz="1000" lang="en-GB"/>
              <a:t>David Argles (da@ecs.soton.ac.uk)</a:t>
            </a:r>
          </a:p>
          <a:p>
            <a:pPr rtl="0" lvl="0">
              <a:buNone/>
            </a:pPr>
            <a:r>
              <a:rPr b="1" sz="1000" lang="en-GB"/>
              <a:t>Kate Bittles, IBM Hursley Executive Briefing Centre Manager</a:t>
            </a:r>
          </a:p>
          <a:p>
            <a:r>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 name="Shape 41"/>
        <p:cNvGrpSpPr/>
        <p:nvPr/>
      </p:nvGrpSpPr>
      <p:grpSpPr>
        <a:xfrm>
          <a:off y="0" x="0"/>
          <a:ext cy="0" cx="0"/>
          <a:chOff y="0" x="0"/>
          <a:chExt cy="0" cx="0"/>
        </a:xfrm>
      </p:grpSpPr>
      <p:sp>
        <p:nvSpPr>
          <p:cNvPr id="42" name="Shape 42"/>
          <p:cNvSpPr txBox="1"/>
          <p:nvPr>
            <p:ph type="title"/>
          </p:nvPr>
        </p:nvSpPr>
        <p:spPr>
          <a:xfrm>
            <a:off y="139527" x="457200"/>
            <a:ext cy="857400" cx="8229600"/>
          </a:xfrm>
          <a:prstGeom prst="rect">
            <a:avLst/>
          </a:prstGeom>
        </p:spPr>
        <p:txBody>
          <a:bodyPr bIns="91425" rIns="91425" lIns="91425" tIns="91425" anchor="b" anchorCtr="0">
            <a:noAutofit/>
          </a:bodyPr>
          <a:lstStyle/>
          <a:p>
            <a:pPr>
              <a:buNone/>
            </a:pPr>
            <a:r>
              <a:rPr lang="en-GB"/>
              <a:t>Introduction</a:t>
            </a:r>
          </a:p>
        </p:txBody>
      </p:sp>
      <p:sp>
        <p:nvSpPr>
          <p:cNvPr id="43" name="Shape 4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sz="1200" lang="en-GB"/>
              <a:t>
</a:t>
            </a:r>
            <a:r>
              <a:rPr sz="2000" lang="en-GB"/>
              <a:t>Purpose: </a:t>
            </a:r>
            <a:r>
              <a:rPr sz="1800" lang="en-GB"/>
              <a:t> </a:t>
            </a:r>
            <a:r>
              <a:rPr sz="1400" lang="en-GB"/>
              <a:t>Purpose of the project is to develop an application that can encourage computational thinking and inspire the new generation to acquire more knowledge in practical computer science. This application can also be used by teachers to improve their Computer Science knowledge.</a:t>
            </a:r>
          </a:p>
          <a:p>
            <a:r>
              <a:t/>
            </a:r>
          </a:p>
          <a:p>
            <a:pPr rtl="0" lvl="0">
              <a:buNone/>
            </a:pPr>
            <a:r>
              <a:rPr sz="1400" lang="en-GB"/>
              <a:t>To achieve this we are using the Raspberry Pi and CECIL</a:t>
            </a:r>
          </a:p>
          <a:p>
            <a:r>
              <a:t/>
            </a:r>
          </a:p>
          <a:p>
            <a:pPr rtl="0" lvl="0">
              <a:buNone/>
            </a:pPr>
            <a:r>
              <a:rPr sz="2000" lang="en-GB"/>
              <a:t>Raspberry Pi:</a:t>
            </a:r>
            <a:r>
              <a:rPr sz="1200" lang="en-GB"/>
              <a:t> </a:t>
            </a:r>
            <a:r>
              <a:rPr sz="1400" lang="en-GB"/>
              <a:t>low-cost computing and interfacing device that has been specifically designed for learning about programming and hardware.</a:t>
            </a:r>
          </a:p>
          <a:p>
            <a:r>
              <a:t/>
            </a:r>
          </a:p>
          <a:p>
            <a:pPr rtl="0" lvl="0">
              <a:buNone/>
            </a:pPr>
            <a:r>
              <a:rPr sz="2000" lang="en-GB"/>
              <a:t>CECIL:</a:t>
            </a:r>
            <a:r>
              <a:rPr sz="1200" lang="en-GB"/>
              <a:t> </a:t>
            </a:r>
            <a:r>
              <a:rPr sz="1400" lang="en-GB"/>
              <a:t>Virtual lab environment designed for teaching the basics of how computers work.</a:t>
            </a:r>
          </a:p>
          <a:p>
            <a:r>
              <a:t/>
            </a:r>
          </a:p>
          <a:p>
            <a:r>
              <a:t/>
            </a:r>
          </a:p>
          <a:p>
            <a:r>
              <a:t/>
            </a:r>
          </a:p>
          <a:p>
            <a:r>
              <a:t/>
            </a:r>
          </a:p>
          <a:p>
            <a:r>
              <a:t/>
            </a:r>
          </a:p>
          <a:p>
            <a:r>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 name="Shape 47"/>
        <p:cNvGrpSpPr/>
        <p:nvPr/>
      </p:nvGrpSpPr>
      <p:grpSpPr>
        <a:xfrm>
          <a:off y="0" x="0"/>
          <a:ext cy="0" cx="0"/>
          <a:chOff y="0" x="0"/>
          <a:chExt cy="0" cx="0"/>
        </a:xfrm>
      </p:grpSpPr>
      <p:sp>
        <p:nvSpPr>
          <p:cNvPr id="48" name="Shape 48"/>
          <p:cNvSpPr txBox="1"/>
          <p:nvPr>
            <p:ph type="title"/>
          </p:nvPr>
        </p:nvSpPr>
        <p:spPr>
          <a:xfrm>
            <a:off y="139527" x="457200"/>
            <a:ext cy="857400" cx="8229600"/>
          </a:xfrm>
          <a:prstGeom prst="rect">
            <a:avLst/>
          </a:prstGeom>
        </p:spPr>
        <p:txBody>
          <a:bodyPr bIns="91425" rIns="91425" lIns="91425" tIns="91425" anchor="b" anchorCtr="0">
            <a:noAutofit/>
          </a:bodyPr>
          <a:lstStyle/>
          <a:p>
            <a:pPr rtl="0" lvl="0">
              <a:buNone/>
            </a:pPr>
            <a:r>
              <a:rPr lang="en-GB"/>
              <a:t>Goals</a:t>
            </a:r>
          </a:p>
        </p:txBody>
      </p:sp>
      <p:sp>
        <p:nvSpPr>
          <p:cNvPr id="49" name="Shape 49"/>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sz="2000" lang="en-GB"/>
              <a:t>Deliverables</a:t>
            </a:r>
          </a:p>
          <a:p>
            <a:pPr rtl="0" lvl="0" indent="-355600" marL="457200">
              <a:buClr>
                <a:schemeClr val="dk1"/>
              </a:buClr>
              <a:buSzPct val="166666"/>
              <a:buFont typeface="Arial"/>
              <a:buChar char="•"/>
            </a:pPr>
            <a:r>
              <a:rPr sz="2000" lang="en-GB"/>
              <a:t>CECIL - Virtual lab environment on Raspberry-Pi</a:t>
            </a:r>
          </a:p>
          <a:p>
            <a:pPr rtl="0" lvl="0" indent="-355600" marL="457200">
              <a:buClr>
                <a:schemeClr val="dk1"/>
              </a:buClr>
              <a:buSzPct val="166666"/>
              <a:buFont typeface="Arial"/>
              <a:buChar char="•"/>
            </a:pPr>
            <a:r>
              <a:rPr sz="2000" lang="en-GB"/>
              <a:t>Read and load from GPIO ports</a:t>
            </a:r>
          </a:p>
          <a:p>
            <a:pPr rtl="0" lvl="0" indent="-355600" marL="457200">
              <a:buClr>
                <a:schemeClr val="dk1"/>
              </a:buClr>
              <a:buSzPct val="166666"/>
              <a:buFont typeface="Arial"/>
              <a:buChar char="•"/>
            </a:pPr>
            <a:r>
              <a:rPr sz="2000" lang="en-GB"/>
              <a:t>User friendly interface - to facilitate teaching and learning of computer architecture and make it enjoyable.</a:t>
            </a:r>
          </a:p>
          <a:p>
            <a:pPr rtl="0" lvl="0">
              <a:buNone/>
            </a:pPr>
            <a:r>
              <a:rPr sz="2000" lang="en-GB"/>
              <a:t>Constraints</a:t>
            </a:r>
          </a:p>
          <a:p>
            <a:pPr rtl="0" lvl="0" indent="-355600" marL="457200">
              <a:buClr>
                <a:schemeClr val="dk1"/>
              </a:buClr>
              <a:buSzPct val="166666"/>
              <a:buFont typeface="Arial"/>
              <a:buChar char="•"/>
            </a:pPr>
            <a:r>
              <a:rPr sz="2000" lang="en-GB"/>
              <a:t>NO hardware or electronic implementations.</a:t>
            </a:r>
          </a:p>
          <a:p>
            <a:pPr rtl="0" lvl="0">
              <a:buNone/>
            </a:pPr>
            <a:r>
              <a:rPr sz="2000" lang="en-GB"/>
              <a:t>Methodologies</a:t>
            </a:r>
          </a:p>
          <a:p>
            <a:pPr rtl="0" lvl="0" indent="-355600" marL="457200">
              <a:buClr>
                <a:schemeClr val="dk1"/>
              </a:buClr>
              <a:buSzPct val="166666"/>
              <a:buFont typeface="Arial"/>
              <a:buChar char="•"/>
            </a:pPr>
            <a:r>
              <a:rPr sz="2000" lang="en-GB"/>
              <a:t>MVC</a:t>
            </a:r>
          </a:p>
          <a:p>
            <a:pPr rtl="0" lvl="0" indent="-355600" marL="457200">
              <a:buClr>
                <a:schemeClr val="dk1"/>
              </a:buClr>
              <a:buSzPct val="166666"/>
              <a:buFont typeface="Arial"/>
              <a:buChar char="•"/>
            </a:pPr>
            <a:r>
              <a:rPr sz="2000" lang="en-GB"/>
              <a:t>AGILE</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y="0" x="0"/>
          <a:ext cy="0" cx="0"/>
          <a:chOff y="0" x="0"/>
          <a:chExt cy="0" cx="0"/>
        </a:xfrm>
      </p:grpSpPr>
      <p:sp>
        <p:nvSpPr>
          <p:cNvPr id="54" name="Shape 54"/>
          <p:cNvSpPr txBox="1"/>
          <p:nvPr>
            <p:ph type="title"/>
          </p:nvPr>
        </p:nvSpPr>
        <p:spPr>
          <a:xfrm>
            <a:off y="139527" x="457200"/>
            <a:ext cy="857400" cx="8229600"/>
          </a:xfrm>
          <a:prstGeom prst="rect">
            <a:avLst/>
          </a:prstGeom>
        </p:spPr>
        <p:txBody>
          <a:bodyPr bIns="91425" rIns="91425" lIns="91425" tIns="91425" anchor="b" anchorCtr="0">
            <a:noAutofit/>
          </a:bodyPr>
          <a:lstStyle/>
          <a:p>
            <a:pPr>
              <a:buNone/>
            </a:pPr>
            <a:r>
              <a:rPr sz="3000" lang="en-GB"/>
              <a:t>CECIL Compiler </a:t>
            </a:r>
          </a:p>
        </p:txBody>
      </p:sp>
      <p:sp>
        <p:nvSpPr>
          <p:cNvPr id="55" name="Shape 5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sz="1200" lang="en-GB"/>
              <a:t>
</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y="0" x="0"/>
          <a:ext cy="0" cx="0"/>
          <a:chOff y="0" x="0"/>
          <a:chExt cy="0" cx="0"/>
        </a:xfrm>
      </p:grpSpPr>
      <p:sp>
        <p:nvSpPr>
          <p:cNvPr id="60" name="Shape 60"/>
          <p:cNvSpPr txBox="1"/>
          <p:nvPr>
            <p:ph type="title"/>
          </p:nvPr>
        </p:nvSpPr>
        <p:spPr>
          <a:xfrm>
            <a:off y="139527" x="457200"/>
            <a:ext cy="857400" cx="8229600"/>
          </a:xfrm>
          <a:prstGeom prst="rect">
            <a:avLst/>
          </a:prstGeom>
        </p:spPr>
        <p:txBody>
          <a:bodyPr bIns="91425" rIns="91425" lIns="91425" tIns="91425" anchor="b" anchorCtr="0">
            <a:noAutofit/>
          </a:bodyPr>
          <a:lstStyle/>
          <a:p>
            <a:pPr rtl="0" lvl="0">
              <a:buNone/>
            </a:pPr>
            <a:r>
              <a:rPr sz="3000" lang="en-GB"/>
              <a:t>GUI Design</a:t>
            </a:r>
          </a:p>
        </p:txBody>
      </p:sp>
      <p:sp>
        <p:nvSpPr>
          <p:cNvPr id="61" name="Shape 61"/>
          <p:cNvSpPr/>
          <p:nvPr/>
        </p:nvSpPr>
        <p:spPr>
          <a:xfrm>
            <a:off y="1239975" x="502125"/>
            <a:ext cy="3780875" cx="4656774"/>
          </a:xfrm>
          <a:prstGeom prst="rect">
            <a:avLst/>
          </a:prstGeom>
          <a:blipFill>
            <a:blip r:embed="rId3"/>
            <a:stretch>
              <a:fillRect/>
            </a:stretch>
          </a:blipFill>
          <a:ln>
            <a:noFill/>
          </a:ln>
        </p:spPr>
      </p:sp>
      <p:sp>
        <p:nvSpPr>
          <p:cNvPr id="62" name="Shape 62"/>
          <p:cNvSpPr txBox="1"/>
          <p:nvPr/>
        </p:nvSpPr>
        <p:spPr>
          <a:xfrm>
            <a:off y="1602075" x="5361975"/>
            <a:ext cy="2388000" cx="3112200"/>
          </a:xfrm>
          <a:prstGeom prst="rect">
            <a:avLst/>
          </a:prstGeom>
        </p:spPr>
        <p:txBody>
          <a:bodyPr bIns="91425" rIns="91425" lIns="91425" tIns="91425" anchor="t" anchorCtr="0">
            <a:noAutofit/>
          </a:bodyPr>
          <a:lstStyle/>
          <a:p>
            <a:pPr rtl="0" lvl="0">
              <a:buNone/>
            </a:pPr>
            <a:r>
              <a:rPr sz="1800" lang="en-GB"/>
              <a:t>Designed with the aim of:</a:t>
            </a:r>
          </a:p>
          <a:p>
            <a:r>
              <a:t/>
            </a:r>
          </a:p>
          <a:p>
            <a:pPr rtl="0" lvl="0" indent="-342900" marL="457200">
              <a:buClr>
                <a:srgbClr val="000000"/>
              </a:buClr>
              <a:buSzPct val="100000"/>
              <a:buFont typeface="Arial"/>
              <a:buChar char="●"/>
            </a:pPr>
            <a:r>
              <a:rPr sz="1800" lang="en-GB"/>
              <a:t>Promoting usability</a:t>
            </a:r>
          </a:p>
          <a:p>
            <a:pPr rtl="0" lvl="0" indent="-342900" marL="457200">
              <a:buClr>
                <a:srgbClr val="000000"/>
              </a:buClr>
              <a:buSzPct val="100000"/>
              <a:buFont typeface="Arial"/>
              <a:buChar char="●"/>
            </a:pPr>
            <a:r>
              <a:rPr sz="1800" lang="en-GB"/>
              <a:t>Promoting accessibility</a:t>
            </a:r>
          </a:p>
          <a:p>
            <a:pPr rtl="0" lvl="0" indent="-342900" marL="457200">
              <a:buClr>
                <a:srgbClr val="000000"/>
              </a:buClr>
              <a:buSzPct val="100000"/>
              <a:buFont typeface="Arial"/>
              <a:buChar char="●"/>
            </a:pPr>
            <a:r>
              <a:rPr sz="1800" lang="en-GB"/>
              <a:t>Being open to all ages</a:t>
            </a:r>
          </a:p>
          <a:p>
            <a:r>
              <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y="0" x="0"/>
          <a:ext cy="0" cx="0"/>
          <a:chOff y="0" x="0"/>
          <a:chExt cy="0" cx="0"/>
        </a:xfrm>
      </p:grpSpPr>
      <p:sp>
        <p:nvSpPr>
          <p:cNvPr id="67" name="Shape 67"/>
          <p:cNvSpPr txBox="1"/>
          <p:nvPr>
            <p:ph type="title"/>
          </p:nvPr>
        </p:nvSpPr>
        <p:spPr>
          <a:xfrm>
            <a:off y="139527" x="457200"/>
            <a:ext cy="857400" cx="8229600"/>
          </a:xfrm>
          <a:prstGeom prst="rect">
            <a:avLst/>
          </a:prstGeom>
        </p:spPr>
        <p:txBody>
          <a:bodyPr bIns="91425" rIns="91425" lIns="91425" tIns="91425" anchor="b" anchorCtr="0">
            <a:noAutofit/>
          </a:bodyPr>
          <a:lstStyle/>
          <a:p>
            <a:pPr rtl="0" lvl="0">
              <a:buNone/>
            </a:pPr>
            <a:r>
              <a:rPr sz="3000" lang="en-GB"/>
              <a:t>Project Management</a:t>
            </a:r>
          </a:p>
        </p:txBody>
      </p:sp>
      <p:sp>
        <p:nvSpPr>
          <p:cNvPr id="68" name="Shape 68"/>
          <p:cNvSpPr txBox="1"/>
          <p:nvPr>
            <p:ph idx="1" type="body"/>
          </p:nvPr>
        </p:nvSpPr>
        <p:spPr>
          <a:xfrm>
            <a:off y="1200150" x="457200"/>
            <a:ext cy="3725699" cx="8229600"/>
          </a:xfrm>
          <a:prstGeom prst="rect">
            <a:avLst/>
          </a:prstGeom>
        </p:spPr>
        <p:txBody>
          <a:bodyPr bIns="91425" rIns="91425" lIns="91425" tIns="91425" anchor="t" anchorCtr="0">
            <a:noAutofit/>
          </a:bodyPr>
          <a:lstStyle/>
          <a:p>
            <a:pPr>
              <a:buNone/>
            </a:pPr>
            <a:r>
              <a:rPr sz="1200" lang="en-GB"/>
              <a:t>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y="0" x="0"/>
          <a:ext cy="0" cx="0"/>
          <a:chOff y="0" x="0"/>
          <a:chExt cy="0" cx="0"/>
        </a:xfrm>
      </p:grpSpPr>
      <p:sp>
        <p:nvSpPr>
          <p:cNvPr id="73" name="Shape 73"/>
          <p:cNvSpPr txBox="1"/>
          <p:nvPr>
            <p:ph type="title"/>
          </p:nvPr>
        </p:nvSpPr>
        <p:spPr>
          <a:xfrm>
            <a:off y="139527" x="457200"/>
            <a:ext cy="857400" cx="8229600"/>
          </a:xfrm>
          <a:prstGeom prst="rect">
            <a:avLst/>
          </a:prstGeom>
        </p:spPr>
        <p:txBody>
          <a:bodyPr bIns="91425" rIns="91425" lIns="91425" tIns="91425" anchor="b" anchorCtr="0">
            <a:noAutofit/>
          </a:bodyPr>
          <a:lstStyle/>
          <a:p>
            <a:pPr>
              <a:buNone/>
            </a:pPr>
            <a:r>
              <a:rPr sz="3000" lang="en-GB"/>
              <a:t>Thank you for listening</a:t>
            </a:r>
          </a:p>
        </p:txBody>
      </p:sp>
      <p:sp>
        <p:nvSpPr>
          <p:cNvPr id="74" name="Shape 74"/>
          <p:cNvSpPr txBox="1"/>
          <p:nvPr>
            <p:ph idx="1" type="body"/>
          </p:nvPr>
        </p:nvSpPr>
        <p:spPr>
          <a:xfrm>
            <a:off y="1200150" x="457200"/>
            <a:ext cy="3725699" cx="8229600"/>
          </a:xfrm>
          <a:prstGeom prst="rect">
            <a:avLst/>
          </a:prstGeom>
        </p:spPr>
        <p:txBody>
          <a:bodyPr bIns="91425" rIns="91425" lIns="91425" tIns="91425" anchor="t" anchorCtr="0">
            <a:noAutofit/>
          </a:bodyPr>
          <a:lstStyle/>
          <a:p>
            <a:pPr>
              <a:buNone/>
            </a:pPr>
            <a:r>
              <a:rPr sz="2400" lang="en-GB"/>
              <a:t>Questions?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label">
  <a:themeElements>
    <a:clrScheme name="Custom 352">
      <a:dk1>
        <a:srgbClr val="333333"/>
      </a:dk1>
      <a:lt1>
        <a:srgbClr val="FFFFFF"/>
      </a:lt1>
      <a:dk2>
        <a:srgbClr val="800000"/>
      </a:dk2>
      <a:lt2>
        <a:srgbClr val="CCCCCC"/>
      </a:lt2>
      <a:accent1>
        <a:srgbClr val="0E427E"/>
      </a:accent1>
      <a:accent2>
        <a:srgbClr val="C5AF48"/>
      </a:accent2>
      <a:accent3>
        <a:srgbClr val="327C56"/>
      </a:accent3>
      <a:accent4>
        <a:srgbClr val="387B7D"/>
      </a:accent4>
      <a:accent5>
        <a:srgbClr val="BA7436"/>
      </a:accent5>
      <a:accent6>
        <a:srgbClr val="804000"/>
      </a:accent6>
      <a:hlink>
        <a:srgbClr val="1D6B8D"/>
      </a:hlink>
      <a:folHlink>
        <a:srgbClr val="103B46"/>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