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769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2" r:id="rId9"/>
    <p:sldId id="273" r:id="rId10"/>
    <p:sldId id="264" r:id="rId11"/>
    <p:sldId id="265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3"/>
  </p:normalViewPr>
  <p:slideViewPr>
    <p:cSldViewPr snapToGrid="0" snapToObjects="1">
      <p:cViewPr>
        <p:scale>
          <a:sx n="84" d="100"/>
          <a:sy n="84" d="100"/>
        </p:scale>
        <p:origin x="1104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6C2EB7-4FE1-0145-BAAF-4D7DE7DF88C9}" type="datetimeFigureOut">
              <a:rPr lang="pt-BR" smtClean="0"/>
              <a:t>13/06/15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Clique para editar os estilos de texto mestres</a:t>
            </a:r>
          </a:p>
          <a:p>
            <a:pPr lvl="1"/>
            <a:r>
              <a:rPr lang="en-US" smtClean="0"/>
              <a:t>Segundo nível</a:t>
            </a:r>
          </a:p>
          <a:p>
            <a:pPr lvl="2"/>
            <a:r>
              <a:rPr lang="en-US" smtClean="0"/>
              <a:t>Terceiro nível</a:t>
            </a:r>
          </a:p>
          <a:p>
            <a:pPr lvl="3"/>
            <a:r>
              <a:rPr lang="en-US" smtClean="0"/>
              <a:t>Quarto nível</a:t>
            </a:r>
          </a:p>
          <a:p>
            <a:pPr lvl="4"/>
            <a:r>
              <a:rPr lang="en-US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F572C4-1653-A746-8182-35101AF0EA0D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85026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Clique para editar estilo do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910A2-AEE9-494C-8ECE-D83CCFC17B69}" type="datetime1">
              <a:rPr lang="pt-BR" smtClean="0"/>
              <a:t>13/06/15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‹n.º›</a:t>
            </a:fld>
            <a:endParaRPr lang="en-US" dirty="0" smtClean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254889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 para editar estilo do título mestre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Arraste a imagem para o espaço reservado ou clique no ícone para adicionar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3BD9E-5B88-0C4B-9505-8FCED04AF271}" type="datetime1">
              <a:rPr lang="pt-BR" smtClean="0"/>
              <a:t>13/06/15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F6952-4E48-774C-830F-434D8CB1F8AA}" type="slidenum">
              <a:rPr lang="en-US" smtClean="0"/>
              <a:pPr/>
              <a:t>‹n.º›</a:t>
            </a:fld>
            <a:fld id="{D57F1E4F-1CFF-5643-939E-217C01CDF565}" type="slidenum">
              <a:rPr lang="en-US" smtClean="0"/>
              <a:pPr/>
              <a:t>‹n.º›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116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Clique para editar estilo do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1E35D-B975-3F4F-BFBA-FC0F271430BE}" type="datetime1">
              <a:rPr lang="pt-BR" smtClean="0"/>
              <a:t>13/06/15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F6952-4E48-774C-830F-434D8CB1F8AA}" type="slidenum">
              <a:rPr lang="en-US" smtClean="0"/>
              <a:pPr/>
              <a:t>‹n.º›</a:t>
            </a:fld>
            <a:fld id="{D57F1E4F-1CFF-5643-939E-217C01CDF565}" type="slidenum">
              <a:rPr lang="en-US" smtClean="0"/>
              <a:pPr/>
              <a:t>‹n.º›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3650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Clique para editar estilo do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DC2A2-1E04-6147-8E09-7B480616B389}" type="datetime1">
              <a:rPr lang="pt-BR" smtClean="0"/>
              <a:t>13/06/15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F6952-4E48-774C-830F-434D8CB1F8AA}" type="slidenum">
              <a:rPr lang="en-US" smtClean="0"/>
              <a:pPr/>
              <a:t>‹n.º›</a:t>
            </a:fld>
            <a:fld id="{D57F1E4F-1CFF-5643-939E-217C01CDF565}" type="slidenum">
              <a:rPr lang="en-US" smtClean="0"/>
              <a:pPr/>
              <a:t>‹n.º›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769113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Clique para editar estilo do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6E62F-DF90-7C45-B32E-F018412E7A1A}" type="datetime1">
              <a:rPr lang="pt-BR" smtClean="0"/>
              <a:t>13/06/15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F6952-4E48-774C-830F-434D8CB1F8AA}" type="slidenum">
              <a:rPr lang="en-US" smtClean="0"/>
              <a:pPr/>
              <a:t>‹n.º›</a:t>
            </a:fld>
            <a:fld id="{D57F1E4F-1CFF-5643-939E-217C01CDF565}" type="slidenum">
              <a:rPr lang="en-US" smtClean="0"/>
              <a:pPr/>
              <a:t>‹n.º›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4220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Clique para editar estilo do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D4701-6CC1-3046-9984-CD40D45677DA}" type="datetime1">
              <a:rPr lang="pt-BR" smtClean="0"/>
              <a:t>13/06/15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F6952-4E48-774C-830F-434D8CB1F8AA}" type="slidenum">
              <a:rPr lang="en-US" smtClean="0"/>
              <a:pPr/>
              <a:t>‹n.º›</a:t>
            </a:fld>
            <a:fld id="{D57F1E4F-1CFF-5643-939E-217C01CDF565}" type="slidenum">
              <a:rPr lang="en-US" smtClean="0"/>
              <a:pPr/>
              <a:t>‹n.º›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433276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Clique para editar estilo do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D1A75-3DD2-BF4B-A756-F4C41EA5D713}" type="datetime1">
              <a:rPr lang="pt-BR" smtClean="0"/>
              <a:t>13/06/15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F6952-4E48-774C-830F-434D8CB1F8AA}" type="slidenum">
              <a:rPr lang="en-US" smtClean="0"/>
              <a:pPr/>
              <a:t>‹n.º›</a:t>
            </a:fld>
            <a:fld id="{D57F1E4F-1CFF-5643-939E-217C01CDF565}" type="slidenum">
              <a:rPr lang="en-US" smtClean="0"/>
              <a:pPr/>
              <a:t>‹n.º›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4433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Clique para editar estilo do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Clique para editar os estilos de texto mestres</a:t>
            </a:r>
          </a:p>
          <a:p>
            <a:pPr lvl="1"/>
            <a:r>
              <a:rPr lang="en-US" smtClean="0"/>
              <a:t>Segundo nível</a:t>
            </a:r>
          </a:p>
          <a:p>
            <a:pPr lvl="2"/>
            <a:r>
              <a:rPr lang="en-US" smtClean="0"/>
              <a:t>Terceiro nível</a:t>
            </a:r>
          </a:p>
          <a:p>
            <a:pPr lvl="3"/>
            <a:r>
              <a:rPr lang="en-US" smtClean="0"/>
              <a:t>Quarto nível</a:t>
            </a:r>
          </a:p>
          <a:p>
            <a:pPr lvl="4"/>
            <a:r>
              <a:rPr lang="en-US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0705F-BFA7-2146-82E4-F98876D59FC6}" type="datetime1">
              <a:rPr lang="pt-BR" smtClean="0"/>
              <a:t>13/06/15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‹n.º›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8555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Clique para editar estilo do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Clique para editar os estilos de texto mestres</a:t>
            </a:r>
          </a:p>
          <a:p>
            <a:pPr lvl="1"/>
            <a:r>
              <a:rPr lang="en-US" smtClean="0"/>
              <a:t>Segundo nível</a:t>
            </a:r>
          </a:p>
          <a:p>
            <a:pPr lvl="2"/>
            <a:r>
              <a:rPr lang="en-US" smtClean="0"/>
              <a:t>Terceiro nível</a:t>
            </a:r>
          </a:p>
          <a:p>
            <a:pPr lvl="3"/>
            <a:r>
              <a:rPr lang="en-US" smtClean="0"/>
              <a:t>Quarto nível</a:t>
            </a:r>
          </a:p>
          <a:p>
            <a:pPr lvl="4"/>
            <a:r>
              <a:rPr lang="en-US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53136-878A-1E42-8EBC-EE9076C842CC}" type="datetime1">
              <a:rPr lang="pt-BR" smtClean="0"/>
              <a:t>13/06/15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‹n.º›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755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 para editar estilo do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Clique para editar os estilos de texto mestres</a:t>
            </a:r>
          </a:p>
          <a:p>
            <a:pPr lvl="1"/>
            <a:r>
              <a:rPr lang="en-US" smtClean="0"/>
              <a:t>Segundo nível</a:t>
            </a:r>
          </a:p>
          <a:p>
            <a:pPr lvl="2"/>
            <a:r>
              <a:rPr lang="en-US" smtClean="0"/>
              <a:t>Terceiro nível</a:t>
            </a:r>
          </a:p>
          <a:p>
            <a:pPr lvl="3"/>
            <a:r>
              <a:rPr lang="en-US" smtClean="0"/>
              <a:t>Quarto nível</a:t>
            </a:r>
          </a:p>
          <a:p>
            <a:pPr lvl="4"/>
            <a:r>
              <a:rPr lang="en-US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0768A-70D4-5341-89FE-2C77E4E108E6}" type="datetime1">
              <a:rPr lang="pt-BR" smtClean="0"/>
              <a:t>13/06/15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‹n.º›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252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Arredondado em um Canto Diagonal 6"/>
          <p:cNvSpPr/>
          <p:nvPr userDrawn="1"/>
        </p:nvSpPr>
        <p:spPr>
          <a:xfrm>
            <a:off x="9203864" y="0"/>
            <a:ext cx="2973388" cy="6858000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Clique para editar estilo do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Clique para editar os estilos de texto mestres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23639" y="6172200"/>
            <a:ext cx="1142245" cy="6699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‹n.º›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529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 para editar estilo do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Clique para editar os estilos de texto mestres</a:t>
            </a:r>
          </a:p>
          <a:p>
            <a:pPr lvl="1"/>
            <a:r>
              <a:rPr lang="en-US" smtClean="0"/>
              <a:t>Segundo nível</a:t>
            </a:r>
          </a:p>
          <a:p>
            <a:pPr lvl="2"/>
            <a:r>
              <a:rPr lang="en-US" smtClean="0"/>
              <a:t>Terceiro nível</a:t>
            </a:r>
          </a:p>
          <a:p>
            <a:pPr lvl="3"/>
            <a:r>
              <a:rPr lang="en-US" smtClean="0"/>
              <a:t>Quarto nível</a:t>
            </a:r>
          </a:p>
          <a:p>
            <a:pPr lvl="4"/>
            <a:r>
              <a:rPr lang="en-US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Clique para editar os estilos de texto mestres</a:t>
            </a:r>
          </a:p>
          <a:p>
            <a:pPr lvl="1"/>
            <a:r>
              <a:rPr lang="en-US" smtClean="0"/>
              <a:t>Segundo nível</a:t>
            </a:r>
          </a:p>
          <a:p>
            <a:pPr lvl="2"/>
            <a:r>
              <a:rPr lang="en-US" smtClean="0"/>
              <a:t>Terceiro nível</a:t>
            </a:r>
          </a:p>
          <a:p>
            <a:pPr lvl="3"/>
            <a:r>
              <a:rPr lang="en-US" smtClean="0"/>
              <a:t>Quarto nível</a:t>
            </a:r>
          </a:p>
          <a:p>
            <a:pPr lvl="4"/>
            <a:r>
              <a:rPr lang="en-US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619BA-50EB-BE4E-B3B6-B042CA3512F6}" type="datetime1">
              <a:rPr lang="pt-BR" smtClean="0"/>
              <a:t>13/06/15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‹n.º›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713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Clique para editar estilo do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Clique para editar os estilos de texto mestres</a:t>
            </a:r>
          </a:p>
          <a:p>
            <a:pPr lvl="1"/>
            <a:r>
              <a:rPr lang="en-US" smtClean="0"/>
              <a:t>Segundo nível</a:t>
            </a:r>
          </a:p>
          <a:p>
            <a:pPr lvl="2"/>
            <a:r>
              <a:rPr lang="en-US" smtClean="0"/>
              <a:t>Terceiro nível</a:t>
            </a:r>
          </a:p>
          <a:p>
            <a:pPr lvl="3"/>
            <a:r>
              <a:rPr lang="en-US" smtClean="0"/>
              <a:t>Quarto nível</a:t>
            </a:r>
          </a:p>
          <a:p>
            <a:pPr lvl="4"/>
            <a:r>
              <a:rPr lang="en-US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Clique para editar os estilos de texto mestres</a:t>
            </a:r>
          </a:p>
          <a:p>
            <a:pPr lvl="1"/>
            <a:r>
              <a:rPr lang="en-US" smtClean="0"/>
              <a:t>Segundo nível</a:t>
            </a:r>
          </a:p>
          <a:p>
            <a:pPr lvl="2"/>
            <a:r>
              <a:rPr lang="en-US" smtClean="0"/>
              <a:t>Terceiro nível</a:t>
            </a:r>
          </a:p>
          <a:p>
            <a:pPr lvl="3"/>
            <a:r>
              <a:rPr lang="en-US" smtClean="0"/>
              <a:t>Quarto nível</a:t>
            </a:r>
          </a:p>
          <a:p>
            <a:pPr lvl="4"/>
            <a:r>
              <a:rPr lang="en-US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703A8-BCAB-3341-BE6C-F6E5BAA2F38C}" type="datetime1">
              <a:rPr lang="pt-BR" smtClean="0"/>
              <a:t>13/06/15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‹n.º›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272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 para editar estilo do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A6A2B-BB1B-ED42-B3E6-8A2921BA1BFD}" type="datetime1">
              <a:rPr lang="pt-BR" smtClean="0"/>
              <a:t>13/06/15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‹n.º›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739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63E80-2319-074E-85E8-2C01938C4310}" type="datetime1">
              <a:rPr lang="pt-BR" smtClean="0"/>
              <a:t>13/06/15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‹n.º›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18719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Clique para editar estilo do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Clique para editar os estilos de texto mestres</a:t>
            </a:r>
          </a:p>
          <a:p>
            <a:pPr lvl="1"/>
            <a:r>
              <a:rPr lang="en-US" smtClean="0"/>
              <a:t>Segundo nível</a:t>
            </a:r>
          </a:p>
          <a:p>
            <a:pPr lvl="2"/>
            <a:r>
              <a:rPr lang="en-US" smtClean="0"/>
              <a:t>Terceiro nível</a:t>
            </a:r>
          </a:p>
          <a:p>
            <a:pPr lvl="3"/>
            <a:r>
              <a:rPr lang="en-US" smtClean="0"/>
              <a:t>Quarto nível</a:t>
            </a:r>
          </a:p>
          <a:p>
            <a:pPr lvl="4"/>
            <a:r>
              <a:rPr lang="en-US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CC015-2D07-C548-8FB4-2780CACB760D}" type="datetime1">
              <a:rPr lang="pt-BR" smtClean="0"/>
              <a:t>13/06/15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‹n.º›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6810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Clique para editar estilo do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Arraste a imagem para o espaço reservado ou clique no ícone para adicionar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8F2E4-DE8D-D64D-8368-708812B696C4}" type="datetime1">
              <a:rPr lang="pt-BR" smtClean="0"/>
              <a:t>13/06/15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‹n.º›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952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Clique para editar estilo do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Clique para editar os estilos de texto mestres</a:t>
            </a:r>
          </a:p>
          <a:p>
            <a:pPr lvl="1"/>
            <a:r>
              <a:rPr lang="en-US" smtClean="0"/>
              <a:t>Segundo nível</a:t>
            </a:r>
          </a:p>
          <a:p>
            <a:pPr lvl="2"/>
            <a:r>
              <a:rPr lang="en-US" smtClean="0"/>
              <a:t>Terceiro nível</a:t>
            </a:r>
          </a:p>
          <a:p>
            <a:pPr lvl="3"/>
            <a:r>
              <a:rPr lang="en-US" smtClean="0"/>
              <a:t>Quarto nível</a:t>
            </a:r>
          </a:p>
          <a:p>
            <a:pPr lvl="4"/>
            <a:r>
              <a:rPr lang="en-US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95913753-D19B-8941-866F-AE50A85BE452}" type="datetime1">
              <a:rPr lang="pt-BR" smtClean="0"/>
              <a:t>13/06/15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ABF6952-4E48-774C-830F-434D8CB1F8AA}" type="slidenum">
              <a:rPr lang="en-US" smtClean="0"/>
              <a:pPr/>
              <a:t>‹n.º›</a:t>
            </a:fld>
            <a:fld id="{D57F1E4F-1CFF-5643-939E-217C01CDF565}" type="slidenum">
              <a:rPr lang="en-US" smtClean="0"/>
              <a:pPr/>
              <a:t>‹n.º›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3879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  <p:sldLayoutId id="2147483781" r:id="rId12"/>
    <p:sldLayoutId id="2147483782" r:id="rId13"/>
    <p:sldLayoutId id="2147483783" r:id="rId14"/>
    <p:sldLayoutId id="2147483784" r:id="rId15"/>
    <p:sldLayoutId id="2147483785" r:id="rId16"/>
    <p:sldLayoutId id="2147483786" r:id="rId17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4212" y="0"/>
            <a:ext cx="11088688" cy="2971801"/>
          </a:xfrm>
        </p:spPr>
        <p:txBody>
          <a:bodyPr>
            <a:normAutofit/>
          </a:bodyPr>
          <a:lstStyle/>
          <a:p>
            <a:pPr algn="ctr"/>
            <a:r>
              <a:rPr lang="pt-BR" sz="3200" dirty="0"/>
              <a:t>Uma abordagem de </a:t>
            </a:r>
            <a:r>
              <a:rPr lang="pt-BR" sz="3200" dirty="0" smtClean="0"/>
              <a:t>USO DE redes </a:t>
            </a:r>
            <a:r>
              <a:rPr lang="pt-BR" sz="3200" dirty="0"/>
              <a:t>neurais artificiais para sistemas</a:t>
            </a:r>
            <a:br>
              <a:rPr lang="pt-BR" sz="3200" dirty="0"/>
            </a:br>
            <a:r>
              <a:rPr lang="pt-BR" sz="3200" dirty="0"/>
              <a:t>de </a:t>
            </a:r>
            <a:r>
              <a:rPr lang="pt-BR" sz="3200" dirty="0" smtClean="0"/>
              <a:t>detecção </a:t>
            </a:r>
            <a:r>
              <a:rPr lang="pt-BR" sz="3200" dirty="0"/>
              <a:t>e </a:t>
            </a:r>
            <a:r>
              <a:rPr lang="pt-BR" sz="3200" dirty="0" smtClean="0"/>
              <a:t>prevenção </a:t>
            </a:r>
            <a:r>
              <a:rPr lang="pt-BR" sz="3200" dirty="0"/>
              <a:t>de </a:t>
            </a:r>
            <a:r>
              <a:rPr lang="pt-BR" sz="3200" dirty="0" smtClean="0"/>
              <a:t>intrusão</a:t>
            </a:r>
            <a:endParaRPr lang="pt-BR" sz="32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dirty="0">
                <a:solidFill>
                  <a:schemeClr val="tx1"/>
                </a:solidFill>
              </a:rPr>
              <a:t>Rodrigo </a:t>
            </a:r>
            <a:r>
              <a:rPr lang="pt-BR" dirty="0" smtClean="0">
                <a:solidFill>
                  <a:schemeClr val="tx1"/>
                </a:solidFill>
              </a:rPr>
              <a:t>Mendonça </a:t>
            </a:r>
            <a:r>
              <a:rPr lang="pt-BR" dirty="0">
                <a:solidFill>
                  <a:schemeClr val="tx1"/>
                </a:solidFill>
              </a:rPr>
              <a:t>da </a:t>
            </a:r>
            <a:r>
              <a:rPr lang="pt-BR" dirty="0" smtClean="0">
                <a:solidFill>
                  <a:schemeClr val="tx1"/>
                </a:solidFill>
              </a:rPr>
              <a:t>Paixão</a:t>
            </a:r>
            <a:endParaRPr lang="pt-BR" dirty="0">
              <a:solidFill>
                <a:schemeClr val="tx1"/>
              </a:solidFill>
            </a:endParaRPr>
          </a:p>
          <a:p>
            <a:r>
              <a:rPr lang="pt-BR" dirty="0">
                <a:solidFill>
                  <a:schemeClr val="tx1"/>
                </a:solidFill>
              </a:rPr>
              <a:t>Lucas Teles </a:t>
            </a:r>
            <a:r>
              <a:rPr lang="pt-BR" dirty="0" smtClean="0">
                <a:solidFill>
                  <a:schemeClr val="tx1"/>
                </a:solidFill>
              </a:rPr>
              <a:t>Agostinho</a:t>
            </a:r>
          </a:p>
          <a:p>
            <a:endParaRPr lang="pt-BR" dirty="0">
              <a:solidFill>
                <a:schemeClr val="tx1"/>
              </a:solidFill>
            </a:endParaRPr>
          </a:p>
          <a:p>
            <a:r>
              <a:rPr lang="pt-BR" dirty="0" smtClean="0">
                <a:solidFill>
                  <a:schemeClr val="tx1"/>
                </a:solidFill>
              </a:rPr>
              <a:t>Orientador: Professor Dr. Eduardo </a:t>
            </a:r>
            <a:r>
              <a:rPr lang="pt-BR" dirty="0" err="1" smtClean="0">
                <a:solidFill>
                  <a:schemeClr val="tx1"/>
                </a:solidFill>
              </a:rPr>
              <a:t>Heredia</a:t>
            </a:r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6199" y="5425358"/>
            <a:ext cx="1625600" cy="10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747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4212" y="103239"/>
            <a:ext cx="8415543" cy="778084"/>
          </a:xfrm>
        </p:spPr>
        <p:txBody>
          <a:bodyPr>
            <a:normAutofit/>
          </a:bodyPr>
          <a:lstStyle/>
          <a:p>
            <a:r>
              <a:rPr lang="pt-BR" dirty="0"/>
              <a:t>Clusterização Fuzzy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0895828" y="6049755"/>
            <a:ext cx="1142245" cy="669925"/>
          </a:xfrm>
        </p:spPr>
        <p:txBody>
          <a:bodyPr/>
          <a:lstStyle/>
          <a:p>
            <a:fld id="{D57F1E4F-1CFF-5643-939E-217C01CDF565}" type="slidenum">
              <a:rPr lang="en-US" smtClean="0">
                <a:solidFill>
                  <a:schemeClr val="tx1"/>
                </a:solidFill>
              </a:rPr>
              <a:pPr/>
              <a:t>9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Espaço Reservado para Texto 2"/>
          <p:cNvSpPr txBox="1">
            <a:spLocks/>
          </p:cNvSpPr>
          <p:nvPr/>
        </p:nvSpPr>
        <p:spPr>
          <a:xfrm>
            <a:off x="9349386" y="403790"/>
            <a:ext cx="5377374" cy="631589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dirty="0">
                <a:solidFill>
                  <a:schemeClr val="tx1"/>
                </a:solidFill>
              </a:rPr>
              <a:t>1. Segurança da Informação </a:t>
            </a:r>
          </a:p>
          <a:p>
            <a:r>
              <a:rPr lang="pt-BR" sz="1400" dirty="0">
                <a:solidFill>
                  <a:schemeClr val="tx1"/>
                </a:solidFill>
              </a:rPr>
              <a:t>2. Problema</a:t>
            </a:r>
          </a:p>
          <a:p>
            <a:r>
              <a:rPr lang="pt-BR" sz="1400" dirty="0">
                <a:solidFill>
                  <a:schemeClr val="tx1"/>
                </a:solidFill>
              </a:rPr>
              <a:t>3. Ferramenta IDS</a:t>
            </a:r>
          </a:p>
          <a:p>
            <a:r>
              <a:rPr lang="pt-BR" sz="1400" dirty="0">
                <a:solidFill>
                  <a:schemeClr val="tx1"/>
                </a:solidFill>
              </a:rPr>
              <a:t>4. Ferramenta IPS</a:t>
            </a:r>
          </a:p>
          <a:p>
            <a:r>
              <a:rPr lang="pt-BR" sz="1400" dirty="0">
                <a:solidFill>
                  <a:schemeClr val="tx1"/>
                </a:solidFill>
              </a:rPr>
              <a:t>5. Técnicas de IDS/IPS</a:t>
            </a:r>
          </a:p>
          <a:p>
            <a:r>
              <a:rPr lang="pt-BR" sz="1400" dirty="0">
                <a:solidFill>
                  <a:schemeClr val="tx1"/>
                </a:solidFill>
              </a:rPr>
              <a:t>6. Redes Neurais</a:t>
            </a:r>
          </a:p>
          <a:p>
            <a:r>
              <a:rPr lang="pt-BR" sz="1400" dirty="0">
                <a:solidFill>
                  <a:schemeClr val="tx1"/>
                </a:solidFill>
              </a:rPr>
              <a:t>7. Redes Neurais</a:t>
            </a:r>
          </a:p>
          <a:p>
            <a:r>
              <a:rPr lang="pt-BR" sz="1400" dirty="0">
                <a:solidFill>
                  <a:schemeClr val="tx1"/>
                </a:solidFill>
              </a:rPr>
              <a:t>8. POLVO-IIDS</a:t>
            </a:r>
          </a:p>
          <a:p>
            <a:r>
              <a:rPr lang="pt-BR" sz="1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9. Clusterização Fuzzy</a:t>
            </a:r>
          </a:p>
          <a:p>
            <a:r>
              <a:rPr lang="pt-BR" sz="1400" dirty="0">
                <a:solidFill>
                  <a:schemeClr val="tx1"/>
                </a:solidFill>
              </a:rPr>
              <a:t>10. Motivação</a:t>
            </a:r>
          </a:p>
          <a:p>
            <a:r>
              <a:rPr lang="pt-BR" sz="1400" dirty="0">
                <a:solidFill>
                  <a:schemeClr val="tx1"/>
                </a:solidFill>
              </a:rPr>
              <a:t>11. Objetivo</a:t>
            </a:r>
          </a:p>
          <a:p>
            <a:r>
              <a:rPr lang="pt-BR" sz="1400" dirty="0">
                <a:solidFill>
                  <a:schemeClr val="tx1"/>
                </a:solidFill>
              </a:rPr>
              <a:t>12. Disciplinas contribuíram</a:t>
            </a:r>
          </a:p>
          <a:p>
            <a:r>
              <a:rPr lang="pt-BR" sz="1400" dirty="0">
                <a:solidFill>
                  <a:schemeClr val="tx1"/>
                </a:solidFill>
              </a:rPr>
              <a:t>13. Referencias</a:t>
            </a:r>
          </a:p>
          <a:p>
            <a:r>
              <a:rPr lang="pt-BR" sz="1400" dirty="0">
                <a:solidFill>
                  <a:schemeClr val="tx1"/>
                </a:solidFill>
              </a:rPr>
              <a:t>14. Perguntas</a:t>
            </a:r>
          </a:p>
          <a:p>
            <a:r>
              <a:rPr lang="pt-BR" sz="1400" dirty="0">
                <a:solidFill>
                  <a:schemeClr val="tx1"/>
                </a:solidFill>
              </a:rPr>
              <a:t>15. Agradecimentos</a:t>
            </a:r>
            <a:endParaRPr lang="pt-BR" sz="1400" dirty="0">
              <a:solidFill>
                <a:schemeClr val="tx1"/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5835" y="1143719"/>
            <a:ext cx="4450248" cy="5247934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604563" y="4712171"/>
            <a:ext cx="37112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00050" indent="-400050">
              <a:buFont typeface="+mj-lt"/>
              <a:buAutoNum type="romanUcPeriod"/>
            </a:pPr>
            <a:r>
              <a:rPr lang="pt-BR" sz="2400" dirty="0" smtClean="0"/>
              <a:t>Clusterização Fuzzy</a:t>
            </a:r>
          </a:p>
          <a:p>
            <a:pPr marL="400050" indent="-400050">
              <a:buFont typeface="+mj-lt"/>
              <a:buAutoNum type="romanUcPeriod"/>
            </a:pPr>
            <a:r>
              <a:rPr lang="pt-BR" sz="2400" dirty="0" smtClean="0"/>
              <a:t>Rede Neural Artificial</a:t>
            </a:r>
          </a:p>
          <a:p>
            <a:pPr marL="400050" indent="-400050">
              <a:buFont typeface="+mj-lt"/>
              <a:buAutoNum type="romanUcPeriod"/>
            </a:pPr>
            <a:r>
              <a:rPr lang="pt-BR" sz="2400" dirty="0" smtClean="0"/>
              <a:t>Agregação Fuzzy</a:t>
            </a:r>
            <a:endParaRPr lang="pt-BR" sz="2400" dirty="0"/>
          </a:p>
        </p:txBody>
      </p:sp>
      <p:sp>
        <p:nvSpPr>
          <p:cNvPr id="9" name="CaixaDeTexto 8"/>
          <p:cNvSpPr txBox="1"/>
          <p:nvPr/>
        </p:nvSpPr>
        <p:spPr>
          <a:xfrm>
            <a:off x="382051" y="1096320"/>
            <a:ext cx="376096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pt-BR" sz="2400" dirty="0" err="1" smtClean="0"/>
              <a:t>Vishwakarma</a:t>
            </a:r>
            <a:r>
              <a:rPr lang="pt-BR" sz="2400" dirty="0" smtClean="0"/>
              <a:t> </a:t>
            </a:r>
            <a:r>
              <a:rPr lang="pt-BR" sz="2400" dirty="0" err="1" smtClean="0"/>
              <a:t>Institute</a:t>
            </a:r>
            <a:endParaRPr lang="pt-BR" sz="2400" dirty="0" smtClean="0"/>
          </a:p>
          <a:p>
            <a:r>
              <a:rPr lang="pt-BR" sz="2400" dirty="0" err="1" smtClean="0"/>
              <a:t>Of</a:t>
            </a:r>
            <a:r>
              <a:rPr lang="pt-BR" sz="2400" dirty="0" smtClean="0"/>
              <a:t> Technology (Pune, </a:t>
            </a:r>
          </a:p>
          <a:p>
            <a:r>
              <a:rPr lang="pt-BR" sz="2400" dirty="0" smtClean="0"/>
              <a:t>Índia)</a:t>
            </a:r>
          </a:p>
          <a:p>
            <a:pPr marL="342900" indent="-342900">
              <a:buFont typeface="Arial" charset="0"/>
              <a:buChar char="•"/>
            </a:pPr>
            <a:endParaRPr lang="pt-BR" sz="2400" dirty="0"/>
          </a:p>
          <a:p>
            <a:pPr marL="342900" indent="-342900">
              <a:buFont typeface="Arial" charset="0"/>
              <a:buChar char="•"/>
            </a:pPr>
            <a:r>
              <a:rPr lang="pt-BR" sz="2400" dirty="0" smtClean="0"/>
              <a:t>Como funciona?</a:t>
            </a:r>
            <a:endParaRPr lang="pt-BR" sz="24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5098956" y="6357531"/>
            <a:ext cx="28921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Arquitetura Clusterização </a:t>
            </a:r>
            <a:r>
              <a:rPr lang="pt-BR" sz="1400" dirty="0"/>
              <a:t>Fuzzy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67066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tps://www.charactersurvey.com/media/image/smheader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6631" y="2717288"/>
            <a:ext cx="3457575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4212" y="103239"/>
            <a:ext cx="8415543" cy="778084"/>
          </a:xfrm>
        </p:spPr>
        <p:txBody>
          <a:bodyPr>
            <a:normAutofit/>
          </a:bodyPr>
          <a:lstStyle/>
          <a:p>
            <a:r>
              <a:rPr lang="pt-BR" dirty="0"/>
              <a:t>Motivação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0895828" y="6049755"/>
            <a:ext cx="1142245" cy="669925"/>
          </a:xfrm>
        </p:spPr>
        <p:txBody>
          <a:bodyPr/>
          <a:lstStyle/>
          <a:p>
            <a:fld id="{D57F1E4F-1CFF-5643-939E-217C01CDF565}" type="slidenum">
              <a:rPr lang="en-US" smtClean="0">
                <a:solidFill>
                  <a:schemeClr val="tx1"/>
                </a:solidFill>
              </a:rPr>
              <a:pPr/>
              <a:t>10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Espaço Reservado para Texto 2"/>
          <p:cNvSpPr txBox="1">
            <a:spLocks/>
          </p:cNvSpPr>
          <p:nvPr/>
        </p:nvSpPr>
        <p:spPr>
          <a:xfrm>
            <a:off x="9349386" y="403790"/>
            <a:ext cx="5377374" cy="631589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dirty="0">
                <a:solidFill>
                  <a:schemeClr val="tx1"/>
                </a:solidFill>
              </a:rPr>
              <a:t>1. Segurança da Informação </a:t>
            </a:r>
          </a:p>
          <a:p>
            <a:r>
              <a:rPr lang="pt-BR" sz="1400" dirty="0">
                <a:solidFill>
                  <a:schemeClr val="tx1"/>
                </a:solidFill>
              </a:rPr>
              <a:t>2. Problema</a:t>
            </a:r>
          </a:p>
          <a:p>
            <a:r>
              <a:rPr lang="pt-BR" sz="1400" dirty="0">
                <a:solidFill>
                  <a:schemeClr val="tx1"/>
                </a:solidFill>
              </a:rPr>
              <a:t>3. Ferramenta IDS</a:t>
            </a:r>
          </a:p>
          <a:p>
            <a:r>
              <a:rPr lang="pt-BR" sz="1400" dirty="0">
                <a:solidFill>
                  <a:schemeClr val="tx1"/>
                </a:solidFill>
              </a:rPr>
              <a:t>4. Ferramenta IPS</a:t>
            </a:r>
          </a:p>
          <a:p>
            <a:r>
              <a:rPr lang="pt-BR" sz="1400" dirty="0">
                <a:solidFill>
                  <a:schemeClr val="tx1"/>
                </a:solidFill>
              </a:rPr>
              <a:t>5. Técnicas de IDS/IPS</a:t>
            </a:r>
          </a:p>
          <a:p>
            <a:r>
              <a:rPr lang="pt-BR" sz="1400" dirty="0">
                <a:solidFill>
                  <a:schemeClr val="tx1"/>
                </a:solidFill>
              </a:rPr>
              <a:t>6. Redes Neurais</a:t>
            </a:r>
          </a:p>
          <a:p>
            <a:r>
              <a:rPr lang="pt-BR" sz="1400" dirty="0">
                <a:solidFill>
                  <a:schemeClr val="tx1"/>
                </a:solidFill>
              </a:rPr>
              <a:t>7. Redes Neurais</a:t>
            </a:r>
          </a:p>
          <a:p>
            <a:r>
              <a:rPr lang="pt-BR" sz="1400" dirty="0">
                <a:solidFill>
                  <a:schemeClr val="tx1"/>
                </a:solidFill>
              </a:rPr>
              <a:t>8. POLVO-IIDS</a:t>
            </a:r>
          </a:p>
          <a:p>
            <a:r>
              <a:rPr lang="pt-BR" sz="1400" dirty="0">
                <a:solidFill>
                  <a:schemeClr val="tx1"/>
                </a:solidFill>
              </a:rPr>
              <a:t>9. Clusterização Fuzzy</a:t>
            </a:r>
          </a:p>
          <a:p>
            <a:r>
              <a:rPr lang="pt-BR" sz="1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10. Motivação</a:t>
            </a:r>
          </a:p>
          <a:p>
            <a:r>
              <a:rPr lang="pt-BR" sz="1400" dirty="0">
                <a:solidFill>
                  <a:schemeClr val="tx1"/>
                </a:solidFill>
              </a:rPr>
              <a:t>11. Objetivo</a:t>
            </a:r>
          </a:p>
          <a:p>
            <a:r>
              <a:rPr lang="pt-BR" sz="1400" dirty="0">
                <a:solidFill>
                  <a:schemeClr val="tx1"/>
                </a:solidFill>
              </a:rPr>
              <a:t>12. Disciplinas contribuíram</a:t>
            </a:r>
          </a:p>
          <a:p>
            <a:r>
              <a:rPr lang="pt-BR" sz="1400" dirty="0">
                <a:solidFill>
                  <a:schemeClr val="tx1"/>
                </a:solidFill>
              </a:rPr>
              <a:t>13. Referencias</a:t>
            </a:r>
          </a:p>
          <a:p>
            <a:r>
              <a:rPr lang="pt-BR" sz="1400" dirty="0">
                <a:solidFill>
                  <a:schemeClr val="tx1"/>
                </a:solidFill>
              </a:rPr>
              <a:t>14. Perguntas</a:t>
            </a:r>
          </a:p>
          <a:p>
            <a:r>
              <a:rPr lang="pt-BR" sz="1400" dirty="0">
                <a:solidFill>
                  <a:schemeClr val="tx1"/>
                </a:solidFill>
              </a:rPr>
              <a:t>15. Agradecimentos</a:t>
            </a:r>
            <a:endParaRPr lang="pt-BR" sz="1400" dirty="0">
              <a:solidFill>
                <a:schemeClr val="tx1"/>
              </a:solidFill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684212" y="1172271"/>
            <a:ext cx="6146234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pt-BR" sz="2400" dirty="0"/>
              <a:t>Existem </a:t>
            </a:r>
            <a:r>
              <a:rPr lang="pt-BR" sz="2400" dirty="0" smtClean="0"/>
              <a:t>riscos </a:t>
            </a:r>
          </a:p>
          <a:p>
            <a:pPr marL="285750" indent="-285750">
              <a:buFont typeface="Arial" charset="0"/>
              <a:buChar char="•"/>
            </a:pPr>
            <a:endParaRPr lang="pt-BR" sz="2400" dirty="0"/>
          </a:p>
          <a:p>
            <a:pPr marL="285750" indent="-285750">
              <a:buFont typeface="Arial" charset="0"/>
              <a:buChar char="•"/>
            </a:pPr>
            <a:r>
              <a:rPr lang="pt-BR" sz="2400" dirty="0" smtClean="0"/>
              <a:t>Custos envolvidos </a:t>
            </a:r>
          </a:p>
          <a:p>
            <a:pPr marL="285750" indent="-285750">
              <a:buFont typeface="Arial" charset="0"/>
              <a:buChar char="•"/>
            </a:pPr>
            <a:endParaRPr lang="pt-BR" sz="2400" dirty="0"/>
          </a:p>
          <a:p>
            <a:pPr marL="285750" indent="-285750">
              <a:buFont typeface="Arial" charset="0"/>
              <a:buChar char="•"/>
            </a:pPr>
            <a:r>
              <a:rPr lang="pt-BR" sz="2400" dirty="0" smtClean="0"/>
              <a:t>Limitações atuais</a:t>
            </a:r>
          </a:p>
          <a:p>
            <a:pPr marL="285750" indent="-285750">
              <a:buFont typeface="Arial" charset="0"/>
              <a:buChar char="•"/>
            </a:pPr>
            <a:endParaRPr lang="pt-BR" sz="2400" dirty="0"/>
          </a:p>
          <a:p>
            <a:pPr marL="285750" indent="-285750">
              <a:buFont typeface="Arial" charset="0"/>
              <a:buChar char="•"/>
            </a:pPr>
            <a:r>
              <a:rPr lang="pt-BR" sz="2400" dirty="0" smtClean="0"/>
              <a:t>Necessidade de </a:t>
            </a:r>
            <a:r>
              <a:rPr lang="pt-BR" sz="2400" dirty="0"/>
              <a:t>soluções inovadoras</a:t>
            </a:r>
          </a:p>
        </p:txBody>
      </p:sp>
    </p:spTree>
    <p:extLst>
      <p:ext uri="{BB962C8B-B14F-4D97-AF65-F5344CB8AC3E}">
        <p14:creationId xmlns:p14="http://schemas.microsoft.com/office/powerpoint/2010/main" val="78012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ttp://kontrolasolutions.com/sites/kontrolasolutions.com/files/body/images/goal_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3561735"/>
            <a:ext cx="1965960" cy="194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4212" y="103239"/>
            <a:ext cx="8415543" cy="778084"/>
          </a:xfrm>
        </p:spPr>
        <p:txBody>
          <a:bodyPr>
            <a:normAutofit/>
          </a:bodyPr>
          <a:lstStyle/>
          <a:p>
            <a:r>
              <a:rPr lang="pt-BR" dirty="0"/>
              <a:t>Objetivo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0895828" y="6049755"/>
            <a:ext cx="1142245" cy="669925"/>
          </a:xfrm>
        </p:spPr>
        <p:txBody>
          <a:bodyPr/>
          <a:lstStyle/>
          <a:p>
            <a:fld id="{D57F1E4F-1CFF-5643-939E-217C01CDF565}" type="slidenum">
              <a:rPr lang="en-US" smtClean="0">
                <a:solidFill>
                  <a:schemeClr val="tx1"/>
                </a:solidFill>
              </a:rPr>
              <a:pPr/>
              <a:t>11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Espaço Reservado para Texto 2"/>
          <p:cNvSpPr txBox="1">
            <a:spLocks/>
          </p:cNvSpPr>
          <p:nvPr/>
        </p:nvSpPr>
        <p:spPr>
          <a:xfrm>
            <a:off x="9349386" y="403790"/>
            <a:ext cx="5377374" cy="631589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dirty="0">
                <a:solidFill>
                  <a:schemeClr val="tx1"/>
                </a:solidFill>
              </a:rPr>
              <a:t>1. Segurança da Informação </a:t>
            </a:r>
          </a:p>
          <a:p>
            <a:r>
              <a:rPr lang="pt-BR" sz="1400" dirty="0">
                <a:solidFill>
                  <a:schemeClr val="tx1"/>
                </a:solidFill>
              </a:rPr>
              <a:t>2. Problema</a:t>
            </a:r>
          </a:p>
          <a:p>
            <a:r>
              <a:rPr lang="pt-BR" sz="1400" dirty="0">
                <a:solidFill>
                  <a:schemeClr val="tx1"/>
                </a:solidFill>
              </a:rPr>
              <a:t>3. Ferramenta IDS</a:t>
            </a:r>
          </a:p>
          <a:p>
            <a:r>
              <a:rPr lang="pt-BR" sz="1400" dirty="0">
                <a:solidFill>
                  <a:schemeClr val="tx1"/>
                </a:solidFill>
              </a:rPr>
              <a:t>4. Ferramenta IPS</a:t>
            </a:r>
          </a:p>
          <a:p>
            <a:r>
              <a:rPr lang="pt-BR" sz="1400" dirty="0">
                <a:solidFill>
                  <a:schemeClr val="tx1"/>
                </a:solidFill>
              </a:rPr>
              <a:t>5. Técnicas de IDS/IPS</a:t>
            </a:r>
          </a:p>
          <a:p>
            <a:r>
              <a:rPr lang="pt-BR" sz="1400" dirty="0">
                <a:solidFill>
                  <a:schemeClr val="tx1"/>
                </a:solidFill>
              </a:rPr>
              <a:t>6. Redes Neurais</a:t>
            </a:r>
          </a:p>
          <a:p>
            <a:r>
              <a:rPr lang="pt-BR" sz="1400" dirty="0">
                <a:solidFill>
                  <a:schemeClr val="tx1"/>
                </a:solidFill>
              </a:rPr>
              <a:t>7. Redes Neurais</a:t>
            </a:r>
          </a:p>
          <a:p>
            <a:r>
              <a:rPr lang="pt-BR" sz="1400" dirty="0">
                <a:solidFill>
                  <a:schemeClr val="tx1"/>
                </a:solidFill>
              </a:rPr>
              <a:t>8. POLVO-IIDS</a:t>
            </a:r>
          </a:p>
          <a:p>
            <a:r>
              <a:rPr lang="pt-BR" sz="1400" dirty="0">
                <a:solidFill>
                  <a:schemeClr val="tx1"/>
                </a:solidFill>
              </a:rPr>
              <a:t>9. Clusterização Fuzzy</a:t>
            </a:r>
          </a:p>
          <a:p>
            <a:r>
              <a:rPr lang="pt-BR" sz="1400" dirty="0">
                <a:solidFill>
                  <a:schemeClr val="tx1"/>
                </a:solidFill>
              </a:rPr>
              <a:t>10. Motivação</a:t>
            </a:r>
          </a:p>
          <a:p>
            <a:r>
              <a:rPr lang="pt-BR" sz="1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11. Objetivo</a:t>
            </a:r>
          </a:p>
          <a:p>
            <a:r>
              <a:rPr lang="pt-BR" sz="1400" dirty="0">
                <a:solidFill>
                  <a:schemeClr val="tx1"/>
                </a:solidFill>
              </a:rPr>
              <a:t>12. Disciplinas contribuíram</a:t>
            </a:r>
          </a:p>
          <a:p>
            <a:r>
              <a:rPr lang="pt-BR" sz="1400" dirty="0">
                <a:solidFill>
                  <a:schemeClr val="tx1"/>
                </a:solidFill>
              </a:rPr>
              <a:t>13. Referencias</a:t>
            </a:r>
          </a:p>
          <a:p>
            <a:r>
              <a:rPr lang="pt-BR" sz="1400" dirty="0">
                <a:solidFill>
                  <a:schemeClr val="tx1"/>
                </a:solidFill>
              </a:rPr>
              <a:t>14. Perguntas</a:t>
            </a:r>
          </a:p>
          <a:p>
            <a:r>
              <a:rPr lang="pt-BR" sz="1400" dirty="0">
                <a:solidFill>
                  <a:schemeClr val="tx1"/>
                </a:solidFill>
              </a:rPr>
              <a:t>15. Agradecimentos</a:t>
            </a:r>
            <a:endParaRPr lang="pt-BR" sz="1400" dirty="0">
              <a:solidFill>
                <a:schemeClr val="tx1"/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684212" y="1327355"/>
            <a:ext cx="8441735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pt-BR" sz="2400" dirty="0"/>
              <a:t>Implementar </a:t>
            </a:r>
            <a:r>
              <a:rPr lang="pt-BR" sz="2400" dirty="0" smtClean="0"/>
              <a:t>técnicas </a:t>
            </a:r>
            <a:r>
              <a:rPr lang="pt-BR" sz="2400" dirty="0"/>
              <a:t>POLVO-IID / </a:t>
            </a:r>
            <a:r>
              <a:rPr lang="pt-BR" sz="2400" dirty="0" smtClean="0"/>
              <a:t>Clusterização</a:t>
            </a:r>
          </a:p>
          <a:p>
            <a:pPr marL="342900" indent="-342900">
              <a:buFont typeface="Arial" charset="0"/>
              <a:buChar char="•"/>
            </a:pPr>
            <a:endParaRPr lang="pt-BR" sz="2400" dirty="0"/>
          </a:p>
          <a:p>
            <a:pPr marL="342900" indent="-342900">
              <a:buFont typeface="Arial" charset="0"/>
              <a:buChar char="•"/>
            </a:pPr>
            <a:r>
              <a:rPr lang="pt-BR" sz="2400" dirty="0"/>
              <a:t>Implementar uma abordagem hibrida</a:t>
            </a:r>
          </a:p>
          <a:p>
            <a:pPr marL="342900" indent="-342900">
              <a:buFont typeface="Arial" charset="0"/>
              <a:buChar char="•"/>
            </a:pPr>
            <a:endParaRPr lang="pt-BR" sz="2400" dirty="0"/>
          </a:p>
          <a:p>
            <a:pPr marL="342900" indent="-342900">
              <a:buFont typeface="Arial" charset="0"/>
              <a:buChar char="•"/>
            </a:pPr>
            <a:r>
              <a:rPr lang="pt-BR" sz="2400" dirty="0"/>
              <a:t>Criar umas base </a:t>
            </a:r>
            <a:r>
              <a:rPr lang="pt-BR" sz="2400" dirty="0" smtClean="0"/>
              <a:t>para treino </a:t>
            </a:r>
            <a:r>
              <a:rPr lang="pt-BR" sz="2400" dirty="0"/>
              <a:t>em cima de um </a:t>
            </a:r>
            <a:r>
              <a:rPr lang="pt-BR" sz="2400" dirty="0" err="1" smtClean="0"/>
              <a:t>HotSpot</a:t>
            </a:r>
            <a:endParaRPr lang="pt-BR" sz="2400" dirty="0" smtClean="0"/>
          </a:p>
          <a:p>
            <a:r>
              <a:rPr lang="pt-BR" sz="2400" dirty="0" smtClean="0"/>
              <a:t>  </a:t>
            </a:r>
            <a:endParaRPr lang="pt-BR" sz="2400" dirty="0"/>
          </a:p>
          <a:p>
            <a:pPr marL="342900" indent="-342900">
              <a:buFont typeface="Arial" charset="0"/>
              <a:buChar char="•"/>
            </a:pPr>
            <a:r>
              <a:rPr lang="pt-BR" sz="2400" dirty="0"/>
              <a:t>Realizar </a:t>
            </a:r>
            <a:r>
              <a:rPr lang="pt-BR" sz="2400" dirty="0" smtClean="0"/>
              <a:t>treinamento </a:t>
            </a:r>
            <a:r>
              <a:rPr lang="pt-BR" sz="2400" dirty="0"/>
              <a:t>com DATASET </a:t>
            </a:r>
            <a:r>
              <a:rPr lang="pt-BR" sz="2400" dirty="0" smtClean="0"/>
              <a:t>KDDCUP</a:t>
            </a:r>
            <a:r>
              <a:rPr lang="en-US" sz="2400" dirty="0" smtClean="0"/>
              <a:t>`</a:t>
            </a:r>
            <a:r>
              <a:rPr lang="pt-BR" sz="2400" dirty="0" smtClean="0"/>
              <a:t>99</a:t>
            </a:r>
          </a:p>
          <a:p>
            <a:pPr marL="342900" indent="-342900">
              <a:buFont typeface="Arial" charset="0"/>
              <a:buChar char="•"/>
            </a:pPr>
            <a:endParaRPr lang="pt-BR" sz="2400" dirty="0"/>
          </a:p>
          <a:p>
            <a:pPr marL="342900" indent="-342900">
              <a:buFont typeface="Arial" charset="0"/>
              <a:buChar char="•"/>
            </a:pPr>
            <a:r>
              <a:rPr lang="pt-BR" sz="2400" dirty="0" smtClean="0"/>
              <a:t>Analisar Resultados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496060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4212" y="103239"/>
            <a:ext cx="8415543" cy="778084"/>
          </a:xfrm>
        </p:spPr>
        <p:txBody>
          <a:bodyPr>
            <a:normAutofit/>
          </a:bodyPr>
          <a:lstStyle/>
          <a:p>
            <a:r>
              <a:rPr lang="pt-BR" dirty="0"/>
              <a:t>Disciplinas </a:t>
            </a:r>
            <a:r>
              <a:rPr lang="pt-BR" dirty="0" smtClean="0"/>
              <a:t>QUE contribuíram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0895828" y="6049755"/>
            <a:ext cx="1142245" cy="669925"/>
          </a:xfrm>
        </p:spPr>
        <p:txBody>
          <a:bodyPr/>
          <a:lstStyle/>
          <a:p>
            <a:fld id="{D57F1E4F-1CFF-5643-939E-217C01CDF565}" type="slidenum">
              <a:rPr lang="en-US" smtClean="0">
                <a:solidFill>
                  <a:schemeClr val="tx1"/>
                </a:solidFill>
              </a:rPr>
              <a:pPr/>
              <a:t>12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Espaço Reservado para Texto 2"/>
          <p:cNvSpPr txBox="1">
            <a:spLocks/>
          </p:cNvSpPr>
          <p:nvPr/>
        </p:nvSpPr>
        <p:spPr>
          <a:xfrm>
            <a:off x="9349386" y="403790"/>
            <a:ext cx="5377374" cy="631589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dirty="0">
                <a:solidFill>
                  <a:schemeClr val="tx1"/>
                </a:solidFill>
              </a:rPr>
              <a:t>1. Segurança da Informação </a:t>
            </a:r>
          </a:p>
          <a:p>
            <a:r>
              <a:rPr lang="pt-BR" sz="1400" dirty="0">
                <a:solidFill>
                  <a:schemeClr val="tx1"/>
                </a:solidFill>
              </a:rPr>
              <a:t>2. Problema</a:t>
            </a:r>
          </a:p>
          <a:p>
            <a:r>
              <a:rPr lang="pt-BR" sz="1400" dirty="0">
                <a:solidFill>
                  <a:schemeClr val="tx1"/>
                </a:solidFill>
              </a:rPr>
              <a:t>3. Ferramenta IDS</a:t>
            </a:r>
          </a:p>
          <a:p>
            <a:r>
              <a:rPr lang="pt-BR" sz="1400" dirty="0">
                <a:solidFill>
                  <a:schemeClr val="tx1"/>
                </a:solidFill>
              </a:rPr>
              <a:t>4. Ferramenta IPS</a:t>
            </a:r>
          </a:p>
          <a:p>
            <a:r>
              <a:rPr lang="pt-BR" sz="1400" dirty="0">
                <a:solidFill>
                  <a:schemeClr val="tx1"/>
                </a:solidFill>
              </a:rPr>
              <a:t>5. Técnicas de IDS/IPS</a:t>
            </a:r>
          </a:p>
          <a:p>
            <a:r>
              <a:rPr lang="pt-BR" sz="1400" dirty="0">
                <a:solidFill>
                  <a:schemeClr val="tx1"/>
                </a:solidFill>
              </a:rPr>
              <a:t>6. Redes Neurais</a:t>
            </a:r>
          </a:p>
          <a:p>
            <a:r>
              <a:rPr lang="pt-BR" sz="1400" dirty="0">
                <a:solidFill>
                  <a:schemeClr val="tx1"/>
                </a:solidFill>
              </a:rPr>
              <a:t>7. Redes Neurais</a:t>
            </a:r>
          </a:p>
          <a:p>
            <a:r>
              <a:rPr lang="pt-BR" sz="1400" dirty="0">
                <a:solidFill>
                  <a:schemeClr val="tx1"/>
                </a:solidFill>
              </a:rPr>
              <a:t>8. POLVO-IIDS</a:t>
            </a:r>
          </a:p>
          <a:p>
            <a:r>
              <a:rPr lang="pt-BR" sz="1400" dirty="0">
                <a:solidFill>
                  <a:schemeClr val="tx1"/>
                </a:solidFill>
              </a:rPr>
              <a:t>9. Clusterização Fuzzy</a:t>
            </a:r>
          </a:p>
          <a:p>
            <a:r>
              <a:rPr lang="pt-BR" sz="1400" dirty="0">
                <a:solidFill>
                  <a:schemeClr val="tx1"/>
                </a:solidFill>
              </a:rPr>
              <a:t>10. Motivação</a:t>
            </a:r>
          </a:p>
          <a:p>
            <a:r>
              <a:rPr lang="pt-BR" sz="1400" dirty="0">
                <a:solidFill>
                  <a:schemeClr val="tx1"/>
                </a:solidFill>
              </a:rPr>
              <a:t>11. Objetivo</a:t>
            </a:r>
          </a:p>
          <a:p>
            <a:r>
              <a:rPr lang="pt-BR" sz="1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12. Disciplinas contribuíram</a:t>
            </a:r>
          </a:p>
          <a:p>
            <a:r>
              <a:rPr lang="pt-BR" sz="1400" dirty="0">
                <a:solidFill>
                  <a:schemeClr val="tx1"/>
                </a:solidFill>
              </a:rPr>
              <a:t>13. Referencias</a:t>
            </a:r>
          </a:p>
          <a:p>
            <a:r>
              <a:rPr lang="pt-BR" sz="1400" dirty="0">
                <a:solidFill>
                  <a:schemeClr val="tx1"/>
                </a:solidFill>
              </a:rPr>
              <a:t>14. Perguntas</a:t>
            </a:r>
          </a:p>
          <a:p>
            <a:r>
              <a:rPr lang="pt-BR" sz="1400" dirty="0">
                <a:solidFill>
                  <a:schemeClr val="tx1"/>
                </a:solidFill>
              </a:rPr>
              <a:t>15. Agradecimentos</a:t>
            </a:r>
            <a:endParaRPr lang="pt-BR" sz="1400" dirty="0">
              <a:solidFill>
                <a:schemeClr val="tx1"/>
              </a:solidFill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684212" y="2521974"/>
            <a:ext cx="6506909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pt-BR" sz="2400" dirty="0" smtClean="0"/>
              <a:t>APRENDIZADO DE MAQUINA</a:t>
            </a:r>
          </a:p>
          <a:p>
            <a:pPr marL="285750" indent="-285750">
              <a:buFont typeface="Arial" charset="0"/>
              <a:buChar char="•"/>
            </a:pPr>
            <a:r>
              <a:rPr lang="pt-BR" sz="2400" dirty="0" smtClean="0"/>
              <a:t>PROBABILIDADE </a:t>
            </a:r>
            <a:r>
              <a:rPr lang="pt-BR" sz="2400" dirty="0"/>
              <a:t>E ESTATÍSTICA </a:t>
            </a:r>
            <a:endParaRPr lang="pt-BR" sz="2400" dirty="0" smtClean="0"/>
          </a:p>
          <a:p>
            <a:pPr marL="285750" indent="-285750">
              <a:buFont typeface="Arial" charset="0"/>
              <a:buChar char="•"/>
            </a:pPr>
            <a:r>
              <a:rPr lang="pt-BR" sz="2400" dirty="0"/>
              <a:t>REDES DE COMPUTADORES </a:t>
            </a:r>
            <a:endParaRPr lang="pt-BR" sz="2400" dirty="0" smtClean="0"/>
          </a:p>
          <a:p>
            <a:pPr marL="285750" indent="-285750">
              <a:buFont typeface="Arial" charset="0"/>
              <a:buChar char="•"/>
            </a:pPr>
            <a:r>
              <a:rPr lang="pt-BR" sz="2400" dirty="0"/>
              <a:t>ALGORITMOS E </a:t>
            </a:r>
            <a:r>
              <a:rPr lang="pt-BR" sz="2400" dirty="0" smtClean="0"/>
              <a:t>PROGRAMAÇÃO</a:t>
            </a:r>
          </a:p>
          <a:p>
            <a:pPr marL="285750" indent="-285750">
              <a:buFont typeface="Arial" charset="0"/>
              <a:buChar char="•"/>
            </a:pPr>
            <a:r>
              <a:rPr lang="pt-BR" sz="2400" dirty="0"/>
              <a:t>ESTRUTURA DE DADOS </a:t>
            </a:r>
            <a:endParaRPr lang="pt-BR" sz="2400" dirty="0" smtClean="0"/>
          </a:p>
          <a:p>
            <a:pPr marL="285750" indent="-285750">
              <a:buFont typeface="Arial" charset="0"/>
              <a:buChar char="•"/>
            </a:pPr>
            <a:r>
              <a:rPr lang="pt-BR" sz="2400" dirty="0" smtClean="0"/>
              <a:t>MATEMÁTICA COMPUTACIONAL</a:t>
            </a:r>
          </a:p>
          <a:p>
            <a:pPr marL="285750" indent="-285750">
              <a:buFont typeface="Arial" charset="0"/>
              <a:buChar char="•"/>
            </a:pPr>
            <a:r>
              <a:rPr lang="pt-BR" sz="2400" dirty="0"/>
              <a:t>BANCO DE </a:t>
            </a:r>
            <a:r>
              <a:rPr lang="pt-BR" sz="2400" dirty="0" smtClean="0"/>
              <a:t>DADOS</a:t>
            </a:r>
          </a:p>
          <a:p>
            <a:pPr marL="285750" indent="-285750">
              <a:buFont typeface="Arial" charset="0"/>
              <a:buChar char="•"/>
            </a:pPr>
            <a:r>
              <a:rPr lang="pt-BR" sz="2400" dirty="0"/>
              <a:t>PROGRAMAÇÃO ORIENTADA A OBJETO </a:t>
            </a:r>
            <a:endParaRPr lang="pt-BR" sz="2400" dirty="0" smtClean="0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192" y="1193648"/>
            <a:ext cx="1625600" cy="10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504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4212" y="103239"/>
            <a:ext cx="8415543" cy="778084"/>
          </a:xfrm>
        </p:spPr>
        <p:txBody>
          <a:bodyPr>
            <a:normAutofit/>
          </a:bodyPr>
          <a:lstStyle/>
          <a:p>
            <a:r>
              <a:rPr lang="pt-BR" dirty="0"/>
              <a:t>Referencias</a:t>
            </a:r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idx="1"/>
          </p:nvPr>
        </p:nvSpPr>
        <p:spPr>
          <a:xfrm>
            <a:off x="684213" y="881323"/>
            <a:ext cx="8415542" cy="4855800"/>
          </a:xfrm>
        </p:spPr>
        <p:txBody>
          <a:bodyPr>
            <a:normAutofit fontScale="92500" lnSpcReduction="10000"/>
          </a:bodyPr>
          <a:lstStyle/>
          <a:p>
            <a:pPr marL="285750" indent="-285750">
              <a:buFont typeface="Arial" charset="0"/>
              <a:buChar char="•"/>
            </a:pPr>
            <a:endParaRPr lang="pt-BR" sz="2000" dirty="0" smtClean="0">
              <a:solidFill>
                <a:schemeClr val="tx1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pt-BR" sz="2000" dirty="0" smtClean="0">
                <a:solidFill>
                  <a:schemeClr val="tx1"/>
                </a:solidFill>
              </a:rPr>
              <a:t>Altair </a:t>
            </a:r>
            <a:r>
              <a:rPr lang="pt-BR" sz="2000" dirty="0" err="1">
                <a:solidFill>
                  <a:schemeClr val="tx1"/>
                </a:solidFill>
              </a:rPr>
              <a:t>Olivo</a:t>
            </a:r>
            <a:r>
              <a:rPr lang="pt-BR" sz="2000" dirty="0">
                <a:solidFill>
                  <a:schemeClr val="tx1"/>
                </a:solidFill>
              </a:rPr>
              <a:t> </a:t>
            </a:r>
            <a:r>
              <a:rPr lang="pt-BR" sz="2000" dirty="0" err="1">
                <a:solidFill>
                  <a:schemeClr val="tx1"/>
                </a:solidFill>
              </a:rPr>
              <a:t>Santin</a:t>
            </a:r>
            <a:r>
              <a:rPr lang="pt-BR" sz="2000" dirty="0">
                <a:solidFill>
                  <a:schemeClr val="tx1"/>
                </a:solidFill>
              </a:rPr>
              <a:t>. POLVO-IIDS: Um Sistema de </a:t>
            </a:r>
            <a:r>
              <a:rPr lang="pt-BR" sz="2000" dirty="0" smtClean="0">
                <a:solidFill>
                  <a:schemeClr val="tx1"/>
                </a:solidFill>
              </a:rPr>
              <a:t>Detecção </a:t>
            </a:r>
            <a:r>
              <a:rPr lang="pt-BR" sz="2000" dirty="0">
                <a:solidFill>
                  <a:schemeClr val="tx1"/>
                </a:solidFill>
              </a:rPr>
              <a:t>de </a:t>
            </a:r>
            <a:r>
              <a:rPr lang="pt-BR" sz="2000" dirty="0" err="1" smtClean="0">
                <a:solidFill>
                  <a:schemeClr val="tx1"/>
                </a:solidFill>
              </a:rPr>
              <a:t>Intrusao</a:t>
            </a:r>
            <a:r>
              <a:rPr lang="pt-BR" sz="2000" dirty="0" smtClean="0">
                <a:solidFill>
                  <a:schemeClr val="tx1"/>
                </a:solidFill>
              </a:rPr>
              <a:t> Inteligente Baseado </a:t>
            </a:r>
            <a:r>
              <a:rPr lang="pt-BR" sz="2000" dirty="0">
                <a:solidFill>
                  <a:schemeClr val="tx1"/>
                </a:solidFill>
              </a:rPr>
              <a:t>em Anomalias. [</a:t>
            </a:r>
            <a:r>
              <a:rPr lang="pt-BR" sz="2000" dirty="0" err="1">
                <a:solidFill>
                  <a:schemeClr val="tx1"/>
                </a:solidFill>
              </a:rPr>
              <a:t>S.l</a:t>
            </a:r>
            <a:r>
              <a:rPr lang="pt-BR" sz="2000" dirty="0" smtClean="0">
                <a:solidFill>
                  <a:schemeClr val="tx1"/>
                </a:solidFill>
              </a:rPr>
              <a:t>.], </a:t>
            </a:r>
            <a:r>
              <a:rPr lang="pt-BR" sz="2000" dirty="0">
                <a:solidFill>
                  <a:schemeClr val="tx1"/>
                </a:solidFill>
              </a:rPr>
              <a:t>2008</a:t>
            </a:r>
            <a:r>
              <a:rPr lang="pt-BR" sz="2000" dirty="0" smtClean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 typeface="Arial" charset="0"/>
              <a:buChar char="•"/>
            </a:pPr>
            <a:r>
              <a:rPr lang="pt-BR" sz="2000" dirty="0">
                <a:solidFill>
                  <a:schemeClr val="tx1"/>
                </a:solidFill>
              </a:rPr>
              <a:t>Paulo M. </a:t>
            </a:r>
            <a:r>
              <a:rPr lang="pt-BR" sz="2000" dirty="0" err="1">
                <a:solidFill>
                  <a:schemeClr val="tx1"/>
                </a:solidFill>
              </a:rPr>
              <a:t>Mafra,Joni</a:t>
            </a:r>
            <a:r>
              <a:rPr lang="pt-BR" sz="2000" dirty="0">
                <a:solidFill>
                  <a:schemeClr val="tx1"/>
                </a:solidFill>
              </a:rPr>
              <a:t> da Silva Fraga, </a:t>
            </a:r>
            <a:r>
              <a:rPr lang="pt-BR" sz="2000" dirty="0" err="1">
                <a:solidFill>
                  <a:schemeClr val="tx1"/>
                </a:solidFill>
              </a:rPr>
              <a:t>Vin’cius</a:t>
            </a:r>
            <a:r>
              <a:rPr lang="pt-BR" sz="2000" dirty="0">
                <a:solidFill>
                  <a:schemeClr val="tx1"/>
                </a:solidFill>
              </a:rPr>
              <a:t> </a:t>
            </a:r>
            <a:r>
              <a:rPr lang="pt-BR" sz="2000" dirty="0" err="1">
                <a:solidFill>
                  <a:schemeClr val="tx1"/>
                </a:solidFill>
              </a:rPr>
              <a:t>Moll</a:t>
            </a:r>
            <a:r>
              <a:rPr lang="pt-BR" sz="2000" dirty="0">
                <a:solidFill>
                  <a:schemeClr val="tx1"/>
                </a:solidFill>
              </a:rPr>
              <a:t>. POLVO-IIDS: Um Sistema </a:t>
            </a:r>
            <a:r>
              <a:rPr lang="pt-BR" sz="2000" dirty="0" smtClean="0">
                <a:solidFill>
                  <a:schemeClr val="tx1"/>
                </a:solidFill>
              </a:rPr>
              <a:t>de </a:t>
            </a:r>
            <a:r>
              <a:rPr lang="pt-BR" sz="2000" dirty="0" err="1" smtClean="0">
                <a:solidFill>
                  <a:schemeClr val="tx1"/>
                </a:solidFill>
              </a:rPr>
              <a:t>Detec‹o</a:t>
            </a:r>
            <a:r>
              <a:rPr lang="pt-BR" sz="2000" dirty="0" smtClean="0">
                <a:solidFill>
                  <a:schemeClr val="tx1"/>
                </a:solidFill>
              </a:rPr>
              <a:t> </a:t>
            </a:r>
            <a:r>
              <a:rPr lang="pt-BR" sz="2000" dirty="0">
                <a:solidFill>
                  <a:schemeClr val="tx1"/>
                </a:solidFill>
              </a:rPr>
              <a:t>de </a:t>
            </a:r>
            <a:r>
              <a:rPr lang="pt-BR" sz="2000" dirty="0" err="1">
                <a:solidFill>
                  <a:schemeClr val="tx1"/>
                </a:solidFill>
              </a:rPr>
              <a:t>Intrus‹o</a:t>
            </a:r>
            <a:r>
              <a:rPr lang="pt-BR" sz="2000" dirty="0">
                <a:solidFill>
                  <a:schemeClr val="tx1"/>
                </a:solidFill>
              </a:rPr>
              <a:t> Inteligente Baseado em Anomalias. [</a:t>
            </a:r>
            <a:r>
              <a:rPr lang="pt-BR" sz="2000" dirty="0" err="1">
                <a:solidFill>
                  <a:schemeClr val="tx1"/>
                </a:solidFill>
              </a:rPr>
              <a:t>S.l</a:t>
            </a:r>
            <a:r>
              <a:rPr lang="pt-BR" sz="2000" dirty="0">
                <a:solidFill>
                  <a:schemeClr val="tx1"/>
                </a:solidFill>
              </a:rPr>
              <a:t>.], 2008.</a:t>
            </a:r>
            <a:endParaRPr lang="pt-BR" sz="2000" dirty="0" smtClean="0">
              <a:solidFill>
                <a:schemeClr val="tx1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pt-BR" sz="2000" dirty="0">
                <a:solidFill>
                  <a:schemeClr val="tx1"/>
                </a:solidFill>
              </a:rPr>
              <a:t>CENTRO DE ESTUDOS, RESPOSTA E TRATAMENTO DE INCIDENTES </a:t>
            </a:r>
            <a:r>
              <a:rPr lang="pt-BR" sz="2000" dirty="0" smtClean="0">
                <a:solidFill>
                  <a:schemeClr val="tx1"/>
                </a:solidFill>
              </a:rPr>
              <a:t>DE SEGURANA</a:t>
            </a:r>
            <a:r>
              <a:rPr lang="pt-BR" sz="2000" dirty="0">
                <a:solidFill>
                  <a:schemeClr val="tx1"/>
                </a:solidFill>
              </a:rPr>
              <a:t>. 2015. </a:t>
            </a:r>
            <a:endParaRPr lang="pt-BR" sz="2000" dirty="0" smtClean="0">
              <a:solidFill>
                <a:schemeClr val="tx1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pt-BR" sz="2000" dirty="0" smtClean="0">
                <a:solidFill>
                  <a:schemeClr val="tx1"/>
                </a:solidFill>
              </a:rPr>
              <a:t>KDD </a:t>
            </a:r>
            <a:r>
              <a:rPr lang="pt-BR" sz="2000" dirty="0">
                <a:solidFill>
                  <a:schemeClr val="tx1"/>
                </a:solidFill>
              </a:rPr>
              <a:t>CUP 1999 DATASET, UCI KDD REPOSITORY. 1999. </a:t>
            </a:r>
            <a:r>
              <a:rPr lang="pt-BR" sz="2000" dirty="0" smtClean="0">
                <a:solidFill>
                  <a:schemeClr val="tx1"/>
                </a:solidFill>
              </a:rPr>
              <a:t>Disponível em: &lt;</a:t>
            </a:r>
            <a:r>
              <a:rPr lang="pt-BR" sz="2000" dirty="0" err="1" smtClean="0">
                <a:solidFill>
                  <a:schemeClr val="tx1"/>
                </a:solidFill>
              </a:rPr>
              <a:t>http</a:t>
            </a:r>
            <a:r>
              <a:rPr lang="pt-BR" sz="2000" dirty="0">
                <a:solidFill>
                  <a:schemeClr val="tx1"/>
                </a:solidFill>
              </a:rPr>
              <a:t>://</a:t>
            </a:r>
            <a:r>
              <a:rPr lang="pt-BR" sz="2000" dirty="0" err="1">
                <a:solidFill>
                  <a:schemeClr val="tx1"/>
                </a:solidFill>
              </a:rPr>
              <a:t>kdd.ics.uci.edu</a:t>
            </a:r>
            <a:r>
              <a:rPr lang="pt-BR" sz="2000" dirty="0">
                <a:solidFill>
                  <a:schemeClr val="tx1"/>
                </a:solidFill>
              </a:rPr>
              <a:t>/</a:t>
            </a:r>
            <a:r>
              <a:rPr lang="pt-BR" sz="2000" dirty="0" err="1">
                <a:solidFill>
                  <a:schemeClr val="tx1"/>
                </a:solidFill>
              </a:rPr>
              <a:t>databases</a:t>
            </a:r>
            <a:r>
              <a:rPr lang="pt-BR" sz="2000" dirty="0">
                <a:solidFill>
                  <a:schemeClr val="tx1"/>
                </a:solidFill>
              </a:rPr>
              <a:t>/kddcup99/kddcup99.html</a:t>
            </a:r>
            <a:r>
              <a:rPr lang="pt-BR" sz="2000" dirty="0" smtClean="0">
                <a:solidFill>
                  <a:schemeClr val="tx1"/>
                </a:solidFill>
              </a:rPr>
              <a:t>&gt;.</a:t>
            </a:r>
          </a:p>
          <a:p>
            <a:pPr marL="285750" indent="-285750">
              <a:buFont typeface="Arial" charset="0"/>
              <a:buChar char="•"/>
            </a:pPr>
            <a:r>
              <a:rPr lang="pt-BR" sz="2000" dirty="0" err="1">
                <a:solidFill>
                  <a:schemeClr val="tx1"/>
                </a:solidFill>
              </a:rPr>
              <a:t>Shraddha</a:t>
            </a:r>
            <a:r>
              <a:rPr lang="pt-BR" sz="2000" dirty="0">
                <a:solidFill>
                  <a:schemeClr val="tx1"/>
                </a:solidFill>
              </a:rPr>
              <a:t> </a:t>
            </a:r>
            <a:r>
              <a:rPr lang="pt-BR" sz="2000" dirty="0" err="1">
                <a:solidFill>
                  <a:schemeClr val="tx1"/>
                </a:solidFill>
              </a:rPr>
              <a:t>Surana</a:t>
            </a:r>
            <a:r>
              <a:rPr lang="pt-BR" sz="2000" dirty="0">
                <a:solidFill>
                  <a:schemeClr val="tx1"/>
                </a:solidFill>
              </a:rPr>
              <a:t>. </a:t>
            </a:r>
            <a:r>
              <a:rPr lang="pt-BR" sz="2000" dirty="0" err="1">
                <a:solidFill>
                  <a:schemeClr val="tx1"/>
                </a:solidFill>
              </a:rPr>
              <a:t>Intrusion</a:t>
            </a:r>
            <a:r>
              <a:rPr lang="pt-BR" sz="2000" dirty="0">
                <a:solidFill>
                  <a:schemeClr val="tx1"/>
                </a:solidFill>
              </a:rPr>
              <a:t> </a:t>
            </a:r>
            <a:r>
              <a:rPr lang="pt-BR" sz="2000" dirty="0" err="1">
                <a:solidFill>
                  <a:schemeClr val="tx1"/>
                </a:solidFill>
              </a:rPr>
              <a:t>Detection</a:t>
            </a:r>
            <a:r>
              <a:rPr lang="pt-BR" sz="2000" dirty="0">
                <a:solidFill>
                  <a:schemeClr val="tx1"/>
                </a:solidFill>
              </a:rPr>
              <a:t> </a:t>
            </a:r>
            <a:r>
              <a:rPr lang="pt-BR" sz="2000" dirty="0" err="1">
                <a:solidFill>
                  <a:schemeClr val="tx1"/>
                </a:solidFill>
              </a:rPr>
              <a:t>using</a:t>
            </a:r>
            <a:r>
              <a:rPr lang="pt-BR" sz="2000" dirty="0">
                <a:solidFill>
                  <a:schemeClr val="tx1"/>
                </a:solidFill>
              </a:rPr>
              <a:t> Fuzzy </a:t>
            </a:r>
            <a:r>
              <a:rPr lang="pt-BR" sz="2000" dirty="0" err="1">
                <a:solidFill>
                  <a:schemeClr val="tx1"/>
                </a:solidFill>
              </a:rPr>
              <a:t>Clustering</a:t>
            </a:r>
            <a:r>
              <a:rPr lang="pt-BR" sz="2000" dirty="0">
                <a:solidFill>
                  <a:schemeClr val="tx1"/>
                </a:solidFill>
              </a:rPr>
              <a:t> </a:t>
            </a:r>
            <a:r>
              <a:rPr lang="pt-BR" sz="2000" dirty="0" err="1">
                <a:solidFill>
                  <a:schemeClr val="tx1"/>
                </a:solidFill>
              </a:rPr>
              <a:t>and</a:t>
            </a:r>
            <a:r>
              <a:rPr lang="pt-BR" sz="2000" dirty="0">
                <a:solidFill>
                  <a:schemeClr val="tx1"/>
                </a:solidFill>
              </a:rPr>
              <a:t> Artificial </a:t>
            </a:r>
            <a:r>
              <a:rPr lang="pt-BR" sz="2000" dirty="0" smtClean="0">
                <a:solidFill>
                  <a:schemeClr val="tx1"/>
                </a:solidFill>
              </a:rPr>
              <a:t>Neural Network</a:t>
            </a:r>
            <a:r>
              <a:rPr lang="pt-BR" sz="2000" dirty="0">
                <a:solidFill>
                  <a:schemeClr val="tx1"/>
                </a:solidFill>
              </a:rPr>
              <a:t>. [</a:t>
            </a:r>
            <a:r>
              <a:rPr lang="pt-BR" sz="2000" dirty="0" err="1">
                <a:solidFill>
                  <a:schemeClr val="tx1"/>
                </a:solidFill>
              </a:rPr>
              <a:t>S.l</a:t>
            </a:r>
            <a:r>
              <a:rPr lang="pt-BR" sz="2000" dirty="0">
                <a:solidFill>
                  <a:schemeClr val="tx1"/>
                </a:solidFill>
              </a:rPr>
              <a:t>.], 2014. </a:t>
            </a:r>
            <a:endParaRPr lang="pt-BR" sz="2000" dirty="0" smtClean="0">
              <a:solidFill>
                <a:schemeClr val="tx1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pt-BR" sz="2000" dirty="0" err="1">
                <a:solidFill>
                  <a:schemeClr val="tx1"/>
                </a:solidFill>
              </a:rPr>
              <a:t>Miroslav</a:t>
            </a:r>
            <a:r>
              <a:rPr lang="pt-BR" sz="2000" dirty="0">
                <a:solidFill>
                  <a:schemeClr val="tx1"/>
                </a:solidFill>
              </a:rPr>
              <a:t> </a:t>
            </a:r>
            <a:r>
              <a:rPr lang="pt-BR" sz="2000" dirty="0" err="1">
                <a:solidFill>
                  <a:schemeClr val="tx1"/>
                </a:solidFill>
              </a:rPr>
              <a:t>Stampar</a:t>
            </a:r>
            <a:r>
              <a:rPr lang="pt-BR" sz="2000" dirty="0">
                <a:solidFill>
                  <a:schemeClr val="tx1"/>
                </a:solidFill>
              </a:rPr>
              <a:t>. Artificial </a:t>
            </a:r>
            <a:r>
              <a:rPr lang="pt-BR" sz="2000" dirty="0" err="1">
                <a:solidFill>
                  <a:schemeClr val="tx1"/>
                </a:solidFill>
              </a:rPr>
              <a:t>Inteligence</a:t>
            </a:r>
            <a:r>
              <a:rPr lang="pt-BR" sz="2000" dirty="0">
                <a:solidFill>
                  <a:schemeClr val="tx1"/>
                </a:solidFill>
              </a:rPr>
              <a:t> in network </a:t>
            </a:r>
            <a:r>
              <a:rPr lang="pt-BR" sz="2000" dirty="0" err="1">
                <a:solidFill>
                  <a:schemeClr val="tx1"/>
                </a:solidFill>
              </a:rPr>
              <a:t>intrusion</a:t>
            </a:r>
            <a:r>
              <a:rPr lang="pt-BR" sz="2000" dirty="0">
                <a:solidFill>
                  <a:schemeClr val="tx1"/>
                </a:solidFill>
              </a:rPr>
              <a:t> </a:t>
            </a:r>
            <a:r>
              <a:rPr lang="pt-BR" sz="2000" dirty="0" err="1">
                <a:solidFill>
                  <a:schemeClr val="tx1"/>
                </a:solidFill>
              </a:rPr>
              <a:t>detection</a:t>
            </a:r>
            <a:r>
              <a:rPr lang="pt-BR" sz="2000" dirty="0">
                <a:solidFill>
                  <a:schemeClr val="tx1"/>
                </a:solidFill>
              </a:rPr>
              <a:t>. [</a:t>
            </a:r>
            <a:r>
              <a:rPr lang="pt-BR" sz="2000" dirty="0" err="1">
                <a:solidFill>
                  <a:schemeClr val="tx1"/>
                </a:solidFill>
              </a:rPr>
              <a:t>S.l</a:t>
            </a:r>
            <a:r>
              <a:rPr lang="pt-BR" sz="2000" dirty="0">
                <a:solidFill>
                  <a:schemeClr val="tx1"/>
                </a:solidFill>
              </a:rPr>
              <a:t>.], 2014</a:t>
            </a:r>
            <a:endParaRPr lang="pt-BR" sz="2000" dirty="0" smtClean="0">
              <a:solidFill>
                <a:schemeClr val="tx1"/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0895828" y="6049755"/>
            <a:ext cx="1142245" cy="669925"/>
          </a:xfrm>
        </p:spPr>
        <p:txBody>
          <a:bodyPr/>
          <a:lstStyle/>
          <a:p>
            <a:fld id="{D57F1E4F-1CFF-5643-939E-217C01CDF565}" type="slidenum">
              <a:rPr lang="en-US" smtClean="0">
                <a:solidFill>
                  <a:schemeClr val="tx1"/>
                </a:solidFill>
              </a:rPr>
              <a:pPr/>
              <a:t>13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Espaço Reservado para Texto 2"/>
          <p:cNvSpPr txBox="1">
            <a:spLocks/>
          </p:cNvSpPr>
          <p:nvPr/>
        </p:nvSpPr>
        <p:spPr>
          <a:xfrm>
            <a:off x="9349386" y="403790"/>
            <a:ext cx="5377374" cy="631589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dirty="0">
                <a:solidFill>
                  <a:schemeClr val="tx1"/>
                </a:solidFill>
              </a:rPr>
              <a:t>1. Segurança da Informação </a:t>
            </a:r>
          </a:p>
          <a:p>
            <a:r>
              <a:rPr lang="pt-BR" sz="1400" dirty="0">
                <a:solidFill>
                  <a:schemeClr val="tx1"/>
                </a:solidFill>
              </a:rPr>
              <a:t>2. Problema</a:t>
            </a:r>
          </a:p>
          <a:p>
            <a:r>
              <a:rPr lang="pt-BR" sz="1400" dirty="0">
                <a:solidFill>
                  <a:schemeClr val="tx1"/>
                </a:solidFill>
              </a:rPr>
              <a:t>3. Ferramenta IDS</a:t>
            </a:r>
          </a:p>
          <a:p>
            <a:r>
              <a:rPr lang="pt-BR" sz="1400" dirty="0">
                <a:solidFill>
                  <a:schemeClr val="tx1"/>
                </a:solidFill>
              </a:rPr>
              <a:t>4. Ferramenta IPS</a:t>
            </a:r>
          </a:p>
          <a:p>
            <a:r>
              <a:rPr lang="pt-BR" sz="1400" dirty="0">
                <a:solidFill>
                  <a:schemeClr val="tx1"/>
                </a:solidFill>
              </a:rPr>
              <a:t>5. Técnicas de IDS/IPS</a:t>
            </a:r>
          </a:p>
          <a:p>
            <a:r>
              <a:rPr lang="pt-BR" sz="1400" dirty="0">
                <a:solidFill>
                  <a:schemeClr val="tx1"/>
                </a:solidFill>
              </a:rPr>
              <a:t>6. Redes Neurais</a:t>
            </a:r>
          </a:p>
          <a:p>
            <a:r>
              <a:rPr lang="pt-BR" sz="1400" dirty="0">
                <a:solidFill>
                  <a:schemeClr val="tx1"/>
                </a:solidFill>
              </a:rPr>
              <a:t>7. Redes Neurais</a:t>
            </a:r>
          </a:p>
          <a:p>
            <a:r>
              <a:rPr lang="pt-BR" sz="1400" dirty="0">
                <a:solidFill>
                  <a:schemeClr val="tx1"/>
                </a:solidFill>
              </a:rPr>
              <a:t>8. POLVO-IIDS</a:t>
            </a:r>
          </a:p>
          <a:p>
            <a:r>
              <a:rPr lang="pt-BR" sz="1400" dirty="0">
                <a:solidFill>
                  <a:schemeClr val="tx1"/>
                </a:solidFill>
              </a:rPr>
              <a:t>9. Clusterização Fuzzy</a:t>
            </a:r>
          </a:p>
          <a:p>
            <a:r>
              <a:rPr lang="pt-BR" sz="1400" dirty="0">
                <a:solidFill>
                  <a:schemeClr val="tx1"/>
                </a:solidFill>
              </a:rPr>
              <a:t>10. Motivação</a:t>
            </a:r>
          </a:p>
          <a:p>
            <a:r>
              <a:rPr lang="pt-BR" sz="1400" dirty="0">
                <a:solidFill>
                  <a:schemeClr val="tx1"/>
                </a:solidFill>
              </a:rPr>
              <a:t>11. Objetivo</a:t>
            </a:r>
          </a:p>
          <a:p>
            <a:r>
              <a:rPr lang="pt-BR" sz="1400" dirty="0">
                <a:solidFill>
                  <a:schemeClr val="tx1"/>
                </a:solidFill>
              </a:rPr>
              <a:t>12. Disciplinas contribuíram</a:t>
            </a:r>
          </a:p>
          <a:p>
            <a:r>
              <a:rPr lang="pt-BR" sz="1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13. Referencias</a:t>
            </a:r>
          </a:p>
          <a:p>
            <a:r>
              <a:rPr lang="pt-BR" sz="1400" dirty="0">
                <a:solidFill>
                  <a:schemeClr val="tx1"/>
                </a:solidFill>
              </a:rPr>
              <a:t>14. Perguntas</a:t>
            </a:r>
          </a:p>
          <a:p>
            <a:r>
              <a:rPr lang="pt-BR" sz="1400" dirty="0">
                <a:solidFill>
                  <a:schemeClr val="tx1"/>
                </a:solidFill>
              </a:rPr>
              <a:t>15. Agradecimentos</a:t>
            </a:r>
            <a:endParaRPr lang="pt-BR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5132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4212" y="103239"/>
            <a:ext cx="8415543" cy="778084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 </a:t>
            </a:r>
            <a:br>
              <a:rPr lang="pt-BR" dirty="0" smtClean="0"/>
            </a:b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0895828" y="6049755"/>
            <a:ext cx="1142245" cy="669925"/>
          </a:xfrm>
        </p:spPr>
        <p:txBody>
          <a:bodyPr/>
          <a:lstStyle/>
          <a:p>
            <a:fld id="{D57F1E4F-1CFF-5643-939E-217C01CDF565}" type="slidenum">
              <a:rPr lang="en-US" smtClean="0">
                <a:solidFill>
                  <a:schemeClr val="tx1"/>
                </a:solidFill>
              </a:rPr>
              <a:pPr/>
              <a:t>14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Espaço Reservado para Texto 2"/>
          <p:cNvSpPr txBox="1">
            <a:spLocks/>
          </p:cNvSpPr>
          <p:nvPr/>
        </p:nvSpPr>
        <p:spPr>
          <a:xfrm>
            <a:off x="9349386" y="403790"/>
            <a:ext cx="5377374" cy="631589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dirty="0">
                <a:solidFill>
                  <a:schemeClr val="tx1"/>
                </a:solidFill>
              </a:rPr>
              <a:t>1. Segurança da Informação </a:t>
            </a:r>
          </a:p>
          <a:p>
            <a:r>
              <a:rPr lang="pt-BR" sz="1400" dirty="0">
                <a:solidFill>
                  <a:schemeClr val="tx1"/>
                </a:solidFill>
              </a:rPr>
              <a:t>2. Problema</a:t>
            </a:r>
          </a:p>
          <a:p>
            <a:r>
              <a:rPr lang="pt-BR" sz="1400" dirty="0">
                <a:solidFill>
                  <a:schemeClr val="tx1"/>
                </a:solidFill>
              </a:rPr>
              <a:t>3. Ferramenta IDS</a:t>
            </a:r>
          </a:p>
          <a:p>
            <a:r>
              <a:rPr lang="pt-BR" sz="1400" dirty="0">
                <a:solidFill>
                  <a:schemeClr val="tx1"/>
                </a:solidFill>
              </a:rPr>
              <a:t>4. Ferramenta IPS</a:t>
            </a:r>
          </a:p>
          <a:p>
            <a:r>
              <a:rPr lang="pt-BR" sz="1400" dirty="0">
                <a:solidFill>
                  <a:schemeClr val="tx1"/>
                </a:solidFill>
              </a:rPr>
              <a:t>5. Técnicas de IDS/IPS</a:t>
            </a:r>
          </a:p>
          <a:p>
            <a:r>
              <a:rPr lang="pt-BR" sz="1400" dirty="0">
                <a:solidFill>
                  <a:schemeClr val="tx1"/>
                </a:solidFill>
              </a:rPr>
              <a:t>6. Redes Neurais</a:t>
            </a:r>
          </a:p>
          <a:p>
            <a:r>
              <a:rPr lang="pt-BR" sz="1400" dirty="0">
                <a:solidFill>
                  <a:schemeClr val="tx1"/>
                </a:solidFill>
              </a:rPr>
              <a:t>7. Redes Neurais</a:t>
            </a:r>
          </a:p>
          <a:p>
            <a:r>
              <a:rPr lang="pt-BR" sz="1400" dirty="0">
                <a:solidFill>
                  <a:schemeClr val="tx1"/>
                </a:solidFill>
              </a:rPr>
              <a:t>8. POLVO-IIDS</a:t>
            </a:r>
          </a:p>
          <a:p>
            <a:r>
              <a:rPr lang="pt-BR" sz="1400" dirty="0">
                <a:solidFill>
                  <a:schemeClr val="tx1"/>
                </a:solidFill>
              </a:rPr>
              <a:t>9. Clusterização Fuzzy</a:t>
            </a:r>
          </a:p>
          <a:p>
            <a:r>
              <a:rPr lang="pt-BR" sz="1400" dirty="0">
                <a:solidFill>
                  <a:schemeClr val="tx1"/>
                </a:solidFill>
              </a:rPr>
              <a:t>10. Motivação</a:t>
            </a:r>
          </a:p>
          <a:p>
            <a:r>
              <a:rPr lang="pt-BR" sz="1400" dirty="0">
                <a:solidFill>
                  <a:schemeClr val="tx1"/>
                </a:solidFill>
              </a:rPr>
              <a:t>11. Objetivo</a:t>
            </a:r>
          </a:p>
          <a:p>
            <a:r>
              <a:rPr lang="pt-BR" sz="1400" dirty="0">
                <a:solidFill>
                  <a:schemeClr val="tx1"/>
                </a:solidFill>
              </a:rPr>
              <a:t>12. Disciplinas contribuíram</a:t>
            </a:r>
          </a:p>
          <a:p>
            <a:r>
              <a:rPr lang="pt-BR" sz="1400" dirty="0">
                <a:solidFill>
                  <a:schemeClr val="tx1"/>
                </a:solidFill>
              </a:rPr>
              <a:t>13. Referencias</a:t>
            </a:r>
          </a:p>
          <a:p>
            <a:r>
              <a:rPr lang="pt-BR" sz="1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14. Perguntas</a:t>
            </a:r>
          </a:p>
          <a:p>
            <a:r>
              <a:rPr lang="pt-BR" sz="1400" dirty="0">
                <a:solidFill>
                  <a:schemeClr val="tx1"/>
                </a:solidFill>
              </a:rPr>
              <a:t>15. Agradecimentos</a:t>
            </a:r>
            <a:endParaRPr lang="pt-BR" sz="1400" dirty="0">
              <a:solidFill>
                <a:schemeClr val="tx1"/>
              </a:solidFill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776577" y="1698059"/>
            <a:ext cx="35285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dirty="0" smtClean="0"/>
              <a:t>Perguntas?</a:t>
            </a:r>
            <a:endParaRPr lang="pt-BR" sz="4800" dirty="0"/>
          </a:p>
        </p:txBody>
      </p:sp>
      <p:pic>
        <p:nvPicPr>
          <p:cNvPr id="3076" name="Picture 4" descr="ttp://trevang.vn/wp-content/uploads/2014/12/Nguyen-nhan-nao-khien-dong-ho-Tissot-tro-nen-dat-tie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573" y="1123457"/>
            <a:ext cx="4550126" cy="4550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9908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4212" y="103239"/>
            <a:ext cx="8415543" cy="778084"/>
          </a:xfrm>
        </p:spPr>
        <p:txBody>
          <a:bodyPr>
            <a:normAutofit/>
          </a:bodyPr>
          <a:lstStyle/>
          <a:p>
            <a:r>
              <a:rPr lang="pt-BR" dirty="0"/>
              <a:t>Agradecimentos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0895828" y="6049755"/>
            <a:ext cx="1142245" cy="669925"/>
          </a:xfrm>
        </p:spPr>
        <p:txBody>
          <a:bodyPr/>
          <a:lstStyle/>
          <a:p>
            <a:fld id="{D57F1E4F-1CFF-5643-939E-217C01CDF565}" type="slidenum">
              <a:rPr lang="en-US" smtClean="0">
                <a:solidFill>
                  <a:schemeClr val="tx1"/>
                </a:solidFill>
              </a:rPr>
              <a:pPr/>
              <a:t>15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Espaço Reservado para Texto 2"/>
          <p:cNvSpPr txBox="1">
            <a:spLocks/>
          </p:cNvSpPr>
          <p:nvPr/>
        </p:nvSpPr>
        <p:spPr>
          <a:xfrm>
            <a:off x="9349386" y="403790"/>
            <a:ext cx="5377374" cy="631589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dirty="0">
                <a:solidFill>
                  <a:schemeClr val="tx1"/>
                </a:solidFill>
              </a:rPr>
              <a:t>1. Segurança da Informação </a:t>
            </a:r>
          </a:p>
          <a:p>
            <a:r>
              <a:rPr lang="pt-BR" sz="1400" dirty="0">
                <a:solidFill>
                  <a:schemeClr val="tx1"/>
                </a:solidFill>
              </a:rPr>
              <a:t>2. Problema</a:t>
            </a:r>
          </a:p>
          <a:p>
            <a:r>
              <a:rPr lang="pt-BR" sz="1400" dirty="0">
                <a:solidFill>
                  <a:schemeClr val="tx1"/>
                </a:solidFill>
              </a:rPr>
              <a:t>3. Ferramenta IDS</a:t>
            </a:r>
          </a:p>
          <a:p>
            <a:r>
              <a:rPr lang="pt-BR" sz="1400" dirty="0">
                <a:solidFill>
                  <a:schemeClr val="tx1"/>
                </a:solidFill>
              </a:rPr>
              <a:t>4. Ferramenta IPS</a:t>
            </a:r>
          </a:p>
          <a:p>
            <a:r>
              <a:rPr lang="pt-BR" sz="1400" dirty="0">
                <a:solidFill>
                  <a:schemeClr val="tx1"/>
                </a:solidFill>
              </a:rPr>
              <a:t>5. Técnicas de IDS/IPS</a:t>
            </a:r>
          </a:p>
          <a:p>
            <a:r>
              <a:rPr lang="pt-BR" sz="1400" dirty="0">
                <a:solidFill>
                  <a:schemeClr val="tx1"/>
                </a:solidFill>
              </a:rPr>
              <a:t>6. Redes Neurais</a:t>
            </a:r>
          </a:p>
          <a:p>
            <a:r>
              <a:rPr lang="pt-BR" sz="1400" dirty="0">
                <a:solidFill>
                  <a:schemeClr val="tx1"/>
                </a:solidFill>
              </a:rPr>
              <a:t>7. Redes Neurais</a:t>
            </a:r>
          </a:p>
          <a:p>
            <a:r>
              <a:rPr lang="pt-BR" sz="1400" dirty="0">
                <a:solidFill>
                  <a:schemeClr val="tx1"/>
                </a:solidFill>
              </a:rPr>
              <a:t>8. POLVO-IIDS</a:t>
            </a:r>
          </a:p>
          <a:p>
            <a:r>
              <a:rPr lang="pt-BR" sz="1400" dirty="0">
                <a:solidFill>
                  <a:schemeClr val="tx1"/>
                </a:solidFill>
              </a:rPr>
              <a:t>9. Clusterização Fuzzy</a:t>
            </a:r>
          </a:p>
          <a:p>
            <a:r>
              <a:rPr lang="pt-BR" sz="1400" dirty="0">
                <a:solidFill>
                  <a:schemeClr val="tx1"/>
                </a:solidFill>
              </a:rPr>
              <a:t>10. Motivação</a:t>
            </a:r>
          </a:p>
          <a:p>
            <a:r>
              <a:rPr lang="pt-BR" sz="1400" dirty="0">
                <a:solidFill>
                  <a:schemeClr val="tx1"/>
                </a:solidFill>
              </a:rPr>
              <a:t>11. Objetivo</a:t>
            </a:r>
          </a:p>
          <a:p>
            <a:r>
              <a:rPr lang="pt-BR" sz="1400" dirty="0">
                <a:solidFill>
                  <a:schemeClr val="tx1"/>
                </a:solidFill>
              </a:rPr>
              <a:t>12. Disciplinas contribuíram</a:t>
            </a:r>
          </a:p>
          <a:p>
            <a:r>
              <a:rPr lang="pt-BR" sz="1400" dirty="0">
                <a:solidFill>
                  <a:schemeClr val="tx1"/>
                </a:solidFill>
              </a:rPr>
              <a:t>13. Referencias</a:t>
            </a:r>
          </a:p>
          <a:p>
            <a:r>
              <a:rPr lang="pt-BR" sz="1400" dirty="0">
                <a:solidFill>
                  <a:schemeClr val="tx1"/>
                </a:solidFill>
              </a:rPr>
              <a:t>14. Perguntas</a:t>
            </a:r>
          </a:p>
          <a:p>
            <a:r>
              <a:rPr lang="pt-BR" sz="1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15. Agradecimentos</a:t>
            </a:r>
            <a:endParaRPr lang="pt-BR" sz="1400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684212" y="1946787"/>
            <a:ext cx="577273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/>
              <a:t>Orientador: Prof. Dr. Eduardo </a:t>
            </a:r>
            <a:r>
              <a:rPr lang="pt-BR" sz="2400" dirty="0" err="1" smtClean="0"/>
              <a:t>Heredia</a:t>
            </a:r>
            <a:endParaRPr lang="pt-BR" sz="2400" dirty="0" smtClean="0"/>
          </a:p>
          <a:p>
            <a:endParaRPr lang="pt-BR" sz="2400" dirty="0" smtClean="0"/>
          </a:p>
          <a:p>
            <a:r>
              <a:rPr lang="pt-BR" sz="2400" dirty="0" smtClean="0"/>
              <a:t>Coordenadora: Daniele </a:t>
            </a:r>
            <a:r>
              <a:rPr lang="pt-BR" sz="2400" dirty="0" err="1" smtClean="0"/>
              <a:t>Mingatos</a:t>
            </a:r>
            <a:endParaRPr lang="pt-BR" sz="2400" dirty="0" smtClean="0"/>
          </a:p>
          <a:p>
            <a:endParaRPr lang="pt-BR" sz="2400" dirty="0" smtClean="0"/>
          </a:p>
          <a:p>
            <a:r>
              <a:rPr lang="pt-BR" sz="2400" dirty="0" smtClean="0"/>
              <a:t>Professor: Eduardo </a:t>
            </a:r>
            <a:r>
              <a:rPr lang="pt-BR" sz="2400" dirty="0" err="1" smtClean="0"/>
              <a:t>Takeo</a:t>
            </a:r>
            <a:r>
              <a:rPr lang="pt-BR" sz="2400" dirty="0" smtClean="0"/>
              <a:t> Ueda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328104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4212" y="103239"/>
            <a:ext cx="8415543" cy="778084"/>
          </a:xfrm>
        </p:spPr>
        <p:txBody>
          <a:bodyPr>
            <a:normAutofit/>
          </a:bodyPr>
          <a:lstStyle/>
          <a:p>
            <a:r>
              <a:rPr lang="pt-BR" dirty="0" smtClean="0"/>
              <a:t>Segurança </a:t>
            </a:r>
            <a:r>
              <a:rPr lang="pt-BR" dirty="0"/>
              <a:t>da Informação 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0895828" y="6049755"/>
            <a:ext cx="1142245" cy="669925"/>
          </a:xfrm>
        </p:spPr>
        <p:txBody>
          <a:bodyPr/>
          <a:lstStyle/>
          <a:p>
            <a:fld id="{D57F1E4F-1CFF-5643-939E-217C01CDF565}" type="slidenum">
              <a:rPr lang="en-US" smtClean="0">
                <a:solidFill>
                  <a:schemeClr val="tx1"/>
                </a:solidFill>
              </a:rPr>
              <a:pPr/>
              <a:t>1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Espaço Reservado para Texto 2"/>
          <p:cNvSpPr txBox="1">
            <a:spLocks/>
          </p:cNvSpPr>
          <p:nvPr/>
        </p:nvSpPr>
        <p:spPr>
          <a:xfrm>
            <a:off x="9349386" y="403790"/>
            <a:ext cx="5377374" cy="631589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1. Segurança da Informação </a:t>
            </a:r>
          </a:p>
          <a:p>
            <a:r>
              <a:rPr lang="pt-BR" sz="1400" dirty="0">
                <a:solidFill>
                  <a:schemeClr val="tx1"/>
                </a:solidFill>
              </a:rPr>
              <a:t>2. Problema</a:t>
            </a:r>
          </a:p>
          <a:p>
            <a:r>
              <a:rPr lang="pt-BR" sz="1400" dirty="0">
                <a:solidFill>
                  <a:schemeClr val="tx1"/>
                </a:solidFill>
              </a:rPr>
              <a:t>3. </a:t>
            </a:r>
            <a:r>
              <a:rPr lang="pt-BR" sz="1400" dirty="0" smtClean="0">
                <a:solidFill>
                  <a:schemeClr val="tx1"/>
                </a:solidFill>
              </a:rPr>
              <a:t>Ferramenta </a:t>
            </a:r>
            <a:r>
              <a:rPr lang="pt-BR" sz="1400" dirty="0">
                <a:solidFill>
                  <a:schemeClr val="tx1"/>
                </a:solidFill>
              </a:rPr>
              <a:t>IDS</a:t>
            </a:r>
          </a:p>
          <a:p>
            <a:r>
              <a:rPr lang="pt-BR" sz="1400" dirty="0">
                <a:solidFill>
                  <a:schemeClr val="tx1"/>
                </a:solidFill>
              </a:rPr>
              <a:t>4. </a:t>
            </a:r>
            <a:r>
              <a:rPr lang="pt-BR" sz="1400" dirty="0" smtClean="0">
                <a:solidFill>
                  <a:schemeClr val="tx1"/>
                </a:solidFill>
              </a:rPr>
              <a:t>Ferramenta </a:t>
            </a:r>
            <a:r>
              <a:rPr lang="pt-BR" sz="1400" dirty="0">
                <a:solidFill>
                  <a:schemeClr val="tx1"/>
                </a:solidFill>
              </a:rPr>
              <a:t>IPS</a:t>
            </a:r>
          </a:p>
          <a:p>
            <a:r>
              <a:rPr lang="pt-BR" sz="1400" dirty="0">
                <a:solidFill>
                  <a:schemeClr val="tx1"/>
                </a:solidFill>
              </a:rPr>
              <a:t>5. Técnicas de IDS/IPS</a:t>
            </a:r>
          </a:p>
          <a:p>
            <a:r>
              <a:rPr lang="pt-BR" sz="1400" dirty="0">
                <a:solidFill>
                  <a:schemeClr val="tx1"/>
                </a:solidFill>
              </a:rPr>
              <a:t>6. Redes Neurais</a:t>
            </a:r>
          </a:p>
          <a:p>
            <a:r>
              <a:rPr lang="pt-BR" sz="1400" dirty="0">
                <a:solidFill>
                  <a:schemeClr val="tx1"/>
                </a:solidFill>
              </a:rPr>
              <a:t>7. Redes Neurais</a:t>
            </a:r>
          </a:p>
          <a:p>
            <a:r>
              <a:rPr lang="pt-BR" sz="1400" dirty="0">
                <a:solidFill>
                  <a:schemeClr val="tx1"/>
                </a:solidFill>
              </a:rPr>
              <a:t>8. POLVO-IIDS</a:t>
            </a:r>
          </a:p>
          <a:p>
            <a:r>
              <a:rPr lang="pt-BR" sz="1400" dirty="0">
                <a:solidFill>
                  <a:schemeClr val="tx1"/>
                </a:solidFill>
              </a:rPr>
              <a:t>9. Clusterização Fuzzy</a:t>
            </a:r>
          </a:p>
          <a:p>
            <a:r>
              <a:rPr lang="pt-BR" sz="1400" dirty="0">
                <a:solidFill>
                  <a:schemeClr val="tx1"/>
                </a:solidFill>
              </a:rPr>
              <a:t>10. </a:t>
            </a:r>
            <a:r>
              <a:rPr lang="pt-BR" sz="1400" dirty="0" smtClean="0">
                <a:solidFill>
                  <a:schemeClr val="tx1"/>
                </a:solidFill>
              </a:rPr>
              <a:t>Motivação</a:t>
            </a:r>
            <a:endParaRPr lang="pt-BR" sz="1400" dirty="0">
              <a:solidFill>
                <a:schemeClr val="tx1"/>
              </a:solidFill>
            </a:endParaRPr>
          </a:p>
          <a:p>
            <a:r>
              <a:rPr lang="pt-BR" sz="1400" dirty="0" smtClean="0">
                <a:solidFill>
                  <a:schemeClr val="tx1"/>
                </a:solidFill>
              </a:rPr>
              <a:t>11. </a:t>
            </a:r>
            <a:r>
              <a:rPr lang="pt-BR" sz="1400" dirty="0">
                <a:solidFill>
                  <a:schemeClr val="tx1"/>
                </a:solidFill>
              </a:rPr>
              <a:t>Objetivo</a:t>
            </a:r>
          </a:p>
          <a:p>
            <a:r>
              <a:rPr lang="pt-BR" sz="1400" dirty="0" smtClean="0">
                <a:solidFill>
                  <a:schemeClr val="tx1"/>
                </a:solidFill>
              </a:rPr>
              <a:t>12. </a:t>
            </a:r>
            <a:r>
              <a:rPr lang="pt-BR" sz="1400" dirty="0">
                <a:solidFill>
                  <a:schemeClr val="tx1"/>
                </a:solidFill>
              </a:rPr>
              <a:t>Disciplinas contribuíram</a:t>
            </a:r>
          </a:p>
          <a:p>
            <a:r>
              <a:rPr lang="pt-BR" sz="1400" dirty="0" smtClean="0">
                <a:solidFill>
                  <a:schemeClr val="tx1"/>
                </a:solidFill>
              </a:rPr>
              <a:t>13. </a:t>
            </a:r>
            <a:r>
              <a:rPr lang="pt-BR" sz="1400" dirty="0">
                <a:solidFill>
                  <a:schemeClr val="tx1"/>
                </a:solidFill>
              </a:rPr>
              <a:t>Referencias</a:t>
            </a:r>
          </a:p>
          <a:p>
            <a:r>
              <a:rPr lang="pt-BR" sz="1400" dirty="0" smtClean="0">
                <a:solidFill>
                  <a:schemeClr val="tx1"/>
                </a:solidFill>
              </a:rPr>
              <a:t>14. </a:t>
            </a:r>
            <a:r>
              <a:rPr lang="pt-BR" sz="1400" dirty="0">
                <a:solidFill>
                  <a:schemeClr val="tx1"/>
                </a:solidFill>
              </a:rPr>
              <a:t>Perguntas</a:t>
            </a:r>
          </a:p>
          <a:p>
            <a:r>
              <a:rPr lang="pt-BR" sz="1400" dirty="0" smtClean="0">
                <a:solidFill>
                  <a:schemeClr val="tx1"/>
                </a:solidFill>
              </a:rPr>
              <a:t>15. </a:t>
            </a:r>
            <a:r>
              <a:rPr lang="pt-BR" sz="1400" dirty="0">
                <a:solidFill>
                  <a:schemeClr val="tx1"/>
                </a:solidFill>
              </a:rPr>
              <a:t>Agradecimentos</a:t>
            </a:r>
            <a:endParaRPr lang="pt-BR" sz="1400" dirty="0">
              <a:solidFill>
                <a:schemeClr val="tx1"/>
              </a:solidFill>
            </a:endParaRP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6112" y="1253406"/>
            <a:ext cx="3789328" cy="2413203"/>
          </a:xfrm>
          <a:prstGeom prst="rect">
            <a:avLst/>
          </a:prstGeom>
        </p:spPr>
      </p:pic>
      <p:sp>
        <p:nvSpPr>
          <p:cNvPr id="13" name="CaixaDeTexto 12"/>
          <p:cNvSpPr txBox="1"/>
          <p:nvPr/>
        </p:nvSpPr>
        <p:spPr>
          <a:xfrm>
            <a:off x="1238132" y="3831356"/>
            <a:ext cx="457849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/>
              <a:t>Principais Classes de Ataques</a:t>
            </a:r>
            <a:endParaRPr lang="pt-BR" sz="2400" dirty="0"/>
          </a:p>
          <a:p>
            <a:pPr marL="285750" indent="-285750">
              <a:buFont typeface="Arial" charset="0"/>
              <a:buChar char="•"/>
            </a:pPr>
            <a:r>
              <a:rPr lang="pt-BR" sz="2400" dirty="0" err="1" smtClean="0"/>
              <a:t>DoS</a:t>
            </a:r>
            <a:endParaRPr lang="pt-BR" sz="2400" dirty="0" smtClean="0"/>
          </a:p>
          <a:p>
            <a:pPr marL="285750" indent="-285750">
              <a:buFont typeface="Arial" charset="0"/>
              <a:buChar char="•"/>
            </a:pPr>
            <a:r>
              <a:rPr lang="pt-BR" sz="2400" dirty="0" smtClean="0"/>
              <a:t>R2L e U2R</a:t>
            </a:r>
          </a:p>
          <a:p>
            <a:pPr marL="285750" indent="-285750">
              <a:buFont typeface="Arial" charset="0"/>
              <a:buChar char="•"/>
            </a:pPr>
            <a:r>
              <a:rPr lang="pt-BR" sz="2400" dirty="0" smtClean="0"/>
              <a:t>PROPER/</a:t>
            </a:r>
            <a:r>
              <a:rPr lang="pt-BR" sz="2400" dirty="0" err="1" smtClean="0"/>
              <a:t>Scan</a:t>
            </a:r>
            <a:endParaRPr lang="pt-BR" sz="2400" dirty="0" smtClean="0"/>
          </a:p>
          <a:p>
            <a:pPr marL="285750" indent="-285750">
              <a:buFont typeface="Arial" charset="0"/>
              <a:buChar char="•"/>
            </a:pPr>
            <a:r>
              <a:rPr lang="pt-BR" sz="2400" dirty="0" err="1" smtClean="0"/>
              <a:t>Worm</a:t>
            </a:r>
            <a:endParaRPr lang="pt-BR" sz="2400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610187" y="1490512"/>
            <a:ext cx="384592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pt-BR" sz="2400" dirty="0"/>
              <a:t>O que é segurança</a:t>
            </a:r>
            <a:r>
              <a:rPr lang="pt-BR" sz="2400" dirty="0" smtClean="0"/>
              <a:t>?</a:t>
            </a:r>
          </a:p>
          <a:p>
            <a:pPr marL="285750" indent="-285750">
              <a:buFont typeface="Arial" charset="0"/>
              <a:buChar char="•"/>
            </a:pPr>
            <a:endParaRPr lang="pt-BR" sz="2400" dirty="0"/>
          </a:p>
          <a:p>
            <a:pPr marL="285750" indent="-285750">
              <a:buFont typeface="Arial" charset="0"/>
              <a:buChar char="•"/>
            </a:pPr>
            <a:r>
              <a:rPr lang="pt-BR" sz="2400" dirty="0"/>
              <a:t>Por que é importante</a:t>
            </a:r>
            <a:r>
              <a:rPr lang="pt-BR" sz="2400" dirty="0" smtClean="0"/>
              <a:t>?</a:t>
            </a:r>
          </a:p>
          <a:p>
            <a:pPr marL="285750" indent="-285750">
              <a:buFont typeface="Arial" charset="0"/>
              <a:buChar char="•"/>
            </a:pPr>
            <a:endParaRPr lang="pt-BR" sz="2400" dirty="0"/>
          </a:p>
          <a:p>
            <a:pPr marL="285750" indent="-285750">
              <a:buFont typeface="Arial" charset="0"/>
              <a:buChar char="•"/>
            </a:pPr>
            <a:r>
              <a:rPr lang="pt-BR" sz="2400" dirty="0" smtClean="0"/>
              <a:t>O que é um ataque?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16087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4212" y="103239"/>
            <a:ext cx="8415543" cy="778084"/>
          </a:xfrm>
        </p:spPr>
        <p:txBody>
          <a:bodyPr>
            <a:normAutofit/>
          </a:bodyPr>
          <a:lstStyle/>
          <a:p>
            <a:r>
              <a:rPr lang="pt-BR" dirty="0"/>
              <a:t>Problema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0895828" y="6049755"/>
            <a:ext cx="1142245" cy="669925"/>
          </a:xfrm>
        </p:spPr>
        <p:txBody>
          <a:bodyPr/>
          <a:lstStyle/>
          <a:p>
            <a:fld id="{D57F1E4F-1CFF-5643-939E-217C01CDF565}" type="slidenum">
              <a:rPr lang="en-US" smtClean="0">
                <a:solidFill>
                  <a:schemeClr val="tx1"/>
                </a:solidFill>
              </a:rPr>
              <a:pPr/>
              <a:t>2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Espaço Reservado para Texto 2"/>
          <p:cNvSpPr txBox="1">
            <a:spLocks/>
          </p:cNvSpPr>
          <p:nvPr/>
        </p:nvSpPr>
        <p:spPr>
          <a:xfrm>
            <a:off x="9349386" y="403790"/>
            <a:ext cx="5377374" cy="631589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dirty="0">
                <a:solidFill>
                  <a:schemeClr val="tx1"/>
                </a:solidFill>
              </a:rPr>
              <a:t>1. Segurança da Informação </a:t>
            </a:r>
          </a:p>
          <a:p>
            <a:r>
              <a:rPr lang="pt-BR" sz="1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2. Problema</a:t>
            </a:r>
          </a:p>
          <a:p>
            <a:r>
              <a:rPr lang="pt-BR" sz="1400" dirty="0">
                <a:solidFill>
                  <a:schemeClr val="tx1"/>
                </a:solidFill>
              </a:rPr>
              <a:t>3. Ferramenta IDS</a:t>
            </a:r>
          </a:p>
          <a:p>
            <a:r>
              <a:rPr lang="pt-BR" sz="1400" dirty="0">
                <a:solidFill>
                  <a:schemeClr val="tx1"/>
                </a:solidFill>
              </a:rPr>
              <a:t>4. Ferramenta IPS</a:t>
            </a:r>
          </a:p>
          <a:p>
            <a:r>
              <a:rPr lang="pt-BR" sz="1400" dirty="0">
                <a:solidFill>
                  <a:schemeClr val="tx1"/>
                </a:solidFill>
              </a:rPr>
              <a:t>5. Técnicas de IDS/IPS</a:t>
            </a:r>
          </a:p>
          <a:p>
            <a:r>
              <a:rPr lang="pt-BR" sz="1400" dirty="0">
                <a:solidFill>
                  <a:schemeClr val="tx1"/>
                </a:solidFill>
              </a:rPr>
              <a:t>6. Redes Neurais</a:t>
            </a:r>
          </a:p>
          <a:p>
            <a:r>
              <a:rPr lang="pt-BR" sz="1400" dirty="0">
                <a:solidFill>
                  <a:schemeClr val="tx1"/>
                </a:solidFill>
              </a:rPr>
              <a:t>7. Redes Neurais</a:t>
            </a:r>
          </a:p>
          <a:p>
            <a:r>
              <a:rPr lang="pt-BR" sz="1400" dirty="0">
                <a:solidFill>
                  <a:schemeClr val="tx1"/>
                </a:solidFill>
              </a:rPr>
              <a:t>8. POLVO-IIDS</a:t>
            </a:r>
          </a:p>
          <a:p>
            <a:r>
              <a:rPr lang="pt-BR" sz="1400" dirty="0">
                <a:solidFill>
                  <a:schemeClr val="tx1"/>
                </a:solidFill>
              </a:rPr>
              <a:t>9. Clusterização Fuzzy</a:t>
            </a:r>
          </a:p>
          <a:p>
            <a:r>
              <a:rPr lang="pt-BR" sz="1400" dirty="0">
                <a:solidFill>
                  <a:schemeClr val="tx1"/>
                </a:solidFill>
              </a:rPr>
              <a:t>10. Motivação</a:t>
            </a:r>
          </a:p>
          <a:p>
            <a:r>
              <a:rPr lang="pt-BR" sz="1400" dirty="0">
                <a:solidFill>
                  <a:schemeClr val="tx1"/>
                </a:solidFill>
              </a:rPr>
              <a:t>11. Objetivo</a:t>
            </a:r>
          </a:p>
          <a:p>
            <a:r>
              <a:rPr lang="pt-BR" sz="1400" dirty="0">
                <a:solidFill>
                  <a:schemeClr val="tx1"/>
                </a:solidFill>
              </a:rPr>
              <a:t>12. Disciplinas contribuíram</a:t>
            </a:r>
          </a:p>
          <a:p>
            <a:r>
              <a:rPr lang="pt-BR" sz="1400" dirty="0">
                <a:solidFill>
                  <a:schemeClr val="tx1"/>
                </a:solidFill>
              </a:rPr>
              <a:t>13. Referencias</a:t>
            </a:r>
          </a:p>
          <a:p>
            <a:r>
              <a:rPr lang="pt-BR" sz="1400" dirty="0">
                <a:solidFill>
                  <a:schemeClr val="tx1"/>
                </a:solidFill>
              </a:rPr>
              <a:t>14. Perguntas</a:t>
            </a:r>
          </a:p>
          <a:p>
            <a:r>
              <a:rPr lang="pt-BR" sz="1400" dirty="0">
                <a:solidFill>
                  <a:schemeClr val="tx1"/>
                </a:solidFill>
              </a:rPr>
              <a:t>15. Agradecimentos</a:t>
            </a:r>
            <a:endParaRPr lang="pt-BR" sz="1400" dirty="0">
              <a:solidFill>
                <a:schemeClr val="tx1"/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62" y="1733606"/>
            <a:ext cx="7661165" cy="4316149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2490524" y="6134905"/>
            <a:ext cx="48029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pt-BR" sz="1400" i="1" dirty="0"/>
              <a:t>Estatísticas dos Incidentes Reportados ao </a:t>
            </a:r>
            <a:r>
              <a:rPr lang="pt-BR" sz="1400" i="1" dirty="0" err="1" smtClean="0"/>
              <a:t>CERT.br</a:t>
            </a:r>
            <a:r>
              <a:rPr lang="pt-BR" sz="1400" i="1" dirty="0" smtClean="0"/>
              <a:t>.</a:t>
            </a:r>
            <a:endParaRPr lang="pt-BR" sz="1400" i="1" dirty="0"/>
          </a:p>
          <a:p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648929" y="1076632"/>
            <a:ext cx="59121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pt-BR" sz="2400" dirty="0" smtClean="0"/>
              <a:t>Aumento de incidência de ataques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452867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4212" y="-4431"/>
            <a:ext cx="8415543" cy="778084"/>
          </a:xfrm>
        </p:spPr>
        <p:txBody>
          <a:bodyPr>
            <a:normAutofit/>
          </a:bodyPr>
          <a:lstStyle/>
          <a:p>
            <a:r>
              <a:rPr lang="pt-BR" dirty="0" smtClean="0"/>
              <a:t>Ferramenta </a:t>
            </a:r>
            <a:r>
              <a:rPr lang="pt-BR" dirty="0"/>
              <a:t>IDS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0895828" y="6049755"/>
            <a:ext cx="1142245" cy="669925"/>
          </a:xfrm>
        </p:spPr>
        <p:txBody>
          <a:bodyPr/>
          <a:lstStyle/>
          <a:p>
            <a:fld id="{D57F1E4F-1CFF-5643-939E-217C01CDF565}" type="slidenum">
              <a:rPr lang="en-US" smtClean="0">
                <a:solidFill>
                  <a:schemeClr val="tx1"/>
                </a:solidFill>
              </a:rPr>
              <a:pPr/>
              <a:t>3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Espaço Reservado para Texto 2"/>
          <p:cNvSpPr txBox="1">
            <a:spLocks/>
          </p:cNvSpPr>
          <p:nvPr/>
        </p:nvSpPr>
        <p:spPr>
          <a:xfrm>
            <a:off x="9349386" y="403790"/>
            <a:ext cx="5377374" cy="631589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dirty="0">
                <a:solidFill>
                  <a:schemeClr val="tx1"/>
                </a:solidFill>
              </a:rPr>
              <a:t>1. Segurança da Informação </a:t>
            </a:r>
          </a:p>
          <a:p>
            <a:r>
              <a:rPr lang="pt-BR" sz="1400" dirty="0">
                <a:solidFill>
                  <a:schemeClr val="tx1"/>
                </a:solidFill>
              </a:rPr>
              <a:t>2. Problema</a:t>
            </a:r>
          </a:p>
          <a:p>
            <a:r>
              <a:rPr lang="pt-BR" sz="1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3. Ferramenta IDS</a:t>
            </a:r>
          </a:p>
          <a:p>
            <a:r>
              <a:rPr lang="pt-BR" sz="1400" dirty="0">
                <a:solidFill>
                  <a:schemeClr val="tx1"/>
                </a:solidFill>
              </a:rPr>
              <a:t>4. Ferramenta IPS</a:t>
            </a:r>
          </a:p>
          <a:p>
            <a:r>
              <a:rPr lang="pt-BR" sz="1400" dirty="0">
                <a:solidFill>
                  <a:schemeClr val="tx1"/>
                </a:solidFill>
              </a:rPr>
              <a:t>5. Técnicas de IDS/IPS</a:t>
            </a:r>
          </a:p>
          <a:p>
            <a:r>
              <a:rPr lang="pt-BR" sz="1400" dirty="0">
                <a:solidFill>
                  <a:schemeClr val="tx1"/>
                </a:solidFill>
              </a:rPr>
              <a:t>6. Redes Neurais</a:t>
            </a:r>
          </a:p>
          <a:p>
            <a:r>
              <a:rPr lang="pt-BR" sz="1400" dirty="0">
                <a:solidFill>
                  <a:schemeClr val="tx1"/>
                </a:solidFill>
              </a:rPr>
              <a:t>7. Redes Neurais</a:t>
            </a:r>
          </a:p>
          <a:p>
            <a:r>
              <a:rPr lang="pt-BR" sz="1400" dirty="0">
                <a:solidFill>
                  <a:schemeClr val="tx1"/>
                </a:solidFill>
              </a:rPr>
              <a:t>8. POLVO-IIDS</a:t>
            </a:r>
          </a:p>
          <a:p>
            <a:r>
              <a:rPr lang="pt-BR" sz="1400" dirty="0">
                <a:solidFill>
                  <a:schemeClr val="tx1"/>
                </a:solidFill>
              </a:rPr>
              <a:t>9. Clusterização Fuzzy</a:t>
            </a:r>
          </a:p>
          <a:p>
            <a:r>
              <a:rPr lang="pt-BR" sz="1400" dirty="0">
                <a:solidFill>
                  <a:schemeClr val="tx1"/>
                </a:solidFill>
              </a:rPr>
              <a:t>10. Motivação</a:t>
            </a:r>
          </a:p>
          <a:p>
            <a:r>
              <a:rPr lang="pt-BR" sz="1400" dirty="0">
                <a:solidFill>
                  <a:schemeClr val="tx1"/>
                </a:solidFill>
              </a:rPr>
              <a:t>11. Objetivo</a:t>
            </a:r>
          </a:p>
          <a:p>
            <a:r>
              <a:rPr lang="pt-BR" sz="1400" dirty="0">
                <a:solidFill>
                  <a:schemeClr val="tx1"/>
                </a:solidFill>
              </a:rPr>
              <a:t>12. Disciplinas contribuíram</a:t>
            </a:r>
          </a:p>
          <a:p>
            <a:r>
              <a:rPr lang="pt-BR" sz="1400" dirty="0">
                <a:solidFill>
                  <a:schemeClr val="tx1"/>
                </a:solidFill>
              </a:rPr>
              <a:t>13. Referencias</a:t>
            </a:r>
          </a:p>
          <a:p>
            <a:r>
              <a:rPr lang="pt-BR" sz="1400" dirty="0">
                <a:solidFill>
                  <a:schemeClr val="tx1"/>
                </a:solidFill>
              </a:rPr>
              <a:t>14. Perguntas</a:t>
            </a:r>
          </a:p>
          <a:p>
            <a:r>
              <a:rPr lang="pt-BR" sz="1400" dirty="0">
                <a:solidFill>
                  <a:schemeClr val="tx1"/>
                </a:solidFill>
              </a:rPr>
              <a:t>15. Agradecimentos</a:t>
            </a:r>
            <a:endParaRPr lang="pt-BR" sz="1400" dirty="0">
              <a:solidFill>
                <a:schemeClr val="tx1"/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100" y="2415311"/>
            <a:ext cx="6870023" cy="4122014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684212" y="1033292"/>
            <a:ext cx="291618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pt-BR" sz="2400" dirty="0"/>
              <a:t>O que </a:t>
            </a:r>
            <a:r>
              <a:rPr lang="pt-BR" sz="2400" dirty="0" smtClean="0"/>
              <a:t>são?</a:t>
            </a:r>
          </a:p>
          <a:p>
            <a:pPr marL="285750" indent="-285750">
              <a:buFont typeface="Arial" charset="0"/>
              <a:buChar char="•"/>
            </a:pPr>
            <a:endParaRPr lang="pt-BR" sz="2400" dirty="0"/>
          </a:p>
          <a:p>
            <a:pPr marL="285750" indent="-285750">
              <a:buFont typeface="Arial" charset="0"/>
              <a:buChar char="•"/>
            </a:pPr>
            <a:r>
              <a:rPr lang="pt-BR" sz="2400" dirty="0"/>
              <a:t>Como </a:t>
            </a:r>
            <a:r>
              <a:rPr lang="pt-BR" sz="2400" dirty="0" smtClean="0"/>
              <a:t>funciona: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648031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4212" y="0"/>
            <a:ext cx="8415543" cy="778084"/>
          </a:xfrm>
        </p:spPr>
        <p:txBody>
          <a:bodyPr>
            <a:normAutofit/>
          </a:bodyPr>
          <a:lstStyle/>
          <a:p>
            <a:r>
              <a:rPr lang="pt-BR" dirty="0" smtClean="0"/>
              <a:t>Ferramenta </a:t>
            </a:r>
            <a:r>
              <a:rPr lang="pt-BR" dirty="0"/>
              <a:t>IPS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0895828" y="6049755"/>
            <a:ext cx="1142245" cy="669925"/>
          </a:xfrm>
        </p:spPr>
        <p:txBody>
          <a:bodyPr/>
          <a:lstStyle/>
          <a:p>
            <a:fld id="{D57F1E4F-1CFF-5643-939E-217C01CDF565}" type="slidenum">
              <a:rPr lang="en-US" smtClean="0">
                <a:solidFill>
                  <a:schemeClr val="tx1"/>
                </a:solidFill>
              </a:rPr>
              <a:pPr/>
              <a:t>4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Espaço Reservado para Texto 2"/>
          <p:cNvSpPr txBox="1">
            <a:spLocks/>
          </p:cNvSpPr>
          <p:nvPr/>
        </p:nvSpPr>
        <p:spPr>
          <a:xfrm>
            <a:off x="9349386" y="403790"/>
            <a:ext cx="5377374" cy="631589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dirty="0">
                <a:solidFill>
                  <a:schemeClr val="tx1"/>
                </a:solidFill>
              </a:rPr>
              <a:t>1. Segurança da Informação </a:t>
            </a:r>
          </a:p>
          <a:p>
            <a:r>
              <a:rPr lang="pt-BR" sz="1400" dirty="0">
                <a:solidFill>
                  <a:schemeClr val="tx1"/>
                </a:solidFill>
              </a:rPr>
              <a:t>2. Problema</a:t>
            </a:r>
          </a:p>
          <a:p>
            <a:r>
              <a:rPr lang="pt-BR" sz="1400" dirty="0">
                <a:solidFill>
                  <a:schemeClr val="tx1"/>
                </a:solidFill>
              </a:rPr>
              <a:t>3. Ferramenta IDS</a:t>
            </a:r>
          </a:p>
          <a:p>
            <a:r>
              <a:rPr lang="pt-BR" sz="1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4. Ferramenta IPS</a:t>
            </a:r>
          </a:p>
          <a:p>
            <a:r>
              <a:rPr lang="pt-BR" sz="1400" dirty="0">
                <a:solidFill>
                  <a:schemeClr val="tx1"/>
                </a:solidFill>
              </a:rPr>
              <a:t>5. Técnicas de IDS/IPS</a:t>
            </a:r>
          </a:p>
          <a:p>
            <a:r>
              <a:rPr lang="pt-BR" sz="1400" dirty="0">
                <a:solidFill>
                  <a:schemeClr val="tx1"/>
                </a:solidFill>
              </a:rPr>
              <a:t>6. Redes Neurais</a:t>
            </a:r>
          </a:p>
          <a:p>
            <a:r>
              <a:rPr lang="pt-BR" sz="1400" dirty="0">
                <a:solidFill>
                  <a:schemeClr val="tx1"/>
                </a:solidFill>
              </a:rPr>
              <a:t>7. Redes Neurais</a:t>
            </a:r>
          </a:p>
          <a:p>
            <a:r>
              <a:rPr lang="pt-BR" sz="1400" dirty="0">
                <a:solidFill>
                  <a:schemeClr val="tx1"/>
                </a:solidFill>
              </a:rPr>
              <a:t>8. POLVO-IIDS</a:t>
            </a:r>
          </a:p>
          <a:p>
            <a:r>
              <a:rPr lang="pt-BR" sz="1400" dirty="0">
                <a:solidFill>
                  <a:schemeClr val="tx1"/>
                </a:solidFill>
              </a:rPr>
              <a:t>9. Clusterização Fuzzy</a:t>
            </a:r>
          </a:p>
          <a:p>
            <a:r>
              <a:rPr lang="pt-BR" sz="1400" dirty="0">
                <a:solidFill>
                  <a:schemeClr val="tx1"/>
                </a:solidFill>
              </a:rPr>
              <a:t>10. Motivação</a:t>
            </a:r>
          </a:p>
          <a:p>
            <a:r>
              <a:rPr lang="pt-BR" sz="1400" dirty="0">
                <a:solidFill>
                  <a:schemeClr val="tx1"/>
                </a:solidFill>
              </a:rPr>
              <a:t>11. Objetivo</a:t>
            </a:r>
          </a:p>
          <a:p>
            <a:r>
              <a:rPr lang="pt-BR" sz="1400" dirty="0">
                <a:solidFill>
                  <a:schemeClr val="tx1"/>
                </a:solidFill>
              </a:rPr>
              <a:t>12. Disciplinas contribuíram</a:t>
            </a:r>
          </a:p>
          <a:p>
            <a:r>
              <a:rPr lang="pt-BR" sz="1400" dirty="0">
                <a:solidFill>
                  <a:schemeClr val="tx1"/>
                </a:solidFill>
              </a:rPr>
              <a:t>13. Referencias</a:t>
            </a:r>
          </a:p>
          <a:p>
            <a:r>
              <a:rPr lang="pt-BR" sz="1400" dirty="0">
                <a:solidFill>
                  <a:schemeClr val="tx1"/>
                </a:solidFill>
              </a:rPr>
              <a:t>14. Perguntas</a:t>
            </a:r>
          </a:p>
          <a:p>
            <a:r>
              <a:rPr lang="pt-BR" sz="1400" dirty="0">
                <a:solidFill>
                  <a:schemeClr val="tx1"/>
                </a:solidFill>
              </a:rPr>
              <a:t>15. Agradecimentos</a:t>
            </a:r>
            <a:endParaRPr lang="pt-BR" sz="1400" dirty="0">
              <a:solidFill>
                <a:schemeClr val="tx1"/>
              </a:solidFill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100" y="2415311"/>
            <a:ext cx="6870023" cy="4122014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684212" y="1033292"/>
            <a:ext cx="291618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pt-BR" sz="2400" dirty="0"/>
              <a:t>O que </a:t>
            </a:r>
            <a:r>
              <a:rPr lang="pt-BR" sz="2400" dirty="0" smtClean="0"/>
              <a:t>são?</a:t>
            </a:r>
          </a:p>
          <a:p>
            <a:pPr marL="285750" indent="-285750">
              <a:buFont typeface="Arial" charset="0"/>
              <a:buChar char="•"/>
            </a:pPr>
            <a:endParaRPr lang="pt-BR" sz="2400" dirty="0"/>
          </a:p>
          <a:p>
            <a:pPr marL="285750" indent="-285750">
              <a:buFont typeface="Arial" charset="0"/>
              <a:buChar char="•"/>
            </a:pPr>
            <a:r>
              <a:rPr lang="pt-BR" sz="2400" dirty="0"/>
              <a:t>Como </a:t>
            </a:r>
            <a:r>
              <a:rPr lang="pt-BR" sz="2400" dirty="0" smtClean="0"/>
              <a:t>funciona: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14723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4212" y="103239"/>
            <a:ext cx="8415543" cy="778084"/>
          </a:xfrm>
        </p:spPr>
        <p:txBody>
          <a:bodyPr>
            <a:normAutofit/>
          </a:bodyPr>
          <a:lstStyle/>
          <a:p>
            <a:r>
              <a:rPr lang="pt-BR" dirty="0"/>
              <a:t>Técnicas de IDS/IPS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0895828" y="6049755"/>
            <a:ext cx="1142245" cy="669925"/>
          </a:xfrm>
        </p:spPr>
        <p:txBody>
          <a:bodyPr/>
          <a:lstStyle/>
          <a:p>
            <a:fld id="{D57F1E4F-1CFF-5643-939E-217C01CDF565}" type="slidenum">
              <a:rPr lang="en-US" smtClean="0">
                <a:solidFill>
                  <a:schemeClr val="tx1"/>
                </a:solidFill>
              </a:rPr>
              <a:pPr/>
              <a:t>5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Espaço Reservado para Texto 2"/>
          <p:cNvSpPr txBox="1">
            <a:spLocks/>
          </p:cNvSpPr>
          <p:nvPr/>
        </p:nvSpPr>
        <p:spPr>
          <a:xfrm>
            <a:off x="9349386" y="403790"/>
            <a:ext cx="5377374" cy="631589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dirty="0">
                <a:solidFill>
                  <a:schemeClr val="tx1"/>
                </a:solidFill>
              </a:rPr>
              <a:t>1. Segurança da Informação </a:t>
            </a:r>
          </a:p>
          <a:p>
            <a:r>
              <a:rPr lang="pt-BR" sz="1400" dirty="0">
                <a:solidFill>
                  <a:schemeClr val="tx1"/>
                </a:solidFill>
              </a:rPr>
              <a:t>2. Problema</a:t>
            </a:r>
          </a:p>
          <a:p>
            <a:r>
              <a:rPr lang="pt-BR" sz="1400" dirty="0">
                <a:solidFill>
                  <a:schemeClr val="tx1"/>
                </a:solidFill>
              </a:rPr>
              <a:t>3. Ferramenta IDS</a:t>
            </a:r>
          </a:p>
          <a:p>
            <a:r>
              <a:rPr lang="pt-BR" sz="1400" dirty="0">
                <a:solidFill>
                  <a:schemeClr val="tx1"/>
                </a:solidFill>
              </a:rPr>
              <a:t>4. Ferramenta IPS</a:t>
            </a:r>
          </a:p>
          <a:p>
            <a:r>
              <a:rPr lang="pt-BR" sz="1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5. Técnicas de IDS/IPS</a:t>
            </a:r>
          </a:p>
          <a:p>
            <a:r>
              <a:rPr lang="pt-BR" sz="1400" dirty="0">
                <a:solidFill>
                  <a:schemeClr val="tx1"/>
                </a:solidFill>
              </a:rPr>
              <a:t>6. Redes Neurais</a:t>
            </a:r>
          </a:p>
          <a:p>
            <a:r>
              <a:rPr lang="pt-BR" sz="1400" dirty="0">
                <a:solidFill>
                  <a:schemeClr val="tx1"/>
                </a:solidFill>
              </a:rPr>
              <a:t>7. Redes Neurais</a:t>
            </a:r>
          </a:p>
          <a:p>
            <a:r>
              <a:rPr lang="pt-BR" sz="1400" dirty="0">
                <a:solidFill>
                  <a:schemeClr val="tx1"/>
                </a:solidFill>
              </a:rPr>
              <a:t>8. POLVO-IIDS</a:t>
            </a:r>
          </a:p>
          <a:p>
            <a:r>
              <a:rPr lang="pt-BR" sz="1400" dirty="0">
                <a:solidFill>
                  <a:schemeClr val="tx1"/>
                </a:solidFill>
              </a:rPr>
              <a:t>9. Clusterização Fuzzy</a:t>
            </a:r>
          </a:p>
          <a:p>
            <a:r>
              <a:rPr lang="pt-BR" sz="1400" dirty="0">
                <a:solidFill>
                  <a:schemeClr val="tx1"/>
                </a:solidFill>
              </a:rPr>
              <a:t>10. Motivação</a:t>
            </a:r>
          </a:p>
          <a:p>
            <a:r>
              <a:rPr lang="pt-BR" sz="1400" dirty="0">
                <a:solidFill>
                  <a:schemeClr val="tx1"/>
                </a:solidFill>
              </a:rPr>
              <a:t>11. Objetivo</a:t>
            </a:r>
          </a:p>
          <a:p>
            <a:r>
              <a:rPr lang="pt-BR" sz="1400" dirty="0">
                <a:solidFill>
                  <a:schemeClr val="tx1"/>
                </a:solidFill>
              </a:rPr>
              <a:t>12. Disciplinas contribuíram</a:t>
            </a:r>
          </a:p>
          <a:p>
            <a:r>
              <a:rPr lang="pt-BR" sz="1400" dirty="0">
                <a:solidFill>
                  <a:schemeClr val="tx1"/>
                </a:solidFill>
              </a:rPr>
              <a:t>13. Referencias</a:t>
            </a:r>
          </a:p>
          <a:p>
            <a:r>
              <a:rPr lang="pt-BR" sz="1400" dirty="0">
                <a:solidFill>
                  <a:schemeClr val="tx1"/>
                </a:solidFill>
              </a:rPr>
              <a:t>14. Perguntas</a:t>
            </a:r>
          </a:p>
          <a:p>
            <a:r>
              <a:rPr lang="pt-BR" sz="1400" dirty="0">
                <a:solidFill>
                  <a:schemeClr val="tx1"/>
                </a:solidFill>
              </a:rPr>
              <a:t>15. Agradecimentos</a:t>
            </a:r>
            <a:endParaRPr lang="pt-BR" sz="1400" dirty="0">
              <a:solidFill>
                <a:schemeClr val="tx1"/>
              </a:solidFill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684212" y="1200318"/>
            <a:ext cx="50257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pt-BR" sz="2400" dirty="0" smtClean="0"/>
              <a:t>Sistemas baseados em regras.</a:t>
            </a:r>
          </a:p>
          <a:p>
            <a:pPr marL="342900" indent="-342900">
              <a:buFont typeface="Arial" charset="0"/>
              <a:buChar char="•"/>
            </a:pPr>
            <a:r>
              <a:rPr lang="pt-BR" sz="2400" dirty="0" smtClean="0"/>
              <a:t>Sistemas adaptáveis (IA)</a:t>
            </a:r>
            <a:r>
              <a:rPr lang="en-US" sz="2400" dirty="0" smtClean="0"/>
              <a:t>.</a:t>
            </a:r>
            <a:endParaRPr lang="pt-BR" sz="2400" dirty="0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557" y="2350310"/>
            <a:ext cx="8562569" cy="3151696"/>
          </a:xfrm>
          <a:prstGeom prst="rect">
            <a:avLst/>
          </a:prstGeom>
        </p:spPr>
      </p:pic>
      <p:sp>
        <p:nvSpPr>
          <p:cNvPr id="12" name="CaixaDeTexto 11"/>
          <p:cNvSpPr txBox="1"/>
          <p:nvPr/>
        </p:nvSpPr>
        <p:spPr>
          <a:xfrm>
            <a:off x="942971" y="5529325"/>
            <a:ext cx="70262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/>
              <a:t>Miroslav</a:t>
            </a:r>
            <a:r>
              <a:rPr lang="pt-BR" sz="1400" dirty="0"/>
              <a:t> </a:t>
            </a:r>
            <a:r>
              <a:rPr lang="pt-BR" sz="1400" dirty="0" err="1"/>
              <a:t>Stampar</a:t>
            </a:r>
            <a:r>
              <a:rPr lang="pt-BR" sz="1400" dirty="0"/>
              <a:t>. Artificial </a:t>
            </a:r>
            <a:r>
              <a:rPr lang="pt-BR" sz="1400" dirty="0" err="1"/>
              <a:t>Inteligence</a:t>
            </a:r>
            <a:r>
              <a:rPr lang="pt-BR" sz="1400" dirty="0"/>
              <a:t> in network </a:t>
            </a:r>
            <a:r>
              <a:rPr lang="pt-BR" sz="1400" dirty="0" err="1"/>
              <a:t>intrusion</a:t>
            </a:r>
            <a:r>
              <a:rPr lang="pt-BR" sz="1400" dirty="0"/>
              <a:t> </a:t>
            </a:r>
            <a:r>
              <a:rPr lang="pt-BR" sz="1400" dirty="0" err="1"/>
              <a:t>detection</a:t>
            </a:r>
            <a:r>
              <a:rPr lang="pt-BR" sz="1400" dirty="0"/>
              <a:t>. [</a:t>
            </a:r>
            <a:r>
              <a:rPr lang="pt-BR" sz="1400" dirty="0" err="1"/>
              <a:t>S.l</a:t>
            </a:r>
            <a:r>
              <a:rPr lang="pt-BR" sz="1400" dirty="0"/>
              <a:t>.], 2014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1137949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4212" y="103239"/>
            <a:ext cx="8415543" cy="778084"/>
          </a:xfrm>
        </p:spPr>
        <p:txBody>
          <a:bodyPr>
            <a:normAutofit/>
          </a:bodyPr>
          <a:lstStyle/>
          <a:p>
            <a:r>
              <a:rPr lang="pt-BR" dirty="0"/>
              <a:t>Redes </a:t>
            </a:r>
            <a:r>
              <a:rPr lang="pt-BR" dirty="0" smtClean="0"/>
              <a:t>Neurais Artificiais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0895828" y="6049755"/>
            <a:ext cx="1142245" cy="669925"/>
          </a:xfrm>
        </p:spPr>
        <p:txBody>
          <a:bodyPr/>
          <a:lstStyle/>
          <a:p>
            <a:fld id="{D57F1E4F-1CFF-5643-939E-217C01CDF565}" type="slidenum">
              <a:rPr lang="en-US" smtClean="0">
                <a:solidFill>
                  <a:schemeClr val="tx1"/>
                </a:solidFill>
              </a:rPr>
              <a:pPr/>
              <a:t>6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Espaço Reservado para Texto 2"/>
          <p:cNvSpPr txBox="1">
            <a:spLocks/>
          </p:cNvSpPr>
          <p:nvPr/>
        </p:nvSpPr>
        <p:spPr>
          <a:xfrm>
            <a:off x="9349386" y="403790"/>
            <a:ext cx="5377374" cy="631589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dirty="0">
                <a:solidFill>
                  <a:schemeClr val="tx1"/>
                </a:solidFill>
              </a:rPr>
              <a:t>1. Segurança da Informação </a:t>
            </a:r>
          </a:p>
          <a:p>
            <a:r>
              <a:rPr lang="pt-BR" sz="1400" dirty="0">
                <a:solidFill>
                  <a:schemeClr val="tx1"/>
                </a:solidFill>
              </a:rPr>
              <a:t>2. Problema</a:t>
            </a:r>
          </a:p>
          <a:p>
            <a:r>
              <a:rPr lang="pt-BR" sz="1400" dirty="0">
                <a:solidFill>
                  <a:schemeClr val="tx1"/>
                </a:solidFill>
              </a:rPr>
              <a:t>3. Ferramenta IDS</a:t>
            </a:r>
          </a:p>
          <a:p>
            <a:r>
              <a:rPr lang="pt-BR" sz="1400" dirty="0">
                <a:solidFill>
                  <a:schemeClr val="tx1"/>
                </a:solidFill>
              </a:rPr>
              <a:t>4. Ferramenta IPS</a:t>
            </a:r>
          </a:p>
          <a:p>
            <a:r>
              <a:rPr lang="pt-BR" sz="1400" dirty="0">
                <a:solidFill>
                  <a:schemeClr val="tx1"/>
                </a:solidFill>
              </a:rPr>
              <a:t>5. Técnicas de IDS/IPS</a:t>
            </a:r>
          </a:p>
          <a:p>
            <a:r>
              <a:rPr lang="pt-BR" sz="1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6. Redes Neurais</a:t>
            </a:r>
          </a:p>
          <a:p>
            <a:r>
              <a:rPr lang="pt-BR" sz="1400" dirty="0">
                <a:solidFill>
                  <a:schemeClr val="tx1"/>
                </a:solidFill>
              </a:rPr>
              <a:t>7. Redes Neurais</a:t>
            </a:r>
          </a:p>
          <a:p>
            <a:r>
              <a:rPr lang="pt-BR" sz="1400" dirty="0">
                <a:solidFill>
                  <a:schemeClr val="tx1"/>
                </a:solidFill>
              </a:rPr>
              <a:t>8. POLVO-IIDS</a:t>
            </a:r>
          </a:p>
          <a:p>
            <a:r>
              <a:rPr lang="pt-BR" sz="1400" dirty="0">
                <a:solidFill>
                  <a:schemeClr val="tx1"/>
                </a:solidFill>
              </a:rPr>
              <a:t>9. Clusterização Fuzzy</a:t>
            </a:r>
          </a:p>
          <a:p>
            <a:r>
              <a:rPr lang="pt-BR" sz="1400" dirty="0">
                <a:solidFill>
                  <a:schemeClr val="tx1"/>
                </a:solidFill>
              </a:rPr>
              <a:t>10. Motivação</a:t>
            </a:r>
          </a:p>
          <a:p>
            <a:r>
              <a:rPr lang="pt-BR" sz="1400" dirty="0">
                <a:solidFill>
                  <a:schemeClr val="tx1"/>
                </a:solidFill>
              </a:rPr>
              <a:t>11. Objetivo</a:t>
            </a:r>
          </a:p>
          <a:p>
            <a:r>
              <a:rPr lang="pt-BR" sz="1400" dirty="0">
                <a:solidFill>
                  <a:schemeClr val="tx1"/>
                </a:solidFill>
              </a:rPr>
              <a:t>12. Disciplinas contribuíram</a:t>
            </a:r>
          </a:p>
          <a:p>
            <a:r>
              <a:rPr lang="pt-BR" sz="1400" dirty="0">
                <a:solidFill>
                  <a:schemeClr val="tx1"/>
                </a:solidFill>
              </a:rPr>
              <a:t>13. Referencias</a:t>
            </a:r>
          </a:p>
          <a:p>
            <a:r>
              <a:rPr lang="pt-BR" sz="1400" dirty="0">
                <a:solidFill>
                  <a:schemeClr val="tx1"/>
                </a:solidFill>
              </a:rPr>
              <a:t>14. Perguntas</a:t>
            </a:r>
          </a:p>
          <a:p>
            <a:r>
              <a:rPr lang="pt-BR" sz="1400" dirty="0">
                <a:solidFill>
                  <a:schemeClr val="tx1"/>
                </a:solidFill>
              </a:rPr>
              <a:t>15. Agradecimentos</a:t>
            </a:r>
            <a:endParaRPr lang="pt-BR" sz="1400" dirty="0">
              <a:solidFill>
                <a:schemeClr val="tx1"/>
              </a:solidFill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4280747" y="5741978"/>
            <a:ext cx="11576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 smtClean="0"/>
              <a:t>Perceptron</a:t>
            </a:r>
            <a:endParaRPr lang="pt-BR" sz="1400" dirty="0"/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926" y="1736051"/>
            <a:ext cx="8367332" cy="3974484"/>
          </a:xfrm>
          <a:prstGeom prst="rect">
            <a:avLst/>
          </a:prstGeom>
        </p:spPr>
      </p:pic>
      <p:sp>
        <p:nvSpPr>
          <p:cNvPr id="14" name="CaixaDeTexto 13"/>
          <p:cNvSpPr txBox="1"/>
          <p:nvPr/>
        </p:nvSpPr>
        <p:spPr>
          <a:xfrm>
            <a:off x="684212" y="1076253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pt-BR" sz="2400"/>
              <a:t>Como </a:t>
            </a:r>
            <a:r>
              <a:rPr lang="pt-BR" sz="2400" smtClean="0"/>
              <a:t>funcionam: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023457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4212" y="103239"/>
            <a:ext cx="8415543" cy="778084"/>
          </a:xfrm>
        </p:spPr>
        <p:txBody>
          <a:bodyPr>
            <a:normAutofit/>
          </a:bodyPr>
          <a:lstStyle/>
          <a:p>
            <a:r>
              <a:rPr lang="pt-BR" dirty="0"/>
              <a:t>Redes Neurais Artificiais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0895828" y="6049755"/>
            <a:ext cx="1142245" cy="669925"/>
          </a:xfrm>
        </p:spPr>
        <p:txBody>
          <a:bodyPr/>
          <a:lstStyle/>
          <a:p>
            <a:fld id="{D57F1E4F-1CFF-5643-939E-217C01CDF565}" type="slidenum">
              <a:rPr lang="en-US" smtClean="0">
                <a:solidFill>
                  <a:schemeClr val="tx1"/>
                </a:solidFill>
              </a:rPr>
              <a:pPr/>
              <a:t>7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Espaço Reservado para Texto 2"/>
          <p:cNvSpPr txBox="1">
            <a:spLocks/>
          </p:cNvSpPr>
          <p:nvPr/>
        </p:nvSpPr>
        <p:spPr>
          <a:xfrm>
            <a:off x="9349386" y="403790"/>
            <a:ext cx="5377374" cy="631589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dirty="0">
                <a:solidFill>
                  <a:schemeClr val="tx1"/>
                </a:solidFill>
              </a:rPr>
              <a:t>1. Segurança da Informação </a:t>
            </a:r>
          </a:p>
          <a:p>
            <a:r>
              <a:rPr lang="pt-BR" sz="1400" dirty="0">
                <a:solidFill>
                  <a:schemeClr val="tx1"/>
                </a:solidFill>
              </a:rPr>
              <a:t>2. Problema</a:t>
            </a:r>
          </a:p>
          <a:p>
            <a:r>
              <a:rPr lang="pt-BR" sz="1400" dirty="0">
                <a:solidFill>
                  <a:schemeClr val="tx1"/>
                </a:solidFill>
              </a:rPr>
              <a:t>3. Ferramenta IDS</a:t>
            </a:r>
          </a:p>
          <a:p>
            <a:r>
              <a:rPr lang="pt-BR" sz="1400" dirty="0">
                <a:solidFill>
                  <a:schemeClr val="tx1"/>
                </a:solidFill>
              </a:rPr>
              <a:t>4. Ferramenta IPS</a:t>
            </a:r>
          </a:p>
          <a:p>
            <a:r>
              <a:rPr lang="pt-BR" sz="1400" dirty="0">
                <a:solidFill>
                  <a:schemeClr val="tx1"/>
                </a:solidFill>
              </a:rPr>
              <a:t>5. Técnicas de IDS/IPS</a:t>
            </a:r>
          </a:p>
          <a:p>
            <a:r>
              <a:rPr lang="pt-BR" sz="1400" dirty="0">
                <a:solidFill>
                  <a:schemeClr val="tx1"/>
                </a:solidFill>
              </a:rPr>
              <a:t>6. Redes Neurais</a:t>
            </a:r>
          </a:p>
          <a:p>
            <a:r>
              <a:rPr lang="pt-BR" sz="1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7. Redes Neurais</a:t>
            </a:r>
          </a:p>
          <a:p>
            <a:r>
              <a:rPr lang="pt-BR" sz="1400" dirty="0">
                <a:solidFill>
                  <a:schemeClr val="tx1"/>
                </a:solidFill>
              </a:rPr>
              <a:t>8. POLVO-IIDS</a:t>
            </a:r>
          </a:p>
          <a:p>
            <a:r>
              <a:rPr lang="pt-BR" sz="1400" dirty="0">
                <a:solidFill>
                  <a:schemeClr val="tx1"/>
                </a:solidFill>
              </a:rPr>
              <a:t>9. Clusterização Fuzzy</a:t>
            </a:r>
          </a:p>
          <a:p>
            <a:r>
              <a:rPr lang="pt-BR" sz="1400" dirty="0">
                <a:solidFill>
                  <a:schemeClr val="tx1"/>
                </a:solidFill>
              </a:rPr>
              <a:t>10. Motivação</a:t>
            </a:r>
          </a:p>
          <a:p>
            <a:r>
              <a:rPr lang="pt-BR" sz="1400" dirty="0">
                <a:solidFill>
                  <a:schemeClr val="tx1"/>
                </a:solidFill>
              </a:rPr>
              <a:t>11. Objetivo</a:t>
            </a:r>
          </a:p>
          <a:p>
            <a:r>
              <a:rPr lang="pt-BR" sz="1400" dirty="0">
                <a:solidFill>
                  <a:schemeClr val="tx1"/>
                </a:solidFill>
              </a:rPr>
              <a:t>12. Disciplinas contribuíram</a:t>
            </a:r>
          </a:p>
          <a:p>
            <a:r>
              <a:rPr lang="pt-BR" sz="1400" dirty="0">
                <a:solidFill>
                  <a:schemeClr val="tx1"/>
                </a:solidFill>
              </a:rPr>
              <a:t>13. Referencias</a:t>
            </a:r>
          </a:p>
          <a:p>
            <a:r>
              <a:rPr lang="pt-BR" sz="1400" dirty="0">
                <a:solidFill>
                  <a:schemeClr val="tx1"/>
                </a:solidFill>
              </a:rPr>
              <a:t>14. Perguntas</a:t>
            </a:r>
          </a:p>
          <a:p>
            <a:r>
              <a:rPr lang="pt-BR" sz="1400" dirty="0">
                <a:solidFill>
                  <a:schemeClr val="tx1"/>
                </a:solidFill>
              </a:rPr>
              <a:t>15. Agradecimentos</a:t>
            </a:r>
            <a:endParaRPr lang="pt-BR" sz="1400" dirty="0">
              <a:solidFill>
                <a:schemeClr val="tx1"/>
              </a:solidFill>
            </a:endParaRPr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2" y="1626497"/>
            <a:ext cx="7557025" cy="4423258"/>
          </a:xfrm>
          <a:prstGeom prst="rect">
            <a:avLst/>
          </a:prstGeom>
        </p:spPr>
      </p:pic>
      <p:sp>
        <p:nvSpPr>
          <p:cNvPr id="14" name="CaixaDeTexto 13"/>
          <p:cNvSpPr txBox="1"/>
          <p:nvPr/>
        </p:nvSpPr>
        <p:spPr>
          <a:xfrm>
            <a:off x="684212" y="1087538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pt-BR" sz="2400" dirty="0"/>
              <a:t>Como </a:t>
            </a:r>
            <a:r>
              <a:rPr lang="pt-BR" sz="2400" dirty="0" smtClean="0"/>
              <a:t>funcionam: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525829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4212" y="103239"/>
            <a:ext cx="8415543" cy="778084"/>
          </a:xfrm>
        </p:spPr>
        <p:txBody>
          <a:bodyPr>
            <a:normAutofit/>
          </a:bodyPr>
          <a:lstStyle/>
          <a:p>
            <a:r>
              <a:rPr lang="pt-BR" dirty="0" smtClean="0"/>
              <a:t>POLVO-IIDS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0895828" y="6049755"/>
            <a:ext cx="1142245" cy="669925"/>
          </a:xfrm>
        </p:spPr>
        <p:txBody>
          <a:bodyPr/>
          <a:lstStyle/>
          <a:p>
            <a:fld id="{D57F1E4F-1CFF-5643-939E-217C01CDF565}" type="slidenum">
              <a:rPr lang="en-US" smtClean="0">
                <a:solidFill>
                  <a:schemeClr val="tx1"/>
                </a:solidFill>
              </a:rPr>
              <a:pPr/>
              <a:t>8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Espaço Reservado para Texto 2"/>
          <p:cNvSpPr txBox="1">
            <a:spLocks/>
          </p:cNvSpPr>
          <p:nvPr/>
        </p:nvSpPr>
        <p:spPr>
          <a:xfrm>
            <a:off x="9349386" y="403790"/>
            <a:ext cx="5377374" cy="631589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dirty="0">
                <a:solidFill>
                  <a:schemeClr val="tx1"/>
                </a:solidFill>
              </a:rPr>
              <a:t>1. Segurança da Informação </a:t>
            </a:r>
          </a:p>
          <a:p>
            <a:r>
              <a:rPr lang="pt-BR" sz="1400" dirty="0">
                <a:solidFill>
                  <a:schemeClr val="tx1"/>
                </a:solidFill>
              </a:rPr>
              <a:t>2. Problema</a:t>
            </a:r>
          </a:p>
          <a:p>
            <a:r>
              <a:rPr lang="pt-BR" sz="1400" dirty="0">
                <a:solidFill>
                  <a:schemeClr val="tx1"/>
                </a:solidFill>
              </a:rPr>
              <a:t>3. Ferramenta IDS</a:t>
            </a:r>
          </a:p>
          <a:p>
            <a:r>
              <a:rPr lang="pt-BR" sz="1400" dirty="0">
                <a:solidFill>
                  <a:schemeClr val="tx1"/>
                </a:solidFill>
              </a:rPr>
              <a:t>4. Ferramenta IPS</a:t>
            </a:r>
          </a:p>
          <a:p>
            <a:r>
              <a:rPr lang="pt-BR" sz="1400" dirty="0">
                <a:solidFill>
                  <a:schemeClr val="tx1"/>
                </a:solidFill>
              </a:rPr>
              <a:t>5. Técnicas de IDS/IPS</a:t>
            </a:r>
          </a:p>
          <a:p>
            <a:r>
              <a:rPr lang="pt-BR" sz="1400" dirty="0">
                <a:solidFill>
                  <a:schemeClr val="tx1"/>
                </a:solidFill>
              </a:rPr>
              <a:t>6. Redes Neurais</a:t>
            </a:r>
          </a:p>
          <a:p>
            <a:r>
              <a:rPr lang="pt-BR" sz="1400" dirty="0">
                <a:solidFill>
                  <a:schemeClr val="tx1"/>
                </a:solidFill>
              </a:rPr>
              <a:t>7. Redes Neurais</a:t>
            </a:r>
          </a:p>
          <a:p>
            <a:r>
              <a:rPr lang="pt-BR" sz="1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8. POLVO-IIDS</a:t>
            </a:r>
          </a:p>
          <a:p>
            <a:r>
              <a:rPr lang="pt-BR" sz="1400" dirty="0">
                <a:solidFill>
                  <a:schemeClr val="tx1"/>
                </a:solidFill>
              </a:rPr>
              <a:t>9. Clusterização Fuzzy</a:t>
            </a:r>
          </a:p>
          <a:p>
            <a:r>
              <a:rPr lang="pt-BR" sz="1400" dirty="0">
                <a:solidFill>
                  <a:schemeClr val="tx1"/>
                </a:solidFill>
              </a:rPr>
              <a:t>10. Motivação</a:t>
            </a:r>
          </a:p>
          <a:p>
            <a:r>
              <a:rPr lang="pt-BR" sz="1400" dirty="0">
                <a:solidFill>
                  <a:schemeClr val="tx1"/>
                </a:solidFill>
              </a:rPr>
              <a:t>11. Objetivo</a:t>
            </a:r>
          </a:p>
          <a:p>
            <a:r>
              <a:rPr lang="pt-BR" sz="1400" dirty="0">
                <a:solidFill>
                  <a:schemeClr val="tx1"/>
                </a:solidFill>
              </a:rPr>
              <a:t>12. Disciplinas contribuíram</a:t>
            </a:r>
          </a:p>
          <a:p>
            <a:r>
              <a:rPr lang="pt-BR" sz="1400" dirty="0">
                <a:solidFill>
                  <a:schemeClr val="tx1"/>
                </a:solidFill>
              </a:rPr>
              <a:t>13. Referencias</a:t>
            </a:r>
          </a:p>
          <a:p>
            <a:r>
              <a:rPr lang="pt-BR" sz="1400" dirty="0">
                <a:solidFill>
                  <a:schemeClr val="tx1"/>
                </a:solidFill>
              </a:rPr>
              <a:t>14. Perguntas</a:t>
            </a:r>
          </a:p>
          <a:p>
            <a:r>
              <a:rPr lang="pt-BR" sz="1400" dirty="0">
                <a:solidFill>
                  <a:schemeClr val="tx1"/>
                </a:solidFill>
              </a:rPr>
              <a:t>15. Agradecimentos</a:t>
            </a:r>
            <a:endParaRPr lang="pt-BR" sz="1400" dirty="0">
              <a:solidFill>
                <a:schemeClr val="tx1"/>
              </a:solidFill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3625808" y="6079856"/>
            <a:ext cx="2130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i="1" dirty="0"/>
              <a:t>Arquitetura do POLVO</a:t>
            </a:r>
            <a:endParaRPr lang="pt-BR" sz="1400" i="1" dirty="0"/>
          </a:p>
        </p:txBody>
      </p:sp>
      <p:sp>
        <p:nvSpPr>
          <p:cNvPr id="8" name="CaixaDeTexto 7"/>
          <p:cNvSpPr txBox="1"/>
          <p:nvPr/>
        </p:nvSpPr>
        <p:spPr>
          <a:xfrm>
            <a:off x="684212" y="988666"/>
            <a:ext cx="30700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pt-BR" sz="2400" dirty="0" smtClean="0"/>
              <a:t>PUC-PR e UFSC</a:t>
            </a:r>
            <a:endParaRPr lang="pt-BR" sz="2400" dirty="0"/>
          </a:p>
          <a:p>
            <a:pPr marL="342900" indent="-342900">
              <a:buFont typeface="Arial" charset="0"/>
              <a:buChar char="•"/>
            </a:pPr>
            <a:r>
              <a:rPr lang="pt-BR" sz="2400" dirty="0" smtClean="0"/>
              <a:t>Como funciona?</a:t>
            </a:r>
            <a:endParaRPr lang="pt-BR" sz="2400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662" y="2038003"/>
            <a:ext cx="8451005" cy="3974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505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tia">
  <a:themeElements>
    <a:clrScheme name="Fatia">
      <a:dk1>
        <a:sysClr val="windowText" lastClr="000000"/>
      </a:dk1>
      <a:lt1>
        <a:sysClr val="window" lastClr="FFFFFF"/>
      </a:lt1>
      <a:dk2>
        <a:srgbClr val="537D0B"/>
      </a:dk2>
      <a:lt2>
        <a:srgbClr val="A9E257"/>
      </a:lt2>
      <a:accent1>
        <a:srgbClr val="38540A"/>
      </a:accent1>
      <a:accent2>
        <a:srgbClr val="31A274"/>
      </a:accent2>
      <a:accent3>
        <a:srgbClr val="236073"/>
      </a:accent3>
      <a:accent4>
        <a:srgbClr val="6C4D90"/>
      </a:accent4>
      <a:accent5>
        <a:srgbClr val="983C27"/>
      </a:accent5>
      <a:accent6>
        <a:srgbClr val="CD811F"/>
      </a:accent6>
      <a:hlink>
        <a:srgbClr val="293F06"/>
      </a:hlink>
      <a:folHlink>
        <a:srgbClr val="68883A"/>
      </a:folHlink>
    </a:clrScheme>
    <a:fontScheme name="Fatia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at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9759155-7935-4C61-A06C-C04380D1B16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289</TotalTime>
  <Words>1205</Words>
  <Application>Microsoft Macintosh PowerPoint</Application>
  <PresentationFormat>Widescreen</PresentationFormat>
  <Paragraphs>333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1" baseType="lpstr">
      <vt:lpstr>Calibri</vt:lpstr>
      <vt:lpstr>Century Gothic</vt:lpstr>
      <vt:lpstr>Wingdings 3</vt:lpstr>
      <vt:lpstr>Arial</vt:lpstr>
      <vt:lpstr>Fatia</vt:lpstr>
      <vt:lpstr>Uma abordagem de USO DE redes neurais artificiais para sistemas de detecção e prevenção de intrusão</vt:lpstr>
      <vt:lpstr>Segurança da Informação </vt:lpstr>
      <vt:lpstr>Problema</vt:lpstr>
      <vt:lpstr>Ferramenta IDS</vt:lpstr>
      <vt:lpstr>Ferramenta IPS</vt:lpstr>
      <vt:lpstr>Técnicas de IDS/IPS</vt:lpstr>
      <vt:lpstr>Redes Neurais Artificiais</vt:lpstr>
      <vt:lpstr>Redes Neurais Artificiais</vt:lpstr>
      <vt:lpstr>POLVO-IIDS</vt:lpstr>
      <vt:lpstr>Clusterização Fuzzy</vt:lpstr>
      <vt:lpstr>Motivação</vt:lpstr>
      <vt:lpstr>Objetivo</vt:lpstr>
      <vt:lpstr>Disciplinas QUE contribuíram</vt:lpstr>
      <vt:lpstr>Referencias</vt:lpstr>
      <vt:lpstr>  </vt:lpstr>
      <vt:lpstr>Agradecimentos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Uma abordagem de redes neurais artificiais para sistemas de detecção e prevenção de intrusão</dc:title>
  <dc:creator>Usuário do Microsoft Office</dc:creator>
  <cp:lastModifiedBy>Usuário do Microsoft Office</cp:lastModifiedBy>
  <cp:revision>34</cp:revision>
  <dcterms:created xsi:type="dcterms:W3CDTF">2015-06-13T14:44:39Z</dcterms:created>
  <dcterms:modified xsi:type="dcterms:W3CDTF">2015-06-13T19:34:27Z</dcterms:modified>
</cp:coreProperties>
</file>