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769" r:id="rId1"/>
  </p:sldMasterIdLst>
  <p:notesMasterIdLst>
    <p:notesMasterId r:id="rId15"/>
  </p:notesMasterIdLst>
  <p:sldIdLst>
    <p:sldId id="256" r:id="rId2"/>
    <p:sldId id="272" r:id="rId3"/>
    <p:sldId id="273" r:id="rId4"/>
    <p:sldId id="277" r:id="rId5"/>
    <p:sldId id="274" r:id="rId6"/>
    <p:sldId id="275" r:id="rId7"/>
    <p:sldId id="276" r:id="rId8"/>
    <p:sldId id="280" r:id="rId9"/>
    <p:sldId id="281" r:id="rId10"/>
    <p:sldId id="268" r:id="rId11"/>
    <p:sldId id="269" r:id="rId12"/>
    <p:sldId id="271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8BE1FE49-DA5B-7547-9201-AC73C04EB33E}">
          <p14:sldIdLst>
            <p14:sldId id="256"/>
            <p14:sldId id="272"/>
            <p14:sldId id="273"/>
            <p14:sldId id="277"/>
            <p14:sldId id="274"/>
            <p14:sldId id="275"/>
            <p14:sldId id="276"/>
            <p14:sldId id="280"/>
            <p14:sldId id="281"/>
            <p14:sldId id="268"/>
            <p14:sldId id="269"/>
            <p14:sldId id="271"/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0" autoAdjust="0"/>
    <p:restoredTop sz="94671" autoAdjust="0"/>
  </p:normalViewPr>
  <p:slideViewPr>
    <p:cSldViewPr snapToGrid="0" snapToObjects="1">
      <p:cViewPr varScale="1">
        <p:scale>
          <a:sx n="72" d="100"/>
          <a:sy n="72" d="100"/>
        </p:scale>
        <p:origin x="54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6C2EB7-4FE1-0145-BAAF-4D7DE7DF88C9}" type="datetimeFigureOut">
              <a:rPr lang="pt-BR" smtClean="0"/>
              <a:t>31/05/2016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572C4-1653-A746-8182-35101AF0EA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8502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910A2-AEE9-494C-8ECE-D83CCFC17B69}" type="datetime1">
              <a:rPr lang="pt-BR" smtClean="0"/>
              <a:t>31/05/2016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 smtClean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25488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Arraste a imagem para o espaço reservado ou clique no ícone para adicionar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3BD9E-5B88-0C4B-9505-8FCED04AF271}" type="datetime1">
              <a:rPr lang="pt-BR" smtClean="0"/>
              <a:t>31/05/2016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F6952-4E48-774C-830F-434D8CB1F8AA}" type="slidenum">
              <a:rPr lang="en-US" smtClean="0"/>
              <a:pPr/>
              <a:t>‹nº›</a:t>
            </a:fld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116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1E35D-B975-3F4F-BFBA-FC0F271430BE}" type="datetime1">
              <a:rPr lang="pt-BR" smtClean="0"/>
              <a:t>31/05/2016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F6952-4E48-774C-830F-434D8CB1F8AA}" type="slidenum">
              <a:rPr lang="en-US" smtClean="0"/>
              <a:pPr/>
              <a:t>‹nº›</a:t>
            </a:fld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3650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DC2A2-1E04-6147-8E09-7B480616B389}" type="datetime1">
              <a:rPr lang="pt-BR" smtClean="0"/>
              <a:t>31/05/2016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F6952-4E48-774C-830F-434D8CB1F8AA}" type="slidenum">
              <a:rPr lang="en-US" smtClean="0"/>
              <a:pPr/>
              <a:t>‹nº›</a:t>
            </a:fld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769113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6E62F-DF90-7C45-B32E-F018412E7A1A}" type="datetime1">
              <a:rPr lang="pt-BR" smtClean="0"/>
              <a:t>31/05/2016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F6952-4E48-774C-830F-434D8CB1F8AA}" type="slidenum">
              <a:rPr lang="en-US" smtClean="0"/>
              <a:pPr/>
              <a:t>‹nº›</a:t>
            </a:fld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4220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D4701-6CC1-3046-9984-CD40D45677DA}" type="datetime1">
              <a:rPr lang="pt-BR" smtClean="0"/>
              <a:t>31/05/2016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F6952-4E48-774C-830F-434D8CB1F8AA}" type="slidenum">
              <a:rPr lang="en-US" smtClean="0"/>
              <a:pPr/>
              <a:t>‹nº›</a:t>
            </a:fld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433276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D1A75-3DD2-BF4B-A756-F4C41EA5D713}" type="datetime1">
              <a:rPr lang="pt-BR" smtClean="0"/>
              <a:t>31/05/2016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F6952-4E48-774C-830F-434D8CB1F8AA}" type="slidenum">
              <a:rPr lang="en-US" smtClean="0"/>
              <a:pPr/>
              <a:t>‹nº›</a:t>
            </a:fld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4433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0705F-BFA7-2146-82E4-F98876D59FC6}" type="datetime1">
              <a:rPr lang="pt-BR" smtClean="0"/>
              <a:t>31/05/2016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8555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53136-878A-1E42-8EBC-EE9076C842CC}" type="datetime1">
              <a:rPr lang="pt-BR" smtClean="0"/>
              <a:t>31/05/2016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755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0768A-70D4-5341-89FE-2C77E4E108E6}" type="datetime1">
              <a:rPr lang="pt-BR" smtClean="0"/>
              <a:t>31/05/2016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252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Arredondado em um Canto Diagonal 6"/>
          <p:cNvSpPr/>
          <p:nvPr userDrawn="1"/>
        </p:nvSpPr>
        <p:spPr>
          <a:xfrm>
            <a:off x="9203864" y="0"/>
            <a:ext cx="2973388" cy="6858000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23639" y="6172200"/>
            <a:ext cx="1142245" cy="6699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529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619BA-50EB-BE4E-B3B6-B042CA3512F6}" type="datetime1">
              <a:rPr lang="pt-BR" smtClean="0"/>
              <a:t>31/05/2016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713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703A8-BCAB-3341-BE6C-F6E5BAA2F38C}" type="datetime1">
              <a:rPr lang="pt-BR" smtClean="0"/>
              <a:t>31/05/2016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272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A6A2B-BB1B-ED42-B3E6-8A2921BA1BFD}" type="datetime1">
              <a:rPr lang="pt-BR" smtClean="0"/>
              <a:t>31/05/2016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739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63E80-2319-074E-85E8-2C01938C4310}" type="datetime1">
              <a:rPr lang="pt-BR" smtClean="0"/>
              <a:t>31/05/2016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1871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CC015-2D07-C548-8FB4-2780CACB760D}" type="datetime1">
              <a:rPr lang="pt-BR" smtClean="0"/>
              <a:t>31/05/2016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6810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Arraste a imagem para o espaço reservado ou clique no ícone para adicionar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8F2E4-DE8D-D64D-8368-708812B696C4}" type="datetime1">
              <a:rPr lang="pt-BR" smtClean="0"/>
              <a:t>31/05/2016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952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Clique para editar os estilos de texto mestres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5913753-D19B-8941-866F-AE50A85BE452}" type="datetime1">
              <a:rPr lang="pt-BR" smtClean="0"/>
              <a:t>31/05/2016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ABF6952-4E48-774C-830F-434D8CB1F8AA}" type="slidenum">
              <a:rPr lang="en-US" smtClean="0"/>
              <a:pPr/>
              <a:t>‹nº›</a:t>
            </a:fld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3879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  <p:sldLayoutId id="2147483781" r:id="rId12"/>
    <p:sldLayoutId id="2147483782" r:id="rId13"/>
    <p:sldLayoutId id="2147483783" r:id="rId14"/>
    <p:sldLayoutId id="2147483784" r:id="rId15"/>
    <p:sldLayoutId id="2147483785" r:id="rId16"/>
    <p:sldLayoutId id="2147483786" r:id="rId1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4212" y="0"/>
            <a:ext cx="11088688" cy="2971801"/>
          </a:xfrm>
        </p:spPr>
        <p:txBody>
          <a:bodyPr>
            <a:normAutofit/>
          </a:bodyPr>
          <a:lstStyle/>
          <a:p>
            <a:pPr algn="ctr"/>
            <a:r>
              <a:rPr lang="pt-BR" sz="3200" dirty="0" smtClean="0"/>
              <a:t>Titulo a definir</a:t>
            </a:r>
            <a:endParaRPr lang="pt-BR" sz="32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Rodrigo </a:t>
            </a:r>
            <a:r>
              <a:rPr lang="pt-BR" dirty="0" smtClean="0">
                <a:solidFill>
                  <a:schemeClr val="tx1"/>
                </a:solidFill>
              </a:rPr>
              <a:t>Mendonça </a:t>
            </a:r>
            <a:r>
              <a:rPr lang="pt-BR" dirty="0">
                <a:solidFill>
                  <a:schemeClr val="tx1"/>
                </a:solidFill>
              </a:rPr>
              <a:t>da </a:t>
            </a:r>
            <a:r>
              <a:rPr lang="pt-BR" dirty="0" smtClean="0">
                <a:solidFill>
                  <a:schemeClr val="tx1"/>
                </a:solidFill>
              </a:rPr>
              <a:t>Paixão</a:t>
            </a:r>
            <a:endParaRPr lang="pt-BR" dirty="0">
              <a:solidFill>
                <a:schemeClr val="tx1"/>
              </a:solidFill>
            </a:endParaRPr>
          </a:p>
          <a:p>
            <a:r>
              <a:rPr lang="pt-BR" dirty="0">
                <a:solidFill>
                  <a:schemeClr val="tx1"/>
                </a:solidFill>
              </a:rPr>
              <a:t>Lucas Teles </a:t>
            </a:r>
            <a:r>
              <a:rPr lang="pt-BR" dirty="0" smtClean="0">
                <a:solidFill>
                  <a:schemeClr val="tx1"/>
                </a:solidFill>
              </a:rPr>
              <a:t>Agostinho</a:t>
            </a:r>
          </a:p>
          <a:p>
            <a:endParaRPr lang="pt-BR" dirty="0">
              <a:solidFill>
                <a:schemeClr val="tx1"/>
              </a:solidFill>
            </a:endParaRPr>
          </a:p>
          <a:p>
            <a:r>
              <a:rPr lang="pt-BR" dirty="0" smtClean="0">
                <a:solidFill>
                  <a:schemeClr val="tx1"/>
                </a:solidFill>
              </a:rPr>
              <a:t>Orientador: Professor Dr. Eduardo </a:t>
            </a:r>
            <a:r>
              <a:rPr lang="pt-BR" dirty="0" err="1" smtClean="0">
                <a:solidFill>
                  <a:schemeClr val="tx1"/>
                </a:solidFill>
              </a:rPr>
              <a:t>Heredia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199" y="5425358"/>
            <a:ext cx="1625600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74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2" y="103239"/>
            <a:ext cx="8415543" cy="778084"/>
          </a:xfrm>
        </p:spPr>
        <p:txBody>
          <a:bodyPr>
            <a:normAutofit/>
          </a:bodyPr>
          <a:lstStyle/>
          <a:p>
            <a:r>
              <a:rPr lang="pt-BR" dirty="0"/>
              <a:t>Disciplinas </a:t>
            </a:r>
            <a:r>
              <a:rPr lang="pt-BR" dirty="0" smtClean="0"/>
              <a:t>QUE contribuíram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895828" y="6049755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chemeClr val="tx1"/>
                </a:solidFill>
              </a:rPr>
              <a:pPr/>
              <a:t>9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Espaço Reservado para Texto 2"/>
          <p:cNvSpPr txBox="1">
            <a:spLocks/>
          </p:cNvSpPr>
          <p:nvPr/>
        </p:nvSpPr>
        <p:spPr>
          <a:xfrm>
            <a:off x="9349386" y="403790"/>
            <a:ext cx="5377374" cy="63158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dirty="0">
                <a:solidFill>
                  <a:schemeClr val="tx1"/>
                </a:solidFill>
              </a:rPr>
              <a:t>1. Busca de Caminho</a:t>
            </a:r>
          </a:p>
          <a:p>
            <a:r>
              <a:rPr lang="pt-BR" sz="1400" dirty="0">
                <a:solidFill>
                  <a:schemeClr val="tx1"/>
                </a:solidFill>
              </a:rPr>
              <a:t>2. Algoritmo A*</a:t>
            </a:r>
          </a:p>
          <a:p>
            <a:r>
              <a:rPr lang="pt-BR" sz="1400" dirty="0">
                <a:solidFill>
                  <a:schemeClr val="tx1"/>
                </a:solidFill>
              </a:rPr>
              <a:t>3. Algoritmo A*</a:t>
            </a:r>
          </a:p>
          <a:p>
            <a:r>
              <a:rPr lang="pt-BR" sz="1400" dirty="0">
                <a:solidFill>
                  <a:schemeClr val="tx1"/>
                </a:solidFill>
              </a:rPr>
              <a:t>4. Algoritmos Genéticos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5. Algoritmos Genéticos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6. Algoritmos Genéticos e A*</a:t>
            </a:r>
          </a:p>
          <a:p>
            <a:r>
              <a:rPr lang="pt-BR" sz="1400" dirty="0">
                <a:solidFill>
                  <a:schemeClr val="tx1"/>
                </a:solidFill>
              </a:rPr>
              <a:t>7. Objetivos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8. O Modelo</a:t>
            </a:r>
          </a:p>
          <a:p>
            <a:r>
              <a:rPr lang="pt-BR" sz="1400" dirty="0">
                <a:solidFill>
                  <a:schemeClr val="tx2"/>
                </a:solidFill>
              </a:rPr>
              <a:t>9. Disciplinas contribuíram</a:t>
            </a:r>
          </a:p>
          <a:p>
            <a:r>
              <a:rPr lang="pt-BR" sz="1400" dirty="0">
                <a:solidFill>
                  <a:schemeClr val="tx1"/>
                </a:solidFill>
              </a:rPr>
              <a:t>10. Referencias</a:t>
            </a:r>
          </a:p>
          <a:p>
            <a:r>
              <a:rPr lang="pt-BR" sz="1400" dirty="0">
                <a:solidFill>
                  <a:schemeClr val="tx1"/>
                </a:solidFill>
              </a:rPr>
              <a:t>11. Agradecimentos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12. Perguntas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684212" y="2521974"/>
            <a:ext cx="650690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pt-BR" sz="2400" dirty="0" smtClean="0"/>
              <a:t>APRENDIZADO DE MAQUINA</a:t>
            </a:r>
          </a:p>
          <a:p>
            <a:pPr marL="285750" indent="-285750">
              <a:buFont typeface="Arial" charset="0"/>
              <a:buChar char="•"/>
            </a:pPr>
            <a:r>
              <a:rPr lang="pt-BR" sz="2400" dirty="0" smtClean="0"/>
              <a:t>PROBABILIDADE </a:t>
            </a:r>
            <a:r>
              <a:rPr lang="pt-BR" sz="2400" dirty="0"/>
              <a:t>E ESTATÍSTICA </a:t>
            </a:r>
            <a:endParaRPr lang="pt-BR" sz="2400" dirty="0" smtClean="0"/>
          </a:p>
          <a:p>
            <a:pPr marL="285750" indent="-285750">
              <a:buFont typeface="Arial" charset="0"/>
              <a:buChar char="•"/>
            </a:pPr>
            <a:r>
              <a:rPr lang="pt-BR" sz="2400" dirty="0" smtClean="0"/>
              <a:t>ALGORITMOS </a:t>
            </a:r>
            <a:r>
              <a:rPr lang="pt-BR" sz="2400" dirty="0"/>
              <a:t>E </a:t>
            </a:r>
            <a:r>
              <a:rPr lang="pt-BR" sz="2400" dirty="0" smtClean="0"/>
              <a:t>PROGRAMAÇÃO</a:t>
            </a:r>
          </a:p>
          <a:p>
            <a:pPr marL="285750" indent="-285750">
              <a:buFont typeface="Arial" charset="0"/>
              <a:buChar char="•"/>
            </a:pPr>
            <a:r>
              <a:rPr lang="pt-BR" sz="2400" dirty="0"/>
              <a:t>ESTRUTURA DE DADOS </a:t>
            </a:r>
            <a:endParaRPr lang="pt-BR" sz="2400" dirty="0" smtClean="0"/>
          </a:p>
          <a:p>
            <a:pPr marL="285750" indent="-285750">
              <a:buFont typeface="Arial" charset="0"/>
              <a:buChar char="•"/>
            </a:pPr>
            <a:r>
              <a:rPr lang="pt-BR" sz="2400" dirty="0" smtClean="0"/>
              <a:t>MATEMÁTICA COMPUTACIONAL</a:t>
            </a:r>
          </a:p>
          <a:p>
            <a:pPr marL="285750" indent="-285750">
              <a:buFont typeface="Arial" charset="0"/>
              <a:buChar char="•"/>
            </a:pPr>
            <a:r>
              <a:rPr lang="pt-BR" sz="2400" dirty="0" smtClean="0"/>
              <a:t>PROGRAMAÇÃO </a:t>
            </a:r>
            <a:r>
              <a:rPr lang="pt-BR" sz="2400" dirty="0"/>
              <a:t>ORIENTADA A OBJETO </a:t>
            </a:r>
            <a:endParaRPr lang="pt-BR" sz="2400" dirty="0" smtClean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192" y="1193648"/>
            <a:ext cx="1625600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50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2" y="103239"/>
            <a:ext cx="8415543" cy="778084"/>
          </a:xfrm>
        </p:spPr>
        <p:txBody>
          <a:bodyPr>
            <a:normAutofit/>
          </a:bodyPr>
          <a:lstStyle/>
          <a:p>
            <a:r>
              <a:rPr lang="pt-BR" dirty="0"/>
              <a:t>Referencias</a:t>
            </a:r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idx="1"/>
          </p:nvPr>
        </p:nvSpPr>
        <p:spPr>
          <a:xfrm>
            <a:off x="684213" y="881323"/>
            <a:ext cx="8415542" cy="4855800"/>
          </a:xfrm>
        </p:spPr>
        <p:txBody>
          <a:bodyPr>
            <a:normAutofit/>
          </a:bodyPr>
          <a:lstStyle/>
          <a:p>
            <a:pPr marL="285750" indent="-285750">
              <a:buFont typeface="Arial" charset="0"/>
              <a:buChar char="•"/>
            </a:pPr>
            <a:endParaRPr lang="pt-BR" sz="2000" dirty="0" smtClean="0">
              <a:solidFill>
                <a:schemeClr val="tx1"/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895828" y="6049755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chemeClr val="tx1"/>
                </a:solidFill>
              </a:rPr>
              <a:pPr/>
              <a:t>10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Espaço Reservado para Texto 2"/>
          <p:cNvSpPr txBox="1">
            <a:spLocks/>
          </p:cNvSpPr>
          <p:nvPr/>
        </p:nvSpPr>
        <p:spPr>
          <a:xfrm>
            <a:off x="9349386" y="403790"/>
            <a:ext cx="5377374" cy="63158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dirty="0">
                <a:solidFill>
                  <a:schemeClr val="tx1"/>
                </a:solidFill>
              </a:rPr>
              <a:t>1. Busca de Caminho</a:t>
            </a:r>
          </a:p>
          <a:p>
            <a:r>
              <a:rPr lang="pt-BR" sz="1400" dirty="0">
                <a:solidFill>
                  <a:schemeClr val="tx1"/>
                </a:solidFill>
              </a:rPr>
              <a:t>2. Algoritmo A*</a:t>
            </a:r>
          </a:p>
          <a:p>
            <a:r>
              <a:rPr lang="pt-BR" sz="1400" dirty="0">
                <a:solidFill>
                  <a:schemeClr val="tx1"/>
                </a:solidFill>
              </a:rPr>
              <a:t>3. Algoritmo A*</a:t>
            </a:r>
          </a:p>
          <a:p>
            <a:r>
              <a:rPr lang="pt-BR" sz="1400" dirty="0">
                <a:solidFill>
                  <a:schemeClr val="tx1"/>
                </a:solidFill>
              </a:rPr>
              <a:t>4. Algoritmos Genéticos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5. Algoritmos Genéticos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6. Algoritmos Genéticos e A*</a:t>
            </a:r>
          </a:p>
          <a:p>
            <a:r>
              <a:rPr lang="pt-BR" sz="1400" dirty="0">
                <a:solidFill>
                  <a:schemeClr val="tx1"/>
                </a:solidFill>
              </a:rPr>
              <a:t>7. Objetivos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8. O Modelo</a:t>
            </a:r>
          </a:p>
          <a:p>
            <a:r>
              <a:rPr lang="pt-BR" sz="1400" dirty="0">
                <a:solidFill>
                  <a:schemeClr val="tx1"/>
                </a:solidFill>
              </a:rPr>
              <a:t>9. Disciplinas contribuíram</a:t>
            </a:r>
          </a:p>
          <a:p>
            <a:r>
              <a:rPr lang="pt-BR" sz="1400" dirty="0">
                <a:solidFill>
                  <a:schemeClr val="tx2"/>
                </a:solidFill>
              </a:rPr>
              <a:t>10. Referencias</a:t>
            </a:r>
          </a:p>
          <a:p>
            <a:r>
              <a:rPr lang="pt-BR" sz="1400" dirty="0">
                <a:solidFill>
                  <a:schemeClr val="tx1"/>
                </a:solidFill>
              </a:rPr>
              <a:t>11. Agradecimentos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12. Perguntas</a:t>
            </a:r>
          </a:p>
        </p:txBody>
      </p:sp>
    </p:spTree>
    <p:extLst>
      <p:ext uri="{BB962C8B-B14F-4D97-AF65-F5344CB8AC3E}">
        <p14:creationId xmlns:p14="http://schemas.microsoft.com/office/powerpoint/2010/main" val="139513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2" y="103239"/>
            <a:ext cx="8415543" cy="778084"/>
          </a:xfrm>
        </p:spPr>
        <p:txBody>
          <a:bodyPr>
            <a:normAutofit/>
          </a:bodyPr>
          <a:lstStyle/>
          <a:p>
            <a:r>
              <a:rPr lang="pt-BR" dirty="0"/>
              <a:t>Agradecimentos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895828" y="6049755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chemeClr val="tx1"/>
                </a:solidFill>
              </a:rPr>
              <a:pPr/>
              <a:t>11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Espaço Reservado para Texto 2"/>
          <p:cNvSpPr txBox="1">
            <a:spLocks/>
          </p:cNvSpPr>
          <p:nvPr/>
        </p:nvSpPr>
        <p:spPr>
          <a:xfrm>
            <a:off x="9349386" y="403790"/>
            <a:ext cx="5377374" cy="63158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dirty="0">
                <a:solidFill>
                  <a:schemeClr val="tx1"/>
                </a:solidFill>
              </a:rPr>
              <a:t>1. Busca de Caminho</a:t>
            </a:r>
          </a:p>
          <a:p>
            <a:r>
              <a:rPr lang="pt-BR" sz="1400" dirty="0">
                <a:solidFill>
                  <a:schemeClr val="tx1"/>
                </a:solidFill>
              </a:rPr>
              <a:t>2. Algoritmo A*</a:t>
            </a:r>
          </a:p>
          <a:p>
            <a:r>
              <a:rPr lang="pt-BR" sz="1400" dirty="0">
                <a:solidFill>
                  <a:schemeClr val="tx1"/>
                </a:solidFill>
              </a:rPr>
              <a:t>3. Algoritmo A*</a:t>
            </a:r>
          </a:p>
          <a:p>
            <a:r>
              <a:rPr lang="pt-BR" sz="1400" dirty="0">
                <a:solidFill>
                  <a:schemeClr val="tx1"/>
                </a:solidFill>
              </a:rPr>
              <a:t>4. Algoritmos Genéticos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5. Algoritmos Genéticos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6. Algoritmos Genéticos e A*</a:t>
            </a:r>
          </a:p>
          <a:p>
            <a:r>
              <a:rPr lang="pt-BR" sz="1400" dirty="0">
                <a:solidFill>
                  <a:schemeClr val="tx1"/>
                </a:solidFill>
              </a:rPr>
              <a:t>7. Objetivos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8. O Modelo</a:t>
            </a:r>
          </a:p>
          <a:p>
            <a:r>
              <a:rPr lang="pt-BR" sz="1400" dirty="0">
                <a:solidFill>
                  <a:schemeClr val="tx1"/>
                </a:solidFill>
              </a:rPr>
              <a:t>9. Disciplinas contribuíram</a:t>
            </a:r>
          </a:p>
          <a:p>
            <a:r>
              <a:rPr lang="pt-BR" sz="1400" dirty="0">
                <a:solidFill>
                  <a:schemeClr val="tx1"/>
                </a:solidFill>
              </a:rPr>
              <a:t>10. Referencias</a:t>
            </a:r>
          </a:p>
          <a:p>
            <a:r>
              <a:rPr lang="pt-BR" sz="1400" dirty="0">
                <a:solidFill>
                  <a:schemeClr val="tx2"/>
                </a:solidFill>
              </a:rPr>
              <a:t>11. Agradecimentos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12. Perguntas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684212" y="1946787"/>
            <a:ext cx="57727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Orientador: Prof. Dr. Eduardo </a:t>
            </a:r>
            <a:r>
              <a:rPr lang="pt-BR" sz="2400" dirty="0" err="1" smtClean="0"/>
              <a:t>Heredia</a:t>
            </a:r>
            <a:endParaRPr lang="pt-BR" sz="2400" dirty="0" smtClean="0"/>
          </a:p>
          <a:p>
            <a:endParaRPr lang="pt-BR" sz="2400" dirty="0" smtClean="0"/>
          </a:p>
          <a:p>
            <a:r>
              <a:rPr lang="pt-BR" sz="2400" dirty="0" smtClean="0"/>
              <a:t>Coordenadora: Daniele </a:t>
            </a:r>
            <a:r>
              <a:rPr lang="pt-BR" sz="2400" dirty="0" err="1" smtClean="0"/>
              <a:t>Mingatos</a:t>
            </a:r>
            <a:endParaRPr 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val="132810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2" y="103239"/>
            <a:ext cx="8415543" cy="778084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 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895828" y="6049755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chemeClr val="tx1"/>
                </a:solidFill>
              </a:rPr>
              <a:pPr/>
              <a:t>12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Espaço Reservado para Texto 2"/>
          <p:cNvSpPr txBox="1">
            <a:spLocks/>
          </p:cNvSpPr>
          <p:nvPr/>
        </p:nvSpPr>
        <p:spPr>
          <a:xfrm>
            <a:off x="9349386" y="403790"/>
            <a:ext cx="5377374" cy="63158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dirty="0">
                <a:solidFill>
                  <a:schemeClr val="tx1"/>
                </a:solidFill>
              </a:rPr>
              <a:t>1. Busca de Caminho</a:t>
            </a:r>
          </a:p>
          <a:p>
            <a:r>
              <a:rPr lang="pt-BR" sz="1400" dirty="0">
                <a:solidFill>
                  <a:schemeClr val="tx1"/>
                </a:solidFill>
              </a:rPr>
              <a:t>2. Algoritmo A*</a:t>
            </a:r>
          </a:p>
          <a:p>
            <a:r>
              <a:rPr lang="pt-BR" sz="1400" dirty="0">
                <a:solidFill>
                  <a:schemeClr val="tx1"/>
                </a:solidFill>
              </a:rPr>
              <a:t>3. Algoritmo A*</a:t>
            </a:r>
          </a:p>
          <a:p>
            <a:r>
              <a:rPr lang="pt-BR" sz="1400" dirty="0">
                <a:solidFill>
                  <a:schemeClr val="tx1"/>
                </a:solidFill>
              </a:rPr>
              <a:t>4. Algoritmos Genéticos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5. Algoritmos Genéticos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6. Algoritmos Genéticos e A*</a:t>
            </a:r>
          </a:p>
          <a:p>
            <a:r>
              <a:rPr lang="pt-BR" sz="1400" dirty="0">
                <a:solidFill>
                  <a:schemeClr val="tx1"/>
                </a:solidFill>
              </a:rPr>
              <a:t>7. Objetivos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8. O Modelo</a:t>
            </a:r>
          </a:p>
          <a:p>
            <a:r>
              <a:rPr lang="pt-BR" sz="1400" dirty="0">
                <a:solidFill>
                  <a:schemeClr val="tx1"/>
                </a:solidFill>
              </a:rPr>
              <a:t>9. Disciplinas contribuíram</a:t>
            </a:r>
          </a:p>
          <a:p>
            <a:r>
              <a:rPr lang="pt-BR" sz="1400" dirty="0">
                <a:solidFill>
                  <a:schemeClr val="tx1"/>
                </a:solidFill>
              </a:rPr>
              <a:t>10. Referencias</a:t>
            </a:r>
          </a:p>
          <a:p>
            <a:r>
              <a:rPr lang="pt-BR" sz="1400" dirty="0">
                <a:solidFill>
                  <a:schemeClr val="tx1"/>
                </a:solidFill>
              </a:rPr>
              <a:t>11. Agradecimentos</a:t>
            </a:r>
          </a:p>
          <a:p>
            <a:r>
              <a:rPr lang="pt-BR" sz="1400" dirty="0">
                <a:solidFill>
                  <a:schemeClr val="tx2"/>
                </a:solidFill>
              </a:rPr>
              <a:t>12. Perguntas</a:t>
            </a:r>
          </a:p>
        </p:txBody>
      </p:sp>
      <p:pic>
        <p:nvPicPr>
          <p:cNvPr id="3076" name="Picture 4" descr="ttp://trevang.vn/wp-content/uploads/2014/12/Nguyen-nhan-nao-khien-dong-ho-Tissot-tro-nen-dat-tie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573" y="1123457"/>
            <a:ext cx="4550126" cy="4550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1"/>
          <p:cNvSpPr txBox="1">
            <a:spLocks/>
          </p:cNvSpPr>
          <p:nvPr/>
        </p:nvSpPr>
        <p:spPr>
          <a:xfrm>
            <a:off x="836612" y="255639"/>
            <a:ext cx="8415543" cy="77808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 smtClean="0"/>
              <a:t>PERGUNTAS?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6990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2" y="103239"/>
            <a:ext cx="8415543" cy="778084"/>
          </a:xfrm>
        </p:spPr>
        <p:txBody>
          <a:bodyPr>
            <a:normAutofit/>
          </a:bodyPr>
          <a:lstStyle/>
          <a:p>
            <a:r>
              <a:rPr lang="pt-BR" dirty="0" smtClean="0"/>
              <a:t>busca </a:t>
            </a:r>
            <a:r>
              <a:rPr lang="pt-BR" dirty="0"/>
              <a:t>de </a:t>
            </a:r>
            <a:r>
              <a:rPr lang="pt-BR" dirty="0" smtClean="0"/>
              <a:t>caminho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895828" y="6049755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chemeClr val="tx1"/>
                </a:solidFill>
              </a:rPr>
              <a:pPr/>
              <a:t>1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Espaço Reservado para Texto 2"/>
          <p:cNvSpPr txBox="1">
            <a:spLocks/>
          </p:cNvSpPr>
          <p:nvPr/>
        </p:nvSpPr>
        <p:spPr>
          <a:xfrm>
            <a:off x="9349386" y="403790"/>
            <a:ext cx="5377374" cy="63158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1. Busca de Caminho</a:t>
            </a:r>
          </a:p>
          <a:p>
            <a:r>
              <a:rPr lang="pt-BR" sz="1400" dirty="0">
                <a:solidFill>
                  <a:schemeClr val="tx1"/>
                </a:solidFill>
              </a:rPr>
              <a:t>2. </a:t>
            </a:r>
            <a:r>
              <a:rPr lang="pt-BR" sz="1400" dirty="0" smtClean="0">
                <a:solidFill>
                  <a:schemeClr val="tx1"/>
                </a:solidFill>
              </a:rPr>
              <a:t>Algoritmo A*</a:t>
            </a:r>
          </a:p>
          <a:p>
            <a:r>
              <a:rPr lang="pt-BR" sz="1400" dirty="0" smtClean="0">
                <a:solidFill>
                  <a:schemeClr val="tx1"/>
                </a:solidFill>
              </a:rPr>
              <a:t>3</a:t>
            </a:r>
            <a:r>
              <a:rPr lang="pt-BR" sz="1400" dirty="0">
                <a:solidFill>
                  <a:schemeClr val="tx1"/>
                </a:solidFill>
              </a:rPr>
              <a:t>. Algoritmo A*</a:t>
            </a:r>
          </a:p>
          <a:p>
            <a:r>
              <a:rPr lang="pt-BR" sz="1400" dirty="0" smtClean="0">
                <a:solidFill>
                  <a:schemeClr val="tx1"/>
                </a:solidFill>
              </a:rPr>
              <a:t>4. Algoritmos Genéticos</a:t>
            </a:r>
          </a:p>
          <a:p>
            <a:r>
              <a:rPr lang="pt-BR" sz="1400" dirty="0" smtClean="0">
                <a:solidFill>
                  <a:schemeClr val="tx1"/>
                </a:solidFill>
              </a:rPr>
              <a:t>5</a:t>
            </a:r>
            <a:r>
              <a:rPr lang="pt-BR" sz="1400" dirty="0">
                <a:solidFill>
                  <a:schemeClr val="tx1"/>
                </a:solidFill>
              </a:rPr>
              <a:t>. Algoritmos </a:t>
            </a:r>
            <a:r>
              <a:rPr lang="pt-BR" sz="1400" dirty="0" smtClean="0">
                <a:solidFill>
                  <a:schemeClr val="tx1"/>
                </a:solidFill>
              </a:rPr>
              <a:t>Genéticos</a:t>
            </a:r>
          </a:p>
          <a:p>
            <a:r>
              <a:rPr lang="pt-BR" sz="1400" dirty="0" smtClean="0">
                <a:solidFill>
                  <a:schemeClr val="tx1"/>
                </a:solidFill>
              </a:rPr>
              <a:t>6</a:t>
            </a:r>
            <a:r>
              <a:rPr lang="pt-BR" sz="1400" dirty="0">
                <a:solidFill>
                  <a:schemeClr val="tx1"/>
                </a:solidFill>
              </a:rPr>
              <a:t>. Algoritmos </a:t>
            </a:r>
            <a:r>
              <a:rPr lang="pt-BR" sz="1400" dirty="0" smtClean="0">
                <a:solidFill>
                  <a:schemeClr val="tx1"/>
                </a:solidFill>
              </a:rPr>
              <a:t>Genéticos e A*</a:t>
            </a:r>
          </a:p>
          <a:p>
            <a:r>
              <a:rPr lang="pt-BR" sz="1400" dirty="0" smtClean="0">
                <a:solidFill>
                  <a:schemeClr val="tx1"/>
                </a:solidFill>
              </a:rPr>
              <a:t>7. Objetivos</a:t>
            </a:r>
          </a:p>
          <a:p>
            <a:r>
              <a:rPr lang="pt-BR" sz="1400" dirty="0" smtClean="0">
                <a:solidFill>
                  <a:schemeClr val="tx1"/>
                </a:solidFill>
              </a:rPr>
              <a:t>8. O Modelo</a:t>
            </a:r>
          </a:p>
          <a:p>
            <a:r>
              <a:rPr lang="pt-BR" sz="1400" dirty="0">
                <a:solidFill>
                  <a:schemeClr val="tx1"/>
                </a:solidFill>
              </a:rPr>
              <a:t>9. Disciplinas contribuíram</a:t>
            </a:r>
          </a:p>
          <a:p>
            <a:r>
              <a:rPr lang="pt-BR" sz="1400" dirty="0" smtClean="0">
                <a:solidFill>
                  <a:schemeClr val="tx1"/>
                </a:solidFill>
              </a:rPr>
              <a:t>10. Referencias</a:t>
            </a:r>
          </a:p>
          <a:p>
            <a:r>
              <a:rPr lang="pt-BR" sz="1400" dirty="0" smtClean="0">
                <a:solidFill>
                  <a:schemeClr val="tx1"/>
                </a:solidFill>
              </a:rPr>
              <a:t>11. Agradecimentos</a:t>
            </a:r>
          </a:p>
          <a:p>
            <a:r>
              <a:rPr lang="pt-BR" sz="1400" dirty="0" smtClean="0">
                <a:solidFill>
                  <a:schemeClr val="tx1"/>
                </a:solidFill>
              </a:rPr>
              <a:t>12. Perguntas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684212" y="1162730"/>
            <a:ext cx="48189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pt-BR" sz="2400" dirty="0" smtClean="0"/>
              <a:t>O </a:t>
            </a:r>
            <a:r>
              <a:rPr lang="pt-BR" sz="2400" dirty="0"/>
              <a:t>que é busca de caminho?</a:t>
            </a:r>
            <a:endParaRPr lang="pt-BR" sz="2400" dirty="0" smtClean="0"/>
          </a:p>
          <a:p>
            <a:pPr marL="285750" indent="-285750">
              <a:buFont typeface="Arial" charset="0"/>
              <a:buChar char="•"/>
            </a:pPr>
            <a:r>
              <a:rPr lang="pt-BR" sz="2400" dirty="0" smtClean="0"/>
              <a:t>Por </a:t>
            </a:r>
            <a:r>
              <a:rPr lang="pt-BR" sz="2400" dirty="0"/>
              <a:t>que é importante?</a:t>
            </a:r>
            <a:endParaRPr lang="pt-BR" sz="2400" dirty="0" smtClean="0"/>
          </a:p>
          <a:p>
            <a:pPr marL="285750" indent="-285750">
              <a:buFont typeface="Arial" charset="0"/>
              <a:buChar char="•"/>
            </a:pPr>
            <a:r>
              <a:rPr lang="pt-BR" sz="2400" dirty="0" smtClean="0"/>
              <a:t>Onde </a:t>
            </a:r>
            <a:r>
              <a:rPr lang="pt-BR" sz="2400" dirty="0"/>
              <a:t>é usado?</a:t>
            </a:r>
            <a:endParaRPr lang="pt-BR" sz="2400" dirty="0" smtClean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2363059"/>
            <a:ext cx="81788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46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2" y="103239"/>
            <a:ext cx="8415543" cy="778084"/>
          </a:xfrm>
        </p:spPr>
        <p:txBody>
          <a:bodyPr>
            <a:normAutofit/>
          </a:bodyPr>
          <a:lstStyle/>
          <a:p>
            <a:r>
              <a:rPr lang="pt-BR" dirty="0" smtClean="0"/>
              <a:t>Algoritmo A*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895828" y="6049755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chemeClr val="tx1"/>
                </a:solidFill>
              </a:rPr>
              <a:pPr/>
              <a:t>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Espaço Reservado para Texto 2"/>
          <p:cNvSpPr txBox="1">
            <a:spLocks/>
          </p:cNvSpPr>
          <p:nvPr/>
        </p:nvSpPr>
        <p:spPr>
          <a:xfrm>
            <a:off x="9349386" y="403790"/>
            <a:ext cx="5377374" cy="63158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dirty="0">
                <a:solidFill>
                  <a:schemeClr val="tx1"/>
                </a:solidFill>
              </a:rPr>
              <a:t>1. Busca de Caminho</a:t>
            </a:r>
          </a:p>
          <a:p>
            <a:r>
              <a:rPr lang="pt-BR" sz="1400" dirty="0">
                <a:solidFill>
                  <a:schemeClr val="tx2"/>
                </a:solidFill>
              </a:rPr>
              <a:t>2. Algoritmo A*</a:t>
            </a:r>
          </a:p>
          <a:p>
            <a:r>
              <a:rPr lang="pt-BR" sz="1400" dirty="0">
                <a:solidFill>
                  <a:schemeClr val="tx1"/>
                </a:solidFill>
              </a:rPr>
              <a:t>3. Algoritmo A*</a:t>
            </a:r>
          </a:p>
          <a:p>
            <a:r>
              <a:rPr lang="pt-BR" sz="1400" dirty="0">
                <a:solidFill>
                  <a:schemeClr val="tx1"/>
                </a:solidFill>
              </a:rPr>
              <a:t>4. Algoritmos Genéticos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5. Algoritmos Genéticos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6. Algoritmos Genéticos e A*</a:t>
            </a:r>
          </a:p>
          <a:p>
            <a:r>
              <a:rPr lang="pt-BR" sz="1400" dirty="0">
                <a:solidFill>
                  <a:schemeClr val="tx1"/>
                </a:solidFill>
              </a:rPr>
              <a:t>7. Objetivos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8. O Modelo</a:t>
            </a:r>
          </a:p>
          <a:p>
            <a:r>
              <a:rPr lang="pt-BR" sz="1400" dirty="0">
                <a:solidFill>
                  <a:schemeClr val="tx1"/>
                </a:solidFill>
              </a:rPr>
              <a:t>9. Disciplinas contribuíram</a:t>
            </a:r>
          </a:p>
          <a:p>
            <a:r>
              <a:rPr lang="pt-BR" sz="1400" dirty="0">
                <a:solidFill>
                  <a:schemeClr val="tx1"/>
                </a:solidFill>
              </a:rPr>
              <a:t>10. Referencias</a:t>
            </a:r>
          </a:p>
          <a:p>
            <a:r>
              <a:rPr lang="pt-BR" sz="1400" dirty="0">
                <a:solidFill>
                  <a:schemeClr val="tx1"/>
                </a:solidFill>
              </a:rPr>
              <a:t>11. Agradecimentos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12. Perguntas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684212" y="1162730"/>
            <a:ext cx="25458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pt-BR" sz="2400" dirty="0" smtClean="0"/>
              <a:t>Por </a:t>
            </a:r>
            <a:r>
              <a:rPr lang="pt-BR" sz="2400" dirty="0"/>
              <a:t>que o A</a:t>
            </a:r>
            <a:r>
              <a:rPr lang="pt-BR" sz="2400" dirty="0" smtClean="0"/>
              <a:t>*?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206" y="1624395"/>
            <a:ext cx="5021792" cy="4957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26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2" y="103239"/>
            <a:ext cx="8415543" cy="778084"/>
          </a:xfrm>
        </p:spPr>
        <p:txBody>
          <a:bodyPr>
            <a:normAutofit/>
          </a:bodyPr>
          <a:lstStyle/>
          <a:p>
            <a:r>
              <a:rPr lang="pt-BR" dirty="0" smtClean="0"/>
              <a:t>Algoritmo A*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895828" y="6049755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chemeClr val="tx1"/>
                </a:solidFill>
              </a:rPr>
              <a:pPr/>
              <a:t>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Espaço Reservado para Texto 2"/>
          <p:cNvSpPr txBox="1">
            <a:spLocks/>
          </p:cNvSpPr>
          <p:nvPr/>
        </p:nvSpPr>
        <p:spPr>
          <a:xfrm>
            <a:off x="9349386" y="403790"/>
            <a:ext cx="5377374" cy="63158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dirty="0">
                <a:solidFill>
                  <a:schemeClr val="tx1"/>
                </a:solidFill>
              </a:rPr>
              <a:t>1. Busca de Caminho</a:t>
            </a:r>
          </a:p>
          <a:p>
            <a:r>
              <a:rPr lang="pt-BR" sz="1400" dirty="0">
                <a:solidFill>
                  <a:schemeClr val="tx1"/>
                </a:solidFill>
              </a:rPr>
              <a:t>2. Algoritmo A*</a:t>
            </a:r>
          </a:p>
          <a:p>
            <a:r>
              <a:rPr lang="pt-BR" sz="1400" dirty="0">
                <a:solidFill>
                  <a:schemeClr val="tx2"/>
                </a:solidFill>
              </a:rPr>
              <a:t>3. Algoritmo A*</a:t>
            </a:r>
          </a:p>
          <a:p>
            <a:r>
              <a:rPr lang="pt-BR" sz="1400" dirty="0">
                <a:solidFill>
                  <a:schemeClr val="tx1"/>
                </a:solidFill>
              </a:rPr>
              <a:t>4. Algoritmos Genéticos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5. Algoritmos Genéticos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6. Algoritmos Genéticos e A*</a:t>
            </a:r>
          </a:p>
          <a:p>
            <a:r>
              <a:rPr lang="pt-BR" sz="1400" dirty="0">
                <a:solidFill>
                  <a:schemeClr val="tx1"/>
                </a:solidFill>
              </a:rPr>
              <a:t>7. Objetivos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8. O Modelo</a:t>
            </a:r>
          </a:p>
          <a:p>
            <a:r>
              <a:rPr lang="pt-BR" sz="1400" dirty="0">
                <a:solidFill>
                  <a:schemeClr val="tx1"/>
                </a:solidFill>
              </a:rPr>
              <a:t>9. Disciplinas contribuíram</a:t>
            </a:r>
          </a:p>
          <a:p>
            <a:r>
              <a:rPr lang="pt-BR" sz="1400" dirty="0">
                <a:solidFill>
                  <a:schemeClr val="tx1"/>
                </a:solidFill>
              </a:rPr>
              <a:t>10. Referencias</a:t>
            </a:r>
          </a:p>
          <a:p>
            <a:r>
              <a:rPr lang="pt-BR" sz="1400" dirty="0">
                <a:solidFill>
                  <a:schemeClr val="tx1"/>
                </a:solidFill>
              </a:rPr>
              <a:t>11. Agradecimentos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12. Perguntas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684212" y="1162730"/>
            <a:ext cx="45656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pt-BR" sz="2400" dirty="0" smtClean="0"/>
              <a:t>Como </a:t>
            </a:r>
            <a:r>
              <a:rPr lang="pt-BR" sz="2400" dirty="0"/>
              <a:t>funciona?</a:t>
            </a:r>
            <a:endParaRPr lang="pt-BR" sz="2400" dirty="0" smtClean="0"/>
          </a:p>
          <a:p>
            <a:pPr marL="285750" indent="-285750">
              <a:buFont typeface="Arial" charset="0"/>
              <a:buChar char="•"/>
            </a:pPr>
            <a:r>
              <a:rPr lang="pt-BR" sz="2400" dirty="0" smtClean="0"/>
              <a:t>Quais </a:t>
            </a:r>
            <a:r>
              <a:rPr lang="pt-BR" sz="2400" dirty="0"/>
              <a:t>os pontos negativos?</a:t>
            </a:r>
            <a:endParaRPr lang="pt-BR" sz="2400" dirty="0" smtClean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358" y="2365393"/>
            <a:ext cx="3828847" cy="3684362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1940" y="2275134"/>
            <a:ext cx="3938565" cy="3938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2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2" y="103239"/>
            <a:ext cx="8415543" cy="778084"/>
          </a:xfrm>
        </p:spPr>
        <p:txBody>
          <a:bodyPr>
            <a:normAutofit/>
          </a:bodyPr>
          <a:lstStyle/>
          <a:p>
            <a:r>
              <a:rPr lang="pt-BR" dirty="0"/>
              <a:t>Algoritmo </a:t>
            </a:r>
            <a:r>
              <a:rPr lang="pt-BR" dirty="0" smtClean="0"/>
              <a:t>Genético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895828" y="6049755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chemeClr val="tx1"/>
                </a:solidFill>
              </a:rPr>
              <a:pPr/>
              <a:t>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Espaço Reservado para Texto 2"/>
          <p:cNvSpPr txBox="1">
            <a:spLocks/>
          </p:cNvSpPr>
          <p:nvPr/>
        </p:nvSpPr>
        <p:spPr>
          <a:xfrm>
            <a:off x="9349386" y="403790"/>
            <a:ext cx="5377374" cy="63158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dirty="0">
                <a:solidFill>
                  <a:schemeClr val="tx1"/>
                </a:solidFill>
              </a:rPr>
              <a:t>1. Busca de Caminho</a:t>
            </a:r>
          </a:p>
          <a:p>
            <a:r>
              <a:rPr lang="pt-BR" sz="1400" dirty="0">
                <a:solidFill>
                  <a:schemeClr val="tx1"/>
                </a:solidFill>
              </a:rPr>
              <a:t>2. Algoritmo A*</a:t>
            </a:r>
          </a:p>
          <a:p>
            <a:r>
              <a:rPr lang="pt-BR" sz="1400" dirty="0">
                <a:solidFill>
                  <a:schemeClr val="tx1"/>
                </a:solidFill>
              </a:rPr>
              <a:t>3. Algoritmo A*</a:t>
            </a:r>
          </a:p>
          <a:p>
            <a:r>
              <a:rPr lang="pt-BR" sz="1400" dirty="0">
                <a:solidFill>
                  <a:schemeClr val="tx2"/>
                </a:solidFill>
              </a:rPr>
              <a:t>4. Algoritmos Genéticos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5. Algoritmos Genéticos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6. Algoritmos Genéticos e A*</a:t>
            </a:r>
          </a:p>
          <a:p>
            <a:r>
              <a:rPr lang="pt-BR" sz="1400" dirty="0">
                <a:solidFill>
                  <a:schemeClr val="tx1"/>
                </a:solidFill>
              </a:rPr>
              <a:t>7. Objetivos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8. O Modelo</a:t>
            </a:r>
          </a:p>
          <a:p>
            <a:r>
              <a:rPr lang="pt-BR" sz="1400" dirty="0">
                <a:solidFill>
                  <a:schemeClr val="tx1"/>
                </a:solidFill>
              </a:rPr>
              <a:t>9. Disciplinas contribuíram</a:t>
            </a:r>
          </a:p>
          <a:p>
            <a:r>
              <a:rPr lang="pt-BR" sz="1400" dirty="0">
                <a:solidFill>
                  <a:schemeClr val="tx1"/>
                </a:solidFill>
              </a:rPr>
              <a:t>10. Referencias</a:t>
            </a:r>
          </a:p>
          <a:p>
            <a:r>
              <a:rPr lang="pt-BR" sz="1400" dirty="0">
                <a:solidFill>
                  <a:schemeClr val="tx1"/>
                </a:solidFill>
              </a:rPr>
              <a:t>11. Agradecimentos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12. Perguntas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684212" y="1162730"/>
            <a:ext cx="3558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pt-BR" sz="2400" dirty="0" smtClean="0"/>
              <a:t>Como </a:t>
            </a:r>
            <a:r>
              <a:rPr lang="pt-BR" sz="2400" dirty="0"/>
              <a:t>ele funciona</a:t>
            </a:r>
            <a:r>
              <a:rPr lang="pt-BR" sz="2400" dirty="0" smtClean="0"/>
              <a:t>?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8081" y="216033"/>
            <a:ext cx="2941674" cy="6503647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48" y="1905802"/>
            <a:ext cx="1952786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00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2" y="103239"/>
            <a:ext cx="8415543" cy="778084"/>
          </a:xfrm>
        </p:spPr>
        <p:txBody>
          <a:bodyPr>
            <a:normAutofit/>
          </a:bodyPr>
          <a:lstStyle/>
          <a:p>
            <a:r>
              <a:rPr lang="pt-BR" dirty="0"/>
              <a:t>Algoritmo </a:t>
            </a:r>
            <a:r>
              <a:rPr lang="pt-BR" dirty="0" smtClean="0"/>
              <a:t>Genético Paralelo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895828" y="6049755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chemeClr val="tx1"/>
                </a:solidFill>
              </a:rPr>
              <a:pPr/>
              <a:t>5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Espaço Reservado para Texto 2"/>
          <p:cNvSpPr txBox="1">
            <a:spLocks/>
          </p:cNvSpPr>
          <p:nvPr/>
        </p:nvSpPr>
        <p:spPr>
          <a:xfrm>
            <a:off x="9349386" y="403790"/>
            <a:ext cx="5377374" cy="63158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dirty="0">
                <a:solidFill>
                  <a:schemeClr val="tx1"/>
                </a:solidFill>
              </a:rPr>
              <a:t>1. Busca de Caminho</a:t>
            </a:r>
          </a:p>
          <a:p>
            <a:r>
              <a:rPr lang="pt-BR" sz="1400" dirty="0">
                <a:solidFill>
                  <a:schemeClr val="tx1"/>
                </a:solidFill>
              </a:rPr>
              <a:t>2. Algoritmo A*</a:t>
            </a:r>
          </a:p>
          <a:p>
            <a:r>
              <a:rPr lang="pt-BR" sz="1400" dirty="0">
                <a:solidFill>
                  <a:schemeClr val="tx1"/>
                </a:solidFill>
              </a:rPr>
              <a:t>3. Algoritmo A*</a:t>
            </a:r>
          </a:p>
          <a:p>
            <a:r>
              <a:rPr lang="pt-BR" sz="1400" dirty="0">
                <a:solidFill>
                  <a:schemeClr val="tx1"/>
                </a:solidFill>
              </a:rPr>
              <a:t>4. Algoritmos Genéticos</a:t>
            </a:r>
          </a:p>
          <a:p>
            <a:r>
              <a:rPr lang="pt-BR" sz="1400" dirty="0">
                <a:solidFill>
                  <a:schemeClr val="tx2"/>
                </a:solidFill>
              </a:rPr>
              <a:t>5. Algoritmos Genéticos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6. Algoritmos Genéticos e A*</a:t>
            </a:r>
          </a:p>
          <a:p>
            <a:r>
              <a:rPr lang="pt-BR" sz="1400" dirty="0">
                <a:solidFill>
                  <a:schemeClr val="tx1"/>
                </a:solidFill>
              </a:rPr>
              <a:t>7. Objetivos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8. O Modelo</a:t>
            </a:r>
          </a:p>
          <a:p>
            <a:r>
              <a:rPr lang="pt-BR" sz="1400" dirty="0">
                <a:solidFill>
                  <a:schemeClr val="tx1"/>
                </a:solidFill>
              </a:rPr>
              <a:t>9. Disciplinas contribuíram</a:t>
            </a:r>
          </a:p>
          <a:p>
            <a:r>
              <a:rPr lang="pt-BR" sz="1400" dirty="0">
                <a:solidFill>
                  <a:schemeClr val="tx1"/>
                </a:solidFill>
              </a:rPr>
              <a:t>10. Referencias</a:t>
            </a:r>
          </a:p>
          <a:p>
            <a:r>
              <a:rPr lang="pt-BR" sz="1400" dirty="0">
                <a:solidFill>
                  <a:schemeClr val="tx1"/>
                </a:solidFill>
              </a:rPr>
              <a:t>11. Agradecimentos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12. Perguntas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8226" y="1993727"/>
            <a:ext cx="3524882" cy="44547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684212" y="1162730"/>
            <a:ext cx="45656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pt-BR" sz="2400" dirty="0" smtClean="0"/>
              <a:t>Como funciona?</a:t>
            </a:r>
          </a:p>
          <a:p>
            <a:pPr marL="285750" indent="-285750">
              <a:buFont typeface="Arial" charset="0"/>
              <a:buChar char="•"/>
            </a:pPr>
            <a:r>
              <a:rPr lang="pt-BR" sz="2400" dirty="0"/>
              <a:t>Quais os pontos </a:t>
            </a:r>
            <a:r>
              <a:rPr lang="pt-BR" sz="2400" dirty="0" smtClean="0"/>
              <a:t>Positivos?</a:t>
            </a:r>
            <a:endParaRPr lang="pt-BR" sz="2400" dirty="0" smtClean="0"/>
          </a:p>
          <a:p>
            <a:pPr marL="285750" indent="-285750">
              <a:buFont typeface="Arial" charset="0"/>
              <a:buChar char="•"/>
            </a:pPr>
            <a:r>
              <a:rPr lang="pt-BR" sz="2400" dirty="0" smtClean="0"/>
              <a:t>Quais os pontos negativos?</a:t>
            </a:r>
            <a:endParaRPr 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val="115104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2" y="-89118"/>
            <a:ext cx="8415543" cy="943095"/>
          </a:xfrm>
        </p:spPr>
        <p:txBody>
          <a:bodyPr>
            <a:normAutofit/>
          </a:bodyPr>
          <a:lstStyle/>
          <a:p>
            <a:r>
              <a:rPr lang="pt-BR" dirty="0" smtClean="0"/>
              <a:t>algoritmo </a:t>
            </a:r>
            <a:r>
              <a:rPr lang="pt-BR" dirty="0" smtClean="0"/>
              <a:t>genético </a:t>
            </a:r>
            <a:r>
              <a:rPr lang="pt-BR" dirty="0"/>
              <a:t>com o A*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895828" y="6049755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chemeClr val="tx1"/>
                </a:solidFill>
              </a:rPr>
              <a:pPr/>
              <a:t>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Espaço Reservado para Texto 2"/>
          <p:cNvSpPr txBox="1">
            <a:spLocks/>
          </p:cNvSpPr>
          <p:nvPr/>
        </p:nvSpPr>
        <p:spPr>
          <a:xfrm>
            <a:off x="9349386" y="403790"/>
            <a:ext cx="5377374" cy="63158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dirty="0">
                <a:solidFill>
                  <a:schemeClr val="tx1"/>
                </a:solidFill>
              </a:rPr>
              <a:t>1. Busca de Caminho</a:t>
            </a:r>
          </a:p>
          <a:p>
            <a:r>
              <a:rPr lang="pt-BR" sz="1400" dirty="0">
                <a:solidFill>
                  <a:schemeClr val="tx1"/>
                </a:solidFill>
              </a:rPr>
              <a:t>2. Algoritmo A*</a:t>
            </a:r>
          </a:p>
          <a:p>
            <a:r>
              <a:rPr lang="pt-BR" sz="1400" dirty="0">
                <a:solidFill>
                  <a:schemeClr val="tx1"/>
                </a:solidFill>
              </a:rPr>
              <a:t>3. Algoritmo A*</a:t>
            </a:r>
          </a:p>
          <a:p>
            <a:r>
              <a:rPr lang="pt-BR" sz="1400" dirty="0">
                <a:solidFill>
                  <a:schemeClr val="tx1"/>
                </a:solidFill>
              </a:rPr>
              <a:t>4. Algoritmos Genéticos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5. Algoritmos Genéticos</a:t>
            </a:r>
          </a:p>
          <a:p>
            <a:r>
              <a:rPr lang="pt-BR" sz="1400" dirty="0">
                <a:solidFill>
                  <a:schemeClr val="tx2"/>
                </a:solidFill>
              </a:rPr>
              <a:t>6. Algoritmos Genéticos e A*</a:t>
            </a:r>
          </a:p>
          <a:p>
            <a:r>
              <a:rPr lang="pt-BR" sz="1400" dirty="0">
                <a:solidFill>
                  <a:schemeClr val="tx1"/>
                </a:solidFill>
              </a:rPr>
              <a:t>7. Objetivos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8. O Modelo</a:t>
            </a:r>
          </a:p>
          <a:p>
            <a:r>
              <a:rPr lang="pt-BR" sz="1400" dirty="0">
                <a:solidFill>
                  <a:schemeClr val="tx1"/>
                </a:solidFill>
              </a:rPr>
              <a:t>9. Disciplinas contribuíram</a:t>
            </a:r>
          </a:p>
          <a:p>
            <a:r>
              <a:rPr lang="pt-BR" sz="1400" dirty="0">
                <a:solidFill>
                  <a:schemeClr val="tx1"/>
                </a:solidFill>
              </a:rPr>
              <a:t>10. Referencias</a:t>
            </a:r>
          </a:p>
          <a:p>
            <a:r>
              <a:rPr lang="pt-BR" sz="1400" dirty="0">
                <a:solidFill>
                  <a:schemeClr val="tx1"/>
                </a:solidFill>
              </a:rPr>
              <a:t>11. Agradecimentos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12. Perguntas</a:t>
            </a:r>
          </a:p>
        </p:txBody>
      </p:sp>
      <p:pic>
        <p:nvPicPr>
          <p:cNvPr id="5" name="Picture 2" descr="C:\Users\telesl\Desktop\gasta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2" y="2671812"/>
            <a:ext cx="7058501" cy="3712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684212" y="1162730"/>
            <a:ext cx="45656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pt-BR" sz="2400" dirty="0" smtClean="0"/>
              <a:t>Como funciona?</a:t>
            </a:r>
          </a:p>
          <a:p>
            <a:pPr marL="285750" indent="-285750">
              <a:buFont typeface="Arial" charset="0"/>
              <a:buChar char="•"/>
            </a:pPr>
            <a:r>
              <a:rPr lang="pt-BR" sz="2400" dirty="0"/>
              <a:t>Quais os pontos p</a:t>
            </a:r>
            <a:r>
              <a:rPr lang="pt-BR" sz="2400" dirty="0" smtClean="0"/>
              <a:t>ositivos?</a:t>
            </a:r>
            <a:endParaRPr lang="pt-BR" sz="2400" dirty="0" smtClean="0"/>
          </a:p>
          <a:p>
            <a:pPr marL="285750" indent="-285750">
              <a:buFont typeface="Arial" charset="0"/>
              <a:buChar char="•"/>
            </a:pPr>
            <a:r>
              <a:rPr lang="pt-BR" sz="2400" dirty="0" smtClean="0"/>
              <a:t>Quais os pontos negativos?</a:t>
            </a:r>
            <a:endParaRPr 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val="824898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2" y="103239"/>
            <a:ext cx="8415543" cy="778084"/>
          </a:xfrm>
        </p:spPr>
        <p:txBody>
          <a:bodyPr>
            <a:normAutofit/>
          </a:bodyPr>
          <a:lstStyle/>
          <a:p>
            <a:r>
              <a:rPr lang="pt-BR" dirty="0" smtClean="0"/>
              <a:t>Objetivos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895828" y="6049755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chemeClr val="tx1"/>
                </a:solidFill>
              </a:rPr>
              <a:pPr/>
              <a:t>7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Espaço Reservado para Texto 2"/>
          <p:cNvSpPr txBox="1">
            <a:spLocks/>
          </p:cNvSpPr>
          <p:nvPr/>
        </p:nvSpPr>
        <p:spPr>
          <a:xfrm>
            <a:off x="9349386" y="403790"/>
            <a:ext cx="5377374" cy="63158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dirty="0">
                <a:solidFill>
                  <a:schemeClr val="tx1"/>
                </a:solidFill>
              </a:rPr>
              <a:t>1. Busca de Caminho</a:t>
            </a:r>
          </a:p>
          <a:p>
            <a:r>
              <a:rPr lang="pt-BR" sz="1400" dirty="0">
                <a:solidFill>
                  <a:schemeClr val="tx1"/>
                </a:solidFill>
              </a:rPr>
              <a:t>2. Algoritmo A*</a:t>
            </a:r>
          </a:p>
          <a:p>
            <a:r>
              <a:rPr lang="pt-BR" sz="1400" dirty="0">
                <a:solidFill>
                  <a:schemeClr val="tx1"/>
                </a:solidFill>
              </a:rPr>
              <a:t>3. Algoritmo A*</a:t>
            </a:r>
          </a:p>
          <a:p>
            <a:r>
              <a:rPr lang="pt-BR" sz="1400" dirty="0">
                <a:solidFill>
                  <a:schemeClr val="tx1"/>
                </a:solidFill>
              </a:rPr>
              <a:t>4. Algoritmos Genéticos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5. Algoritmos Genéticos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6. Algoritmos Genéticos e A*</a:t>
            </a:r>
          </a:p>
          <a:p>
            <a:r>
              <a:rPr lang="pt-BR" sz="1400" dirty="0">
                <a:solidFill>
                  <a:schemeClr val="tx2"/>
                </a:solidFill>
              </a:rPr>
              <a:t>7. Objetivos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8. O Modelo</a:t>
            </a:r>
          </a:p>
          <a:p>
            <a:r>
              <a:rPr lang="pt-BR" sz="1400" dirty="0">
                <a:solidFill>
                  <a:schemeClr val="tx1"/>
                </a:solidFill>
              </a:rPr>
              <a:t>9. Disciplinas contribuíram</a:t>
            </a:r>
          </a:p>
          <a:p>
            <a:r>
              <a:rPr lang="pt-BR" sz="1400" dirty="0">
                <a:solidFill>
                  <a:schemeClr val="tx1"/>
                </a:solidFill>
              </a:rPr>
              <a:t>10. Referencias</a:t>
            </a:r>
          </a:p>
          <a:p>
            <a:r>
              <a:rPr lang="pt-BR" sz="1400" dirty="0">
                <a:solidFill>
                  <a:schemeClr val="tx1"/>
                </a:solidFill>
              </a:rPr>
              <a:t>11. Agradecimentos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12. Perguntas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684212" y="1162730"/>
            <a:ext cx="770114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pt-BR" sz="2400" dirty="0" smtClean="0"/>
              <a:t>Desenvolver o </a:t>
            </a:r>
            <a:r>
              <a:rPr lang="pt-BR" sz="2400" dirty="0" err="1" smtClean="0"/>
              <a:t>Algortimo</a:t>
            </a:r>
            <a:r>
              <a:rPr lang="pt-BR" sz="2400" dirty="0" smtClean="0"/>
              <a:t> A*</a:t>
            </a:r>
          </a:p>
          <a:p>
            <a:pPr marL="285750" indent="-285750">
              <a:buFont typeface="Arial" charset="0"/>
              <a:buChar char="•"/>
            </a:pPr>
            <a:r>
              <a:rPr lang="pt-BR" sz="2400" dirty="0"/>
              <a:t>Desenvolver </a:t>
            </a:r>
            <a:r>
              <a:rPr lang="pt-BR" sz="2400" dirty="0" smtClean="0"/>
              <a:t>um modelo híbrido de </a:t>
            </a:r>
            <a:r>
              <a:rPr lang="pt-BR" sz="2400" dirty="0" err="1"/>
              <a:t>Algortimo</a:t>
            </a:r>
            <a:r>
              <a:rPr lang="pt-BR" sz="2400" dirty="0"/>
              <a:t> A</a:t>
            </a:r>
            <a:r>
              <a:rPr lang="pt-BR" sz="2400" dirty="0" smtClean="0"/>
              <a:t>*</a:t>
            </a:r>
          </a:p>
          <a:p>
            <a:r>
              <a:rPr lang="pt-BR" sz="2400" dirty="0" smtClean="0"/>
              <a:t>Com Algoritmos </a:t>
            </a:r>
            <a:r>
              <a:rPr lang="pt-BR" sz="2400" dirty="0" err="1" smtClean="0"/>
              <a:t>Geneticos</a:t>
            </a:r>
            <a:endParaRPr lang="pt-B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Mensurar os resultados</a:t>
            </a:r>
            <a:endParaRPr 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val="47242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2" y="103239"/>
            <a:ext cx="8415543" cy="778084"/>
          </a:xfrm>
        </p:spPr>
        <p:txBody>
          <a:bodyPr>
            <a:normAutofit/>
          </a:bodyPr>
          <a:lstStyle/>
          <a:p>
            <a:r>
              <a:rPr lang="pt-BR" dirty="0" smtClean="0"/>
              <a:t>O </a:t>
            </a:r>
            <a:r>
              <a:rPr lang="pt-BR" dirty="0"/>
              <a:t>modelo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895828" y="6049755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chemeClr val="tx1"/>
                </a:solidFill>
              </a:rPr>
              <a:pPr/>
              <a:t>8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Espaço Reservado para Texto 2"/>
          <p:cNvSpPr txBox="1">
            <a:spLocks/>
          </p:cNvSpPr>
          <p:nvPr/>
        </p:nvSpPr>
        <p:spPr>
          <a:xfrm>
            <a:off x="9349386" y="403790"/>
            <a:ext cx="5377374" cy="63158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dirty="0">
                <a:solidFill>
                  <a:schemeClr val="tx1"/>
                </a:solidFill>
              </a:rPr>
              <a:t>1. Busca de Caminho</a:t>
            </a:r>
          </a:p>
          <a:p>
            <a:r>
              <a:rPr lang="pt-BR" sz="1400" dirty="0">
                <a:solidFill>
                  <a:schemeClr val="tx1"/>
                </a:solidFill>
              </a:rPr>
              <a:t>2. Algoritmo A*</a:t>
            </a:r>
          </a:p>
          <a:p>
            <a:r>
              <a:rPr lang="pt-BR" sz="1400" dirty="0">
                <a:solidFill>
                  <a:schemeClr val="tx1"/>
                </a:solidFill>
              </a:rPr>
              <a:t>3. Algoritmo A*</a:t>
            </a:r>
          </a:p>
          <a:p>
            <a:r>
              <a:rPr lang="pt-BR" sz="1400" dirty="0">
                <a:solidFill>
                  <a:schemeClr val="tx1"/>
                </a:solidFill>
              </a:rPr>
              <a:t>4. Algoritmos Genéticos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5. Algoritmos Genéticos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6. Algoritmos Genéticos e A*</a:t>
            </a:r>
          </a:p>
          <a:p>
            <a:r>
              <a:rPr lang="pt-BR" sz="1400" dirty="0">
                <a:solidFill>
                  <a:schemeClr val="tx1"/>
                </a:solidFill>
              </a:rPr>
              <a:t>7. Objetivos</a:t>
            </a:r>
          </a:p>
          <a:p>
            <a:r>
              <a:rPr lang="pt-BR" sz="1400" dirty="0">
                <a:solidFill>
                  <a:schemeClr val="tx2"/>
                </a:solidFill>
              </a:rPr>
              <a:t>8. O Modelo</a:t>
            </a:r>
          </a:p>
          <a:p>
            <a:r>
              <a:rPr lang="pt-BR" sz="1400" dirty="0">
                <a:solidFill>
                  <a:schemeClr val="tx1"/>
                </a:solidFill>
              </a:rPr>
              <a:t>9. Disciplinas contribuíram</a:t>
            </a:r>
          </a:p>
          <a:p>
            <a:r>
              <a:rPr lang="pt-BR" sz="1400" dirty="0">
                <a:solidFill>
                  <a:schemeClr val="tx1"/>
                </a:solidFill>
              </a:rPr>
              <a:t>10. Referencias</a:t>
            </a:r>
          </a:p>
          <a:p>
            <a:r>
              <a:rPr lang="pt-BR" sz="1400" dirty="0">
                <a:solidFill>
                  <a:schemeClr val="tx1"/>
                </a:solidFill>
              </a:rPr>
              <a:t>11. Agradecimentos</a:t>
            </a:r>
          </a:p>
          <a:p>
            <a:r>
              <a:rPr lang="pt-BR" sz="1400" dirty="0">
                <a:solidFill>
                  <a:schemeClr val="tx1"/>
                </a:solidFill>
              </a:rPr>
              <a:t>12. Perguntas</a:t>
            </a:r>
          </a:p>
        </p:txBody>
      </p:sp>
      <p:pic>
        <p:nvPicPr>
          <p:cNvPr id="5" name="Picture 2" descr="C:\Users\telesl\Desktop\gastarpar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28" y="2348609"/>
            <a:ext cx="5631695" cy="393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684212" y="881323"/>
            <a:ext cx="36663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pt-BR" sz="2400" dirty="0" smtClean="0"/>
              <a:t>A*</a:t>
            </a:r>
          </a:p>
          <a:p>
            <a:pPr marL="285750" indent="-285750">
              <a:buFont typeface="Arial" charset="0"/>
              <a:buChar char="•"/>
            </a:pPr>
            <a:r>
              <a:rPr lang="pt-BR" sz="2400" dirty="0" smtClean="0"/>
              <a:t>Algoritmos Genéticos</a:t>
            </a:r>
          </a:p>
          <a:p>
            <a:pPr marL="285750" indent="-285750">
              <a:buFont typeface="Arial" charset="0"/>
              <a:buChar char="•"/>
            </a:pPr>
            <a:r>
              <a:rPr lang="pt-BR" sz="2400" dirty="0" smtClean="0"/>
              <a:t>Paralelismo</a:t>
            </a:r>
          </a:p>
        </p:txBody>
      </p:sp>
    </p:spTree>
    <p:extLst>
      <p:ext uri="{BB962C8B-B14F-4D97-AF65-F5344CB8AC3E}">
        <p14:creationId xmlns:p14="http://schemas.microsoft.com/office/powerpoint/2010/main" val="212453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tia">
  <a:themeElements>
    <a:clrScheme name="Fatia">
      <a:dk1>
        <a:sysClr val="windowText" lastClr="000000"/>
      </a:dk1>
      <a:lt1>
        <a:sysClr val="window" lastClr="FFFFFF"/>
      </a:lt1>
      <a:dk2>
        <a:srgbClr val="537D0B"/>
      </a:dk2>
      <a:lt2>
        <a:srgbClr val="A9E257"/>
      </a:lt2>
      <a:accent1>
        <a:srgbClr val="38540A"/>
      </a:accent1>
      <a:accent2>
        <a:srgbClr val="31A274"/>
      </a:accent2>
      <a:accent3>
        <a:srgbClr val="236073"/>
      </a:accent3>
      <a:accent4>
        <a:srgbClr val="6C4D90"/>
      </a:accent4>
      <a:accent5>
        <a:srgbClr val="983C27"/>
      </a:accent5>
      <a:accent6>
        <a:srgbClr val="CD811F"/>
      </a:accent6>
      <a:hlink>
        <a:srgbClr val="293F06"/>
      </a:hlink>
      <a:folHlink>
        <a:srgbClr val="68883A"/>
      </a:folHlink>
    </a:clrScheme>
    <a:fontScheme name="Fatia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at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9759155-7935-4C61-A06C-C04380D1B16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911</TotalTime>
  <Words>773</Words>
  <Application>Microsoft Office PowerPoint</Application>
  <PresentationFormat>Widescreen</PresentationFormat>
  <Paragraphs>203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Gothic</vt:lpstr>
      <vt:lpstr>Wingdings 3</vt:lpstr>
      <vt:lpstr>Fatia</vt:lpstr>
      <vt:lpstr>Titulo a definir</vt:lpstr>
      <vt:lpstr>busca de caminho</vt:lpstr>
      <vt:lpstr>Algoritmo A*</vt:lpstr>
      <vt:lpstr>Algoritmo A*</vt:lpstr>
      <vt:lpstr>Algoritmo Genético</vt:lpstr>
      <vt:lpstr>Algoritmo Genético Paralelo</vt:lpstr>
      <vt:lpstr>algoritmo genético com o A*</vt:lpstr>
      <vt:lpstr>Objetivos</vt:lpstr>
      <vt:lpstr>O modelo</vt:lpstr>
      <vt:lpstr>Disciplinas QUE contribuíram</vt:lpstr>
      <vt:lpstr>Referencias</vt:lpstr>
      <vt:lpstr>Agradecimentos</vt:lpstr>
      <vt:lpstr>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Uma abordagem de redes neurais artificiais para sistemas de detecção e prevenção de intrusão</dc:title>
  <dc:creator>Usuário do Microsoft Office</dc:creator>
  <cp:lastModifiedBy>Rodrigo Mendonça</cp:lastModifiedBy>
  <cp:revision>65</cp:revision>
  <dcterms:created xsi:type="dcterms:W3CDTF">2015-06-13T14:44:39Z</dcterms:created>
  <dcterms:modified xsi:type="dcterms:W3CDTF">2016-05-31T21:10:35Z</dcterms:modified>
</cp:coreProperties>
</file>