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cdd1ab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cdd1ab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cdd1ab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cdd1ab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eb980e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eb980e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eb980e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eb980e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eb980e4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eb980e4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eb980e4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eb980e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eb980e4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eb980e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blob/master/community-lab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Encoders for CNN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https://github.com/GoogleCloudPlatform/keras-idiomatic-programmer/blob/master/community-labs/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Objective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307525"/>
            <a:ext cx="8520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Replace a traditional "stem convolution group" of higher input dimensionality with lower dimensionality encoding, learned from first training the dataset on an autoencoder.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Goal is that by using a lower dimensionality encoding, one can substantially increase training time of a model.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/>
          <p:nvPr/>
        </p:nvSpPr>
        <p:spPr>
          <a:xfrm rot="-5400000">
            <a:off x="1273898" y="3569009"/>
            <a:ext cx="600600" cy="236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2976720" y="3546294"/>
            <a:ext cx="600600" cy="267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82875" y="2906918"/>
            <a:ext cx="833100" cy="1472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Encoder</a:t>
            </a:r>
            <a:endParaRPr b="1" sz="1000"/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5871104" y="4261291"/>
            <a:ext cx="263700" cy="7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6090399" y="4083985"/>
            <a:ext cx="2448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Convolutional Network trained on lower dimensional encoding (no stem group).</a:t>
            </a:r>
            <a:endParaRPr b="1" sz="1000"/>
          </a:p>
        </p:txBody>
      </p:sp>
      <p:sp>
        <p:nvSpPr>
          <p:cNvPr id="67" name="Google Shape;67;p14"/>
          <p:cNvSpPr/>
          <p:nvPr/>
        </p:nvSpPr>
        <p:spPr>
          <a:xfrm>
            <a:off x="1732614" y="3525136"/>
            <a:ext cx="1338600" cy="30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Embedding</a:t>
            </a:r>
            <a:endParaRPr b="1" sz="1000"/>
          </a:p>
        </p:txBody>
      </p:sp>
      <p:sp>
        <p:nvSpPr>
          <p:cNvPr id="68" name="Google Shape;68;p14"/>
          <p:cNvSpPr/>
          <p:nvPr/>
        </p:nvSpPr>
        <p:spPr>
          <a:xfrm>
            <a:off x="3483102" y="2890751"/>
            <a:ext cx="833100" cy="1472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Decoder</a:t>
            </a:r>
            <a:endParaRPr b="1" sz="1000"/>
          </a:p>
        </p:txBody>
      </p:sp>
      <p:sp>
        <p:nvSpPr>
          <p:cNvPr id="69" name="Google Shape;69;p14"/>
          <p:cNvSpPr/>
          <p:nvPr/>
        </p:nvSpPr>
        <p:spPr>
          <a:xfrm>
            <a:off x="4971883" y="2890751"/>
            <a:ext cx="833100" cy="1472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Network</a:t>
            </a:r>
            <a:endParaRPr b="1" sz="1000"/>
          </a:p>
        </p:txBody>
      </p:sp>
      <p:sp>
        <p:nvSpPr>
          <p:cNvPr id="70" name="Google Shape;70;p14"/>
          <p:cNvSpPr/>
          <p:nvPr/>
        </p:nvSpPr>
        <p:spPr>
          <a:xfrm rot="-5400000">
            <a:off x="5766886" y="3524436"/>
            <a:ext cx="600600" cy="236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329584" y="3402332"/>
            <a:ext cx="1338600" cy="448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endParaRPr b="1" sz="1000"/>
          </a:p>
        </p:txBody>
      </p:sp>
      <p:sp>
        <p:nvSpPr>
          <p:cNvPr id="72" name="Google Shape;72;p14"/>
          <p:cNvSpPr/>
          <p:nvPr/>
        </p:nvSpPr>
        <p:spPr>
          <a:xfrm>
            <a:off x="2321273" y="3846605"/>
            <a:ext cx="131400" cy="828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359935" y="4401538"/>
            <a:ext cx="3163200" cy="273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Questions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307525"/>
            <a:ext cx="84471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Can one achieve the same accuracy as using the original input image?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fast can we speed up training?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Concepts in this Lab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1307525"/>
            <a:ext cx="85206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 vs. Micro Architecture in Convolutional Neural Networks.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Meta-Parameters make models AutoML-friendly.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Macro/Micro architecture of ResNet (used in this lab).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Principle and Macro/Micro Architecture of AutoEncoders.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Extracting the embedding from a trained encoder to use as input to CNN.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039952" y="1695182"/>
            <a:ext cx="3735000" cy="238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385562" y="1086950"/>
            <a:ext cx="292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Macro-Architecture</a:t>
            </a:r>
            <a:endParaRPr b="1" sz="1200"/>
          </a:p>
        </p:txBody>
      </p:sp>
      <p:sp>
        <p:nvSpPr>
          <p:cNvPr id="93" name="Google Shape;93;p17"/>
          <p:cNvSpPr/>
          <p:nvPr/>
        </p:nvSpPr>
        <p:spPr>
          <a:xfrm>
            <a:off x="919412" y="1819489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4" name="Google Shape;94;p17"/>
          <p:cNvSpPr/>
          <p:nvPr/>
        </p:nvSpPr>
        <p:spPr>
          <a:xfrm rot="-5400000">
            <a:off x="196650" y="2732121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-5400000">
            <a:off x="1418346" y="2762367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974851" y="1790017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7" name="Google Shape;97;p17"/>
          <p:cNvSpPr/>
          <p:nvPr/>
        </p:nvSpPr>
        <p:spPr>
          <a:xfrm rot="-5400000">
            <a:off x="2473797" y="2732109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030301" y="1819489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9" name="Google Shape;99;p17"/>
          <p:cNvSpPr/>
          <p:nvPr/>
        </p:nvSpPr>
        <p:spPr>
          <a:xfrm rot="-5400000">
            <a:off x="3529259" y="2762367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049522" y="2497745"/>
            <a:ext cx="725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01" name="Google Shape;101;p17"/>
          <p:cNvSpPr/>
          <p:nvPr/>
        </p:nvSpPr>
        <p:spPr>
          <a:xfrm rot="-5400000">
            <a:off x="4309163" y="2777103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262055" y="1372317"/>
            <a:ext cx="876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Encoder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810866" y="1709907"/>
            <a:ext cx="3638100" cy="238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218754" y="1834214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05" name="Google Shape;105;p17"/>
          <p:cNvSpPr/>
          <p:nvPr/>
        </p:nvSpPr>
        <p:spPr>
          <a:xfrm rot="-5400000">
            <a:off x="5717688" y="2777092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274193" y="1804742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7" name="Google Shape;107;p17"/>
          <p:cNvSpPr/>
          <p:nvPr/>
        </p:nvSpPr>
        <p:spPr>
          <a:xfrm rot="-5400000">
            <a:off x="6773139" y="2746834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7329643" y="1834214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9" name="Google Shape;109;p17"/>
          <p:cNvSpPr/>
          <p:nvPr/>
        </p:nvSpPr>
        <p:spPr>
          <a:xfrm rot="-5400000">
            <a:off x="7828601" y="2777092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348864" y="2512469"/>
            <a:ext cx="725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11" name="Google Shape;111;p17"/>
          <p:cNvSpPr txBox="1"/>
          <p:nvPr/>
        </p:nvSpPr>
        <p:spPr>
          <a:xfrm>
            <a:off x="6684560" y="1372317"/>
            <a:ext cx="876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Decoder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185662" y="4332012"/>
            <a:ext cx="2199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Progressively Feature Pool</a:t>
            </a:r>
            <a:endParaRPr b="1" sz="1000"/>
          </a:p>
        </p:txBody>
      </p:sp>
      <p:cxnSp>
        <p:nvCxnSpPr>
          <p:cNvPr id="113" name="Google Shape;113;p17"/>
          <p:cNvCxnSpPr/>
          <p:nvPr/>
        </p:nvCxnSpPr>
        <p:spPr>
          <a:xfrm flipH="1" rot="10800000">
            <a:off x="3036023" y="4138698"/>
            <a:ext cx="850200" cy="352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 flipH="1" rot="10800000">
            <a:off x="6908991" y="4138698"/>
            <a:ext cx="850200" cy="352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5053215" y="4332012"/>
            <a:ext cx="2199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Progressively Feature Unpool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Symmetric to Encoder</a:t>
            </a:r>
            <a:endParaRPr b="1" sz="1000"/>
          </a:p>
        </p:txBody>
      </p:sp>
      <p:sp>
        <p:nvSpPr>
          <p:cNvPr id="116" name="Google Shape;116;p17"/>
          <p:cNvSpPr/>
          <p:nvPr/>
        </p:nvSpPr>
        <p:spPr>
          <a:xfrm rot="-5400000">
            <a:off x="2452766" y="2904674"/>
            <a:ext cx="305100" cy="3588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283100" y="4713650"/>
            <a:ext cx="2199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Learn the function f(x) = x’, f(x’) = x, where x’ is lower dimensionality than x.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rot="-5400000">
            <a:off x="4082320" y="3974886"/>
            <a:ext cx="1279200" cy="21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571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00" y="1148100"/>
            <a:ext cx="60543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metaparameter: filters per layer in encoder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layers = [ { ‘n_filters’: 64 }, { ‘n_filters’: 32 }, { ‘n_filters’: 32 } 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input shape to autoencoder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inputs = Input(input_shape=(32, 32, 3))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the encoder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= encoder(inputs, layers=layers)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the decoder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outputs = decoder(x, layers=layers)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model = Model(inputs, outputs)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compile using mean square error as the loss function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model.compile(loss=’mse’, ….)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554800" y="1292475"/>
            <a:ext cx="2200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autoencoder as an encoder and then decoder, where decoder is reverse symmetric to encoder.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is mean square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697625" y="1686825"/>
            <a:ext cx="3795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810875" y="1017725"/>
            <a:ext cx="3795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Micro-Architecture - Encoder</a:t>
            </a:r>
            <a:endParaRPr b="1" sz="1200"/>
          </a:p>
        </p:txBody>
      </p:sp>
      <p:sp>
        <p:nvSpPr>
          <p:cNvPr id="134" name="Google Shape;134;p19"/>
          <p:cNvSpPr/>
          <p:nvPr/>
        </p:nvSpPr>
        <p:spPr>
          <a:xfrm>
            <a:off x="2810875" y="18088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(1/2H </a:t>
            </a:r>
            <a:br>
              <a:rPr b="1" lang="en" sz="1000"/>
            </a:br>
            <a:r>
              <a:rPr b="1" lang="en" sz="1000"/>
              <a:t>x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1/2W)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5" name="Google Shape;135;p19"/>
          <p:cNvSpPr/>
          <p:nvPr/>
        </p:nvSpPr>
        <p:spPr>
          <a:xfrm rot="-5400000">
            <a:off x="2025913" y="2830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-5400000">
            <a:off x="3300550" y="28645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912050" y="17760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(1/4H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1/4W)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38" name="Google Shape;138;p19"/>
          <p:cNvSpPr/>
          <p:nvPr/>
        </p:nvSpPr>
        <p:spPr>
          <a:xfrm rot="-5400000">
            <a:off x="4401738" y="28308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013238" y="18088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(1/8H</a:t>
            </a:r>
            <a:br>
              <a:rPr b="1" lang="en" sz="1000"/>
            </a:br>
            <a:r>
              <a:rPr b="1" lang="en" sz="1000"/>
              <a:t>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1/8W)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0" name="Google Shape;140;p19"/>
          <p:cNvSpPr/>
          <p:nvPr/>
        </p:nvSpPr>
        <p:spPr>
          <a:xfrm rot="-5400000">
            <a:off x="5502938" y="28645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076625" y="25643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42" name="Google Shape;142;p19"/>
          <p:cNvSpPr txBox="1"/>
          <p:nvPr/>
        </p:nvSpPr>
        <p:spPr>
          <a:xfrm>
            <a:off x="311700" y="1808875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Each convolution downsamples feature maps by 75%.</a:t>
            </a:r>
            <a:endParaRPr b="1" sz="1000"/>
          </a:p>
        </p:txBody>
      </p:sp>
      <p:cxnSp>
        <p:nvCxnSpPr>
          <p:cNvPr id="143" name="Google Shape;143;p19"/>
          <p:cNvCxnSpPr/>
          <p:nvPr/>
        </p:nvCxnSpPr>
        <p:spPr>
          <a:xfrm>
            <a:off x="2067482" y="1959501"/>
            <a:ext cx="728700" cy="2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449400" y="3431400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filters are halved or held constant.</a:t>
            </a:r>
            <a:endParaRPr b="1" sz="1000"/>
          </a:p>
        </p:txBody>
      </p:sp>
      <p:cxnSp>
        <p:nvCxnSpPr>
          <p:cNvPr id="145" name="Google Shape;145;p19"/>
          <p:cNvCxnSpPr/>
          <p:nvPr/>
        </p:nvCxnSpPr>
        <p:spPr>
          <a:xfrm flipH="1" rot="10800000">
            <a:off x="2067482" y="3441926"/>
            <a:ext cx="721200" cy="31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9"/>
          <p:cNvSpPr txBox="1"/>
          <p:nvPr/>
        </p:nvSpPr>
        <p:spPr>
          <a:xfrm>
            <a:off x="4487650" y="4581775"/>
            <a:ext cx="1899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 is typically 90% reduction in size from input.</a:t>
            </a:r>
            <a:endParaRPr b="1" sz="1000"/>
          </a:p>
        </p:txBody>
      </p:sp>
      <p:cxnSp>
        <p:nvCxnSpPr>
          <p:cNvPr id="147" name="Google Shape;147;p19"/>
          <p:cNvCxnSpPr>
            <a:endCxn id="141" idx="2"/>
          </p:cNvCxnSpPr>
          <p:nvPr/>
        </p:nvCxnSpPr>
        <p:spPr>
          <a:xfrm rot="-5400000">
            <a:off x="5360825" y="3647150"/>
            <a:ext cx="1753500" cy="43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9"/>
          <p:cNvSpPr txBox="1"/>
          <p:nvPr/>
        </p:nvSpPr>
        <p:spPr>
          <a:xfrm>
            <a:off x="6979850" y="1399725"/>
            <a:ext cx="1851900" cy="3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Typically, the encoder is three layers, where each layer reduces height and width by ½.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feature maps are ⅛ in height and width.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high number of filters (e.g.,64) than the channels (e.g., 3) are used and progressively reduced or stay the same.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 is to reduce HxWx3 input by 90% for ⅛ H x ⅛ W x C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697625" y="1521350"/>
            <a:ext cx="3795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2796175" y="1017725"/>
            <a:ext cx="3795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Micro-Architecture - Decoder</a:t>
            </a:r>
            <a:endParaRPr b="1" sz="1200"/>
          </a:p>
        </p:txBody>
      </p:sp>
      <p:sp>
        <p:nvSpPr>
          <p:cNvPr id="156" name="Google Shape;156;p20"/>
          <p:cNvSpPr/>
          <p:nvPr/>
        </p:nvSpPr>
        <p:spPr>
          <a:xfrm>
            <a:off x="2810875" y="1643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(2H </a:t>
            </a:r>
            <a:br>
              <a:rPr b="1" lang="en" sz="900"/>
            </a:br>
            <a:r>
              <a:rPr b="1" lang="en" sz="900"/>
              <a:t>x 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2W)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7" name="Google Shape;157;p20"/>
          <p:cNvSpPr/>
          <p:nvPr/>
        </p:nvSpPr>
        <p:spPr>
          <a:xfrm rot="-5400000">
            <a:off x="2025913" y="2665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rot="-5400000">
            <a:off x="3300550" y="2699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3912050" y="1610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(4H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x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4W)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60" name="Google Shape;160;p20"/>
          <p:cNvSpPr/>
          <p:nvPr/>
        </p:nvSpPr>
        <p:spPr>
          <a:xfrm rot="-5400000">
            <a:off x="4401738" y="2665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013238" y="1643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(8H</a:t>
            </a:r>
            <a:br>
              <a:rPr b="1" lang="en" sz="900"/>
            </a:br>
            <a:r>
              <a:rPr b="1" lang="en" sz="900"/>
              <a:t>x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8W)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62" name="Google Shape;162;p20"/>
          <p:cNvSpPr/>
          <p:nvPr/>
        </p:nvSpPr>
        <p:spPr>
          <a:xfrm rot="-5400000">
            <a:off x="5502938" y="2699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6076625" y="2398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64" name="Google Shape;164;p20"/>
          <p:cNvSpPr txBox="1"/>
          <p:nvPr/>
        </p:nvSpPr>
        <p:spPr>
          <a:xfrm>
            <a:off x="311700" y="1643400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Each deconvolution upsamples feature maps by 75%.</a:t>
            </a:r>
            <a:endParaRPr b="1" sz="1000"/>
          </a:p>
        </p:txBody>
      </p:sp>
      <p:cxnSp>
        <p:nvCxnSpPr>
          <p:cNvPr id="165" name="Google Shape;165;p20"/>
          <p:cNvCxnSpPr/>
          <p:nvPr/>
        </p:nvCxnSpPr>
        <p:spPr>
          <a:xfrm>
            <a:off x="2067482" y="1794026"/>
            <a:ext cx="728700" cy="2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0"/>
          <p:cNvSpPr txBox="1"/>
          <p:nvPr/>
        </p:nvSpPr>
        <p:spPr>
          <a:xfrm>
            <a:off x="449400" y="3265925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filters are symmetrically the same as the encoder, except the last deconvolution.</a:t>
            </a:r>
            <a:endParaRPr b="1" sz="1000"/>
          </a:p>
        </p:txBody>
      </p:sp>
      <p:cxnSp>
        <p:nvCxnSpPr>
          <p:cNvPr id="167" name="Google Shape;167;p20"/>
          <p:cNvCxnSpPr/>
          <p:nvPr/>
        </p:nvCxnSpPr>
        <p:spPr>
          <a:xfrm flipH="1" rot="10800000">
            <a:off x="2067482" y="3276451"/>
            <a:ext cx="721200" cy="31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0"/>
          <p:cNvSpPr txBox="1"/>
          <p:nvPr/>
        </p:nvSpPr>
        <p:spPr>
          <a:xfrm>
            <a:off x="4175075" y="4416300"/>
            <a:ext cx="23625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Last deconvolution, the number of filters is the number of channels for the input to AutoEncoder (e.g., 3).</a:t>
            </a:r>
            <a:endParaRPr b="1" sz="1000"/>
          </a:p>
        </p:txBody>
      </p:sp>
      <p:cxnSp>
        <p:nvCxnSpPr>
          <p:cNvPr id="169" name="Google Shape;169;p20"/>
          <p:cNvCxnSpPr>
            <a:endCxn id="163" idx="2"/>
          </p:cNvCxnSpPr>
          <p:nvPr/>
        </p:nvCxnSpPr>
        <p:spPr>
          <a:xfrm rot="-5400000">
            <a:off x="5360825" y="3481675"/>
            <a:ext cx="1753500" cy="43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0"/>
          <p:cNvSpPr txBox="1"/>
          <p:nvPr/>
        </p:nvSpPr>
        <p:spPr>
          <a:xfrm>
            <a:off x="6979850" y="1399725"/>
            <a:ext cx="1851900" cy="3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lang="en" sz="1200"/>
              <a:t>he decoder is symmetric to the encoder, progressively increasing the feature map sizes in reverse order.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last deconvolution restores the number of channels to the input.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571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11700" y="1148100"/>
            <a:ext cx="60543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FA8DC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encoder(x,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Progressive feature pooling 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layers = metaparameters[‘layers’]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6FA8DC"/>
                </a:solidFill>
              </a:rPr>
              <a:t> </a:t>
            </a:r>
            <a:r>
              <a:rPr b="1" lang="en" sz="1200">
                <a:solidFill>
                  <a:srgbClr val="6FA8DC"/>
                </a:solidFill>
              </a:rPr>
              <a:t>for</a:t>
            </a:r>
            <a:r>
              <a:rPr lang="en" sz="1200">
                <a:solidFill>
                  <a:srgbClr val="FFFFFF"/>
                </a:solidFill>
              </a:rPr>
              <a:t> layer </a:t>
            </a:r>
            <a:r>
              <a:rPr b="1" lang="en" sz="1200">
                <a:solidFill>
                  <a:srgbClr val="6FA8DC"/>
                </a:solidFill>
              </a:rPr>
              <a:t>in </a:t>
            </a:r>
            <a:r>
              <a:rPr lang="en" sz="1200">
                <a:solidFill>
                  <a:srgbClr val="FFFFFF"/>
                </a:solidFill>
              </a:rPr>
              <a:t>layers: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 n_filters = layer[‘n_filters’]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x = Conv2D(n_filters, (3, 3), strides=2, padding=’same’)(x)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C47D"/>
                </a:solidFill>
              </a:rPr>
              <a:t>       # Return the bottleneck layer (encoding)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</a:t>
            </a:r>
            <a:r>
              <a:rPr b="1" lang="en" sz="1200">
                <a:solidFill>
                  <a:srgbClr val="6D9EEB"/>
                </a:solidFill>
              </a:rPr>
              <a:t>return </a:t>
            </a:r>
            <a:r>
              <a:rPr lang="en" sz="1200">
                <a:solidFill>
                  <a:srgbClr val="FFFFFF"/>
                </a:solidFill>
              </a:rPr>
              <a:t>x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</a:t>
            </a:r>
            <a:r>
              <a:rPr b="1" lang="en" sz="1200">
                <a:solidFill>
                  <a:srgbClr val="6FA8DC"/>
                </a:solidFill>
              </a:rPr>
              <a:t>def </a:t>
            </a:r>
            <a:r>
              <a:rPr lang="en" sz="1200">
                <a:solidFill>
                  <a:schemeClr val="lt1"/>
                </a:solidFill>
              </a:rPr>
              <a:t>decoder(x, **metaparameters):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Progressive feature unpooling (in reverse order)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layers = metaparameters[‘layers’]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FA8DC"/>
                </a:solidFill>
              </a:rPr>
              <a:t>      for</a:t>
            </a:r>
            <a:r>
              <a:rPr lang="en" sz="1200">
                <a:solidFill>
                  <a:schemeClr val="lt1"/>
                </a:solidFill>
              </a:rPr>
              <a:t> _ </a:t>
            </a:r>
            <a:r>
              <a:rPr b="1" lang="en" sz="1200">
                <a:solidFill>
                  <a:srgbClr val="6FA8DC"/>
                </a:solidFill>
              </a:rPr>
              <a:t>in </a:t>
            </a:r>
            <a:r>
              <a:rPr lang="en" sz="1200">
                <a:solidFill>
                  <a:srgbClr val="FFFFFF"/>
                </a:solidFill>
              </a:rPr>
              <a:t>range(len(layers-1), 0, -1):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   n_filters = layers[_][‘n_filters’]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   x = Conv2DTranspose(n_filters, (3, 3), strides=2)(x)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On last deconvolution, restore the number of channels to the input.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x = Conv2DTranspose(3, (3, 3), strides=2, padding=’same’)(x)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6554800" y="1292475"/>
            <a:ext cx="2200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Progressively reduce the feature map HxW by ½ (strides=2).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the number of filters is halved or kept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Progressively increase the feature map HxW by 2 (strides=2).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