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b0f80cc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b0f80cc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0cdd1ab0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0cdd1ab0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0cdd1ab0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0cdd1ab0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b9a665e5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b9a665e5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b9a665e5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b9a665e5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b9a665e5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b9a665e5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b9a665e5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b9a665e5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GoogleCloudPlatform/keras-idiomatic-programmer/blob/master/community-lab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Condorcet%27s_jury_theore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A86E8"/>
                </a:solidFill>
                <a:highlight>
                  <a:srgbClr val="FFFFFF"/>
                </a:highlight>
              </a:rPr>
              <a:t>Community Lab </a:t>
            </a:r>
            <a:endParaRPr b="1" sz="3000">
              <a:solidFill>
                <a:srgbClr val="4A86E8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A86E8"/>
                </a:solidFill>
                <a:highlight>
                  <a:srgbClr val="FFFFFF"/>
                </a:highlight>
              </a:rPr>
              <a:t>Model Ensembles</a:t>
            </a:r>
            <a:endParaRPr b="1" sz="3000">
              <a:solidFill>
                <a:srgbClr val="4A86E8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Andrew Ferlitsch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Google Cloud AI/Developer Relations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Repo:</a:t>
            </a:r>
            <a:r>
              <a:rPr lang="en" sz="1400"/>
              <a:t>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https://github.com/GoogleCloudPlatform/keras-idiomatic-programmer/blob/master/community-labs/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Objective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12375" y="1066921"/>
            <a:ext cx="83502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To replace a traditional "inter-model" ensemble of models of high complexity with an "intra-model" ensemble of lower complexity, while retaining the performance benefits.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567125" y="2894700"/>
            <a:ext cx="897900" cy="843600"/>
          </a:xfrm>
          <a:prstGeom prst="octagon">
            <a:avLst>
              <a:gd fmla="val 29289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Model Instance</a:t>
            </a:r>
            <a:endParaRPr b="1" sz="900"/>
          </a:p>
        </p:txBody>
      </p:sp>
      <p:sp>
        <p:nvSpPr>
          <p:cNvPr id="63" name="Google Shape;63;p14"/>
          <p:cNvSpPr/>
          <p:nvPr/>
        </p:nvSpPr>
        <p:spPr>
          <a:xfrm>
            <a:off x="1585975" y="2894700"/>
            <a:ext cx="897900" cy="843600"/>
          </a:xfrm>
          <a:prstGeom prst="octagon">
            <a:avLst>
              <a:gd fmla="val 29289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Model Instance</a:t>
            </a:r>
            <a:endParaRPr b="1" sz="900"/>
          </a:p>
        </p:txBody>
      </p:sp>
      <p:sp>
        <p:nvSpPr>
          <p:cNvPr id="64" name="Google Shape;64;p14"/>
          <p:cNvSpPr/>
          <p:nvPr/>
        </p:nvSpPr>
        <p:spPr>
          <a:xfrm>
            <a:off x="2604825" y="2894700"/>
            <a:ext cx="897900" cy="843600"/>
          </a:xfrm>
          <a:prstGeom prst="octagon">
            <a:avLst>
              <a:gd fmla="val 29289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Model Instance</a:t>
            </a:r>
            <a:endParaRPr b="1" sz="900"/>
          </a:p>
        </p:txBody>
      </p:sp>
      <p:sp>
        <p:nvSpPr>
          <p:cNvPr id="65" name="Google Shape;65;p14"/>
          <p:cNvSpPr/>
          <p:nvPr/>
        </p:nvSpPr>
        <p:spPr>
          <a:xfrm>
            <a:off x="527750" y="2304450"/>
            <a:ext cx="3040500" cy="24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00"/>
              <a:t>Input</a:t>
            </a:r>
            <a:endParaRPr b="1" i="1" sz="900"/>
          </a:p>
        </p:txBody>
      </p:sp>
      <p:sp>
        <p:nvSpPr>
          <p:cNvPr id="66" name="Google Shape;66;p14"/>
          <p:cNvSpPr/>
          <p:nvPr/>
        </p:nvSpPr>
        <p:spPr>
          <a:xfrm rot="5400000">
            <a:off x="1945425" y="1611075"/>
            <a:ext cx="173400" cy="2174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7" name="Google Shape;67;p14"/>
          <p:cNvSpPr/>
          <p:nvPr/>
        </p:nvSpPr>
        <p:spPr>
          <a:xfrm rot="-5400000">
            <a:off x="1948225" y="2847825"/>
            <a:ext cx="173400" cy="2174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8" name="Google Shape;68;p14"/>
          <p:cNvSpPr/>
          <p:nvPr/>
        </p:nvSpPr>
        <p:spPr>
          <a:xfrm>
            <a:off x="527750" y="4084350"/>
            <a:ext cx="3040500" cy="2442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Majority Voting</a:t>
            </a:r>
            <a:endParaRPr b="1" sz="900"/>
          </a:p>
        </p:txBody>
      </p:sp>
      <p:sp>
        <p:nvSpPr>
          <p:cNvPr id="69" name="Google Shape;69;p14"/>
          <p:cNvSpPr/>
          <p:nvPr/>
        </p:nvSpPr>
        <p:spPr>
          <a:xfrm>
            <a:off x="6188725" y="2768588"/>
            <a:ext cx="897900" cy="843600"/>
          </a:xfrm>
          <a:prstGeom prst="octagon">
            <a:avLst>
              <a:gd fmla="val 29289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Model 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Instance</a:t>
            </a:r>
            <a:endParaRPr b="1" sz="900"/>
          </a:p>
        </p:txBody>
      </p:sp>
      <p:sp>
        <p:nvSpPr>
          <p:cNvPr id="70" name="Google Shape;70;p14"/>
          <p:cNvSpPr/>
          <p:nvPr/>
        </p:nvSpPr>
        <p:spPr>
          <a:xfrm>
            <a:off x="1687075" y="4391325"/>
            <a:ext cx="695700" cy="133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6188725" y="3864400"/>
            <a:ext cx="897900" cy="843600"/>
          </a:xfrm>
          <a:prstGeom prst="octagon">
            <a:avLst>
              <a:gd fmla="val 29289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Fine-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Tuning Model</a:t>
            </a:r>
            <a:endParaRPr b="1" sz="900"/>
          </a:p>
        </p:txBody>
      </p:sp>
      <p:sp>
        <p:nvSpPr>
          <p:cNvPr id="72" name="Google Shape;72;p14"/>
          <p:cNvSpPr/>
          <p:nvPr/>
        </p:nvSpPr>
        <p:spPr>
          <a:xfrm>
            <a:off x="5043850" y="2255913"/>
            <a:ext cx="3040500" cy="24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00"/>
              <a:t>Input</a:t>
            </a:r>
            <a:endParaRPr b="1" i="1" sz="900"/>
          </a:p>
        </p:txBody>
      </p:sp>
      <p:sp>
        <p:nvSpPr>
          <p:cNvPr id="73" name="Google Shape;73;p14"/>
          <p:cNvSpPr/>
          <p:nvPr/>
        </p:nvSpPr>
        <p:spPr>
          <a:xfrm>
            <a:off x="6289825" y="4767200"/>
            <a:ext cx="695700" cy="133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1585975" y="1959725"/>
            <a:ext cx="12918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Ensemble</a:t>
            </a:r>
            <a:endParaRPr b="1" sz="1100"/>
          </a:p>
        </p:txBody>
      </p:sp>
      <p:sp>
        <p:nvSpPr>
          <p:cNvPr id="75" name="Google Shape;75;p14"/>
          <p:cNvSpPr txBox="1"/>
          <p:nvPr/>
        </p:nvSpPr>
        <p:spPr>
          <a:xfrm>
            <a:off x="6125675" y="1961125"/>
            <a:ext cx="12918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Stacking</a:t>
            </a:r>
            <a:endParaRPr b="1" sz="1100"/>
          </a:p>
        </p:txBody>
      </p:sp>
      <p:sp>
        <p:nvSpPr>
          <p:cNvPr id="76" name="Google Shape;76;p14"/>
          <p:cNvSpPr/>
          <p:nvPr/>
        </p:nvSpPr>
        <p:spPr>
          <a:xfrm>
            <a:off x="5151750" y="2768600"/>
            <a:ext cx="897900" cy="843600"/>
          </a:xfrm>
          <a:prstGeom prst="octagon">
            <a:avLst>
              <a:gd fmla="val 29289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Model Instance</a:t>
            </a:r>
            <a:endParaRPr b="1" sz="900"/>
          </a:p>
        </p:txBody>
      </p:sp>
      <p:sp>
        <p:nvSpPr>
          <p:cNvPr id="77" name="Google Shape;77;p14"/>
          <p:cNvSpPr/>
          <p:nvPr/>
        </p:nvSpPr>
        <p:spPr>
          <a:xfrm>
            <a:off x="7225700" y="2768600"/>
            <a:ext cx="897900" cy="843600"/>
          </a:xfrm>
          <a:prstGeom prst="octagon">
            <a:avLst>
              <a:gd fmla="val 29289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Model Instance</a:t>
            </a:r>
            <a:endParaRPr b="1" sz="900"/>
          </a:p>
        </p:txBody>
      </p:sp>
      <p:sp>
        <p:nvSpPr>
          <p:cNvPr id="78" name="Google Shape;78;p14"/>
          <p:cNvSpPr/>
          <p:nvPr/>
        </p:nvSpPr>
        <p:spPr>
          <a:xfrm rot="5400000">
            <a:off x="6595425" y="1547313"/>
            <a:ext cx="173400" cy="2174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9" name="Google Shape;79;p14"/>
          <p:cNvSpPr/>
          <p:nvPr/>
        </p:nvSpPr>
        <p:spPr>
          <a:xfrm rot="-5400000">
            <a:off x="6550975" y="2651250"/>
            <a:ext cx="173400" cy="2174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Questions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311700" y="1307525"/>
            <a:ext cx="8447100" cy="23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D85C6"/>
              </a:buClr>
              <a:buSzPts val="1400"/>
              <a:buAutoNum type="arabicPeriod"/>
            </a:pPr>
            <a:r>
              <a:rPr b="1" lang="en">
                <a:solidFill>
                  <a:srgbClr val="3D85C6"/>
                </a:solidFill>
                <a:highlight>
                  <a:srgbClr val="FFFFFF"/>
                </a:highlight>
              </a:rPr>
              <a:t>Can one achieve the same performance with intra-model bagging vs. traditional inter-model ensemble?</a:t>
            </a:r>
            <a:endParaRPr b="1">
              <a:solidFill>
                <a:srgbClr val="3D85C6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D85C6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D85C6"/>
              </a:buClr>
              <a:buSzPts val="1400"/>
              <a:buAutoNum type="arabicPeriod"/>
            </a:pPr>
            <a:r>
              <a:rPr b="1" lang="en">
                <a:solidFill>
                  <a:srgbClr val="3D85C6"/>
                </a:solidFill>
                <a:highlight>
                  <a:srgbClr val="FFFFFF"/>
                </a:highlight>
              </a:rPr>
              <a:t>Can one achieve the same performance with intra-model stacking vs. traditional inter-model ensemble?</a:t>
            </a:r>
            <a:endParaRPr b="1">
              <a:solidFill>
                <a:srgbClr val="3D85C6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D85C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D85C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Concepts in this Lab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311700" y="1307525"/>
            <a:ext cx="852060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D85C6"/>
              </a:buClr>
              <a:buSzPts val="1800"/>
              <a:buAutoNum type="arabicPeriod"/>
            </a:pPr>
            <a: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  <a:t>Macro vs. Micro Architecture in Convolutional Neural Networks.</a:t>
            </a:r>
            <a:b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</a:br>
            <a:endParaRPr b="1" sz="1800">
              <a:solidFill>
                <a:srgbClr val="3D85C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AutoNum type="arabicPeriod"/>
            </a:pPr>
            <a: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  <a:t>How Meta-Parameters make models AutoML-friendly.</a:t>
            </a:r>
            <a:b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</a:br>
            <a:endParaRPr b="1" sz="1800">
              <a:solidFill>
                <a:srgbClr val="3D85C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AutoNum type="arabicPeriod"/>
            </a:pPr>
            <a: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  <a:t>Macro/Micro architecture of ResNet (used in this lab).</a:t>
            </a:r>
            <a:b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</a:br>
            <a:endParaRPr b="1" sz="1800">
              <a:solidFill>
                <a:srgbClr val="3D85C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AutoNum type="arabicPeriod"/>
            </a:pPr>
            <a: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  <a:t>Principle behind inter-model ensembles</a:t>
            </a:r>
            <a:b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</a:br>
            <a:endParaRPr b="1" sz="1800">
              <a:solidFill>
                <a:srgbClr val="3D85C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AutoNum type="arabicPeriod"/>
            </a:pPr>
            <a: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  <a:t>Principle behind intra-model ensembles</a:t>
            </a:r>
            <a:endParaRPr b="1" sz="1800">
              <a:solidFill>
                <a:srgbClr val="3D85C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Inter-Model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311700" y="1307525"/>
            <a:ext cx="852060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  <a:t>An assembly of multiple models, whereby:</a:t>
            </a:r>
            <a:endParaRPr b="1" sz="1800">
              <a:solidFill>
                <a:srgbClr val="3D85C6"/>
              </a:solidFill>
              <a:highlight>
                <a:srgbClr val="FFFFFF"/>
              </a:highlight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D85C6"/>
              </a:buClr>
              <a:buSzPts val="1800"/>
              <a:buAutoNum type="arabicPeriod"/>
            </a:pPr>
            <a: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  <a:t>Each model is trained independently</a:t>
            </a:r>
            <a:b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</a:br>
            <a:endParaRPr b="1" sz="1800">
              <a:solidFill>
                <a:srgbClr val="3D85C6"/>
              </a:solidFill>
              <a:highlight>
                <a:srgbClr val="FFFFFF"/>
              </a:highlight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AutoNum type="arabicPeriod"/>
            </a:pPr>
            <a: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  <a:t>Each model makes a prediction independently</a:t>
            </a:r>
            <a:b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</a:br>
            <a:endParaRPr b="1" sz="1800">
              <a:solidFill>
                <a:srgbClr val="3D85C6"/>
              </a:solidFill>
              <a:highlight>
                <a:srgbClr val="FFFFFF"/>
              </a:highlight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AutoNum type="arabicPeriod"/>
            </a:pPr>
            <a: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  <a:t>The result is an aggregation of the independent predictions.</a:t>
            </a:r>
            <a:b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</a:br>
            <a: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  <a:t> </a:t>
            </a:r>
            <a:r>
              <a:rPr b="1" lang="en" sz="1000">
                <a:highlight>
                  <a:srgbClr val="FFFFFF"/>
                </a:highlight>
              </a:rPr>
              <a:t>Condorcet’s Jury Theorem, 1785 - </a:t>
            </a:r>
            <a:r>
              <a:rPr b="1" lang="en" sz="1000" u="sng">
                <a:hlinkClick r:id="rId3"/>
              </a:rPr>
              <a:t>https://en.wikipedia.org/wiki/Condorcet%27s_jury_theorem</a:t>
            </a:r>
            <a:b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</a:br>
            <a:b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</a:br>
            <a: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  <a:t>	</a:t>
            </a:r>
            <a:endParaRPr b="1" sz="1800">
              <a:solidFill>
                <a:srgbClr val="3D85C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Ensemble - Majority Voting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2875000" y="2280300"/>
            <a:ext cx="897900" cy="843600"/>
          </a:xfrm>
          <a:prstGeom prst="octagon">
            <a:avLst>
              <a:gd fmla="val 29289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Model Instance</a:t>
            </a:r>
            <a:endParaRPr b="1" sz="900"/>
          </a:p>
        </p:txBody>
      </p:sp>
      <p:sp>
        <p:nvSpPr>
          <p:cNvPr id="104" name="Google Shape;104;p18"/>
          <p:cNvSpPr/>
          <p:nvPr/>
        </p:nvSpPr>
        <p:spPr>
          <a:xfrm>
            <a:off x="3893850" y="2280300"/>
            <a:ext cx="897900" cy="843600"/>
          </a:xfrm>
          <a:prstGeom prst="octagon">
            <a:avLst>
              <a:gd fmla="val 29289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Model Instance</a:t>
            </a:r>
            <a:endParaRPr b="1" sz="900"/>
          </a:p>
        </p:txBody>
      </p:sp>
      <p:sp>
        <p:nvSpPr>
          <p:cNvPr id="105" name="Google Shape;105;p18"/>
          <p:cNvSpPr/>
          <p:nvPr/>
        </p:nvSpPr>
        <p:spPr>
          <a:xfrm>
            <a:off x="4912700" y="2280300"/>
            <a:ext cx="897900" cy="843600"/>
          </a:xfrm>
          <a:prstGeom prst="octagon">
            <a:avLst>
              <a:gd fmla="val 29289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Model Instance</a:t>
            </a:r>
            <a:endParaRPr b="1" sz="900"/>
          </a:p>
        </p:txBody>
      </p:sp>
      <p:sp>
        <p:nvSpPr>
          <p:cNvPr id="106" name="Google Shape;106;p18"/>
          <p:cNvSpPr/>
          <p:nvPr/>
        </p:nvSpPr>
        <p:spPr>
          <a:xfrm>
            <a:off x="2835625" y="1690050"/>
            <a:ext cx="3040500" cy="24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00"/>
              <a:t>Training Data</a:t>
            </a:r>
            <a:endParaRPr b="1" i="1" sz="900"/>
          </a:p>
        </p:txBody>
      </p:sp>
      <p:sp>
        <p:nvSpPr>
          <p:cNvPr id="107" name="Google Shape;107;p18"/>
          <p:cNvSpPr/>
          <p:nvPr/>
        </p:nvSpPr>
        <p:spPr>
          <a:xfrm rot="5400000">
            <a:off x="4253300" y="996675"/>
            <a:ext cx="173400" cy="2174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8" name="Google Shape;108;p18"/>
          <p:cNvSpPr txBox="1"/>
          <p:nvPr/>
        </p:nvSpPr>
        <p:spPr>
          <a:xfrm>
            <a:off x="385975" y="1823950"/>
            <a:ext cx="1929900" cy="9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Each Model is a separate instance of the same model but with a different initialization draw from a random distribution.</a:t>
            </a:r>
            <a:endParaRPr b="1" sz="900"/>
          </a:p>
        </p:txBody>
      </p:sp>
      <p:cxnSp>
        <p:nvCxnSpPr>
          <p:cNvPr id="109" name="Google Shape;109;p18"/>
          <p:cNvCxnSpPr>
            <a:endCxn id="103" idx="5"/>
          </p:cNvCxnSpPr>
          <p:nvPr/>
        </p:nvCxnSpPr>
        <p:spPr>
          <a:xfrm>
            <a:off x="2245000" y="2131082"/>
            <a:ext cx="630000" cy="396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8"/>
          <p:cNvSpPr txBox="1"/>
          <p:nvPr/>
        </p:nvSpPr>
        <p:spPr>
          <a:xfrm>
            <a:off x="6466800" y="1382600"/>
            <a:ext cx="19299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Each Model is trained (feed) the same training data.</a:t>
            </a:r>
            <a:endParaRPr b="1" sz="900"/>
          </a:p>
        </p:txBody>
      </p:sp>
      <p:sp>
        <p:nvSpPr>
          <p:cNvPr id="111" name="Google Shape;111;p18"/>
          <p:cNvSpPr/>
          <p:nvPr/>
        </p:nvSpPr>
        <p:spPr>
          <a:xfrm>
            <a:off x="4912625" y="3320525"/>
            <a:ext cx="897900" cy="1734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Classifier</a:t>
            </a:r>
            <a:endParaRPr b="1" sz="900"/>
          </a:p>
        </p:txBody>
      </p:sp>
      <p:sp>
        <p:nvSpPr>
          <p:cNvPr id="112" name="Google Shape;112;p18"/>
          <p:cNvSpPr/>
          <p:nvPr/>
        </p:nvSpPr>
        <p:spPr>
          <a:xfrm>
            <a:off x="5111750" y="3163113"/>
            <a:ext cx="499800" cy="118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3891050" y="3320525"/>
            <a:ext cx="897900" cy="1734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Classifier</a:t>
            </a:r>
            <a:endParaRPr b="1" sz="900"/>
          </a:p>
        </p:txBody>
      </p:sp>
      <p:sp>
        <p:nvSpPr>
          <p:cNvPr id="114" name="Google Shape;114;p18"/>
          <p:cNvSpPr/>
          <p:nvPr/>
        </p:nvSpPr>
        <p:spPr>
          <a:xfrm>
            <a:off x="4090175" y="3163113"/>
            <a:ext cx="499800" cy="118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2869475" y="3320525"/>
            <a:ext cx="897900" cy="1734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Classifier</a:t>
            </a:r>
            <a:endParaRPr b="1" sz="900"/>
          </a:p>
        </p:txBody>
      </p:sp>
      <p:sp>
        <p:nvSpPr>
          <p:cNvPr id="116" name="Google Shape;116;p18"/>
          <p:cNvSpPr/>
          <p:nvPr/>
        </p:nvSpPr>
        <p:spPr>
          <a:xfrm>
            <a:off x="3068600" y="3163113"/>
            <a:ext cx="499800" cy="118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18"/>
          <p:cNvCxnSpPr/>
          <p:nvPr/>
        </p:nvCxnSpPr>
        <p:spPr>
          <a:xfrm flipH="1">
            <a:off x="6010200" y="1603400"/>
            <a:ext cx="456600" cy="283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8"/>
          <p:cNvSpPr/>
          <p:nvPr/>
        </p:nvSpPr>
        <p:spPr>
          <a:xfrm flipH="1" rot="10800000">
            <a:off x="5931550" y="2415901"/>
            <a:ext cx="346500" cy="10149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6399000" y="2619600"/>
            <a:ext cx="21030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Each model updates weights during backward propagation based only on its classifier loss. </a:t>
            </a:r>
            <a:endParaRPr b="1" sz="900"/>
          </a:p>
        </p:txBody>
      </p:sp>
      <p:sp>
        <p:nvSpPr>
          <p:cNvPr id="120" name="Google Shape;120;p18"/>
          <p:cNvSpPr/>
          <p:nvPr/>
        </p:nvSpPr>
        <p:spPr>
          <a:xfrm>
            <a:off x="2819750" y="3792900"/>
            <a:ext cx="3040500" cy="2442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Majority Voting</a:t>
            </a:r>
            <a:endParaRPr b="1" sz="900"/>
          </a:p>
        </p:txBody>
      </p:sp>
      <p:sp>
        <p:nvSpPr>
          <p:cNvPr id="121" name="Google Shape;121;p18"/>
          <p:cNvSpPr/>
          <p:nvPr/>
        </p:nvSpPr>
        <p:spPr>
          <a:xfrm>
            <a:off x="3068525" y="3611875"/>
            <a:ext cx="499800" cy="118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4090100" y="3611888"/>
            <a:ext cx="499800" cy="118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5111675" y="3611888"/>
            <a:ext cx="499800" cy="118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299425" y="3792900"/>
            <a:ext cx="21030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For prediction, the independent probabilities are summed, and the summed probability with highest value is the prediction.</a:t>
            </a:r>
            <a:endParaRPr b="1" sz="900"/>
          </a:p>
        </p:txBody>
      </p:sp>
      <p:cxnSp>
        <p:nvCxnSpPr>
          <p:cNvPr id="125" name="Google Shape;125;p18"/>
          <p:cNvCxnSpPr>
            <a:endCxn id="120" idx="1"/>
          </p:cNvCxnSpPr>
          <p:nvPr/>
        </p:nvCxnSpPr>
        <p:spPr>
          <a:xfrm flipH="1" rot="10800000">
            <a:off x="2315750" y="3915000"/>
            <a:ext cx="504000" cy="266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Stacking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3660300" y="2130588"/>
            <a:ext cx="897900" cy="843600"/>
          </a:xfrm>
          <a:prstGeom prst="octagon">
            <a:avLst>
              <a:gd fmla="val 29289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Model 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Instance</a:t>
            </a:r>
            <a:endParaRPr b="1" sz="900"/>
          </a:p>
        </p:txBody>
      </p:sp>
      <p:sp>
        <p:nvSpPr>
          <p:cNvPr id="132" name="Google Shape;132;p19"/>
          <p:cNvSpPr/>
          <p:nvPr/>
        </p:nvSpPr>
        <p:spPr>
          <a:xfrm>
            <a:off x="2515425" y="1617913"/>
            <a:ext cx="3040500" cy="24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00"/>
              <a:t>Training Data</a:t>
            </a:r>
            <a:endParaRPr b="1" i="1" sz="900"/>
          </a:p>
        </p:txBody>
      </p:sp>
      <p:sp>
        <p:nvSpPr>
          <p:cNvPr id="133" name="Google Shape;133;p19"/>
          <p:cNvSpPr/>
          <p:nvPr/>
        </p:nvSpPr>
        <p:spPr>
          <a:xfrm>
            <a:off x="2623325" y="2130600"/>
            <a:ext cx="897900" cy="843600"/>
          </a:xfrm>
          <a:prstGeom prst="octagon">
            <a:avLst>
              <a:gd fmla="val 29289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Model Instance</a:t>
            </a:r>
            <a:endParaRPr b="1" sz="900"/>
          </a:p>
        </p:txBody>
      </p:sp>
      <p:sp>
        <p:nvSpPr>
          <p:cNvPr id="134" name="Google Shape;134;p19"/>
          <p:cNvSpPr/>
          <p:nvPr/>
        </p:nvSpPr>
        <p:spPr>
          <a:xfrm>
            <a:off x="4697275" y="2130600"/>
            <a:ext cx="897900" cy="843600"/>
          </a:xfrm>
          <a:prstGeom prst="octagon">
            <a:avLst>
              <a:gd fmla="val 29289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Model Instance</a:t>
            </a:r>
            <a:endParaRPr b="1" sz="900"/>
          </a:p>
        </p:txBody>
      </p:sp>
      <p:sp>
        <p:nvSpPr>
          <p:cNvPr id="135" name="Google Shape;135;p19"/>
          <p:cNvSpPr/>
          <p:nvPr/>
        </p:nvSpPr>
        <p:spPr>
          <a:xfrm rot="5400000">
            <a:off x="4067000" y="909313"/>
            <a:ext cx="173400" cy="2174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6" name="Google Shape;136;p19"/>
          <p:cNvSpPr/>
          <p:nvPr/>
        </p:nvSpPr>
        <p:spPr>
          <a:xfrm>
            <a:off x="2623325" y="3634775"/>
            <a:ext cx="897900" cy="1734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Classifier</a:t>
            </a:r>
            <a:endParaRPr b="1" sz="900"/>
          </a:p>
        </p:txBody>
      </p:sp>
      <p:sp>
        <p:nvSpPr>
          <p:cNvPr id="137" name="Google Shape;137;p19"/>
          <p:cNvSpPr/>
          <p:nvPr/>
        </p:nvSpPr>
        <p:spPr>
          <a:xfrm>
            <a:off x="2785025" y="3060738"/>
            <a:ext cx="499800" cy="118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2623325" y="3242675"/>
            <a:ext cx="897900" cy="1734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Embedding</a:t>
            </a:r>
            <a:endParaRPr b="1" sz="900"/>
          </a:p>
        </p:txBody>
      </p:sp>
      <p:sp>
        <p:nvSpPr>
          <p:cNvPr id="139" name="Google Shape;139;p19"/>
          <p:cNvSpPr/>
          <p:nvPr/>
        </p:nvSpPr>
        <p:spPr>
          <a:xfrm>
            <a:off x="2785025" y="3466325"/>
            <a:ext cx="499800" cy="118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3660300" y="3634775"/>
            <a:ext cx="897900" cy="1734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Classifier</a:t>
            </a:r>
            <a:endParaRPr b="1" sz="900"/>
          </a:p>
        </p:txBody>
      </p:sp>
      <p:sp>
        <p:nvSpPr>
          <p:cNvPr id="141" name="Google Shape;141;p19"/>
          <p:cNvSpPr/>
          <p:nvPr/>
        </p:nvSpPr>
        <p:spPr>
          <a:xfrm>
            <a:off x="3822000" y="3060738"/>
            <a:ext cx="499800" cy="118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3660300" y="3242675"/>
            <a:ext cx="897900" cy="1734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Embedding</a:t>
            </a:r>
            <a:endParaRPr b="1" sz="900"/>
          </a:p>
        </p:txBody>
      </p:sp>
      <p:sp>
        <p:nvSpPr>
          <p:cNvPr id="143" name="Google Shape;143;p19"/>
          <p:cNvSpPr/>
          <p:nvPr/>
        </p:nvSpPr>
        <p:spPr>
          <a:xfrm>
            <a:off x="3822000" y="3466325"/>
            <a:ext cx="499800" cy="118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4689525" y="3634788"/>
            <a:ext cx="897900" cy="1734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Classifier</a:t>
            </a:r>
            <a:endParaRPr b="1" sz="900"/>
          </a:p>
        </p:txBody>
      </p:sp>
      <p:sp>
        <p:nvSpPr>
          <p:cNvPr id="145" name="Google Shape;145;p19"/>
          <p:cNvSpPr/>
          <p:nvPr/>
        </p:nvSpPr>
        <p:spPr>
          <a:xfrm>
            <a:off x="4851225" y="3060750"/>
            <a:ext cx="499800" cy="118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4689525" y="3242688"/>
            <a:ext cx="897900" cy="1734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Embedding</a:t>
            </a:r>
            <a:endParaRPr b="1" sz="900"/>
          </a:p>
        </p:txBody>
      </p:sp>
      <p:sp>
        <p:nvSpPr>
          <p:cNvPr id="147" name="Google Shape;147;p19"/>
          <p:cNvSpPr/>
          <p:nvPr/>
        </p:nvSpPr>
        <p:spPr>
          <a:xfrm>
            <a:off x="4851225" y="3466338"/>
            <a:ext cx="499800" cy="118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385975" y="1823950"/>
            <a:ext cx="19299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Stacking is a multi-tier model ensemble (i.e., 2 or more tiers), with each tier progressively trained.</a:t>
            </a:r>
            <a:endParaRPr b="1" sz="900"/>
          </a:p>
        </p:txBody>
      </p:sp>
      <p:cxnSp>
        <p:nvCxnSpPr>
          <p:cNvPr id="149" name="Google Shape;149;p19"/>
          <p:cNvCxnSpPr>
            <a:endCxn id="138" idx="1"/>
          </p:cNvCxnSpPr>
          <p:nvPr/>
        </p:nvCxnSpPr>
        <p:spPr>
          <a:xfrm flipH="1" rot="10800000">
            <a:off x="1630325" y="3329375"/>
            <a:ext cx="993000" cy="183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19"/>
          <p:cNvSpPr/>
          <p:nvPr/>
        </p:nvSpPr>
        <p:spPr>
          <a:xfrm flipH="1" rot="10800000">
            <a:off x="5880450" y="2454200"/>
            <a:ext cx="341700" cy="12468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6341435" y="2704363"/>
            <a:ext cx="20739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Each model updates weights during backward propagation based only on its classifier loss. </a:t>
            </a:r>
            <a:endParaRPr b="1" sz="900"/>
          </a:p>
        </p:txBody>
      </p:sp>
      <p:sp>
        <p:nvSpPr>
          <p:cNvPr id="152" name="Google Shape;152;p19"/>
          <p:cNvSpPr txBox="1"/>
          <p:nvPr/>
        </p:nvSpPr>
        <p:spPr>
          <a:xfrm>
            <a:off x="223325" y="3362650"/>
            <a:ext cx="173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Keep the embeddings</a:t>
            </a:r>
            <a:endParaRPr b="1" sz="900"/>
          </a:p>
        </p:txBody>
      </p:sp>
      <p:cxnSp>
        <p:nvCxnSpPr>
          <p:cNvPr id="153" name="Google Shape;153;p19"/>
          <p:cNvCxnSpPr/>
          <p:nvPr/>
        </p:nvCxnSpPr>
        <p:spPr>
          <a:xfrm>
            <a:off x="2090025" y="2286775"/>
            <a:ext cx="477900" cy="265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Stacking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4132900" y="1996688"/>
            <a:ext cx="897900" cy="843600"/>
          </a:xfrm>
          <a:prstGeom prst="octagon">
            <a:avLst>
              <a:gd fmla="val 29289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Model 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Instance</a:t>
            </a:r>
            <a:endParaRPr b="1" sz="900"/>
          </a:p>
        </p:txBody>
      </p:sp>
      <p:sp>
        <p:nvSpPr>
          <p:cNvPr id="160" name="Google Shape;160;p20"/>
          <p:cNvSpPr/>
          <p:nvPr/>
        </p:nvSpPr>
        <p:spPr>
          <a:xfrm>
            <a:off x="2988025" y="1484013"/>
            <a:ext cx="3040500" cy="24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00"/>
              <a:t>Training Data</a:t>
            </a:r>
            <a:endParaRPr b="1" i="1" sz="900"/>
          </a:p>
        </p:txBody>
      </p:sp>
      <p:sp>
        <p:nvSpPr>
          <p:cNvPr id="161" name="Google Shape;161;p20"/>
          <p:cNvSpPr/>
          <p:nvPr/>
        </p:nvSpPr>
        <p:spPr>
          <a:xfrm>
            <a:off x="3095925" y="1996700"/>
            <a:ext cx="897900" cy="843600"/>
          </a:xfrm>
          <a:prstGeom prst="octagon">
            <a:avLst>
              <a:gd fmla="val 29289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Model Instance</a:t>
            </a:r>
            <a:endParaRPr b="1" sz="900"/>
          </a:p>
        </p:txBody>
      </p:sp>
      <p:sp>
        <p:nvSpPr>
          <p:cNvPr id="162" name="Google Shape;162;p20"/>
          <p:cNvSpPr/>
          <p:nvPr/>
        </p:nvSpPr>
        <p:spPr>
          <a:xfrm>
            <a:off x="5169875" y="1996700"/>
            <a:ext cx="897900" cy="843600"/>
          </a:xfrm>
          <a:prstGeom prst="octagon">
            <a:avLst>
              <a:gd fmla="val 29289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Model Instance</a:t>
            </a:r>
            <a:endParaRPr b="1" sz="900"/>
          </a:p>
        </p:txBody>
      </p:sp>
      <p:sp>
        <p:nvSpPr>
          <p:cNvPr id="163" name="Google Shape;163;p20"/>
          <p:cNvSpPr/>
          <p:nvPr/>
        </p:nvSpPr>
        <p:spPr>
          <a:xfrm rot="5400000">
            <a:off x="4539600" y="775413"/>
            <a:ext cx="173400" cy="2174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4" name="Google Shape;164;p20"/>
          <p:cNvSpPr/>
          <p:nvPr/>
        </p:nvSpPr>
        <p:spPr>
          <a:xfrm>
            <a:off x="3257625" y="2926838"/>
            <a:ext cx="499800" cy="118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3095925" y="3108775"/>
            <a:ext cx="897900" cy="1734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Embedding</a:t>
            </a:r>
            <a:endParaRPr b="1" sz="900"/>
          </a:p>
        </p:txBody>
      </p:sp>
      <p:sp>
        <p:nvSpPr>
          <p:cNvPr id="166" name="Google Shape;166;p20"/>
          <p:cNvSpPr/>
          <p:nvPr/>
        </p:nvSpPr>
        <p:spPr>
          <a:xfrm>
            <a:off x="4294600" y="2926838"/>
            <a:ext cx="499800" cy="118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4132900" y="3108775"/>
            <a:ext cx="897900" cy="1734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Embedding</a:t>
            </a:r>
            <a:endParaRPr b="1" sz="900"/>
          </a:p>
        </p:txBody>
      </p:sp>
      <p:sp>
        <p:nvSpPr>
          <p:cNvPr id="168" name="Google Shape;168;p20"/>
          <p:cNvSpPr/>
          <p:nvPr/>
        </p:nvSpPr>
        <p:spPr>
          <a:xfrm>
            <a:off x="5323825" y="2926850"/>
            <a:ext cx="499800" cy="118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5162125" y="3108788"/>
            <a:ext cx="897900" cy="1734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Embedding</a:t>
            </a:r>
            <a:endParaRPr b="1" sz="900"/>
          </a:p>
        </p:txBody>
      </p:sp>
      <p:sp>
        <p:nvSpPr>
          <p:cNvPr id="170" name="Google Shape;170;p20"/>
          <p:cNvSpPr txBox="1"/>
          <p:nvPr/>
        </p:nvSpPr>
        <p:spPr>
          <a:xfrm>
            <a:off x="858575" y="1690050"/>
            <a:ext cx="19299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The weights are frozen on higher level model tiers when training the next level down.</a:t>
            </a:r>
            <a:endParaRPr b="1" sz="900"/>
          </a:p>
        </p:txBody>
      </p:sp>
      <p:cxnSp>
        <p:nvCxnSpPr>
          <p:cNvPr id="171" name="Google Shape;171;p20"/>
          <p:cNvCxnSpPr>
            <a:endCxn id="165" idx="1"/>
          </p:cNvCxnSpPr>
          <p:nvPr/>
        </p:nvCxnSpPr>
        <p:spPr>
          <a:xfrm flipH="1" rot="10800000">
            <a:off x="2102925" y="3195475"/>
            <a:ext cx="993000" cy="183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0"/>
          <p:cNvSpPr/>
          <p:nvPr/>
        </p:nvSpPr>
        <p:spPr>
          <a:xfrm flipH="1" rot="10800000">
            <a:off x="5289850" y="3879700"/>
            <a:ext cx="341700" cy="9639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 txBox="1"/>
          <p:nvPr/>
        </p:nvSpPr>
        <p:spPr>
          <a:xfrm>
            <a:off x="5823635" y="3953163"/>
            <a:ext cx="20739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Update only the weights on this tier during training; whereby, this tier is learning to correct the mistakes of the above tier.</a:t>
            </a:r>
            <a:endParaRPr b="1" sz="900"/>
          </a:p>
        </p:txBody>
      </p:sp>
      <p:sp>
        <p:nvSpPr>
          <p:cNvPr id="174" name="Google Shape;174;p20"/>
          <p:cNvSpPr txBox="1"/>
          <p:nvPr/>
        </p:nvSpPr>
        <p:spPr>
          <a:xfrm>
            <a:off x="695925" y="3228750"/>
            <a:ext cx="173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The</a:t>
            </a:r>
            <a:r>
              <a:rPr b="1" lang="en" sz="900"/>
              <a:t> embeddings are the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input to the next model tier.</a:t>
            </a:r>
            <a:endParaRPr b="1" sz="900"/>
          </a:p>
        </p:txBody>
      </p:sp>
      <p:cxnSp>
        <p:nvCxnSpPr>
          <p:cNvPr id="175" name="Google Shape;175;p20"/>
          <p:cNvCxnSpPr/>
          <p:nvPr/>
        </p:nvCxnSpPr>
        <p:spPr>
          <a:xfrm>
            <a:off x="2531450" y="2152875"/>
            <a:ext cx="501000" cy="257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0"/>
          <p:cNvSpPr/>
          <p:nvPr/>
        </p:nvSpPr>
        <p:spPr>
          <a:xfrm>
            <a:off x="4132900" y="3643475"/>
            <a:ext cx="897900" cy="843600"/>
          </a:xfrm>
          <a:prstGeom prst="octagon">
            <a:avLst>
              <a:gd fmla="val 29289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Fine-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Tuning Model</a:t>
            </a:r>
            <a:endParaRPr b="1" sz="900"/>
          </a:p>
        </p:txBody>
      </p:sp>
      <p:sp>
        <p:nvSpPr>
          <p:cNvPr id="177" name="Google Shape;177;p20"/>
          <p:cNvSpPr/>
          <p:nvPr/>
        </p:nvSpPr>
        <p:spPr>
          <a:xfrm rot="-5400000">
            <a:off x="4457800" y="2423038"/>
            <a:ext cx="173400" cy="2174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8" name="Google Shape;178;p20"/>
          <p:cNvSpPr/>
          <p:nvPr/>
        </p:nvSpPr>
        <p:spPr>
          <a:xfrm>
            <a:off x="4132900" y="4702200"/>
            <a:ext cx="897900" cy="1734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Classifier</a:t>
            </a:r>
            <a:endParaRPr b="1" sz="900"/>
          </a:p>
        </p:txBody>
      </p:sp>
      <p:sp>
        <p:nvSpPr>
          <p:cNvPr id="179" name="Google Shape;179;p20"/>
          <p:cNvSpPr/>
          <p:nvPr/>
        </p:nvSpPr>
        <p:spPr>
          <a:xfrm>
            <a:off x="4294600" y="4533750"/>
            <a:ext cx="499800" cy="118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