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9253fe68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9253fe68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9253fe68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9253fe68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9253fe68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9253fe68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9253fe68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9253fe68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9253fe68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9253fe68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b7c1da79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b7c1da79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cdd1ab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cdd1ab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cdd1ab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cdd1ab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253fe6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253fe6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9253fe68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9253fe68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7c1da7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7c1da7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9253fe68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9253fe68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7c1da79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7c1da79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blob/master/community-lab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Regularization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https://github.com/GoogleCloudPlatform/keras-idiomatic-programmer/blob/master/community-labs/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Dropout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4881925" y="1799300"/>
            <a:ext cx="994200" cy="2952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(Top Layer)</a:t>
            </a:r>
            <a:endParaRPr b="1" sz="1000"/>
          </a:p>
        </p:txBody>
      </p:sp>
      <p:sp>
        <p:nvSpPr>
          <p:cNvPr id="258" name="Google Shape;258;p22"/>
          <p:cNvSpPr/>
          <p:nvPr/>
        </p:nvSpPr>
        <p:spPr>
          <a:xfrm rot="-5400000">
            <a:off x="1108372" y="30441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311700" y="2616913"/>
            <a:ext cx="994302" cy="1012878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Feature Maps</a:t>
            </a:r>
            <a:endParaRPr b="1" sz="800"/>
          </a:p>
        </p:txBody>
      </p:sp>
      <p:sp>
        <p:nvSpPr>
          <p:cNvPr id="260" name="Google Shape;260;p22"/>
          <p:cNvSpPr/>
          <p:nvPr/>
        </p:nvSpPr>
        <p:spPr>
          <a:xfrm rot="-5400000">
            <a:off x="2409384" y="30441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2902375" y="1956675"/>
            <a:ext cx="222900" cy="24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1D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Vect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or</a:t>
            </a:r>
            <a:endParaRPr b="1" sz="800"/>
          </a:p>
        </p:txBody>
      </p:sp>
      <p:sp>
        <p:nvSpPr>
          <p:cNvPr id="262" name="Google Shape;262;p22"/>
          <p:cNvSpPr txBox="1"/>
          <p:nvPr/>
        </p:nvSpPr>
        <p:spPr>
          <a:xfrm>
            <a:off x="1984700" y="4712653"/>
            <a:ext cx="2311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 Vector (or Embedding)</a:t>
            </a:r>
            <a:endParaRPr b="1" sz="900"/>
          </a:p>
        </p:txBody>
      </p:sp>
      <p:cxnSp>
        <p:nvCxnSpPr>
          <p:cNvPr id="263" name="Google Shape;263;p22"/>
          <p:cNvCxnSpPr/>
          <p:nvPr/>
        </p:nvCxnSpPr>
        <p:spPr>
          <a:xfrm flipH="1" rot="5400000">
            <a:off x="2896650" y="4549225"/>
            <a:ext cx="330600" cy="12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2"/>
          <p:cNvSpPr/>
          <p:nvPr/>
        </p:nvSpPr>
        <p:spPr>
          <a:xfrm rot="-5400000">
            <a:off x="2979147" y="30441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595663" y="1799300"/>
            <a:ext cx="994200" cy="2952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Flattening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(Bottleneck Layer)</a:t>
            </a:r>
            <a:endParaRPr b="1" sz="1000"/>
          </a:p>
        </p:txBody>
      </p:sp>
      <p:sp>
        <p:nvSpPr>
          <p:cNvPr id="266" name="Google Shape;266;p22"/>
          <p:cNvSpPr/>
          <p:nvPr/>
        </p:nvSpPr>
        <p:spPr>
          <a:xfrm>
            <a:off x="3506500" y="1799300"/>
            <a:ext cx="994200" cy="2952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Dropout</a:t>
            </a:r>
            <a:endParaRPr b="1" sz="1000"/>
          </a:p>
        </p:txBody>
      </p:sp>
      <p:sp>
        <p:nvSpPr>
          <p:cNvPr id="267" name="Google Shape;267;p22"/>
          <p:cNvSpPr/>
          <p:nvPr/>
        </p:nvSpPr>
        <p:spPr>
          <a:xfrm rot="-5400000">
            <a:off x="4354559" y="30441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4633100" y="1109700"/>
            <a:ext cx="1810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Randomly drop (set to zero ~no signal) in output tensor.</a:t>
            </a:r>
            <a:endParaRPr b="1" sz="900"/>
          </a:p>
        </p:txBody>
      </p:sp>
      <p:cxnSp>
        <p:nvCxnSpPr>
          <p:cNvPr id="269" name="Google Shape;269;p22"/>
          <p:cNvCxnSpPr/>
          <p:nvPr/>
        </p:nvCxnSpPr>
        <p:spPr>
          <a:xfrm rot="5400000">
            <a:off x="4528450" y="1538375"/>
            <a:ext cx="381000" cy="30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2"/>
          <p:cNvSpPr txBox="1"/>
          <p:nvPr/>
        </p:nvSpPr>
        <p:spPr>
          <a:xfrm>
            <a:off x="6349775" y="1845775"/>
            <a:ext cx="15117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Analogous</a:t>
            </a:r>
            <a:r>
              <a:rPr b="1" lang="en" sz="1000">
                <a:solidFill>
                  <a:srgbClr val="38761D"/>
                </a:solidFill>
              </a:rPr>
              <a:t> to forgetting. Makes it harder for the data to fit the classifier weights (top and penultimate layers).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Model generalizes better.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6349775" y="1501325"/>
            <a:ext cx="2615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 </a:t>
            </a:r>
            <a:r>
              <a:rPr b="1" lang="en">
                <a:solidFill>
                  <a:srgbClr val="A61C00"/>
                </a:solidFill>
              </a:rPr>
              <a:t>CON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7858275" y="1845775"/>
            <a:ext cx="11067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Can increase 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Training time.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Noise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4881925" y="1799300"/>
            <a:ext cx="994200" cy="2952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(Top Layer)</a:t>
            </a:r>
            <a:endParaRPr b="1" sz="1000"/>
          </a:p>
        </p:txBody>
      </p:sp>
      <p:sp>
        <p:nvSpPr>
          <p:cNvPr id="279" name="Google Shape;279;p23"/>
          <p:cNvSpPr/>
          <p:nvPr/>
        </p:nvSpPr>
        <p:spPr>
          <a:xfrm rot="-5400000">
            <a:off x="1108372" y="30441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311700" y="2616913"/>
            <a:ext cx="994302" cy="1012878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Feature Maps</a:t>
            </a:r>
            <a:endParaRPr b="1" sz="800"/>
          </a:p>
        </p:txBody>
      </p:sp>
      <p:sp>
        <p:nvSpPr>
          <p:cNvPr id="281" name="Google Shape;281;p23"/>
          <p:cNvSpPr/>
          <p:nvPr/>
        </p:nvSpPr>
        <p:spPr>
          <a:xfrm rot="-5400000">
            <a:off x="2409384" y="30441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2902375" y="1956675"/>
            <a:ext cx="222900" cy="24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1D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Vect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or</a:t>
            </a:r>
            <a:endParaRPr b="1" sz="800"/>
          </a:p>
        </p:txBody>
      </p:sp>
      <p:sp>
        <p:nvSpPr>
          <p:cNvPr id="283" name="Google Shape;283;p23"/>
          <p:cNvSpPr txBox="1"/>
          <p:nvPr/>
        </p:nvSpPr>
        <p:spPr>
          <a:xfrm>
            <a:off x="1984700" y="4712653"/>
            <a:ext cx="2311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 Vector (or Embedding)</a:t>
            </a:r>
            <a:endParaRPr b="1" sz="900"/>
          </a:p>
        </p:txBody>
      </p:sp>
      <p:cxnSp>
        <p:nvCxnSpPr>
          <p:cNvPr id="284" name="Google Shape;284;p23"/>
          <p:cNvCxnSpPr/>
          <p:nvPr/>
        </p:nvCxnSpPr>
        <p:spPr>
          <a:xfrm flipH="1" rot="5400000">
            <a:off x="2896650" y="4549225"/>
            <a:ext cx="330600" cy="12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3"/>
          <p:cNvSpPr/>
          <p:nvPr/>
        </p:nvSpPr>
        <p:spPr>
          <a:xfrm rot="-5400000">
            <a:off x="2979147" y="30441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1595663" y="1799300"/>
            <a:ext cx="994200" cy="2952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Flattening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(Bottleneck Layer)</a:t>
            </a:r>
            <a:endParaRPr b="1" sz="1000"/>
          </a:p>
        </p:txBody>
      </p:sp>
      <p:sp>
        <p:nvSpPr>
          <p:cNvPr id="287" name="Google Shape;287;p23"/>
          <p:cNvSpPr/>
          <p:nvPr/>
        </p:nvSpPr>
        <p:spPr>
          <a:xfrm>
            <a:off x="3506500" y="1799300"/>
            <a:ext cx="994200" cy="2952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Noise</a:t>
            </a:r>
            <a:endParaRPr b="1" sz="1000"/>
          </a:p>
        </p:txBody>
      </p:sp>
      <p:sp>
        <p:nvSpPr>
          <p:cNvPr id="288" name="Google Shape;288;p23"/>
          <p:cNvSpPr/>
          <p:nvPr/>
        </p:nvSpPr>
        <p:spPr>
          <a:xfrm rot="-5400000">
            <a:off x="4354559" y="30441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4633100" y="1109700"/>
            <a:ext cx="1810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Randomly add tiny (epsilon) value to output tensor.</a:t>
            </a:r>
            <a:endParaRPr b="1" sz="900"/>
          </a:p>
        </p:txBody>
      </p:sp>
      <p:cxnSp>
        <p:nvCxnSpPr>
          <p:cNvPr id="290" name="Google Shape;290;p23"/>
          <p:cNvCxnSpPr/>
          <p:nvPr/>
        </p:nvCxnSpPr>
        <p:spPr>
          <a:xfrm rot="5400000">
            <a:off x="4528450" y="1538375"/>
            <a:ext cx="381000" cy="30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3"/>
          <p:cNvSpPr txBox="1"/>
          <p:nvPr/>
        </p:nvSpPr>
        <p:spPr>
          <a:xfrm>
            <a:off x="6349775" y="1845775"/>
            <a:ext cx="15117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Makes it harder for the data to fit the classifier weights (top and penultimate layers).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Model generalizes better.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6349775" y="1501325"/>
            <a:ext cx="2615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 </a:t>
            </a:r>
            <a:r>
              <a:rPr b="1" lang="en">
                <a:solidFill>
                  <a:srgbClr val="A61C00"/>
                </a:solidFill>
              </a:rPr>
              <a:t>CON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7858275" y="1845775"/>
            <a:ext cx="11067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Can increase 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Training time.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Layer Regularization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2053675" y="1473475"/>
            <a:ext cx="978000" cy="2657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0" name="Google Shape;300;p24"/>
          <p:cNvSpPr/>
          <p:nvPr/>
        </p:nvSpPr>
        <p:spPr>
          <a:xfrm rot="-5400000">
            <a:off x="2872209" y="2722977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 rot="-5400000">
            <a:off x="4204796" y="2659827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100250" y="3215875"/>
            <a:ext cx="931500" cy="8922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Weights</a:t>
            </a:r>
            <a:br>
              <a:rPr b="1" lang="en" sz="800"/>
            </a:br>
            <a:r>
              <a:rPr b="1" lang="en" sz="800"/>
              <a:t>(kernel)</a:t>
            </a:r>
            <a:endParaRPr b="1" sz="800"/>
          </a:p>
        </p:txBody>
      </p:sp>
      <p:sp>
        <p:nvSpPr>
          <p:cNvPr id="303" name="Google Shape;303;p24"/>
          <p:cNvSpPr/>
          <p:nvPr/>
        </p:nvSpPr>
        <p:spPr>
          <a:xfrm>
            <a:off x="3386250" y="1473475"/>
            <a:ext cx="978000" cy="2657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4" name="Google Shape;304;p24"/>
          <p:cNvSpPr/>
          <p:nvPr/>
        </p:nvSpPr>
        <p:spPr>
          <a:xfrm>
            <a:off x="3432750" y="3215875"/>
            <a:ext cx="931500" cy="8922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Weights</a:t>
            </a:r>
            <a:br>
              <a:rPr b="1" lang="en" sz="800"/>
            </a:br>
            <a:r>
              <a:rPr b="1" lang="en" sz="800"/>
              <a:t>(kernel)</a:t>
            </a:r>
            <a:endParaRPr b="1" sz="800"/>
          </a:p>
        </p:txBody>
      </p:sp>
      <p:sp>
        <p:nvSpPr>
          <p:cNvPr id="305" name="Google Shape;305;p24"/>
          <p:cNvSpPr/>
          <p:nvPr/>
        </p:nvSpPr>
        <p:spPr>
          <a:xfrm rot="-5400000">
            <a:off x="5537396" y="2659827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4718850" y="1473475"/>
            <a:ext cx="978000" cy="2657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7" name="Google Shape;307;p24"/>
          <p:cNvSpPr/>
          <p:nvPr/>
        </p:nvSpPr>
        <p:spPr>
          <a:xfrm>
            <a:off x="4765350" y="3215875"/>
            <a:ext cx="931500" cy="8922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Weights</a:t>
            </a:r>
            <a:br>
              <a:rPr b="1" lang="en" sz="800"/>
            </a:br>
            <a:r>
              <a:rPr b="1" lang="en" sz="800"/>
              <a:t>(kernel)</a:t>
            </a:r>
            <a:endParaRPr b="1" sz="800"/>
          </a:p>
        </p:txBody>
      </p:sp>
      <p:sp>
        <p:nvSpPr>
          <p:cNvPr id="308" name="Google Shape;308;p24"/>
          <p:cNvSpPr/>
          <p:nvPr/>
        </p:nvSpPr>
        <p:spPr>
          <a:xfrm>
            <a:off x="2100250" y="4484300"/>
            <a:ext cx="4572000" cy="260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 txBox="1"/>
          <p:nvPr/>
        </p:nvSpPr>
        <p:spPr>
          <a:xfrm>
            <a:off x="3288150" y="4696675"/>
            <a:ext cx="1650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Backward Propagation</a:t>
            </a:r>
            <a:endParaRPr b="1" sz="900"/>
          </a:p>
        </p:txBody>
      </p:sp>
      <p:sp>
        <p:nvSpPr>
          <p:cNvPr id="310" name="Google Shape;310;p24"/>
          <p:cNvSpPr txBox="1"/>
          <p:nvPr/>
        </p:nvSpPr>
        <p:spPr>
          <a:xfrm>
            <a:off x="2046700" y="4108075"/>
            <a:ext cx="1038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loss(batch) + penalty</a:t>
            </a:r>
            <a:endParaRPr b="1" sz="900"/>
          </a:p>
        </p:txBody>
      </p:sp>
      <p:sp>
        <p:nvSpPr>
          <p:cNvPr id="311" name="Google Shape;311;p24"/>
          <p:cNvSpPr txBox="1"/>
          <p:nvPr/>
        </p:nvSpPr>
        <p:spPr>
          <a:xfrm>
            <a:off x="3379200" y="4130875"/>
            <a:ext cx="1038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loss(batch) + penalty</a:t>
            </a:r>
            <a:endParaRPr b="1" sz="900"/>
          </a:p>
        </p:txBody>
      </p:sp>
      <p:sp>
        <p:nvSpPr>
          <p:cNvPr id="312" name="Google Shape;312;p24"/>
          <p:cNvSpPr txBox="1"/>
          <p:nvPr/>
        </p:nvSpPr>
        <p:spPr>
          <a:xfrm>
            <a:off x="4711700" y="4130875"/>
            <a:ext cx="1038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loss(batch) + penalty</a:t>
            </a:r>
            <a:endParaRPr b="1" sz="900"/>
          </a:p>
        </p:txBody>
      </p:sp>
      <p:sp>
        <p:nvSpPr>
          <p:cNvPr id="313" name="Google Shape;313;p24"/>
          <p:cNvSpPr txBox="1"/>
          <p:nvPr/>
        </p:nvSpPr>
        <p:spPr>
          <a:xfrm>
            <a:off x="387050" y="2216075"/>
            <a:ext cx="1611000" cy="2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a penalty (L1 or L2) to the batch loss when calculating the update on a per layer basis.</a:t>
            </a:r>
            <a:endParaRPr b="1" sz="1200"/>
          </a:p>
        </p:txBody>
      </p:sp>
      <p:sp>
        <p:nvSpPr>
          <p:cNvPr id="314" name="Google Shape;314;p24"/>
          <p:cNvSpPr txBox="1"/>
          <p:nvPr/>
        </p:nvSpPr>
        <p:spPr>
          <a:xfrm>
            <a:off x="6349775" y="1845775"/>
            <a:ext cx="15117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Makes it harder for the data to fit the model layers.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Model generalizes better.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6349775" y="1501325"/>
            <a:ext cx="2615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 </a:t>
            </a:r>
            <a:r>
              <a:rPr b="1" lang="en">
                <a:solidFill>
                  <a:srgbClr val="A61C00"/>
                </a:solidFill>
              </a:rPr>
              <a:t>CON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7858275" y="1845775"/>
            <a:ext cx="11067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Can increase 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training time.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Can cause </a:t>
            </a:r>
            <a:r>
              <a:rPr b="1" lang="en" sz="1000">
                <a:solidFill>
                  <a:srgbClr val="CC0000"/>
                </a:solidFill>
              </a:rPr>
              <a:t>erratic</a:t>
            </a:r>
            <a:r>
              <a:rPr b="1" lang="en" sz="1000">
                <a:solidFill>
                  <a:srgbClr val="CC0000"/>
                </a:solidFill>
              </a:rPr>
              <a:t> swings when penalty too large.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Data (Image) Augmentation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413925" y="2328881"/>
            <a:ext cx="1444608" cy="1514700"/>
          </a:xfrm>
          <a:prstGeom prst="flowChartMultidocumen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Original</a:t>
            </a:r>
            <a:br>
              <a:rPr b="1" lang="en" sz="1000"/>
            </a:br>
            <a:r>
              <a:rPr b="1" lang="en" sz="1000"/>
              <a:t>Image(s)</a:t>
            </a:r>
            <a:endParaRPr b="1" sz="1000"/>
          </a:p>
        </p:txBody>
      </p:sp>
      <p:sp>
        <p:nvSpPr>
          <p:cNvPr id="323" name="Google Shape;323;p25"/>
          <p:cNvSpPr/>
          <p:nvPr/>
        </p:nvSpPr>
        <p:spPr>
          <a:xfrm>
            <a:off x="2481450" y="2133250"/>
            <a:ext cx="1589100" cy="1514700"/>
          </a:xfrm>
          <a:prstGeom prst="plus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Transformation</a:t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 rot="-5400000">
            <a:off x="1879709" y="281139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4553700" y="1403281"/>
            <a:ext cx="1444608" cy="1514700"/>
          </a:xfrm>
          <a:prstGeom prst="flowChartMultidocumen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Original</a:t>
            </a:r>
            <a:br>
              <a:rPr b="1" lang="en" sz="1000"/>
            </a:br>
            <a:r>
              <a:rPr b="1" lang="en" sz="1000"/>
              <a:t>Image(s)</a:t>
            </a:r>
            <a:endParaRPr b="1" sz="1000"/>
          </a:p>
        </p:txBody>
      </p:sp>
      <p:sp>
        <p:nvSpPr>
          <p:cNvPr id="326" name="Google Shape;326;p25"/>
          <p:cNvSpPr/>
          <p:nvPr/>
        </p:nvSpPr>
        <p:spPr>
          <a:xfrm>
            <a:off x="4510950" y="3201331"/>
            <a:ext cx="1444608" cy="1514700"/>
          </a:xfrm>
          <a:prstGeom prst="flowChartMultidocumen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Transformed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Image(s)</a:t>
            </a:r>
            <a:endParaRPr b="1" sz="1000"/>
          </a:p>
        </p:txBody>
      </p:sp>
      <p:sp>
        <p:nvSpPr>
          <p:cNvPr id="327" name="Google Shape;327;p25"/>
          <p:cNvSpPr/>
          <p:nvPr/>
        </p:nvSpPr>
        <p:spPr>
          <a:xfrm rot="-5400000">
            <a:off x="3937109" y="281779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931" y="1476750"/>
            <a:ext cx="521450" cy="5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377" y="1583775"/>
            <a:ext cx="307400" cy="3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0400" y="1558149"/>
            <a:ext cx="358650" cy="35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4425" y="1581227"/>
            <a:ext cx="358650" cy="3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/>
        </p:nvSpPr>
        <p:spPr>
          <a:xfrm>
            <a:off x="564850" y="1537225"/>
            <a:ext cx="192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Translation Invariance</a:t>
            </a:r>
            <a:endParaRPr b="1" sz="1200"/>
          </a:p>
        </p:txBody>
      </p:sp>
      <p:pic>
        <p:nvPicPr>
          <p:cNvPr id="333" name="Google Shape;33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5543" y="3864400"/>
            <a:ext cx="640916" cy="9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5"/>
          <p:cNvSpPr txBox="1"/>
          <p:nvPr/>
        </p:nvSpPr>
        <p:spPr>
          <a:xfrm>
            <a:off x="1172575" y="4145713"/>
            <a:ext cx="22290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Occlusion (Synthetic)</a:t>
            </a:r>
            <a:endParaRPr b="1" sz="1200"/>
          </a:p>
        </p:txBody>
      </p:sp>
      <p:sp>
        <p:nvSpPr>
          <p:cNvPr id="335" name="Google Shape;335;p25"/>
          <p:cNvSpPr txBox="1"/>
          <p:nvPr/>
        </p:nvSpPr>
        <p:spPr>
          <a:xfrm>
            <a:off x="6458925" y="1267350"/>
            <a:ext cx="1205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 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6374225" y="1736250"/>
            <a:ext cx="17679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Image recognition independent of location in the picture and viewport.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Learn essential features only.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246675" y="464700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Label Smoothing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1638775" y="1575275"/>
            <a:ext cx="994200" cy="2952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(Top Layer)</a:t>
            </a:r>
            <a:endParaRPr b="1" sz="1000"/>
          </a:p>
        </p:txBody>
      </p:sp>
      <p:sp>
        <p:nvSpPr>
          <p:cNvPr id="343" name="Google Shape;343;p26"/>
          <p:cNvSpPr/>
          <p:nvPr/>
        </p:nvSpPr>
        <p:spPr>
          <a:xfrm rot="-5400000">
            <a:off x="2598209" y="29223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3236925" y="1788800"/>
            <a:ext cx="222900" cy="24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Labels</a:t>
            </a:r>
            <a:endParaRPr b="1" sz="800"/>
          </a:p>
        </p:txBody>
      </p:sp>
      <p:cxnSp>
        <p:nvCxnSpPr>
          <p:cNvPr id="345" name="Google Shape;345;p26"/>
          <p:cNvCxnSpPr/>
          <p:nvPr/>
        </p:nvCxnSpPr>
        <p:spPr>
          <a:xfrm rot="5400000">
            <a:off x="2495050" y="1871300"/>
            <a:ext cx="975600" cy="27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6"/>
          <p:cNvSpPr txBox="1"/>
          <p:nvPr/>
        </p:nvSpPr>
        <p:spPr>
          <a:xfrm>
            <a:off x="2753775" y="1253887"/>
            <a:ext cx="994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Prediction</a:t>
            </a:r>
            <a:endParaRPr b="1" sz="900"/>
          </a:p>
        </p:txBody>
      </p:sp>
      <p:cxnSp>
        <p:nvCxnSpPr>
          <p:cNvPr id="347" name="Google Shape;347;p26"/>
          <p:cNvCxnSpPr/>
          <p:nvPr/>
        </p:nvCxnSpPr>
        <p:spPr>
          <a:xfrm flipH="1">
            <a:off x="3528050" y="1881350"/>
            <a:ext cx="570000" cy="42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26"/>
          <p:cNvSpPr txBox="1"/>
          <p:nvPr/>
        </p:nvSpPr>
        <p:spPr>
          <a:xfrm>
            <a:off x="4063775" y="1685063"/>
            <a:ext cx="9942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One-Hot Encoded Ground Truth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</a:rPr>
              <a:t>Hard Targets:</a:t>
            </a:r>
            <a:br>
              <a:rPr b="1" lang="en" sz="1200">
                <a:solidFill>
                  <a:srgbClr val="38761D"/>
                </a:solidFill>
              </a:rPr>
            </a:br>
            <a:r>
              <a:rPr b="1" lang="en" sz="1200">
                <a:solidFill>
                  <a:srgbClr val="38761D"/>
                </a:solidFill>
              </a:rPr>
              <a:t>T = 1</a:t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</a:rPr>
              <a:t>F = 0</a:t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349" name="Google Shape;349;p26"/>
          <p:cNvSpPr/>
          <p:nvPr/>
        </p:nvSpPr>
        <p:spPr>
          <a:xfrm rot="5400000">
            <a:off x="3781350" y="4134800"/>
            <a:ext cx="819300" cy="685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4625325" y="4214312"/>
            <a:ext cx="994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Loss Function</a:t>
            </a:r>
            <a:endParaRPr b="1" sz="900"/>
          </a:p>
        </p:txBody>
      </p:sp>
      <p:sp>
        <p:nvSpPr>
          <p:cNvPr id="351" name="Google Shape;351;p26"/>
          <p:cNvSpPr txBox="1"/>
          <p:nvPr/>
        </p:nvSpPr>
        <p:spPr>
          <a:xfrm>
            <a:off x="5711250" y="1738875"/>
            <a:ext cx="15117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Clear delineation in most cases between the predicted label and other labels.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5711250" y="1394425"/>
            <a:ext cx="2615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 </a:t>
            </a:r>
            <a:r>
              <a:rPr b="1" lang="en">
                <a:solidFill>
                  <a:srgbClr val="A61C00"/>
                </a:solidFill>
              </a:rPr>
              <a:t>CON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7219750" y="1738875"/>
            <a:ext cx="11067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Overconfident in prediction.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Prone to overfitting.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Distances from truth label and non-truth can vary greatly.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246675" y="464700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Label Smoothing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1638775" y="1575275"/>
            <a:ext cx="994200" cy="2952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(Top Layer)</a:t>
            </a:r>
            <a:endParaRPr b="1" sz="1000"/>
          </a:p>
        </p:txBody>
      </p:sp>
      <p:sp>
        <p:nvSpPr>
          <p:cNvPr id="360" name="Google Shape;360;p27"/>
          <p:cNvSpPr/>
          <p:nvPr/>
        </p:nvSpPr>
        <p:spPr>
          <a:xfrm rot="-5400000">
            <a:off x="2598209" y="292234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3236925" y="1788800"/>
            <a:ext cx="222900" cy="24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Labels</a:t>
            </a:r>
            <a:endParaRPr b="1" sz="800"/>
          </a:p>
        </p:txBody>
      </p:sp>
      <p:cxnSp>
        <p:nvCxnSpPr>
          <p:cNvPr id="362" name="Google Shape;362;p27"/>
          <p:cNvCxnSpPr/>
          <p:nvPr/>
        </p:nvCxnSpPr>
        <p:spPr>
          <a:xfrm rot="5400000">
            <a:off x="2495050" y="1871300"/>
            <a:ext cx="975600" cy="27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7"/>
          <p:cNvSpPr txBox="1"/>
          <p:nvPr/>
        </p:nvSpPr>
        <p:spPr>
          <a:xfrm>
            <a:off x="2753775" y="1253887"/>
            <a:ext cx="994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Prediction</a:t>
            </a:r>
            <a:endParaRPr b="1" sz="900"/>
          </a:p>
        </p:txBody>
      </p:sp>
      <p:cxnSp>
        <p:nvCxnSpPr>
          <p:cNvPr id="364" name="Google Shape;364;p27"/>
          <p:cNvCxnSpPr/>
          <p:nvPr/>
        </p:nvCxnSpPr>
        <p:spPr>
          <a:xfrm flipH="1">
            <a:off x="3528050" y="1881350"/>
            <a:ext cx="570000" cy="42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7"/>
          <p:cNvSpPr txBox="1"/>
          <p:nvPr/>
        </p:nvSpPr>
        <p:spPr>
          <a:xfrm>
            <a:off x="4063775" y="1685063"/>
            <a:ext cx="9942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One-Hot Encoded Ground Truth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</a:rPr>
              <a:t>Soft</a:t>
            </a:r>
            <a:r>
              <a:rPr b="1" lang="en" sz="1200">
                <a:solidFill>
                  <a:srgbClr val="38761D"/>
                </a:solidFill>
              </a:rPr>
              <a:t> Targets:</a:t>
            </a:r>
            <a:br>
              <a:rPr b="1" lang="en" sz="1200">
                <a:solidFill>
                  <a:srgbClr val="38761D"/>
                </a:solidFill>
              </a:rPr>
            </a:br>
            <a:r>
              <a:rPr b="1" lang="en" sz="1200">
                <a:solidFill>
                  <a:srgbClr val="38761D"/>
                </a:solidFill>
              </a:rPr>
              <a:t>T = 1 - 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</a:rPr>
              <a:t>α</a:t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</a:rPr>
              <a:t>F = 0 + 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</a:rPr>
              <a:t>α</a:t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366" name="Google Shape;366;p27"/>
          <p:cNvSpPr/>
          <p:nvPr/>
        </p:nvSpPr>
        <p:spPr>
          <a:xfrm rot="5400000">
            <a:off x="3781350" y="4134800"/>
            <a:ext cx="819300" cy="685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4625325" y="4214312"/>
            <a:ext cx="994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Loss Function</a:t>
            </a:r>
            <a:endParaRPr b="1" sz="900"/>
          </a:p>
        </p:txBody>
      </p:sp>
      <p:sp>
        <p:nvSpPr>
          <p:cNvPr id="368" name="Google Shape;368;p27"/>
          <p:cNvSpPr txBox="1"/>
          <p:nvPr/>
        </p:nvSpPr>
        <p:spPr>
          <a:xfrm>
            <a:off x="5711250" y="1738875"/>
            <a:ext cx="15117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Distances between truth label and non-truth labels more consistent (forming clusters).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Model less prone to overfitting and generalizes better.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5711250" y="1394425"/>
            <a:ext cx="2615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4088425" y="3298475"/>
            <a:ext cx="1511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Alpha is small number between 0 and 1</a:t>
            </a:r>
            <a:endParaRPr b="1" sz="900"/>
          </a:p>
        </p:txBody>
      </p:sp>
      <p:cxnSp>
        <p:nvCxnSpPr>
          <p:cNvPr id="371" name="Google Shape;371;p27"/>
          <p:cNvCxnSpPr/>
          <p:nvPr/>
        </p:nvCxnSpPr>
        <p:spPr>
          <a:xfrm flipH="1" rot="5400000">
            <a:off x="4239313" y="3120500"/>
            <a:ext cx="271800" cy="163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839929" y="2381489"/>
            <a:ext cx="3909600" cy="18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Objective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2375" y="1066913"/>
            <a:ext cx="8350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Explore methods of regularization and learning rates to prevent the training data from "fitting" to the weights in a compact model -- without use of historical methods such as dropout or data augmentation.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230848" y="3013462"/>
            <a:ext cx="1322100" cy="503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64" name="Google Shape;64;p14"/>
          <p:cNvSpPr/>
          <p:nvPr/>
        </p:nvSpPr>
        <p:spPr>
          <a:xfrm>
            <a:off x="3008031" y="2488998"/>
            <a:ext cx="822900" cy="1651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5" name="Google Shape;65;p14"/>
          <p:cNvSpPr/>
          <p:nvPr/>
        </p:nvSpPr>
        <p:spPr>
          <a:xfrm rot="-5400000">
            <a:off x="2331972" y="3186015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5400000">
            <a:off x="3616596" y="3199527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076024" y="2466208"/>
            <a:ext cx="822900" cy="1651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8" name="Google Shape;68;p14"/>
          <p:cNvSpPr/>
          <p:nvPr/>
        </p:nvSpPr>
        <p:spPr>
          <a:xfrm rot="-5400000">
            <a:off x="4684601" y="317613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144029" y="2488998"/>
            <a:ext cx="822900" cy="1651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" name="Google Shape;70;p14"/>
          <p:cNvSpPr/>
          <p:nvPr/>
        </p:nvSpPr>
        <p:spPr>
          <a:xfrm rot="-5400000">
            <a:off x="5752618" y="3199527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091775" y="3003569"/>
            <a:ext cx="1322100" cy="503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6175372" y="3013471"/>
            <a:ext cx="734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3" name="Google Shape;73;p14"/>
          <p:cNvSpPr/>
          <p:nvPr/>
        </p:nvSpPr>
        <p:spPr>
          <a:xfrm rot="-5400000">
            <a:off x="6583818" y="3235482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91547" y="2241419"/>
            <a:ext cx="190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Augmentation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(Translation Invariance)</a:t>
            </a:r>
            <a:endParaRPr b="1" sz="1000"/>
          </a:p>
        </p:txBody>
      </p:sp>
      <p:cxnSp>
        <p:nvCxnSpPr>
          <p:cNvPr id="75" name="Google Shape;75;p14"/>
          <p:cNvCxnSpPr/>
          <p:nvPr/>
        </p:nvCxnSpPr>
        <p:spPr>
          <a:xfrm flipH="1" rot="-5400000">
            <a:off x="1313399" y="2627207"/>
            <a:ext cx="306300" cy="33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684619" y="3974210"/>
            <a:ext cx="190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Augmentation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(Occlusion)</a:t>
            </a:r>
            <a:endParaRPr b="1" sz="1000"/>
          </a:p>
        </p:txBody>
      </p:sp>
      <p:cxnSp>
        <p:nvCxnSpPr>
          <p:cNvPr id="77" name="Google Shape;77;p14"/>
          <p:cNvCxnSpPr/>
          <p:nvPr/>
        </p:nvCxnSpPr>
        <p:spPr>
          <a:xfrm rot="-5400000">
            <a:off x="1315597" y="3550421"/>
            <a:ext cx="416400" cy="48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7883550" y="2527686"/>
            <a:ext cx="126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Label Smoothing</a:t>
            </a:r>
            <a:endParaRPr b="1" sz="1000"/>
          </a:p>
        </p:txBody>
      </p:sp>
      <p:cxnSp>
        <p:nvCxnSpPr>
          <p:cNvPr id="79" name="Google Shape;79;p14"/>
          <p:cNvCxnSpPr/>
          <p:nvPr/>
        </p:nvCxnSpPr>
        <p:spPr>
          <a:xfrm rot="5400000">
            <a:off x="8326745" y="2691637"/>
            <a:ext cx="285000" cy="31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3338925" y="4481847"/>
            <a:ext cx="27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 Regularization, Batch Normalization</a:t>
            </a:r>
            <a:endParaRPr b="1"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3517332" y="4873731"/>
            <a:ext cx="30081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Learning Rate, Batch Size, Warmup</a:t>
            </a:r>
            <a:endParaRPr b="1" sz="1000"/>
          </a:p>
        </p:txBody>
      </p:sp>
      <p:cxnSp>
        <p:nvCxnSpPr>
          <p:cNvPr id="82" name="Google Shape;82;p14"/>
          <p:cNvCxnSpPr/>
          <p:nvPr/>
        </p:nvCxnSpPr>
        <p:spPr>
          <a:xfrm flipH="1" rot="5400000">
            <a:off x="6998099" y="3659731"/>
            <a:ext cx="266100" cy="26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 rot="-5400000">
            <a:off x="4575919" y="2889147"/>
            <a:ext cx="177300" cy="3008100"/>
          </a:xfrm>
          <a:prstGeom prst="leftBrace">
            <a:avLst>
              <a:gd fmla="val 8333" name="adj1"/>
              <a:gd fmla="val 4969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-5400000">
            <a:off x="4823549" y="1218041"/>
            <a:ext cx="177300" cy="7227600"/>
          </a:xfrm>
          <a:prstGeom prst="leftBrace">
            <a:avLst>
              <a:gd fmla="val 8333" name="adj1"/>
              <a:gd fmla="val 4969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 rot="5400000">
            <a:off x="6924997" y="2637379"/>
            <a:ext cx="285000" cy="31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6955290" y="2466208"/>
            <a:ext cx="126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Dropout</a:t>
            </a:r>
            <a:endParaRPr b="1" sz="1000"/>
          </a:p>
        </p:txBody>
      </p:sp>
      <p:sp>
        <p:nvSpPr>
          <p:cNvPr id="87" name="Google Shape;87;p14"/>
          <p:cNvSpPr txBox="1"/>
          <p:nvPr/>
        </p:nvSpPr>
        <p:spPr>
          <a:xfrm>
            <a:off x="7050774" y="3879077"/>
            <a:ext cx="126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Noise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Questions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11700" y="1307525"/>
            <a:ext cx="84471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Can we generalize a compact model without image augmentation?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is training time effected?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small can a compact model be made and maintain accuracy on the validation/test data?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Concepts in this Lab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11700" y="1307525"/>
            <a:ext cx="85206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 vs. Micro Architecture in Convolutional Neural Networks.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Meta-Parameters make models AutoML-friendly.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Macro/Micro architecture of ResNet (used in this lab).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Principle behind layer regularization.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Principle behind warmup and learning rate schedule.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38650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What is Overfitting?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147300" y="2180850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147300" y="2530675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147300" y="2880500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833250" y="1989938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833250" y="2350438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833250" y="2710925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833250" y="307141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495525" y="234351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495525" y="271781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>
            <a:stCxn id="105" idx="6"/>
            <a:endCxn id="108" idx="2"/>
          </p:cNvCxnSpPr>
          <p:nvPr/>
        </p:nvCxnSpPr>
        <p:spPr>
          <a:xfrm flipH="1" rot="10800000">
            <a:off x="3435300" y="2134050"/>
            <a:ext cx="398100" cy="19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6" idx="6"/>
          </p:cNvCxnSpPr>
          <p:nvPr/>
        </p:nvCxnSpPr>
        <p:spPr>
          <a:xfrm flipH="1" rot="10800000">
            <a:off x="3435300" y="2468875"/>
            <a:ext cx="398100" cy="20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7" idx="6"/>
            <a:endCxn id="110" idx="2"/>
          </p:cNvCxnSpPr>
          <p:nvPr/>
        </p:nvCxnSpPr>
        <p:spPr>
          <a:xfrm flipH="1" rot="10800000">
            <a:off x="3435300" y="2855000"/>
            <a:ext cx="398100" cy="16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endCxn id="109" idx="1"/>
          </p:cNvCxnSpPr>
          <p:nvPr/>
        </p:nvCxnSpPr>
        <p:spPr>
          <a:xfrm>
            <a:off x="3435027" y="2324814"/>
            <a:ext cx="440400" cy="6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endCxn id="110" idx="2"/>
          </p:cNvCxnSpPr>
          <p:nvPr/>
        </p:nvCxnSpPr>
        <p:spPr>
          <a:xfrm>
            <a:off x="3435150" y="2687225"/>
            <a:ext cx="398100" cy="16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07" idx="6"/>
            <a:endCxn id="111" idx="2"/>
          </p:cNvCxnSpPr>
          <p:nvPr/>
        </p:nvCxnSpPr>
        <p:spPr>
          <a:xfrm>
            <a:off x="3435300" y="3024500"/>
            <a:ext cx="398100" cy="19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endCxn id="110" idx="1"/>
          </p:cNvCxnSpPr>
          <p:nvPr/>
        </p:nvCxnSpPr>
        <p:spPr>
          <a:xfrm>
            <a:off x="3430527" y="2319002"/>
            <a:ext cx="444900" cy="43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106" idx="6"/>
            <a:endCxn id="111" idx="2"/>
          </p:cNvCxnSpPr>
          <p:nvPr/>
        </p:nvCxnSpPr>
        <p:spPr>
          <a:xfrm>
            <a:off x="3435300" y="2674675"/>
            <a:ext cx="398100" cy="54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endCxn id="111" idx="1"/>
          </p:cNvCxnSpPr>
          <p:nvPr/>
        </p:nvCxnSpPr>
        <p:spPr>
          <a:xfrm>
            <a:off x="3435327" y="2318889"/>
            <a:ext cx="440100" cy="79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endCxn id="109" idx="3"/>
          </p:cNvCxnSpPr>
          <p:nvPr/>
        </p:nvCxnSpPr>
        <p:spPr>
          <a:xfrm flipH="1" rot="10800000">
            <a:off x="3435327" y="2596261"/>
            <a:ext cx="440100" cy="43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06" idx="6"/>
            <a:endCxn id="108" idx="2"/>
          </p:cNvCxnSpPr>
          <p:nvPr/>
        </p:nvCxnSpPr>
        <p:spPr>
          <a:xfrm flipH="1" rot="10800000">
            <a:off x="3435300" y="2134075"/>
            <a:ext cx="398100" cy="54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07" idx="6"/>
            <a:endCxn id="108" idx="3"/>
          </p:cNvCxnSpPr>
          <p:nvPr/>
        </p:nvCxnSpPr>
        <p:spPr>
          <a:xfrm flipH="1" rot="10800000">
            <a:off x="3435300" y="2235800"/>
            <a:ext cx="440100" cy="78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11" idx="6"/>
            <a:endCxn id="113" idx="3"/>
          </p:cNvCxnSpPr>
          <p:nvPr/>
        </p:nvCxnSpPr>
        <p:spPr>
          <a:xfrm flipH="1" rot="10800000">
            <a:off x="4121250" y="2963713"/>
            <a:ext cx="416400" cy="25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11" idx="6"/>
            <a:endCxn id="112" idx="3"/>
          </p:cNvCxnSpPr>
          <p:nvPr/>
        </p:nvCxnSpPr>
        <p:spPr>
          <a:xfrm flipH="1" rot="10800000">
            <a:off x="4121250" y="2589313"/>
            <a:ext cx="416400" cy="6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stCxn id="110" idx="6"/>
            <a:endCxn id="112" idx="2"/>
          </p:cNvCxnSpPr>
          <p:nvPr/>
        </p:nvCxnSpPr>
        <p:spPr>
          <a:xfrm flipH="1" rot="10800000">
            <a:off x="4121250" y="2487425"/>
            <a:ext cx="374400" cy="36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10" idx="6"/>
            <a:endCxn id="113" idx="2"/>
          </p:cNvCxnSpPr>
          <p:nvPr/>
        </p:nvCxnSpPr>
        <p:spPr>
          <a:xfrm>
            <a:off x="4121250" y="2854925"/>
            <a:ext cx="374400" cy="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09" idx="6"/>
            <a:endCxn id="113" idx="2"/>
          </p:cNvCxnSpPr>
          <p:nvPr/>
        </p:nvCxnSpPr>
        <p:spPr>
          <a:xfrm>
            <a:off x="4121250" y="2494438"/>
            <a:ext cx="374400" cy="36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stCxn id="109" idx="6"/>
            <a:endCxn id="112" idx="2"/>
          </p:cNvCxnSpPr>
          <p:nvPr/>
        </p:nvCxnSpPr>
        <p:spPr>
          <a:xfrm flipH="1" rot="10800000">
            <a:off x="4121250" y="2487538"/>
            <a:ext cx="374400" cy="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08" idx="6"/>
            <a:endCxn id="113" idx="1"/>
          </p:cNvCxnSpPr>
          <p:nvPr/>
        </p:nvCxnSpPr>
        <p:spPr>
          <a:xfrm>
            <a:off x="4121250" y="2133938"/>
            <a:ext cx="416400" cy="6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endCxn id="112" idx="1"/>
          </p:cNvCxnSpPr>
          <p:nvPr/>
        </p:nvCxnSpPr>
        <p:spPr>
          <a:xfrm>
            <a:off x="4121302" y="2133989"/>
            <a:ext cx="416400" cy="25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 flipH="1" rot="10800000">
            <a:off x="4783477" y="2503989"/>
            <a:ext cx="2952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 flipH="1" rot="10800000">
            <a:off x="4783477" y="2861664"/>
            <a:ext cx="2952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818550" y="1635332"/>
            <a:ext cx="1904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Model learns the samples in the training data instead of the </a:t>
            </a:r>
            <a:r>
              <a:rPr b="1" i="1" lang="en" sz="1000">
                <a:solidFill>
                  <a:srgbClr val="3D85C6"/>
                </a:solidFill>
              </a:rPr>
              <a:t>essential features</a:t>
            </a:r>
            <a:r>
              <a:rPr b="1" lang="en" sz="1000"/>
              <a:t> to generalize on the unseen data.</a:t>
            </a:r>
            <a:endParaRPr b="1" sz="1000"/>
          </a:p>
        </p:txBody>
      </p:sp>
      <p:cxnSp>
        <p:nvCxnSpPr>
          <p:cNvPr id="137" name="Google Shape;137;p17"/>
          <p:cNvCxnSpPr/>
          <p:nvPr/>
        </p:nvCxnSpPr>
        <p:spPr>
          <a:xfrm>
            <a:off x="2527722" y="2180846"/>
            <a:ext cx="560100" cy="30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 txBox="1"/>
          <p:nvPr/>
        </p:nvSpPr>
        <p:spPr>
          <a:xfrm>
            <a:off x="5223600" y="2400950"/>
            <a:ext cx="26844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Training Accuracy ~100%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521425" y="3643275"/>
            <a:ext cx="819300" cy="685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5497325" y="3565125"/>
            <a:ext cx="2684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Test/Val Accuracy lags substantially behind and may even decrease (divergence)</a:t>
            </a:r>
            <a:endParaRPr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Size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509625" y="2472300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509625" y="2822125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509625" y="3171950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195575" y="2281388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195575" y="2641888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195575" y="3002375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195575" y="336286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857850" y="263496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857850" y="300926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8"/>
          <p:cNvCxnSpPr>
            <a:stCxn id="146" idx="6"/>
            <a:endCxn id="149" idx="2"/>
          </p:cNvCxnSpPr>
          <p:nvPr/>
        </p:nvCxnSpPr>
        <p:spPr>
          <a:xfrm flipH="1" rot="10800000">
            <a:off x="3797625" y="2425500"/>
            <a:ext cx="398100" cy="19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47" idx="6"/>
          </p:cNvCxnSpPr>
          <p:nvPr/>
        </p:nvCxnSpPr>
        <p:spPr>
          <a:xfrm flipH="1" rot="10800000">
            <a:off x="3797625" y="2760325"/>
            <a:ext cx="398100" cy="20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48" idx="6"/>
            <a:endCxn id="151" idx="2"/>
          </p:cNvCxnSpPr>
          <p:nvPr/>
        </p:nvCxnSpPr>
        <p:spPr>
          <a:xfrm flipH="1" rot="10800000">
            <a:off x="3797625" y="3146450"/>
            <a:ext cx="398100" cy="16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endCxn id="150" idx="1"/>
          </p:cNvCxnSpPr>
          <p:nvPr/>
        </p:nvCxnSpPr>
        <p:spPr>
          <a:xfrm>
            <a:off x="3797352" y="2616264"/>
            <a:ext cx="440400" cy="6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endCxn id="151" idx="2"/>
          </p:cNvCxnSpPr>
          <p:nvPr/>
        </p:nvCxnSpPr>
        <p:spPr>
          <a:xfrm>
            <a:off x="3797475" y="2978675"/>
            <a:ext cx="398100" cy="16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48" idx="6"/>
            <a:endCxn id="152" idx="2"/>
          </p:cNvCxnSpPr>
          <p:nvPr/>
        </p:nvCxnSpPr>
        <p:spPr>
          <a:xfrm>
            <a:off x="3797625" y="3315950"/>
            <a:ext cx="398100" cy="19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endCxn id="151" idx="1"/>
          </p:cNvCxnSpPr>
          <p:nvPr/>
        </p:nvCxnSpPr>
        <p:spPr>
          <a:xfrm>
            <a:off x="3792852" y="2610452"/>
            <a:ext cx="444900" cy="43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>
            <a:stCxn id="147" idx="6"/>
            <a:endCxn id="152" idx="2"/>
          </p:cNvCxnSpPr>
          <p:nvPr/>
        </p:nvCxnSpPr>
        <p:spPr>
          <a:xfrm>
            <a:off x="3797625" y="2966125"/>
            <a:ext cx="398100" cy="54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endCxn id="152" idx="1"/>
          </p:cNvCxnSpPr>
          <p:nvPr/>
        </p:nvCxnSpPr>
        <p:spPr>
          <a:xfrm>
            <a:off x="3797652" y="2610339"/>
            <a:ext cx="440100" cy="79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endCxn id="150" idx="3"/>
          </p:cNvCxnSpPr>
          <p:nvPr/>
        </p:nvCxnSpPr>
        <p:spPr>
          <a:xfrm flipH="1" rot="10800000">
            <a:off x="3797652" y="2887711"/>
            <a:ext cx="440100" cy="43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>
            <a:stCxn id="147" idx="6"/>
            <a:endCxn id="149" idx="2"/>
          </p:cNvCxnSpPr>
          <p:nvPr/>
        </p:nvCxnSpPr>
        <p:spPr>
          <a:xfrm flipH="1" rot="10800000">
            <a:off x="3797625" y="2425525"/>
            <a:ext cx="398100" cy="54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48" idx="6"/>
            <a:endCxn id="149" idx="3"/>
          </p:cNvCxnSpPr>
          <p:nvPr/>
        </p:nvCxnSpPr>
        <p:spPr>
          <a:xfrm flipH="1" rot="10800000">
            <a:off x="3797625" y="2527250"/>
            <a:ext cx="440100" cy="78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52" idx="6"/>
            <a:endCxn id="154" idx="3"/>
          </p:cNvCxnSpPr>
          <p:nvPr/>
        </p:nvCxnSpPr>
        <p:spPr>
          <a:xfrm flipH="1" rot="10800000">
            <a:off x="4483575" y="3255163"/>
            <a:ext cx="416400" cy="25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52" idx="6"/>
            <a:endCxn id="153" idx="3"/>
          </p:cNvCxnSpPr>
          <p:nvPr/>
        </p:nvCxnSpPr>
        <p:spPr>
          <a:xfrm flipH="1" rot="10800000">
            <a:off x="4483575" y="2880763"/>
            <a:ext cx="416400" cy="6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51" idx="6"/>
            <a:endCxn id="153" idx="2"/>
          </p:cNvCxnSpPr>
          <p:nvPr/>
        </p:nvCxnSpPr>
        <p:spPr>
          <a:xfrm flipH="1" rot="10800000">
            <a:off x="4483575" y="2778875"/>
            <a:ext cx="374400" cy="36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stCxn id="151" idx="6"/>
            <a:endCxn id="154" idx="2"/>
          </p:cNvCxnSpPr>
          <p:nvPr/>
        </p:nvCxnSpPr>
        <p:spPr>
          <a:xfrm>
            <a:off x="4483575" y="3146375"/>
            <a:ext cx="374400" cy="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>
            <a:stCxn id="150" idx="6"/>
            <a:endCxn id="154" idx="2"/>
          </p:cNvCxnSpPr>
          <p:nvPr/>
        </p:nvCxnSpPr>
        <p:spPr>
          <a:xfrm>
            <a:off x="4483575" y="2785888"/>
            <a:ext cx="374400" cy="36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>
            <a:stCxn id="150" idx="6"/>
            <a:endCxn id="153" idx="2"/>
          </p:cNvCxnSpPr>
          <p:nvPr/>
        </p:nvCxnSpPr>
        <p:spPr>
          <a:xfrm flipH="1" rot="10800000">
            <a:off x="4483575" y="2778988"/>
            <a:ext cx="374400" cy="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>
            <a:stCxn id="149" idx="6"/>
            <a:endCxn id="154" idx="1"/>
          </p:cNvCxnSpPr>
          <p:nvPr/>
        </p:nvCxnSpPr>
        <p:spPr>
          <a:xfrm>
            <a:off x="4483575" y="2425388"/>
            <a:ext cx="416400" cy="6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>
            <a:endCxn id="153" idx="1"/>
          </p:cNvCxnSpPr>
          <p:nvPr/>
        </p:nvCxnSpPr>
        <p:spPr>
          <a:xfrm>
            <a:off x="4483627" y="2425439"/>
            <a:ext cx="416400" cy="25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/>
          <p:nvPr/>
        </p:nvSpPr>
        <p:spPr>
          <a:xfrm>
            <a:off x="2138550" y="3459950"/>
            <a:ext cx="740400" cy="976800"/>
          </a:xfrm>
          <a:prstGeom prst="can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Entire Training Data</a:t>
            </a:r>
            <a:endParaRPr b="1" sz="900"/>
          </a:p>
        </p:txBody>
      </p:sp>
      <p:sp>
        <p:nvSpPr>
          <p:cNvPr id="176" name="Google Shape;176;p18"/>
          <p:cNvSpPr/>
          <p:nvPr/>
        </p:nvSpPr>
        <p:spPr>
          <a:xfrm>
            <a:off x="1977075" y="2008575"/>
            <a:ext cx="953100" cy="167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Single Example</a:t>
            </a:r>
            <a:endParaRPr b="1" sz="800"/>
          </a:p>
        </p:txBody>
      </p:sp>
      <p:sp>
        <p:nvSpPr>
          <p:cNvPr id="177" name="Google Shape;177;p18"/>
          <p:cNvSpPr/>
          <p:nvPr/>
        </p:nvSpPr>
        <p:spPr>
          <a:xfrm>
            <a:off x="2433925" y="2929900"/>
            <a:ext cx="567000" cy="487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 flipH="1" rot="10800000">
            <a:off x="2426025" y="2282700"/>
            <a:ext cx="574800" cy="489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86650" y="1888275"/>
            <a:ext cx="1945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85C6"/>
                </a:solidFill>
              </a:rPr>
              <a:t>Stochastic Gradient Descent</a:t>
            </a:r>
            <a:endParaRPr b="1" sz="1000">
              <a:solidFill>
                <a:srgbClr val="3D85C6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36650" y="3804350"/>
            <a:ext cx="1945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85C6"/>
                </a:solidFill>
              </a:rPr>
              <a:t>Batch</a:t>
            </a:r>
            <a:r>
              <a:rPr b="1" lang="en" sz="1000">
                <a:solidFill>
                  <a:srgbClr val="3D85C6"/>
                </a:solidFill>
              </a:rPr>
              <a:t> Gradient Descent</a:t>
            </a:r>
            <a:endParaRPr b="1" sz="1000">
              <a:solidFill>
                <a:srgbClr val="3D85C6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551900" y="1269809"/>
            <a:ext cx="191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Feed one example (instance) at a time and do backward </a:t>
            </a:r>
            <a:r>
              <a:rPr b="1" lang="en" sz="900"/>
              <a:t>propagation</a:t>
            </a:r>
            <a:r>
              <a:rPr b="1" lang="en" sz="900"/>
              <a:t>.</a:t>
            </a:r>
            <a:endParaRPr b="1" sz="900"/>
          </a:p>
        </p:txBody>
      </p:sp>
      <p:sp>
        <p:nvSpPr>
          <p:cNvPr id="182" name="Google Shape;182;p18"/>
          <p:cNvSpPr txBox="1"/>
          <p:nvPr/>
        </p:nvSpPr>
        <p:spPr>
          <a:xfrm>
            <a:off x="1642875" y="4479609"/>
            <a:ext cx="191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Feed entire training data and then do backward propagation.</a:t>
            </a:r>
            <a:endParaRPr b="1" sz="900"/>
          </a:p>
        </p:txBody>
      </p:sp>
      <p:sp>
        <p:nvSpPr>
          <p:cNvPr id="183" name="Google Shape;183;p18"/>
          <p:cNvSpPr txBox="1"/>
          <p:nvPr/>
        </p:nvSpPr>
        <p:spPr>
          <a:xfrm>
            <a:off x="5773650" y="1228550"/>
            <a:ext cx="2615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 </a:t>
            </a:r>
            <a:r>
              <a:rPr b="1" lang="en">
                <a:solidFill>
                  <a:srgbClr val="A61C00"/>
                </a:solidFill>
              </a:rPr>
              <a:t>CON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726375" y="1660275"/>
            <a:ext cx="1086900" cy="3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</a:rPr>
              <a:t>More likely to find global optima</a:t>
            </a:r>
            <a:r>
              <a:rPr b="1" lang="en" sz="900">
                <a:solidFill>
                  <a:srgbClr val="38761D"/>
                </a:solidFill>
              </a:rPr>
              <a:t>.</a:t>
            </a:r>
            <a:endParaRPr b="1" sz="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Will converge faster.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</a:rPr>
              <a:t>Acts as a smoothing factor in the loss is an average across all examples.</a:t>
            </a:r>
            <a:endParaRPr b="1" sz="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More likely to reach convergence.</a:t>
            </a:r>
            <a:endParaRPr b="1" sz="900"/>
          </a:p>
        </p:txBody>
      </p:sp>
      <p:sp>
        <p:nvSpPr>
          <p:cNvPr id="185" name="Google Shape;185;p18"/>
          <p:cNvSpPr txBox="1"/>
          <p:nvPr/>
        </p:nvSpPr>
        <p:spPr>
          <a:xfrm>
            <a:off x="7217825" y="1660275"/>
            <a:ext cx="11316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</a:rPr>
              <a:t>More prone to overfitting.</a:t>
            </a:r>
            <a:endParaRPr b="1" sz="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Training time is substantially longer per epoch.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Updates can be erratic swings and training never converges.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900"/>
            </a:br>
            <a:r>
              <a:rPr b="1" lang="en" sz="900">
                <a:solidFill>
                  <a:srgbClr val="CC0000"/>
                </a:solidFill>
              </a:rPr>
              <a:t>May converge on less optima.</a:t>
            </a:r>
            <a:endParaRPr b="1" sz="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Will take much longer to converge.</a:t>
            </a:r>
            <a:endParaRPr b="1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Mini-Batch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509625" y="2472300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3509625" y="2822125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3509625" y="3171950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4195575" y="2281388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195575" y="2641888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195575" y="3002375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4195575" y="336286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4857850" y="263496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857850" y="3009263"/>
            <a:ext cx="288000" cy="28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19"/>
          <p:cNvCxnSpPr>
            <a:stCxn id="191" idx="6"/>
            <a:endCxn id="194" idx="2"/>
          </p:cNvCxnSpPr>
          <p:nvPr/>
        </p:nvCxnSpPr>
        <p:spPr>
          <a:xfrm flipH="1" rot="10800000">
            <a:off x="3797625" y="2425500"/>
            <a:ext cx="398100" cy="19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>
            <a:stCxn id="192" idx="6"/>
          </p:cNvCxnSpPr>
          <p:nvPr/>
        </p:nvCxnSpPr>
        <p:spPr>
          <a:xfrm flipH="1" rot="10800000">
            <a:off x="3797625" y="2760325"/>
            <a:ext cx="398100" cy="20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9"/>
          <p:cNvCxnSpPr>
            <a:stCxn id="193" idx="6"/>
            <a:endCxn id="196" idx="2"/>
          </p:cNvCxnSpPr>
          <p:nvPr/>
        </p:nvCxnSpPr>
        <p:spPr>
          <a:xfrm flipH="1" rot="10800000">
            <a:off x="3797625" y="3146450"/>
            <a:ext cx="398100" cy="16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>
            <a:endCxn id="195" idx="1"/>
          </p:cNvCxnSpPr>
          <p:nvPr/>
        </p:nvCxnSpPr>
        <p:spPr>
          <a:xfrm>
            <a:off x="3797352" y="2616264"/>
            <a:ext cx="440400" cy="6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9"/>
          <p:cNvCxnSpPr>
            <a:endCxn id="196" idx="2"/>
          </p:cNvCxnSpPr>
          <p:nvPr/>
        </p:nvCxnSpPr>
        <p:spPr>
          <a:xfrm>
            <a:off x="3797475" y="2978675"/>
            <a:ext cx="398100" cy="16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>
            <a:stCxn id="193" idx="6"/>
            <a:endCxn id="197" idx="2"/>
          </p:cNvCxnSpPr>
          <p:nvPr/>
        </p:nvCxnSpPr>
        <p:spPr>
          <a:xfrm>
            <a:off x="3797625" y="3315950"/>
            <a:ext cx="398100" cy="19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>
            <a:endCxn id="196" idx="1"/>
          </p:cNvCxnSpPr>
          <p:nvPr/>
        </p:nvCxnSpPr>
        <p:spPr>
          <a:xfrm>
            <a:off x="3792852" y="2610452"/>
            <a:ext cx="444900" cy="43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>
            <a:stCxn id="192" idx="6"/>
            <a:endCxn id="197" idx="2"/>
          </p:cNvCxnSpPr>
          <p:nvPr/>
        </p:nvCxnSpPr>
        <p:spPr>
          <a:xfrm>
            <a:off x="3797625" y="2966125"/>
            <a:ext cx="398100" cy="54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>
            <a:endCxn id="197" idx="1"/>
          </p:cNvCxnSpPr>
          <p:nvPr/>
        </p:nvCxnSpPr>
        <p:spPr>
          <a:xfrm>
            <a:off x="3797652" y="2610339"/>
            <a:ext cx="440100" cy="79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endCxn id="195" idx="3"/>
          </p:cNvCxnSpPr>
          <p:nvPr/>
        </p:nvCxnSpPr>
        <p:spPr>
          <a:xfrm flipH="1" rot="10800000">
            <a:off x="3797652" y="2887711"/>
            <a:ext cx="440100" cy="43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stCxn id="192" idx="6"/>
            <a:endCxn id="194" idx="2"/>
          </p:cNvCxnSpPr>
          <p:nvPr/>
        </p:nvCxnSpPr>
        <p:spPr>
          <a:xfrm flipH="1" rot="10800000">
            <a:off x="3797625" y="2425525"/>
            <a:ext cx="398100" cy="54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stCxn id="193" idx="6"/>
            <a:endCxn id="194" idx="3"/>
          </p:cNvCxnSpPr>
          <p:nvPr/>
        </p:nvCxnSpPr>
        <p:spPr>
          <a:xfrm flipH="1" rot="10800000">
            <a:off x="3797625" y="2527250"/>
            <a:ext cx="440100" cy="78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>
            <a:stCxn id="197" idx="6"/>
            <a:endCxn id="199" idx="3"/>
          </p:cNvCxnSpPr>
          <p:nvPr/>
        </p:nvCxnSpPr>
        <p:spPr>
          <a:xfrm flipH="1" rot="10800000">
            <a:off x="4483575" y="3255163"/>
            <a:ext cx="416400" cy="25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>
            <a:stCxn id="197" idx="6"/>
            <a:endCxn id="198" idx="3"/>
          </p:cNvCxnSpPr>
          <p:nvPr/>
        </p:nvCxnSpPr>
        <p:spPr>
          <a:xfrm flipH="1" rot="10800000">
            <a:off x="4483575" y="2880763"/>
            <a:ext cx="416400" cy="6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>
            <a:stCxn id="196" idx="6"/>
            <a:endCxn id="198" idx="2"/>
          </p:cNvCxnSpPr>
          <p:nvPr/>
        </p:nvCxnSpPr>
        <p:spPr>
          <a:xfrm flipH="1" rot="10800000">
            <a:off x="4483575" y="2778875"/>
            <a:ext cx="374400" cy="36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196" idx="6"/>
            <a:endCxn id="199" idx="2"/>
          </p:cNvCxnSpPr>
          <p:nvPr/>
        </p:nvCxnSpPr>
        <p:spPr>
          <a:xfrm>
            <a:off x="4483575" y="3146375"/>
            <a:ext cx="374400" cy="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>
            <a:stCxn id="195" idx="6"/>
            <a:endCxn id="199" idx="2"/>
          </p:cNvCxnSpPr>
          <p:nvPr/>
        </p:nvCxnSpPr>
        <p:spPr>
          <a:xfrm>
            <a:off x="4483575" y="2785888"/>
            <a:ext cx="374400" cy="36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9"/>
          <p:cNvCxnSpPr>
            <a:stCxn id="195" idx="6"/>
            <a:endCxn id="198" idx="2"/>
          </p:cNvCxnSpPr>
          <p:nvPr/>
        </p:nvCxnSpPr>
        <p:spPr>
          <a:xfrm flipH="1" rot="10800000">
            <a:off x="4483575" y="2778988"/>
            <a:ext cx="374400" cy="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9"/>
          <p:cNvCxnSpPr>
            <a:stCxn id="194" idx="6"/>
            <a:endCxn id="199" idx="1"/>
          </p:cNvCxnSpPr>
          <p:nvPr/>
        </p:nvCxnSpPr>
        <p:spPr>
          <a:xfrm>
            <a:off x="4483575" y="2425388"/>
            <a:ext cx="416400" cy="6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9"/>
          <p:cNvCxnSpPr>
            <a:endCxn id="198" idx="1"/>
          </p:cNvCxnSpPr>
          <p:nvPr/>
        </p:nvCxnSpPr>
        <p:spPr>
          <a:xfrm>
            <a:off x="4483627" y="2425439"/>
            <a:ext cx="416400" cy="25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9"/>
          <p:cNvSpPr/>
          <p:nvPr/>
        </p:nvSpPr>
        <p:spPr>
          <a:xfrm>
            <a:off x="1303650" y="3934875"/>
            <a:ext cx="740400" cy="976800"/>
          </a:xfrm>
          <a:prstGeom prst="can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Entire Training Data</a:t>
            </a:r>
            <a:endParaRPr b="1" sz="900"/>
          </a:p>
        </p:txBody>
      </p:sp>
      <p:sp>
        <p:nvSpPr>
          <p:cNvPr id="221" name="Google Shape;221;p19"/>
          <p:cNvSpPr/>
          <p:nvPr/>
        </p:nvSpPr>
        <p:spPr>
          <a:xfrm>
            <a:off x="2385775" y="2818925"/>
            <a:ext cx="567000" cy="487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flipH="1" rot="5400000">
            <a:off x="2051075" y="3693325"/>
            <a:ext cx="574800" cy="489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148025" y="2918525"/>
            <a:ext cx="1945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85C6"/>
                </a:solidFill>
              </a:rPr>
              <a:t>Mini-</a:t>
            </a:r>
            <a:r>
              <a:rPr b="1" lang="en" sz="1000">
                <a:solidFill>
                  <a:srgbClr val="3D85C6"/>
                </a:solidFill>
              </a:rPr>
              <a:t>Batch Gradient Descent</a:t>
            </a:r>
            <a:endParaRPr b="1" sz="1000">
              <a:solidFill>
                <a:srgbClr val="3D85C6"/>
              </a:solidFill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1595925" y="1808496"/>
            <a:ext cx="191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Feed entire training data in batches, and do backward propagation after each batch.</a:t>
            </a:r>
            <a:endParaRPr b="1" sz="900"/>
          </a:p>
        </p:txBody>
      </p:sp>
      <p:sp>
        <p:nvSpPr>
          <p:cNvPr id="225" name="Google Shape;225;p19"/>
          <p:cNvSpPr txBox="1"/>
          <p:nvPr/>
        </p:nvSpPr>
        <p:spPr>
          <a:xfrm>
            <a:off x="6758250" y="1227675"/>
            <a:ext cx="1047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5520125" y="1660275"/>
            <a:ext cx="3312300" cy="3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Increase </a:t>
            </a:r>
            <a:r>
              <a:rPr b="1" lang="en" sz="1200"/>
              <a:t>likelihood of finding global optima.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Will converge more steadily (smoothing).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More resilient to overfitting.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Trade-off in training time.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27" name="Google Shape;227;p19"/>
          <p:cNvSpPr/>
          <p:nvPr/>
        </p:nvSpPr>
        <p:spPr>
          <a:xfrm>
            <a:off x="1965300" y="3362875"/>
            <a:ext cx="1086900" cy="167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Multiple</a:t>
            </a:r>
            <a:r>
              <a:rPr b="1" lang="en" sz="800"/>
              <a:t> Examples</a:t>
            </a:r>
            <a:endParaRPr b="1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Learning Rate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2507275" y="2042550"/>
            <a:ext cx="46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F9000"/>
                </a:solidFill>
              </a:rPr>
              <a:t>w(x) =  x + g(x, loss(batch))</a:t>
            </a:r>
            <a:r>
              <a:rPr b="1" lang="en" sz="1800">
                <a:solidFill>
                  <a:srgbClr val="BF9000"/>
                </a:solidFill>
              </a:rPr>
              <a:t> </a:t>
            </a:r>
            <a:endParaRPr b="1" sz="1800">
              <a:solidFill>
                <a:srgbClr val="BF9000"/>
              </a:solidFill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1224175" y="1745749"/>
            <a:ext cx="1767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Updated value of a weight x.</a:t>
            </a:r>
            <a:endParaRPr b="1" sz="900"/>
          </a:p>
        </p:txBody>
      </p:sp>
      <p:cxnSp>
        <p:nvCxnSpPr>
          <p:cNvPr id="235" name="Google Shape;235;p20"/>
          <p:cNvCxnSpPr>
            <a:endCxn id="233" idx="1"/>
          </p:cNvCxnSpPr>
          <p:nvPr/>
        </p:nvCxnSpPr>
        <p:spPr>
          <a:xfrm flipH="1" rot="-5400000">
            <a:off x="2168725" y="1990350"/>
            <a:ext cx="344400" cy="33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0"/>
          <p:cNvSpPr txBox="1"/>
          <p:nvPr/>
        </p:nvSpPr>
        <p:spPr>
          <a:xfrm>
            <a:off x="6422500" y="1398450"/>
            <a:ext cx="1810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Update to the weight based on the existing weight and average loss for the batch.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(i.e., gradient descent).</a:t>
            </a:r>
            <a:endParaRPr b="1" sz="900"/>
          </a:p>
        </p:txBody>
      </p:sp>
      <p:cxnSp>
        <p:nvCxnSpPr>
          <p:cNvPr id="237" name="Google Shape;237;p20"/>
          <p:cNvCxnSpPr>
            <a:stCxn id="236" idx="2"/>
          </p:cNvCxnSpPr>
          <p:nvPr/>
        </p:nvCxnSpPr>
        <p:spPr>
          <a:xfrm rot="5400000">
            <a:off x="6847750" y="1885500"/>
            <a:ext cx="323100" cy="637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0"/>
          <p:cNvSpPr txBox="1"/>
          <p:nvPr/>
        </p:nvSpPr>
        <p:spPr>
          <a:xfrm>
            <a:off x="3180975" y="2901250"/>
            <a:ext cx="2615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 </a:t>
            </a:r>
            <a:r>
              <a:rPr b="1" lang="en">
                <a:solidFill>
                  <a:srgbClr val="A61C00"/>
                </a:solidFill>
              </a:rPr>
              <a:t>CON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2350500" y="3314375"/>
            <a:ext cx="17679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Updates are moved directly in the direction to fit the last batch.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40" name="Google Shape;240;p20"/>
          <p:cNvSpPr txBox="1"/>
          <p:nvPr/>
        </p:nvSpPr>
        <p:spPr>
          <a:xfrm>
            <a:off x="4572000" y="3314375"/>
            <a:ext cx="1979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</a:rPr>
              <a:t>The loss between two batches can be radically different (and in different directions), that the weight swings back and forth.</a:t>
            </a:r>
            <a:endParaRPr b="1" sz="11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Learning Rate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2230250" y="2042550"/>
            <a:ext cx="493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F9000"/>
                </a:solidFill>
              </a:rPr>
              <a:t>w(x) =  x + (g(x, loss(batch)) * lr)</a:t>
            </a:r>
            <a:endParaRPr b="1" sz="1800">
              <a:solidFill>
                <a:srgbClr val="BF9000"/>
              </a:solidFill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6339900" y="1208087"/>
            <a:ext cx="1810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The learning rate (between 0 and 1) squashes each update into a smaller amount.</a:t>
            </a:r>
            <a:endParaRPr b="1" sz="900"/>
          </a:p>
        </p:txBody>
      </p:sp>
      <p:cxnSp>
        <p:nvCxnSpPr>
          <p:cNvPr id="248" name="Google Shape;248;p21"/>
          <p:cNvCxnSpPr/>
          <p:nvPr/>
        </p:nvCxnSpPr>
        <p:spPr>
          <a:xfrm rot="5400000">
            <a:off x="6667175" y="1798475"/>
            <a:ext cx="493200" cy="35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1"/>
          <p:cNvSpPr txBox="1"/>
          <p:nvPr/>
        </p:nvSpPr>
        <p:spPr>
          <a:xfrm>
            <a:off x="3180975" y="2901250"/>
            <a:ext cx="2615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PRO </a:t>
            </a:r>
            <a:r>
              <a:rPr b="1" lang="en"/>
              <a:t>                      </a:t>
            </a:r>
            <a:r>
              <a:rPr b="1" lang="en">
                <a:solidFill>
                  <a:srgbClr val="A61C00"/>
                </a:solidFill>
              </a:rPr>
              <a:t>CON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1923575" y="3314375"/>
            <a:ext cx="21948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Small learning rates smooth out wild swings, and less likely data will fit itself to the weights.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Larger learning rates allow searching for better optima.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51" name="Google Shape;251;p21"/>
          <p:cNvSpPr txBox="1"/>
          <p:nvPr/>
        </p:nvSpPr>
        <p:spPr>
          <a:xfrm>
            <a:off x="4572000" y="3314375"/>
            <a:ext cx="23511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</a:rPr>
              <a:t>Smaller the learning rate, the longer training will be to converge.</a:t>
            </a:r>
            <a:endParaRPr b="1" sz="11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</a:rPr>
              <a:t>Larger learning rates, the more likely the model will converge on lessor optima or not converge at all.</a:t>
            </a:r>
            <a:endParaRPr b="1" sz="11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