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9" r:id="rId5"/>
    <p:sldMasterId id="214748368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Lst>
  <p:sldSz cy="5143500" cx="9144000"/>
  <p:notesSz cx="6858000" cy="9144000"/>
  <p:embeddedFontLst>
    <p:embeddedFont>
      <p:font typeface="Roboto"/>
      <p:regular r:id="rId50"/>
      <p:bold r:id="rId51"/>
      <p:italic r:id="rId52"/>
      <p:boldItalic r:id="rId53"/>
    </p:embeddedFont>
    <p:embeddedFont>
      <p:font typeface="Google Sans"/>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9C9B22F-AEFE-4231-8040-87D956D7C81A}">
  <a:tblStyle styleId="{F9C9B22F-AEFE-4231-8040-87D956D7C81A}"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4.xml"/><Relationship Id="rId55" Type="http://schemas.openxmlformats.org/officeDocument/2006/relationships/font" Target="fonts/GoogleSans-bold.fntdata"/><Relationship Id="rId10" Type="http://schemas.openxmlformats.org/officeDocument/2006/relationships/slide" Target="slides/slide3.xml"/><Relationship Id="rId54" Type="http://schemas.openxmlformats.org/officeDocument/2006/relationships/font" Target="fonts/GoogleSans-regular.fntdata"/><Relationship Id="rId13" Type="http://schemas.openxmlformats.org/officeDocument/2006/relationships/slide" Target="slides/slide6.xml"/><Relationship Id="rId57" Type="http://schemas.openxmlformats.org/officeDocument/2006/relationships/font" Target="fonts/GoogleSans-boldItalic.fntdata"/><Relationship Id="rId12" Type="http://schemas.openxmlformats.org/officeDocument/2006/relationships/slide" Target="slides/slide5.xml"/><Relationship Id="rId56" Type="http://schemas.openxmlformats.org/officeDocument/2006/relationships/font" Target="fonts/GoogleSans-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3770f3b8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3770f3b83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419b4f741e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419b4f741e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419b4f741e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419b4f741e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419b4f741e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419b4f741e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419b4f741e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419b4f741e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419b4f741e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419b4f741e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419b4f741e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419b4f741e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419b4f741e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419b4f741e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419b4f741e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419b4f741e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6083c3c286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6083c3c286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625ebf788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625ebf788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083c3c28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083c3c28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625ebf788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625ebf788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625ebf788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625ebf788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625ebf788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625ebf788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g6083c3c286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6083c3c286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g625ebf788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625ebf788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g625ebf788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625ebf788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g625ebf788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625ebf788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g625ebf788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625ebf788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g6083c3c286_0_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6083c3c286_0_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g626e8667f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626e8667f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19b4f74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19b4f74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3" name="Shape 633"/>
        <p:cNvGrpSpPr/>
        <p:nvPr/>
      </p:nvGrpSpPr>
      <p:grpSpPr>
        <a:xfrm>
          <a:off x="0" y="0"/>
          <a:ext cx="0" cy="0"/>
          <a:chOff x="0" y="0"/>
          <a:chExt cx="0" cy="0"/>
        </a:xfrm>
      </p:grpSpPr>
      <p:sp>
        <p:nvSpPr>
          <p:cNvPr id="634" name="Google Shape;634;g626e8667f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626e8667f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Google Shape;666;g626e8667f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626e8667f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Google Shape;674;g626e8667f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626e8667f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g626e8667f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626e8667f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Google Shape;694;g626e8667f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626e8667f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0" name="Shape 700"/>
        <p:cNvGrpSpPr/>
        <p:nvPr/>
      </p:nvGrpSpPr>
      <p:grpSpPr>
        <a:xfrm>
          <a:off x="0" y="0"/>
          <a:ext cx="0" cy="0"/>
          <a:chOff x="0" y="0"/>
          <a:chExt cx="0" cy="0"/>
        </a:xfrm>
      </p:grpSpPr>
      <p:sp>
        <p:nvSpPr>
          <p:cNvPr id="701" name="Google Shape;701;g6083c3c286_0_1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6083c3c286_0_1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Google Shape;709;g626e8667f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626e8667f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Google Shape;716;g626e8667f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626e8667f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8" name="Shape 748"/>
        <p:cNvGrpSpPr/>
        <p:nvPr/>
      </p:nvGrpSpPr>
      <p:grpSpPr>
        <a:xfrm>
          <a:off x="0" y="0"/>
          <a:ext cx="0" cy="0"/>
          <a:chOff x="0" y="0"/>
          <a:chExt cx="0" cy="0"/>
        </a:xfrm>
      </p:grpSpPr>
      <p:sp>
        <p:nvSpPr>
          <p:cNvPr id="749" name="Google Shape;749;g626e8667f6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626e8667f6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9" name="Shape 769"/>
        <p:cNvGrpSpPr/>
        <p:nvPr/>
      </p:nvGrpSpPr>
      <p:grpSpPr>
        <a:xfrm>
          <a:off x="0" y="0"/>
          <a:ext cx="0" cy="0"/>
          <a:chOff x="0" y="0"/>
          <a:chExt cx="0" cy="0"/>
        </a:xfrm>
      </p:grpSpPr>
      <p:sp>
        <p:nvSpPr>
          <p:cNvPr id="770" name="Google Shape;770;g626e8667f6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626e8667f6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419b4f74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419b4f74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7" name="Shape 777"/>
        <p:cNvGrpSpPr/>
        <p:nvPr/>
      </p:nvGrpSpPr>
      <p:grpSpPr>
        <a:xfrm>
          <a:off x="0" y="0"/>
          <a:ext cx="0" cy="0"/>
          <a:chOff x="0" y="0"/>
          <a:chExt cx="0" cy="0"/>
        </a:xfrm>
      </p:grpSpPr>
      <p:sp>
        <p:nvSpPr>
          <p:cNvPr id="778" name="Google Shape;778;g626e8667f6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626e8667f6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5" name="Shape 785"/>
        <p:cNvGrpSpPr/>
        <p:nvPr/>
      </p:nvGrpSpPr>
      <p:grpSpPr>
        <a:xfrm>
          <a:off x="0" y="0"/>
          <a:ext cx="0" cy="0"/>
          <a:chOff x="0" y="0"/>
          <a:chExt cx="0" cy="0"/>
        </a:xfrm>
      </p:grpSpPr>
      <p:sp>
        <p:nvSpPr>
          <p:cNvPr id="786" name="Google Shape;786;g626e8667f6_0_2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626e8667f6_0_21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2" name="Shape 802"/>
        <p:cNvGrpSpPr/>
        <p:nvPr/>
      </p:nvGrpSpPr>
      <p:grpSpPr>
        <a:xfrm>
          <a:off x="0" y="0"/>
          <a:ext cx="0" cy="0"/>
          <a:chOff x="0" y="0"/>
          <a:chExt cx="0" cy="0"/>
        </a:xfrm>
      </p:grpSpPr>
      <p:sp>
        <p:nvSpPr>
          <p:cNvPr id="803" name="Google Shape;803;g61e717181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61e7171812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419b4f74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419b4f74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6083c3c286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6083c3c286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419b4f741e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419b4f741e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419b4f741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419b4f741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419b4f741e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419b4f741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jpg"/><Relationship Id="rId4" Type="http://schemas.openxmlformats.org/officeDocument/2006/relationships/image" Target="../media/image2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rt Slide" showMasterSp="0">
  <p:cSld name="Chart Slide">
    <p:bg>
      <p:bgPr>
        <a:solidFill>
          <a:srgbClr val="FFF7E5"/>
        </a:solidFill>
      </p:bgPr>
    </p:bg>
    <p:spTree>
      <p:nvGrpSpPr>
        <p:cNvPr id="53" name="Shape 5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Slide" showMasterSp="0">
  <p:cSld name="Code Slide">
    <p:bg>
      <p:bgPr>
        <a:solidFill>
          <a:srgbClr val="414141"/>
        </a:solidFill>
      </p:bgPr>
    </p:bg>
    <p:spTree>
      <p:nvGrpSpPr>
        <p:cNvPr id="54" name="Shape 5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ng Quote">
  <p:cSld name="(Avoid) Title, Subtitle, Bullets_1">
    <p:spTree>
      <p:nvGrpSpPr>
        <p:cNvPr id="55" name="Shape 55"/>
        <p:cNvGrpSpPr/>
        <p:nvPr/>
      </p:nvGrpSpPr>
      <p:grpSpPr>
        <a:xfrm>
          <a:off x="0" y="0"/>
          <a:ext cx="0" cy="0"/>
          <a:chOff x="0" y="0"/>
          <a:chExt cx="0" cy="0"/>
        </a:xfrm>
      </p:grpSpPr>
      <p:sp>
        <p:nvSpPr>
          <p:cNvPr id="56" name="Google Shape;56;p16"/>
          <p:cNvSpPr/>
          <p:nvPr/>
        </p:nvSpPr>
        <p:spPr>
          <a:xfrm>
            <a:off x="1803827" y="3307013"/>
            <a:ext cx="1677900" cy="30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00">
              <a:solidFill>
                <a:srgbClr val="747474"/>
              </a:solidFill>
              <a:latin typeface="Roboto"/>
              <a:ea typeface="Roboto"/>
              <a:cs typeface="Roboto"/>
              <a:sym typeface="Roboto"/>
            </a:endParaRPr>
          </a:p>
        </p:txBody>
      </p:sp>
      <p:sp>
        <p:nvSpPr>
          <p:cNvPr id="57" name="Google Shape;57;p16"/>
          <p:cNvSpPr txBox="1"/>
          <p:nvPr>
            <p:ph idx="1" type="body"/>
          </p:nvPr>
        </p:nvSpPr>
        <p:spPr>
          <a:xfrm>
            <a:off x="1661452" y="3562162"/>
            <a:ext cx="2538300" cy="401100"/>
          </a:xfrm>
          <a:prstGeom prst="rect">
            <a:avLst/>
          </a:prstGeom>
        </p:spPr>
        <p:txBody>
          <a:bodyPr anchorCtr="0" anchor="t" bIns="34275" lIns="34275" spcFirstLastPara="1" rIns="34275" wrap="square" tIns="34275">
            <a:noAutofit/>
          </a:bodyPr>
          <a:lstStyle>
            <a:lvl1pPr indent="-298450" lvl="0" marL="457200" rtl="0">
              <a:spcBef>
                <a:spcPts val="0"/>
              </a:spcBef>
              <a:spcAft>
                <a:spcPts val="0"/>
              </a:spcAft>
              <a:buClr>
                <a:srgbClr val="747474"/>
              </a:buClr>
              <a:buSzPts val="1100"/>
              <a:buFont typeface="Roboto"/>
              <a:buChar char="●"/>
              <a:defRPr sz="1100">
                <a:solidFill>
                  <a:srgbClr val="747474"/>
                </a:solidFill>
                <a:latin typeface="Roboto"/>
                <a:ea typeface="Roboto"/>
                <a:cs typeface="Roboto"/>
                <a:sym typeface="Roboto"/>
              </a:defRPr>
            </a:lvl1pPr>
            <a:lvl2pPr indent="-298450" lvl="1" marL="914400" rtl="0">
              <a:spcBef>
                <a:spcPts val="0"/>
              </a:spcBef>
              <a:spcAft>
                <a:spcPts val="0"/>
              </a:spcAft>
              <a:buClr>
                <a:srgbClr val="747474"/>
              </a:buClr>
              <a:buSzPts val="1100"/>
              <a:buFont typeface="Roboto"/>
              <a:buChar char="○"/>
              <a:defRPr sz="1100">
                <a:solidFill>
                  <a:srgbClr val="747474"/>
                </a:solidFill>
                <a:latin typeface="Roboto"/>
                <a:ea typeface="Roboto"/>
                <a:cs typeface="Roboto"/>
                <a:sym typeface="Roboto"/>
              </a:defRPr>
            </a:lvl2pPr>
            <a:lvl3pPr indent="-298450" lvl="2" marL="1371600" rtl="0">
              <a:spcBef>
                <a:spcPts val="0"/>
              </a:spcBef>
              <a:spcAft>
                <a:spcPts val="0"/>
              </a:spcAft>
              <a:buClr>
                <a:srgbClr val="747474"/>
              </a:buClr>
              <a:buSzPts val="1100"/>
              <a:buFont typeface="Roboto"/>
              <a:buChar char="■"/>
              <a:defRPr sz="1100">
                <a:solidFill>
                  <a:srgbClr val="747474"/>
                </a:solidFill>
                <a:latin typeface="Roboto"/>
                <a:ea typeface="Roboto"/>
                <a:cs typeface="Roboto"/>
                <a:sym typeface="Roboto"/>
              </a:defRPr>
            </a:lvl3pPr>
            <a:lvl4pPr indent="-298450" lvl="3" marL="1828800" rtl="0">
              <a:spcBef>
                <a:spcPts val="0"/>
              </a:spcBef>
              <a:spcAft>
                <a:spcPts val="0"/>
              </a:spcAft>
              <a:buClr>
                <a:srgbClr val="747474"/>
              </a:buClr>
              <a:buSzPts val="1100"/>
              <a:buFont typeface="Roboto"/>
              <a:buChar char="●"/>
              <a:defRPr sz="1100">
                <a:solidFill>
                  <a:srgbClr val="747474"/>
                </a:solidFill>
                <a:latin typeface="Roboto"/>
                <a:ea typeface="Roboto"/>
                <a:cs typeface="Roboto"/>
                <a:sym typeface="Roboto"/>
              </a:defRPr>
            </a:lvl4pPr>
            <a:lvl5pPr indent="-298450" lvl="4" marL="2286000" rtl="0">
              <a:spcBef>
                <a:spcPts val="0"/>
              </a:spcBef>
              <a:spcAft>
                <a:spcPts val="0"/>
              </a:spcAft>
              <a:buClr>
                <a:srgbClr val="747474"/>
              </a:buClr>
              <a:buSzPts val="1100"/>
              <a:buFont typeface="Roboto"/>
              <a:buChar char="○"/>
              <a:defRPr sz="1100">
                <a:solidFill>
                  <a:srgbClr val="747474"/>
                </a:solidFill>
                <a:latin typeface="Roboto"/>
                <a:ea typeface="Roboto"/>
                <a:cs typeface="Roboto"/>
                <a:sym typeface="Roboto"/>
              </a:defRPr>
            </a:lvl5pPr>
            <a:lvl6pPr indent="-298450" lvl="5" marL="2743200" rtl="0">
              <a:spcBef>
                <a:spcPts val="0"/>
              </a:spcBef>
              <a:spcAft>
                <a:spcPts val="0"/>
              </a:spcAft>
              <a:buClr>
                <a:srgbClr val="747474"/>
              </a:buClr>
              <a:buSzPts val="1100"/>
              <a:buFont typeface="Roboto"/>
              <a:buChar char="■"/>
              <a:defRPr sz="1100">
                <a:solidFill>
                  <a:srgbClr val="747474"/>
                </a:solidFill>
                <a:latin typeface="Roboto"/>
                <a:ea typeface="Roboto"/>
                <a:cs typeface="Roboto"/>
                <a:sym typeface="Roboto"/>
              </a:defRPr>
            </a:lvl6pPr>
            <a:lvl7pPr indent="-298450" lvl="6" marL="3200400" rtl="0">
              <a:spcBef>
                <a:spcPts val="0"/>
              </a:spcBef>
              <a:spcAft>
                <a:spcPts val="0"/>
              </a:spcAft>
              <a:buClr>
                <a:srgbClr val="747474"/>
              </a:buClr>
              <a:buSzPts val="1100"/>
              <a:buFont typeface="Roboto"/>
              <a:buChar char="●"/>
              <a:defRPr sz="1100">
                <a:solidFill>
                  <a:srgbClr val="747474"/>
                </a:solidFill>
                <a:latin typeface="Roboto"/>
                <a:ea typeface="Roboto"/>
                <a:cs typeface="Roboto"/>
                <a:sym typeface="Roboto"/>
              </a:defRPr>
            </a:lvl7pPr>
            <a:lvl8pPr indent="-298450" lvl="7" marL="3657600" rtl="0">
              <a:spcBef>
                <a:spcPts val="0"/>
              </a:spcBef>
              <a:spcAft>
                <a:spcPts val="0"/>
              </a:spcAft>
              <a:buClr>
                <a:srgbClr val="747474"/>
              </a:buClr>
              <a:buSzPts val="1100"/>
              <a:buFont typeface="Roboto"/>
              <a:buChar char="○"/>
              <a:defRPr sz="1100">
                <a:solidFill>
                  <a:srgbClr val="747474"/>
                </a:solidFill>
                <a:latin typeface="Roboto"/>
                <a:ea typeface="Roboto"/>
                <a:cs typeface="Roboto"/>
                <a:sym typeface="Roboto"/>
              </a:defRPr>
            </a:lvl8pPr>
            <a:lvl9pPr indent="-298450" lvl="8" marL="4114800" rtl="0">
              <a:spcBef>
                <a:spcPts val="0"/>
              </a:spcBef>
              <a:spcAft>
                <a:spcPts val="0"/>
              </a:spcAft>
              <a:buClr>
                <a:srgbClr val="747474"/>
              </a:buClr>
              <a:buSzPts val="1100"/>
              <a:buFont typeface="Roboto"/>
              <a:buChar char="■"/>
              <a:defRPr sz="1100">
                <a:solidFill>
                  <a:srgbClr val="747474"/>
                </a:solidFill>
                <a:latin typeface="Roboto"/>
                <a:ea typeface="Roboto"/>
                <a:cs typeface="Roboto"/>
                <a:sym typeface="Roboto"/>
              </a:defRPr>
            </a:lvl9pPr>
          </a:lstStyle>
          <a:p/>
        </p:txBody>
      </p:sp>
      <p:sp>
        <p:nvSpPr>
          <p:cNvPr id="58" name="Google Shape;58;p16"/>
          <p:cNvSpPr txBox="1"/>
          <p:nvPr>
            <p:ph type="title"/>
          </p:nvPr>
        </p:nvSpPr>
        <p:spPr>
          <a:xfrm>
            <a:off x="1119778" y="1559503"/>
            <a:ext cx="6162600" cy="1406700"/>
          </a:xfrm>
          <a:prstGeom prst="rect">
            <a:avLst/>
          </a:prstGeom>
        </p:spPr>
        <p:txBody>
          <a:bodyPr anchorCtr="0" anchor="t" bIns="34275" lIns="34275" spcFirstLastPara="1" rIns="34275" wrap="square" tIns="3427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59" name="Google Shape;59;p16"/>
          <p:cNvPicPr preferRelativeResize="0"/>
          <p:nvPr/>
        </p:nvPicPr>
        <p:blipFill rotWithShape="1">
          <a:blip r:embed="rId2">
            <a:alphaModFix/>
          </a:blip>
          <a:srcRect b="0" l="0" r="51390" t="0"/>
          <a:stretch/>
        </p:blipFill>
        <p:spPr>
          <a:xfrm rot="5400000">
            <a:off x="1094392" y="3509616"/>
            <a:ext cx="473595" cy="547922"/>
          </a:xfrm>
          <a:prstGeom prst="rect">
            <a:avLst/>
          </a:prstGeom>
          <a:noFill/>
          <a:ln>
            <a:noFill/>
          </a:ln>
        </p:spPr>
      </p:pic>
      <p:pic>
        <p:nvPicPr>
          <p:cNvPr id="60" name="Google Shape;60;p16"/>
          <p:cNvPicPr preferRelativeResize="0"/>
          <p:nvPr/>
        </p:nvPicPr>
        <p:blipFill rotWithShape="1">
          <a:blip r:embed="rId3">
            <a:alphaModFix/>
          </a:blip>
          <a:srcRect b="17676" l="0" r="0" t="17669"/>
          <a:stretch/>
        </p:blipFill>
        <p:spPr>
          <a:xfrm>
            <a:off x="7462686" y="4463442"/>
            <a:ext cx="1029413" cy="355912"/>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with long title and links" showMasterSp="0">
  <p:cSld name="thank you_2_1">
    <p:bg>
      <p:bgPr>
        <a:solidFill>
          <a:srgbClr val="FFFFFF">
            <a:alpha val="16540"/>
          </a:srgbClr>
        </a:solidFill>
      </p:bgPr>
    </p:bg>
    <p:spTree>
      <p:nvGrpSpPr>
        <p:cNvPr id="61" name="Shape 61"/>
        <p:cNvGrpSpPr/>
        <p:nvPr/>
      </p:nvGrpSpPr>
      <p:grpSpPr>
        <a:xfrm>
          <a:off x="0" y="0"/>
          <a:ext cx="0" cy="0"/>
          <a:chOff x="0" y="0"/>
          <a:chExt cx="0" cy="0"/>
        </a:xfrm>
      </p:grpSpPr>
      <p:sp>
        <p:nvSpPr>
          <p:cNvPr id="62" name="Google Shape;62;p17"/>
          <p:cNvSpPr txBox="1"/>
          <p:nvPr>
            <p:ph idx="1" type="body"/>
          </p:nvPr>
        </p:nvSpPr>
        <p:spPr>
          <a:xfrm>
            <a:off x="1631206" y="3394750"/>
            <a:ext cx="1558200" cy="272400"/>
          </a:xfrm>
          <a:prstGeom prst="rect">
            <a:avLst/>
          </a:prstGeom>
        </p:spPr>
        <p:txBody>
          <a:bodyPr anchorCtr="0" anchor="t" bIns="34275" lIns="34275" spcFirstLastPara="1" rIns="34275" wrap="square" tIns="34275">
            <a:noAutofit/>
          </a:bodyPr>
          <a:lstStyle>
            <a:lvl1pPr indent="-323850" lvl="0" marL="457200" rtl="0">
              <a:spcBef>
                <a:spcPts val="0"/>
              </a:spcBef>
              <a:spcAft>
                <a:spcPts val="0"/>
              </a:spcAft>
              <a:buClr>
                <a:srgbClr val="FF6C00"/>
              </a:buClr>
              <a:buSzPts val="1500"/>
              <a:buChar char="●"/>
              <a:defRPr>
                <a:solidFill>
                  <a:srgbClr val="FF6C00"/>
                </a:solidFill>
              </a:defRPr>
            </a:lvl1pPr>
            <a:lvl2pPr indent="-323850" lvl="1" marL="914400" rtl="0">
              <a:spcBef>
                <a:spcPts val="0"/>
              </a:spcBef>
              <a:spcAft>
                <a:spcPts val="0"/>
              </a:spcAft>
              <a:buClr>
                <a:srgbClr val="FF6C00"/>
              </a:buClr>
              <a:buSzPts val="1500"/>
              <a:buChar char="○"/>
              <a:defRPr>
                <a:solidFill>
                  <a:srgbClr val="FF6C00"/>
                </a:solidFill>
              </a:defRPr>
            </a:lvl2pPr>
            <a:lvl3pPr indent="-323850" lvl="2" marL="1371600" rtl="0">
              <a:spcBef>
                <a:spcPts val="0"/>
              </a:spcBef>
              <a:spcAft>
                <a:spcPts val="0"/>
              </a:spcAft>
              <a:buClr>
                <a:srgbClr val="FF6C00"/>
              </a:buClr>
              <a:buSzPts val="1500"/>
              <a:buChar char="■"/>
              <a:defRPr>
                <a:solidFill>
                  <a:srgbClr val="FF6C00"/>
                </a:solidFill>
              </a:defRPr>
            </a:lvl3pPr>
            <a:lvl4pPr indent="-323850" lvl="3" marL="1828800" rtl="0">
              <a:spcBef>
                <a:spcPts val="0"/>
              </a:spcBef>
              <a:spcAft>
                <a:spcPts val="0"/>
              </a:spcAft>
              <a:buClr>
                <a:srgbClr val="FF6C00"/>
              </a:buClr>
              <a:buSzPts val="1500"/>
              <a:buChar char="●"/>
              <a:defRPr>
                <a:solidFill>
                  <a:srgbClr val="FF6C00"/>
                </a:solidFill>
              </a:defRPr>
            </a:lvl4pPr>
            <a:lvl5pPr indent="-323850" lvl="4" marL="2286000" rtl="0">
              <a:spcBef>
                <a:spcPts val="0"/>
              </a:spcBef>
              <a:spcAft>
                <a:spcPts val="0"/>
              </a:spcAft>
              <a:buClr>
                <a:srgbClr val="FF6C00"/>
              </a:buClr>
              <a:buSzPts val="1500"/>
              <a:buChar char="○"/>
              <a:defRPr>
                <a:solidFill>
                  <a:srgbClr val="FF6C00"/>
                </a:solidFill>
              </a:defRPr>
            </a:lvl5pPr>
            <a:lvl6pPr indent="-323850" lvl="5" marL="2743200" rtl="0">
              <a:spcBef>
                <a:spcPts val="0"/>
              </a:spcBef>
              <a:spcAft>
                <a:spcPts val="0"/>
              </a:spcAft>
              <a:buClr>
                <a:srgbClr val="FF6C00"/>
              </a:buClr>
              <a:buSzPts val="1500"/>
              <a:buChar char="■"/>
              <a:defRPr>
                <a:solidFill>
                  <a:srgbClr val="FF6C00"/>
                </a:solidFill>
              </a:defRPr>
            </a:lvl6pPr>
            <a:lvl7pPr indent="-323850" lvl="6" marL="3200400" rtl="0">
              <a:spcBef>
                <a:spcPts val="0"/>
              </a:spcBef>
              <a:spcAft>
                <a:spcPts val="0"/>
              </a:spcAft>
              <a:buClr>
                <a:srgbClr val="FF6C00"/>
              </a:buClr>
              <a:buSzPts val="1500"/>
              <a:buChar char="●"/>
              <a:defRPr>
                <a:solidFill>
                  <a:srgbClr val="FF6C00"/>
                </a:solidFill>
              </a:defRPr>
            </a:lvl7pPr>
            <a:lvl8pPr indent="-323850" lvl="7" marL="3657600" rtl="0">
              <a:spcBef>
                <a:spcPts val="0"/>
              </a:spcBef>
              <a:spcAft>
                <a:spcPts val="0"/>
              </a:spcAft>
              <a:buClr>
                <a:srgbClr val="FF6C00"/>
              </a:buClr>
              <a:buSzPts val="1500"/>
              <a:buChar char="○"/>
              <a:defRPr>
                <a:solidFill>
                  <a:srgbClr val="FF6C00"/>
                </a:solidFill>
              </a:defRPr>
            </a:lvl8pPr>
            <a:lvl9pPr indent="-323850" lvl="8" marL="4114800" rtl="0">
              <a:spcBef>
                <a:spcPts val="0"/>
              </a:spcBef>
              <a:spcAft>
                <a:spcPts val="0"/>
              </a:spcAft>
              <a:buClr>
                <a:srgbClr val="FF6C00"/>
              </a:buClr>
              <a:buSzPts val="1500"/>
              <a:buChar char="■"/>
              <a:defRPr>
                <a:solidFill>
                  <a:srgbClr val="FF6C00"/>
                </a:solidFill>
              </a:defRPr>
            </a:lvl9pPr>
          </a:lstStyle>
          <a:p/>
        </p:txBody>
      </p:sp>
      <p:pic>
        <p:nvPicPr>
          <p:cNvPr id="63" name="Google Shape;63;p17"/>
          <p:cNvPicPr preferRelativeResize="0"/>
          <p:nvPr/>
        </p:nvPicPr>
        <p:blipFill rotWithShape="1">
          <a:blip r:embed="rId2">
            <a:alphaModFix/>
          </a:blip>
          <a:srcRect b="0" l="0" r="0" t="0"/>
          <a:stretch/>
        </p:blipFill>
        <p:spPr>
          <a:xfrm>
            <a:off x="971791" y="3301378"/>
            <a:ext cx="504884" cy="504888"/>
          </a:xfrm>
          <a:prstGeom prst="rect">
            <a:avLst/>
          </a:prstGeom>
          <a:noFill/>
          <a:ln>
            <a:noFill/>
          </a:ln>
        </p:spPr>
      </p:pic>
      <p:pic>
        <p:nvPicPr>
          <p:cNvPr id="64" name="Google Shape;64;p17"/>
          <p:cNvPicPr preferRelativeResize="0"/>
          <p:nvPr/>
        </p:nvPicPr>
        <p:blipFill rotWithShape="1">
          <a:blip r:embed="rId3">
            <a:alphaModFix/>
          </a:blip>
          <a:srcRect b="0" l="14809" r="20323" t="0"/>
          <a:stretch/>
        </p:blipFill>
        <p:spPr>
          <a:xfrm>
            <a:off x="803250" y="3498277"/>
            <a:ext cx="473400" cy="485400"/>
          </a:xfrm>
          <a:prstGeom prst="ellipse">
            <a:avLst/>
          </a:prstGeom>
          <a:noFill/>
          <a:ln>
            <a:noFill/>
          </a:ln>
        </p:spPr>
      </p:pic>
      <p:sp>
        <p:nvSpPr>
          <p:cNvPr id="65" name="Google Shape;65;p17"/>
          <p:cNvSpPr txBox="1"/>
          <p:nvPr>
            <p:ph idx="2" type="body"/>
          </p:nvPr>
        </p:nvSpPr>
        <p:spPr>
          <a:xfrm>
            <a:off x="5581706" y="2741841"/>
            <a:ext cx="3373200" cy="1228200"/>
          </a:xfrm>
          <a:prstGeom prst="rect">
            <a:avLst/>
          </a:prstGeom>
        </p:spPr>
        <p:txBody>
          <a:bodyPr anchorCtr="0" anchor="t" bIns="34275" lIns="34275" spcFirstLastPara="1" rIns="34275" wrap="square" tIns="34275">
            <a:noAutofit/>
          </a:bodyPr>
          <a:lstStyle>
            <a:lvl1pPr indent="-298450" lvl="0" marL="457200" rtl="0">
              <a:lnSpc>
                <a:spcPct val="150000"/>
              </a:lnSpc>
              <a:spcBef>
                <a:spcPts val="0"/>
              </a:spcBef>
              <a:spcAft>
                <a:spcPts val="0"/>
              </a:spcAft>
              <a:buClr>
                <a:srgbClr val="536DFE"/>
              </a:buClr>
              <a:buSzPts val="1100"/>
              <a:buChar char="●"/>
              <a:defRPr sz="1100">
                <a:solidFill>
                  <a:srgbClr val="536DFE"/>
                </a:solidFill>
              </a:defRPr>
            </a:lvl1pPr>
            <a:lvl2pPr indent="-298450" lvl="1" marL="914400" rtl="0">
              <a:lnSpc>
                <a:spcPct val="150000"/>
              </a:lnSpc>
              <a:spcBef>
                <a:spcPts val="0"/>
              </a:spcBef>
              <a:spcAft>
                <a:spcPts val="0"/>
              </a:spcAft>
              <a:buClr>
                <a:srgbClr val="536DFE"/>
              </a:buClr>
              <a:buSzPts val="1100"/>
              <a:buChar char="○"/>
              <a:defRPr sz="1100">
                <a:solidFill>
                  <a:srgbClr val="536DFE"/>
                </a:solidFill>
              </a:defRPr>
            </a:lvl2pPr>
            <a:lvl3pPr indent="-298450" lvl="2" marL="1371600" rtl="0">
              <a:lnSpc>
                <a:spcPct val="150000"/>
              </a:lnSpc>
              <a:spcBef>
                <a:spcPts val="0"/>
              </a:spcBef>
              <a:spcAft>
                <a:spcPts val="0"/>
              </a:spcAft>
              <a:buClr>
                <a:srgbClr val="536DFE"/>
              </a:buClr>
              <a:buSzPts val="1100"/>
              <a:buChar char="■"/>
              <a:defRPr sz="1100">
                <a:solidFill>
                  <a:srgbClr val="536DFE"/>
                </a:solidFill>
              </a:defRPr>
            </a:lvl3pPr>
            <a:lvl4pPr indent="-298450" lvl="3" marL="1828800" rtl="0">
              <a:lnSpc>
                <a:spcPct val="150000"/>
              </a:lnSpc>
              <a:spcBef>
                <a:spcPts val="0"/>
              </a:spcBef>
              <a:spcAft>
                <a:spcPts val="0"/>
              </a:spcAft>
              <a:buClr>
                <a:srgbClr val="536DFE"/>
              </a:buClr>
              <a:buSzPts val="1100"/>
              <a:buChar char="●"/>
              <a:defRPr sz="1100">
                <a:solidFill>
                  <a:srgbClr val="536DFE"/>
                </a:solidFill>
              </a:defRPr>
            </a:lvl4pPr>
            <a:lvl5pPr indent="-298450" lvl="4" marL="2286000" rtl="0">
              <a:lnSpc>
                <a:spcPct val="150000"/>
              </a:lnSpc>
              <a:spcBef>
                <a:spcPts val="0"/>
              </a:spcBef>
              <a:spcAft>
                <a:spcPts val="0"/>
              </a:spcAft>
              <a:buClr>
                <a:srgbClr val="536DFE"/>
              </a:buClr>
              <a:buSzPts val="1100"/>
              <a:buChar char="○"/>
              <a:defRPr sz="1100">
                <a:solidFill>
                  <a:srgbClr val="536DFE"/>
                </a:solidFill>
              </a:defRPr>
            </a:lvl5pPr>
            <a:lvl6pPr indent="-298450" lvl="5" marL="2743200" rtl="0">
              <a:lnSpc>
                <a:spcPct val="150000"/>
              </a:lnSpc>
              <a:spcBef>
                <a:spcPts val="0"/>
              </a:spcBef>
              <a:spcAft>
                <a:spcPts val="0"/>
              </a:spcAft>
              <a:buClr>
                <a:srgbClr val="536DFE"/>
              </a:buClr>
              <a:buSzPts val="1100"/>
              <a:buChar char="■"/>
              <a:defRPr sz="1100">
                <a:solidFill>
                  <a:srgbClr val="536DFE"/>
                </a:solidFill>
              </a:defRPr>
            </a:lvl6pPr>
            <a:lvl7pPr indent="-298450" lvl="6" marL="3200400" rtl="0">
              <a:lnSpc>
                <a:spcPct val="150000"/>
              </a:lnSpc>
              <a:spcBef>
                <a:spcPts val="0"/>
              </a:spcBef>
              <a:spcAft>
                <a:spcPts val="0"/>
              </a:spcAft>
              <a:buClr>
                <a:srgbClr val="536DFE"/>
              </a:buClr>
              <a:buSzPts val="1100"/>
              <a:buChar char="●"/>
              <a:defRPr sz="1100">
                <a:solidFill>
                  <a:srgbClr val="536DFE"/>
                </a:solidFill>
              </a:defRPr>
            </a:lvl7pPr>
            <a:lvl8pPr indent="-298450" lvl="7" marL="3657600" rtl="0">
              <a:lnSpc>
                <a:spcPct val="150000"/>
              </a:lnSpc>
              <a:spcBef>
                <a:spcPts val="0"/>
              </a:spcBef>
              <a:spcAft>
                <a:spcPts val="0"/>
              </a:spcAft>
              <a:buClr>
                <a:srgbClr val="536DFE"/>
              </a:buClr>
              <a:buSzPts val="1100"/>
              <a:buChar char="○"/>
              <a:defRPr sz="1100">
                <a:solidFill>
                  <a:srgbClr val="536DFE"/>
                </a:solidFill>
              </a:defRPr>
            </a:lvl8pPr>
            <a:lvl9pPr indent="-298450" lvl="8" marL="4114800" rtl="0">
              <a:lnSpc>
                <a:spcPct val="150000"/>
              </a:lnSpc>
              <a:spcBef>
                <a:spcPts val="0"/>
              </a:spcBef>
              <a:spcAft>
                <a:spcPts val="0"/>
              </a:spcAft>
              <a:buClr>
                <a:srgbClr val="536DFE"/>
              </a:buClr>
              <a:buSzPts val="1100"/>
              <a:buChar char="■"/>
              <a:defRPr sz="1100">
                <a:solidFill>
                  <a:srgbClr val="536DFE"/>
                </a:solidFill>
              </a:defRPr>
            </a:lvl9pPr>
          </a:lstStyle>
          <a:p/>
        </p:txBody>
      </p:sp>
      <p:sp>
        <p:nvSpPr>
          <p:cNvPr id="66" name="Google Shape;66;p17"/>
          <p:cNvSpPr txBox="1"/>
          <p:nvPr>
            <p:ph idx="3" type="subTitle"/>
          </p:nvPr>
        </p:nvSpPr>
        <p:spPr>
          <a:xfrm>
            <a:off x="5581706" y="2396297"/>
            <a:ext cx="2856600" cy="272400"/>
          </a:xfrm>
          <a:prstGeom prst="rect">
            <a:avLst/>
          </a:prstGeom>
        </p:spPr>
        <p:txBody>
          <a:bodyPr anchorCtr="0" anchor="t" bIns="34275" lIns="34275" spcFirstLastPara="1" rIns="34275" wrap="square" tIns="34275">
            <a:noAutofit/>
          </a:bodyPr>
          <a:lstStyle>
            <a:lvl1pPr lvl="0" rtl="0">
              <a:spcBef>
                <a:spcPts val="0"/>
              </a:spcBef>
              <a:spcAft>
                <a:spcPts val="0"/>
              </a:spcAft>
              <a:buNone/>
              <a:defRPr sz="1100">
                <a:solidFill>
                  <a:srgbClr val="445863"/>
                </a:solidFill>
                <a:latin typeface="Roboto"/>
                <a:ea typeface="Roboto"/>
                <a:cs typeface="Roboto"/>
                <a:sym typeface="Roboto"/>
              </a:defRPr>
            </a:lvl1pPr>
            <a:lvl2pPr lvl="1" rtl="0">
              <a:spcBef>
                <a:spcPts val="0"/>
              </a:spcBef>
              <a:spcAft>
                <a:spcPts val="0"/>
              </a:spcAft>
              <a:buNone/>
              <a:defRPr sz="1100">
                <a:solidFill>
                  <a:srgbClr val="445863"/>
                </a:solidFill>
                <a:latin typeface="Roboto"/>
                <a:ea typeface="Roboto"/>
                <a:cs typeface="Roboto"/>
                <a:sym typeface="Roboto"/>
              </a:defRPr>
            </a:lvl2pPr>
            <a:lvl3pPr lvl="2" rtl="0">
              <a:spcBef>
                <a:spcPts val="0"/>
              </a:spcBef>
              <a:spcAft>
                <a:spcPts val="0"/>
              </a:spcAft>
              <a:buNone/>
              <a:defRPr sz="1100">
                <a:solidFill>
                  <a:srgbClr val="445863"/>
                </a:solidFill>
                <a:latin typeface="Roboto"/>
                <a:ea typeface="Roboto"/>
                <a:cs typeface="Roboto"/>
                <a:sym typeface="Roboto"/>
              </a:defRPr>
            </a:lvl3pPr>
            <a:lvl4pPr lvl="3" rtl="0">
              <a:spcBef>
                <a:spcPts val="0"/>
              </a:spcBef>
              <a:spcAft>
                <a:spcPts val="0"/>
              </a:spcAft>
              <a:buNone/>
              <a:defRPr sz="1100">
                <a:solidFill>
                  <a:srgbClr val="445863"/>
                </a:solidFill>
                <a:latin typeface="Roboto"/>
                <a:ea typeface="Roboto"/>
                <a:cs typeface="Roboto"/>
                <a:sym typeface="Roboto"/>
              </a:defRPr>
            </a:lvl4pPr>
            <a:lvl5pPr lvl="4" rtl="0">
              <a:spcBef>
                <a:spcPts val="0"/>
              </a:spcBef>
              <a:spcAft>
                <a:spcPts val="0"/>
              </a:spcAft>
              <a:buNone/>
              <a:defRPr sz="1100">
                <a:solidFill>
                  <a:srgbClr val="445863"/>
                </a:solidFill>
                <a:latin typeface="Roboto"/>
                <a:ea typeface="Roboto"/>
                <a:cs typeface="Roboto"/>
                <a:sym typeface="Roboto"/>
              </a:defRPr>
            </a:lvl5pPr>
            <a:lvl6pPr lvl="5" rtl="0">
              <a:spcBef>
                <a:spcPts val="0"/>
              </a:spcBef>
              <a:spcAft>
                <a:spcPts val="0"/>
              </a:spcAft>
              <a:buNone/>
              <a:defRPr sz="1100">
                <a:solidFill>
                  <a:srgbClr val="445863"/>
                </a:solidFill>
                <a:latin typeface="Roboto"/>
                <a:ea typeface="Roboto"/>
                <a:cs typeface="Roboto"/>
                <a:sym typeface="Roboto"/>
              </a:defRPr>
            </a:lvl6pPr>
            <a:lvl7pPr lvl="6" rtl="0">
              <a:spcBef>
                <a:spcPts val="0"/>
              </a:spcBef>
              <a:spcAft>
                <a:spcPts val="0"/>
              </a:spcAft>
              <a:buNone/>
              <a:defRPr sz="1100">
                <a:solidFill>
                  <a:srgbClr val="445863"/>
                </a:solidFill>
                <a:latin typeface="Roboto"/>
                <a:ea typeface="Roboto"/>
                <a:cs typeface="Roboto"/>
                <a:sym typeface="Roboto"/>
              </a:defRPr>
            </a:lvl7pPr>
            <a:lvl8pPr lvl="7" rtl="0">
              <a:spcBef>
                <a:spcPts val="0"/>
              </a:spcBef>
              <a:spcAft>
                <a:spcPts val="0"/>
              </a:spcAft>
              <a:buNone/>
              <a:defRPr sz="1100">
                <a:solidFill>
                  <a:srgbClr val="445863"/>
                </a:solidFill>
                <a:latin typeface="Roboto"/>
                <a:ea typeface="Roboto"/>
                <a:cs typeface="Roboto"/>
                <a:sym typeface="Roboto"/>
              </a:defRPr>
            </a:lvl8pPr>
            <a:lvl9pPr lvl="8" rtl="0">
              <a:spcBef>
                <a:spcPts val="0"/>
              </a:spcBef>
              <a:spcAft>
                <a:spcPts val="0"/>
              </a:spcAft>
              <a:buNone/>
              <a:defRPr sz="1100">
                <a:solidFill>
                  <a:srgbClr val="445863"/>
                </a:solidFill>
                <a:latin typeface="Roboto"/>
                <a:ea typeface="Roboto"/>
                <a:cs typeface="Roboto"/>
                <a:sym typeface="Roboto"/>
              </a:defRPr>
            </a:lvl9pPr>
          </a:lstStyle>
          <a:p/>
        </p:txBody>
      </p:sp>
      <p:sp>
        <p:nvSpPr>
          <p:cNvPr id="67" name="Google Shape;67;p17"/>
          <p:cNvSpPr txBox="1"/>
          <p:nvPr>
            <p:ph type="title"/>
          </p:nvPr>
        </p:nvSpPr>
        <p:spPr>
          <a:xfrm>
            <a:off x="803250" y="1852941"/>
            <a:ext cx="3853800" cy="1419900"/>
          </a:xfrm>
          <a:prstGeom prst="rect">
            <a:avLst/>
          </a:prstGeom>
        </p:spPr>
        <p:txBody>
          <a:bodyPr anchorCtr="0" anchor="t" bIns="34275" lIns="34275" spcFirstLastPara="1" rIns="34275" wrap="square" tIns="3427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68" name="Google Shape;68;p17"/>
          <p:cNvPicPr preferRelativeResize="0"/>
          <p:nvPr/>
        </p:nvPicPr>
        <p:blipFill rotWithShape="1">
          <a:blip r:embed="rId4">
            <a:alphaModFix/>
          </a:blip>
          <a:srcRect b="504" l="0" r="0" t="504"/>
          <a:stretch/>
        </p:blipFill>
        <p:spPr>
          <a:xfrm>
            <a:off x="803250" y="307573"/>
            <a:ext cx="600075" cy="428625"/>
          </a:xfrm>
          <a:prstGeom prst="rect">
            <a:avLst/>
          </a:prstGeom>
          <a:noFill/>
          <a:ln>
            <a:noFill/>
          </a:ln>
        </p:spPr>
      </p:pic>
      <p:sp>
        <p:nvSpPr>
          <p:cNvPr id="69" name="Google Shape;69;p17"/>
          <p:cNvSpPr txBox="1"/>
          <p:nvPr>
            <p:ph idx="4" type="body"/>
          </p:nvPr>
        </p:nvSpPr>
        <p:spPr>
          <a:xfrm>
            <a:off x="1631203" y="3695691"/>
            <a:ext cx="3138900" cy="315900"/>
          </a:xfrm>
          <a:prstGeom prst="rect">
            <a:avLst/>
          </a:prstGeom>
        </p:spPr>
        <p:txBody>
          <a:bodyPr anchorCtr="0" anchor="t" bIns="34275" lIns="34275" spcFirstLastPara="1" rIns="34275" wrap="square" tIns="34275">
            <a:noAutofit/>
          </a:bodyPr>
          <a:lstStyle>
            <a:lvl1pPr indent="-298450" lvl="0" marL="457200" rtl="0">
              <a:lnSpc>
                <a:spcPct val="150000"/>
              </a:lnSpc>
              <a:spcBef>
                <a:spcPts val="0"/>
              </a:spcBef>
              <a:spcAft>
                <a:spcPts val="0"/>
              </a:spcAft>
              <a:buClr>
                <a:srgbClr val="536DFE"/>
              </a:buClr>
              <a:buSzPts val="1100"/>
              <a:buChar char="●"/>
              <a:defRPr sz="1100">
                <a:solidFill>
                  <a:srgbClr val="536DFE"/>
                </a:solidFill>
              </a:defRPr>
            </a:lvl1pPr>
            <a:lvl2pPr indent="-298450" lvl="1" marL="914400" rtl="0">
              <a:lnSpc>
                <a:spcPct val="150000"/>
              </a:lnSpc>
              <a:spcBef>
                <a:spcPts val="0"/>
              </a:spcBef>
              <a:spcAft>
                <a:spcPts val="0"/>
              </a:spcAft>
              <a:buClr>
                <a:srgbClr val="536DFE"/>
              </a:buClr>
              <a:buSzPts val="1100"/>
              <a:buChar char="○"/>
              <a:defRPr sz="1100">
                <a:solidFill>
                  <a:srgbClr val="536DFE"/>
                </a:solidFill>
              </a:defRPr>
            </a:lvl2pPr>
            <a:lvl3pPr indent="-298450" lvl="2" marL="1371600" rtl="0">
              <a:lnSpc>
                <a:spcPct val="150000"/>
              </a:lnSpc>
              <a:spcBef>
                <a:spcPts val="0"/>
              </a:spcBef>
              <a:spcAft>
                <a:spcPts val="0"/>
              </a:spcAft>
              <a:buClr>
                <a:srgbClr val="536DFE"/>
              </a:buClr>
              <a:buSzPts val="1100"/>
              <a:buChar char="■"/>
              <a:defRPr sz="1100">
                <a:solidFill>
                  <a:srgbClr val="536DFE"/>
                </a:solidFill>
              </a:defRPr>
            </a:lvl3pPr>
            <a:lvl4pPr indent="-298450" lvl="3" marL="1828800" rtl="0">
              <a:lnSpc>
                <a:spcPct val="150000"/>
              </a:lnSpc>
              <a:spcBef>
                <a:spcPts val="0"/>
              </a:spcBef>
              <a:spcAft>
                <a:spcPts val="0"/>
              </a:spcAft>
              <a:buClr>
                <a:srgbClr val="536DFE"/>
              </a:buClr>
              <a:buSzPts val="1100"/>
              <a:buChar char="●"/>
              <a:defRPr sz="1100">
                <a:solidFill>
                  <a:srgbClr val="536DFE"/>
                </a:solidFill>
              </a:defRPr>
            </a:lvl4pPr>
            <a:lvl5pPr indent="-298450" lvl="4" marL="2286000" rtl="0">
              <a:lnSpc>
                <a:spcPct val="150000"/>
              </a:lnSpc>
              <a:spcBef>
                <a:spcPts val="0"/>
              </a:spcBef>
              <a:spcAft>
                <a:spcPts val="0"/>
              </a:spcAft>
              <a:buClr>
                <a:srgbClr val="536DFE"/>
              </a:buClr>
              <a:buSzPts val="1100"/>
              <a:buChar char="○"/>
              <a:defRPr sz="1100">
                <a:solidFill>
                  <a:srgbClr val="536DFE"/>
                </a:solidFill>
              </a:defRPr>
            </a:lvl5pPr>
            <a:lvl6pPr indent="-298450" lvl="5" marL="2743200" rtl="0">
              <a:lnSpc>
                <a:spcPct val="150000"/>
              </a:lnSpc>
              <a:spcBef>
                <a:spcPts val="0"/>
              </a:spcBef>
              <a:spcAft>
                <a:spcPts val="0"/>
              </a:spcAft>
              <a:buClr>
                <a:srgbClr val="536DFE"/>
              </a:buClr>
              <a:buSzPts val="1100"/>
              <a:buChar char="■"/>
              <a:defRPr sz="1100">
                <a:solidFill>
                  <a:srgbClr val="536DFE"/>
                </a:solidFill>
              </a:defRPr>
            </a:lvl6pPr>
            <a:lvl7pPr indent="-298450" lvl="6" marL="3200400" rtl="0">
              <a:lnSpc>
                <a:spcPct val="150000"/>
              </a:lnSpc>
              <a:spcBef>
                <a:spcPts val="0"/>
              </a:spcBef>
              <a:spcAft>
                <a:spcPts val="0"/>
              </a:spcAft>
              <a:buClr>
                <a:srgbClr val="536DFE"/>
              </a:buClr>
              <a:buSzPts val="1100"/>
              <a:buChar char="●"/>
              <a:defRPr sz="1100">
                <a:solidFill>
                  <a:srgbClr val="536DFE"/>
                </a:solidFill>
              </a:defRPr>
            </a:lvl7pPr>
            <a:lvl8pPr indent="-298450" lvl="7" marL="3657600" rtl="0">
              <a:lnSpc>
                <a:spcPct val="150000"/>
              </a:lnSpc>
              <a:spcBef>
                <a:spcPts val="0"/>
              </a:spcBef>
              <a:spcAft>
                <a:spcPts val="0"/>
              </a:spcAft>
              <a:buClr>
                <a:srgbClr val="536DFE"/>
              </a:buClr>
              <a:buSzPts val="1100"/>
              <a:buChar char="○"/>
              <a:defRPr sz="1100">
                <a:solidFill>
                  <a:srgbClr val="536DFE"/>
                </a:solidFill>
              </a:defRPr>
            </a:lvl8pPr>
            <a:lvl9pPr indent="-298450" lvl="8" marL="4114800" rtl="0">
              <a:lnSpc>
                <a:spcPct val="150000"/>
              </a:lnSpc>
              <a:spcBef>
                <a:spcPts val="0"/>
              </a:spcBef>
              <a:spcAft>
                <a:spcPts val="0"/>
              </a:spcAft>
              <a:buClr>
                <a:srgbClr val="536DFE"/>
              </a:buClr>
              <a:buSzPts val="1100"/>
              <a:buChar char="■"/>
              <a:defRPr sz="1100">
                <a:solidFill>
                  <a:srgbClr val="536DFE"/>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at's Next?">
  <p:cSld name="CUSTOM">
    <p:spTree>
      <p:nvGrpSpPr>
        <p:cNvPr id="70" name="Shape 70"/>
        <p:cNvGrpSpPr/>
        <p:nvPr/>
      </p:nvGrpSpPr>
      <p:grpSpPr>
        <a:xfrm>
          <a:off x="0" y="0"/>
          <a:ext cx="0" cy="0"/>
          <a:chOff x="0" y="0"/>
          <a:chExt cx="0" cy="0"/>
        </a:xfrm>
      </p:grpSpPr>
      <p:sp>
        <p:nvSpPr>
          <p:cNvPr id="71" name="Google Shape;71;p18"/>
          <p:cNvSpPr txBox="1"/>
          <p:nvPr>
            <p:ph type="title"/>
          </p:nvPr>
        </p:nvSpPr>
        <p:spPr>
          <a:xfrm>
            <a:off x="799331" y="1202981"/>
            <a:ext cx="6278100" cy="837000"/>
          </a:xfrm>
          <a:prstGeom prst="rect">
            <a:avLst/>
          </a:prstGeom>
        </p:spPr>
        <p:txBody>
          <a:bodyPr anchorCtr="0" anchor="t" bIns="34275" lIns="34275" spcFirstLastPara="1" rIns="34275" wrap="square" tIns="34275">
            <a:noAutofit/>
          </a:bodyPr>
          <a:lstStyle>
            <a:lvl1pPr lvl="0" rtl="0">
              <a:spcBef>
                <a:spcPts val="0"/>
              </a:spcBef>
              <a:spcAft>
                <a:spcPts val="0"/>
              </a:spcAft>
              <a:buNone/>
              <a:defRPr>
                <a:solidFill>
                  <a:srgbClr val="536DFE"/>
                </a:solidFill>
              </a:defRPr>
            </a:lvl1pPr>
            <a:lvl2pPr lvl="1" rtl="0">
              <a:spcBef>
                <a:spcPts val="0"/>
              </a:spcBef>
              <a:spcAft>
                <a:spcPts val="0"/>
              </a:spcAft>
              <a:buNone/>
              <a:defRPr>
                <a:solidFill>
                  <a:srgbClr val="536DFE"/>
                </a:solidFill>
              </a:defRPr>
            </a:lvl2pPr>
            <a:lvl3pPr lvl="2" rtl="0">
              <a:spcBef>
                <a:spcPts val="0"/>
              </a:spcBef>
              <a:spcAft>
                <a:spcPts val="0"/>
              </a:spcAft>
              <a:buNone/>
              <a:defRPr>
                <a:solidFill>
                  <a:srgbClr val="536DFE"/>
                </a:solidFill>
              </a:defRPr>
            </a:lvl3pPr>
            <a:lvl4pPr lvl="3" rtl="0">
              <a:spcBef>
                <a:spcPts val="0"/>
              </a:spcBef>
              <a:spcAft>
                <a:spcPts val="0"/>
              </a:spcAft>
              <a:buNone/>
              <a:defRPr>
                <a:solidFill>
                  <a:srgbClr val="536DFE"/>
                </a:solidFill>
              </a:defRPr>
            </a:lvl4pPr>
            <a:lvl5pPr lvl="4" rtl="0">
              <a:spcBef>
                <a:spcPts val="0"/>
              </a:spcBef>
              <a:spcAft>
                <a:spcPts val="0"/>
              </a:spcAft>
              <a:buNone/>
              <a:defRPr>
                <a:solidFill>
                  <a:srgbClr val="536DFE"/>
                </a:solidFill>
              </a:defRPr>
            </a:lvl5pPr>
            <a:lvl6pPr lvl="5" rtl="0">
              <a:spcBef>
                <a:spcPts val="0"/>
              </a:spcBef>
              <a:spcAft>
                <a:spcPts val="0"/>
              </a:spcAft>
              <a:buNone/>
              <a:defRPr>
                <a:solidFill>
                  <a:srgbClr val="536DFE"/>
                </a:solidFill>
              </a:defRPr>
            </a:lvl6pPr>
            <a:lvl7pPr lvl="6" rtl="0">
              <a:spcBef>
                <a:spcPts val="0"/>
              </a:spcBef>
              <a:spcAft>
                <a:spcPts val="0"/>
              </a:spcAft>
              <a:buNone/>
              <a:defRPr>
                <a:solidFill>
                  <a:srgbClr val="536DFE"/>
                </a:solidFill>
              </a:defRPr>
            </a:lvl7pPr>
            <a:lvl8pPr lvl="7" rtl="0">
              <a:spcBef>
                <a:spcPts val="0"/>
              </a:spcBef>
              <a:spcAft>
                <a:spcPts val="0"/>
              </a:spcAft>
              <a:buNone/>
              <a:defRPr>
                <a:solidFill>
                  <a:srgbClr val="536DFE"/>
                </a:solidFill>
              </a:defRPr>
            </a:lvl8pPr>
            <a:lvl9pPr lvl="8" rtl="0">
              <a:spcBef>
                <a:spcPts val="0"/>
              </a:spcBef>
              <a:spcAft>
                <a:spcPts val="0"/>
              </a:spcAft>
              <a:buNone/>
              <a:defRPr>
                <a:solidFill>
                  <a:srgbClr val="536DFE"/>
                </a:solidFill>
              </a:defRPr>
            </a:lvl9pPr>
          </a:lstStyle>
          <a:p/>
        </p:txBody>
      </p:sp>
      <p:sp>
        <p:nvSpPr>
          <p:cNvPr id="72" name="Google Shape;72;p18"/>
          <p:cNvSpPr txBox="1"/>
          <p:nvPr>
            <p:ph idx="1" type="body"/>
          </p:nvPr>
        </p:nvSpPr>
        <p:spPr>
          <a:xfrm>
            <a:off x="799331" y="2116988"/>
            <a:ext cx="6201600" cy="2165700"/>
          </a:xfrm>
          <a:prstGeom prst="rect">
            <a:avLst/>
          </a:prstGeom>
        </p:spPr>
        <p:txBody>
          <a:bodyPr anchorCtr="0" anchor="t" bIns="34275" lIns="34275" spcFirstLastPara="1" rIns="34275" wrap="square" tIns="34275">
            <a:noAutofit/>
          </a:bodyPr>
          <a:lstStyle>
            <a:lvl1pPr indent="-323850" lvl="0" marL="457200" rtl="0">
              <a:spcBef>
                <a:spcPts val="0"/>
              </a:spcBef>
              <a:spcAft>
                <a:spcPts val="0"/>
              </a:spcAft>
              <a:buClr>
                <a:srgbClr val="445863"/>
              </a:buClr>
              <a:buSzPts val="1500"/>
              <a:buChar char="●"/>
              <a:defRPr>
                <a:solidFill>
                  <a:srgbClr val="445863"/>
                </a:solidFill>
              </a:defRPr>
            </a:lvl1pPr>
            <a:lvl2pPr indent="-323850" lvl="1" marL="914400" rtl="0">
              <a:spcBef>
                <a:spcPts val="0"/>
              </a:spcBef>
              <a:spcAft>
                <a:spcPts val="0"/>
              </a:spcAft>
              <a:buClr>
                <a:srgbClr val="445863"/>
              </a:buClr>
              <a:buSzPts val="1500"/>
              <a:buChar char="○"/>
              <a:defRPr>
                <a:solidFill>
                  <a:srgbClr val="445863"/>
                </a:solidFill>
              </a:defRPr>
            </a:lvl2pPr>
            <a:lvl3pPr indent="-323850" lvl="2" marL="1371600" rtl="0">
              <a:spcBef>
                <a:spcPts val="0"/>
              </a:spcBef>
              <a:spcAft>
                <a:spcPts val="0"/>
              </a:spcAft>
              <a:buClr>
                <a:srgbClr val="445863"/>
              </a:buClr>
              <a:buSzPts val="1500"/>
              <a:buChar char="■"/>
              <a:defRPr>
                <a:solidFill>
                  <a:srgbClr val="445863"/>
                </a:solidFill>
              </a:defRPr>
            </a:lvl3pPr>
            <a:lvl4pPr indent="-323850" lvl="3" marL="1828800" rtl="0">
              <a:spcBef>
                <a:spcPts val="0"/>
              </a:spcBef>
              <a:spcAft>
                <a:spcPts val="0"/>
              </a:spcAft>
              <a:buClr>
                <a:srgbClr val="445863"/>
              </a:buClr>
              <a:buSzPts val="1500"/>
              <a:buChar char="●"/>
              <a:defRPr>
                <a:solidFill>
                  <a:srgbClr val="445863"/>
                </a:solidFill>
              </a:defRPr>
            </a:lvl4pPr>
            <a:lvl5pPr indent="-323850" lvl="4" marL="2286000" rtl="0">
              <a:spcBef>
                <a:spcPts val="0"/>
              </a:spcBef>
              <a:spcAft>
                <a:spcPts val="0"/>
              </a:spcAft>
              <a:buClr>
                <a:srgbClr val="445863"/>
              </a:buClr>
              <a:buSzPts val="1500"/>
              <a:buChar char="○"/>
              <a:defRPr>
                <a:solidFill>
                  <a:srgbClr val="445863"/>
                </a:solidFill>
              </a:defRPr>
            </a:lvl5pPr>
            <a:lvl6pPr indent="-323850" lvl="5" marL="2743200" rtl="0">
              <a:spcBef>
                <a:spcPts val="0"/>
              </a:spcBef>
              <a:spcAft>
                <a:spcPts val="0"/>
              </a:spcAft>
              <a:buClr>
                <a:srgbClr val="445863"/>
              </a:buClr>
              <a:buSzPts val="1500"/>
              <a:buChar char="■"/>
              <a:defRPr>
                <a:solidFill>
                  <a:srgbClr val="445863"/>
                </a:solidFill>
              </a:defRPr>
            </a:lvl6pPr>
            <a:lvl7pPr indent="-323850" lvl="6" marL="3200400" rtl="0">
              <a:spcBef>
                <a:spcPts val="0"/>
              </a:spcBef>
              <a:spcAft>
                <a:spcPts val="0"/>
              </a:spcAft>
              <a:buClr>
                <a:srgbClr val="445863"/>
              </a:buClr>
              <a:buSzPts val="1500"/>
              <a:buChar char="●"/>
              <a:defRPr>
                <a:solidFill>
                  <a:srgbClr val="445863"/>
                </a:solidFill>
              </a:defRPr>
            </a:lvl7pPr>
            <a:lvl8pPr indent="-323850" lvl="7" marL="3657600" rtl="0">
              <a:spcBef>
                <a:spcPts val="0"/>
              </a:spcBef>
              <a:spcAft>
                <a:spcPts val="0"/>
              </a:spcAft>
              <a:buClr>
                <a:srgbClr val="445863"/>
              </a:buClr>
              <a:buSzPts val="1500"/>
              <a:buChar char="○"/>
              <a:defRPr>
                <a:solidFill>
                  <a:srgbClr val="445863"/>
                </a:solidFill>
              </a:defRPr>
            </a:lvl8pPr>
            <a:lvl9pPr indent="-323850" lvl="8" marL="4114800" rtl="0">
              <a:spcBef>
                <a:spcPts val="0"/>
              </a:spcBef>
              <a:spcAft>
                <a:spcPts val="0"/>
              </a:spcAft>
              <a:buClr>
                <a:srgbClr val="445863"/>
              </a:buClr>
              <a:buSzPts val="1500"/>
              <a:buChar char="■"/>
              <a:defRPr>
                <a:solidFill>
                  <a:srgbClr val="445863"/>
                </a:solidFill>
              </a:defRPr>
            </a:lvl9pPr>
          </a:lstStyle>
          <a:p/>
        </p:txBody>
      </p:sp>
      <p:pic>
        <p:nvPicPr>
          <p:cNvPr id="73" name="Google Shape;73;p18"/>
          <p:cNvPicPr preferRelativeResize="0"/>
          <p:nvPr/>
        </p:nvPicPr>
        <p:blipFill rotWithShape="1">
          <a:blip r:embed="rId2">
            <a:alphaModFix/>
          </a:blip>
          <a:srcRect b="17676" l="0" r="0" t="17669"/>
          <a:stretch/>
        </p:blipFill>
        <p:spPr>
          <a:xfrm>
            <a:off x="7462686" y="4463442"/>
            <a:ext cx="1029413" cy="355912"/>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Presentation Title">
    <p:bg>
      <p:bgPr>
        <a:solidFill>
          <a:srgbClr val="FFFFFF"/>
        </a:solidFill>
      </p:bgPr>
    </p:bg>
    <p:spTree>
      <p:nvGrpSpPr>
        <p:cNvPr id="74" name="Shape 74"/>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1_Title">
  <p:cSld name="CUSTOM_1">
    <p:spTree>
      <p:nvGrpSpPr>
        <p:cNvPr id="75" name="Shape 75"/>
        <p:cNvGrpSpPr/>
        <p:nvPr/>
      </p:nvGrpSpPr>
      <p:grpSpPr>
        <a:xfrm>
          <a:off x="0" y="0"/>
          <a:ext cx="0" cy="0"/>
          <a:chOff x="0" y="0"/>
          <a:chExt cx="0" cy="0"/>
        </a:xfrm>
      </p:grpSpPr>
      <p:grpSp>
        <p:nvGrpSpPr>
          <p:cNvPr id="76" name="Google Shape;76;p20"/>
          <p:cNvGrpSpPr/>
          <p:nvPr/>
        </p:nvGrpSpPr>
        <p:grpSpPr>
          <a:xfrm>
            <a:off x="761948" y="4603434"/>
            <a:ext cx="1190118" cy="210542"/>
            <a:chOff x="990623" y="4603434"/>
            <a:chExt cx="1190118" cy="210542"/>
          </a:xfrm>
        </p:grpSpPr>
        <p:sp>
          <p:nvSpPr>
            <p:cNvPr id="77" name="Google Shape;77;p20"/>
            <p:cNvSpPr/>
            <p:nvPr/>
          </p:nvSpPr>
          <p:spPr>
            <a:xfrm>
              <a:off x="990623"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0"/>
            <p:cNvSpPr/>
            <p:nvPr/>
          </p:nvSpPr>
          <p:spPr>
            <a:xfrm>
              <a:off x="1683736"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0"/>
            <p:cNvSpPr/>
            <p:nvPr/>
          </p:nvSpPr>
          <p:spPr>
            <a:xfrm>
              <a:off x="1830708"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0"/>
            <p:cNvSpPr/>
            <p:nvPr/>
          </p:nvSpPr>
          <p:spPr>
            <a:xfrm>
              <a:off x="1864815"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0"/>
            <p:cNvSpPr/>
            <p:nvPr/>
          </p:nvSpPr>
          <p:spPr>
            <a:xfrm>
              <a:off x="1980201"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0"/>
            <p:cNvSpPr/>
            <p:nvPr/>
          </p:nvSpPr>
          <p:spPr>
            <a:xfrm>
              <a:off x="2082515"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20"/>
          <p:cNvSpPr txBox="1"/>
          <p:nvPr>
            <p:ph idx="1" type="body"/>
          </p:nvPr>
        </p:nvSpPr>
        <p:spPr>
          <a:xfrm>
            <a:off x="5207050" y="1514350"/>
            <a:ext cx="1904700" cy="1057500"/>
          </a:xfrm>
          <a:prstGeom prst="rect">
            <a:avLst/>
          </a:prstGeom>
        </p:spPr>
        <p:txBody>
          <a:bodyPr anchorCtr="0" anchor="t" bIns="34275" lIns="34275" spcFirstLastPara="1" rIns="34275" wrap="square" tIns="34275">
            <a:noAutofit/>
          </a:bodyPr>
          <a:lstStyle>
            <a:lvl1pPr indent="-323850" lvl="0" marL="457200" rtl="0">
              <a:spcBef>
                <a:spcPts val="0"/>
              </a:spcBef>
              <a:spcAft>
                <a:spcPts val="0"/>
              </a:spcAft>
              <a:buSzPts val="15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84" name="Google Shape;84;p20"/>
          <p:cNvSpPr txBox="1"/>
          <p:nvPr>
            <p:ph type="title"/>
          </p:nvPr>
        </p:nvSpPr>
        <p:spPr>
          <a:xfrm>
            <a:off x="761950" y="2219400"/>
            <a:ext cx="4445100" cy="2114400"/>
          </a:xfrm>
          <a:prstGeom prst="rect">
            <a:avLst/>
          </a:prstGeom>
        </p:spPr>
        <p:txBody>
          <a:bodyPr anchorCtr="0" anchor="t" bIns="34275" lIns="34275" spcFirstLastPara="1" rIns="34275" wrap="square" tIns="3427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pic>
        <p:nvPicPr>
          <p:cNvPr id="85" name="Google Shape;85;p20"/>
          <p:cNvPicPr preferRelativeResize="0"/>
          <p:nvPr/>
        </p:nvPicPr>
        <p:blipFill>
          <a:blip r:embed="rId2">
            <a:alphaModFix/>
          </a:blip>
          <a:stretch>
            <a:fillRect/>
          </a:stretch>
        </p:blipFill>
        <p:spPr>
          <a:xfrm>
            <a:off x="0" y="0"/>
            <a:ext cx="1466275" cy="7305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6" name="Shape 86"/>
        <p:cNvGrpSpPr/>
        <p:nvPr/>
      </p:nvGrpSpPr>
      <p:grpSpPr>
        <a:xfrm>
          <a:off x="0" y="0"/>
          <a:ext cx="0" cy="0"/>
          <a:chOff x="0" y="0"/>
          <a:chExt cx="0" cy="0"/>
        </a:xfrm>
      </p:grpSpPr>
      <p:sp>
        <p:nvSpPr>
          <p:cNvPr id="87" name="Google Shape;87;p21"/>
          <p:cNvSpPr txBox="1"/>
          <p:nvPr>
            <p:ph type="title"/>
          </p:nvPr>
        </p:nvSpPr>
        <p:spPr>
          <a:xfrm>
            <a:off x="311700" y="445025"/>
            <a:ext cx="8520600" cy="572700"/>
          </a:xfrm>
          <a:prstGeom prst="rect">
            <a:avLst/>
          </a:prstGeom>
        </p:spPr>
        <p:txBody>
          <a:bodyPr anchorCtr="0" anchor="t" bIns="34275" lIns="34275" spcFirstLastPara="1" rIns="34275" wrap="square" tIns="3427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8" name="Google Shape;8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indent="0" lvl="0" marL="0" rtl="0" algn="l">
              <a:spcBef>
                <a:spcPts val="0"/>
              </a:spcBef>
              <a:spcAft>
                <a:spcPts val="0"/>
              </a:spcAft>
              <a:buNone/>
            </a:pPr>
            <a:fld id="{00000000-1234-1234-1234-123412341234}" type="slidenum">
              <a:rPr lang="en"/>
              <a:t>‹#›</a:t>
            </a:fld>
            <a:endParaRPr/>
          </a:p>
        </p:txBody>
      </p:sp>
      <p:grpSp>
        <p:nvGrpSpPr>
          <p:cNvPr id="89" name="Google Shape;89;p21"/>
          <p:cNvGrpSpPr/>
          <p:nvPr/>
        </p:nvGrpSpPr>
        <p:grpSpPr>
          <a:xfrm>
            <a:off x="614120" y="4568626"/>
            <a:ext cx="1565658" cy="245350"/>
            <a:chOff x="614120" y="4568626"/>
            <a:chExt cx="1565658" cy="245350"/>
          </a:xfrm>
        </p:grpSpPr>
        <p:grpSp>
          <p:nvGrpSpPr>
            <p:cNvPr id="90" name="Google Shape;90;p21"/>
            <p:cNvGrpSpPr/>
            <p:nvPr/>
          </p:nvGrpSpPr>
          <p:grpSpPr>
            <a:xfrm>
              <a:off x="614120" y="4568626"/>
              <a:ext cx="290167" cy="233377"/>
              <a:chOff x="614120" y="4568626"/>
              <a:chExt cx="290167" cy="233377"/>
            </a:xfrm>
          </p:grpSpPr>
          <p:sp>
            <p:nvSpPr>
              <p:cNvPr id="91" name="Google Shape;91;p21"/>
              <p:cNvSpPr/>
              <p:nvPr/>
            </p:nvSpPr>
            <p:spPr>
              <a:xfrm>
                <a:off x="649563" y="4568626"/>
                <a:ext cx="184863" cy="838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1"/>
              <p:cNvSpPr/>
              <p:nvPr/>
            </p:nvSpPr>
            <p:spPr>
              <a:xfrm>
                <a:off x="752817" y="4597368"/>
                <a:ext cx="151470" cy="204556"/>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1"/>
              <p:cNvSpPr/>
              <p:nvPr/>
            </p:nvSpPr>
            <p:spPr>
              <a:xfrm>
                <a:off x="646726" y="4748673"/>
                <a:ext cx="112561" cy="53330"/>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1"/>
              <p:cNvSpPr/>
              <p:nvPr/>
            </p:nvSpPr>
            <p:spPr>
              <a:xfrm>
                <a:off x="614120" y="4638010"/>
                <a:ext cx="147290" cy="147376"/>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21"/>
            <p:cNvGrpSpPr/>
            <p:nvPr/>
          </p:nvGrpSpPr>
          <p:grpSpPr>
            <a:xfrm>
              <a:off x="989660" y="4603434"/>
              <a:ext cx="1190118" cy="210542"/>
              <a:chOff x="989660" y="4603434"/>
              <a:chExt cx="1190118" cy="210542"/>
            </a:xfrm>
          </p:grpSpPr>
          <p:sp>
            <p:nvSpPr>
              <p:cNvPr id="96" name="Google Shape;96;p21"/>
              <p:cNvSpPr/>
              <p:nvPr/>
            </p:nvSpPr>
            <p:spPr>
              <a:xfrm>
                <a:off x="989660"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21"/>
              <p:cNvGrpSpPr/>
              <p:nvPr/>
            </p:nvGrpSpPr>
            <p:grpSpPr>
              <a:xfrm>
                <a:off x="1682774" y="4617610"/>
                <a:ext cx="497005" cy="149188"/>
                <a:chOff x="1682774" y="4617610"/>
                <a:chExt cx="497005" cy="149188"/>
              </a:xfrm>
            </p:grpSpPr>
            <p:sp>
              <p:nvSpPr>
                <p:cNvPr id="98" name="Google Shape;98;p21"/>
                <p:cNvSpPr/>
                <p:nvPr/>
              </p:nvSpPr>
              <p:spPr>
                <a:xfrm>
                  <a:off x="1682774"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1"/>
                <p:cNvSpPr/>
                <p:nvPr/>
              </p:nvSpPr>
              <p:spPr>
                <a:xfrm>
                  <a:off x="1829746"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1"/>
                <p:cNvSpPr/>
                <p:nvPr/>
              </p:nvSpPr>
              <p:spPr>
                <a:xfrm>
                  <a:off x="1863853"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1"/>
                <p:cNvSpPr/>
                <p:nvPr/>
              </p:nvSpPr>
              <p:spPr>
                <a:xfrm>
                  <a:off x="1979238"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1"/>
                <p:cNvSpPr/>
                <p:nvPr/>
              </p:nvSpPr>
              <p:spPr>
                <a:xfrm>
                  <a:off x="2081552"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4_Break + image">
  <p:cSld name="CUSTOM_2_4">
    <p:spTree>
      <p:nvGrpSpPr>
        <p:cNvPr id="103" name="Shape 103"/>
        <p:cNvGrpSpPr/>
        <p:nvPr/>
      </p:nvGrpSpPr>
      <p:grpSpPr>
        <a:xfrm>
          <a:off x="0" y="0"/>
          <a:ext cx="0" cy="0"/>
          <a:chOff x="0" y="0"/>
          <a:chExt cx="0" cy="0"/>
        </a:xfrm>
      </p:grpSpPr>
      <p:sp>
        <p:nvSpPr>
          <p:cNvPr id="104" name="Google Shape;104;p22"/>
          <p:cNvSpPr txBox="1"/>
          <p:nvPr>
            <p:ph type="title"/>
          </p:nvPr>
        </p:nvSpPr>
        <p:spPr>
          <a:xfrm>
            <a:off x="761950" y="809375"/>
            <a:ext cx="3175200" cy="1762500"/>
          </a:xfrm>
          <a:prstGeom prst="rect">
            <a:avLst/>
          </a:prstGeom>
        </p:spPr>
        <p:txBody>
          <a:bodyPr anchorCtr="0" anchor="b" bIns="34275" lIns="34275" spcFirstLastPara="1" rIns="34275" wrap="square" tIns="3427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grpSp>
        <p:nvGrpSpPr>
          <p:cNvPr id="105" name="Google Shape;105;p22"/>
          <p:cNvGrpSpPr/>
          <p:nvPr/>
        </p:nvGrpSpPr>
        <p:grpSpPr>
          <a:xfrm>
            <a:off x="614120" y="4568626"/>
            <a:ext cx="1565658" cy="245350"/>
            <a:chOff x="614120" y="4568626"/>
            <a:chExt cx="1565658" cy="245350"/>
          </a:xfrm>
        </p:grpSpPr>
        <p:grpSp>
          <p:nvGrpSpPr>
            <p:cNvPr id="106" name="Google Shape;106;p22"/>
            <p:cNvGrpSpPr/>
            <p:nvPr/>
          </p:nvGrpSpPr>
          <p:grpSpPr>
            <a:xfrm>
              <a:off x="614120" y="4568626"/>
              <a:ext cx="290167" cy="233377"/>
              <a:chOff x="614120" y="4568626"/>
              <a:chExt cx="290167" cy="233377"/>
            </a:xfrm>
          </p:grpSpPr>
          <p:sp>
            <p:nvSpPr>
              <p:cNvPr id="107" name="Google Shape;107;p22"/>
              <p:cNvSpPr/>
              <p:nvPr/>
            </p:nvSpPr>
            <p:spPr>
              <a:xfrm>
                <a:off x="649563" y="4568626"/>
                <a:ext cx="184863" cy="838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2"/>
              <p:cNvSpPr/>
              <p:nvPr/>
            </p:nvSpPr>
            <p:spPr>
              <a:xfrm>
                <a:off x="752817" y="4597368"/>
                <a:ext cx="151470" cy="204556"/>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2"/>
              <p:cNvSpPr/>
              <p:nvPr/>
            </p:nvSpPr>
            <p:spPr>
              <a:xfrm>
                <a:off x="646726" y="4748673"/>
                <a:ext cx="112561" cy="53330"/>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2"/>
              <p:cNvSpPr/>
              <p:nvPr/>
            </p:nvSpPr>
            <p:spPr>
              <a:xfrm>
                <a:off x="614120" y="4638010"/>
                <a:ext cx="147290" cy="147376"/>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 name="Google Shape;111;p22"/>
            <p:cNvGrpSpPr/>
            <p:nvPr/>
          </p:nvGrpSpPr>
          <p:grpSpPr>
            <a:xfrm>
              <a:off x="989660" y="4603434"/>
              <a:ext cx="1190118" cy="210542"/>
              <a:chOff x="989660" y="4603434"/>
              <a:chExt cx="1190118" cy="210542"/>
            </a:xfrm>
          </p:grpSpPr>
          <p:sp>
            <p:nvSpPr>
              <p:cNvPr id="112" name="Google Shape;112;p22"/>
              <p:cNvSpPr/>
              <p:nvPr/>
            </p:nvSpPr>
            <p:spPr>
              <a:xfrm>
                <a:off x="989660"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22"/>
              <p:cNvGrpSpPr/>
              <p:nvPr/>
            </p:nvGrpSpPr>
            <p:grpSpPr>
              <a:xfrm>
                <a:off x="1682774" y="4617610"/>
                <a:ext cx="497005" cy="149188"/>
                <a:chOff x="1682774" y="4617610"/>
                <a:chExt cx="497005" cy="149188"/>
              </a:xfrm>
            </p:grpSpPr>
            <p:sp>
              <p:nvSpPr>
                <p:cNvPr id="114" name="Google Shape;114;p22"/>
                <p:cNvSpPr/>
                <p:nvPr/>
              </p:nvSpPr>
              <p:spPr>
                <a:xfrm>
                  <a:off x="1682774"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2"/>
                <p:cNvSpPr/>
                <p:nvPr/>
              </p:nvSpPr>
              <p:spPr>
                <a:xfrm>
                  <a:off x="1829746"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2"/>
                <p:cNvSpPr/>
                <p:nvPr/>
              </p:nvSpPr>
              <p:spPr>
                <a:xfrm>
                  <a:off x="1863853"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2"/>
                <p:cNvSpPr/>
                <p:nvPr/>
              </p:nvSpPr>
              <p:spPr>
                <a:xfrm>
                  <a:off x="1979238"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2"/>
                <p:cNvSpPr/>
                <p:nvPr/>
              </p:nvSpPr>
              <p:spPr>
                <a:xfrm>
                  <a:off x="2081552"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7_GCP content">
  <p:cSld name="CUSTOM_3_1_1_1_1_1_1_1_1_1_1_1_2_1">
    <p:bg>
      <p:bgPr>
        <a:solidFill>
          <a:srgbClr val="FFFFFF"/>
        </a:solidFill>
      </p:bgPr>
    </p:bg>
    <p:spTree>
      <p:nvGrpSpPr>
        <p:cNvPr id="119" name="Shape 119"/>
        <p:cNvGrpSpPr/>
        <p:nvPr/>
      </p:nvGrpSpPr>
      <p:grpSpPr>
        <a:xfrm>
          <a:off x="0" y="0"/>
          <a:ext cx="0" cy="0"/>
          <a:chOff x="0" y="0"/>
          <a:chExt cx="0" cy="0"/>
        </a:xfrm>
      </p:grpSpPr>
      <p:sp>
        <p:nvSpPr>
          <p:cNvPr id="120" name="Google Shape;120;p23"/>
          <p:cNvSpPr txBox="1"/>
          <p:nvPr>
            <p:ph type="title"/>
          </p:nvPr>
        </p:nvSpPr>
        <p:spPr>
          <a:xfrm>
            <a:off x="761950" y="809375"/>
            <a:ext cx="5079900" cy="352500"/>
          </a:xfrm>
          <a:prstGeom prst="rect">
            <a:avLst/>
          </a:prstGeom>
        </p:spPr>
        <p:txBody>
          <a:bodyPr anchorCtr="0" anchor="b" bIns="34275" lIns="34275" spcFirstLastPara="1" rIns="34275" wrap="square" tIns="3427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1" name="Google Shape;121;p23"/>
          <p:cNvSpPr txBox="1"/>
          <p:nvPr>
            <p:ph idx="1" type="body"/>
          </p:nvPr>
        </p:nvSpPr>
        <p:spPr>
          <a:xfrm>
            <a:off x="761975" y="1514275"/>
            <a:ext cx="5079900" cy="2467200"/>
          </a:xfrm>
          <a:prstGeom prst="rect">
            <a:avLst/>
          </a:prstGeom>
        </p:spPr>
        <p:txBody>
          <a:bodyPr anchorCtr="0" anchor="t" bIns="34275" lIns="34275" spcFirstLastPara="1" rIns="34275" wrap="square" tIns="34275">
            <a:noAutofit/>
          </a:bodyPr>
          <a:lstStyle>
            <a:lvl1pPr indent="-323850" lvl="0" marL="457200" rtl="0">
              <a:spcBef>
                <a:spcPts val="0"/>
              </a:spcBef>
              <a:spcAft>
                <a:spcPts val="0"/>
              </a:spcAft>
              <a:buSzPts val="15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grpSp>
        <p:nvGrpSpPr>
          <p:cNvPr id="122" name="Google Shape;122;p23"/>
          <p:cNvGrpSpPr/>
          <p:nvPr/>
        </p:nvGrpSpPr>
        <p:grpSpPr>
          <a:xfrm>
            <a:off x="617793" y="4562424"/>
            <a:ext cx="2353175" cy="252193"/>
            <a:chOff x="617793" y="4562424"/>
            <a:chExt cx="2353175" cy="252193"/>
          </a:xfrm>
        </p:grpSpPr>
        <p:grpSp>
          <p:nvGrpSpPr>
            <p:cNvPr id="123" name="Google Shape;123;p23"/>
            <p:cNvGrpSpPr/>
            <p:nvPr/>
          </p:nvGrpSpPr>
          <p:grpSpPr>
            <a:xfrm>
              <a:off x="989955" y="4603006"/>
              <a:ext cx="1981014" cy="211056"/>
              <a:chOff x="1644000" y="3136475"/>
              <a:chExt cx="5180475" cy="551925"/>
            </a:xfrm>
          </p:grpSpPr>
          <p:sp>
            <p:nvSpPr>
              <p:cNvPr id="124" name="Google Shape;124;p23"/>
              <p:cNvSpPr/>
              <p:nvPr/>
            </p:nvSpPr>
            <p:spPr>
              <a:xfrm>
                <a:off x="3457850" y="3174000"/>
                <a:ext cx="341975" cy="390525"/>
              </a:xfrm>
              <a:custGeom>
                <a:rect b="b" l="l" r="r" t="t"/>
                <a:pathLst>
                  <a:path extrusionOk="0" h="15621" w="13679">
                    <a:moveTo>
                      <a:pt x="7759" y="0"/>
                    </a:moveTo>
                    <a:lnTo>
                      <a:pt x="7352" y="12"/>
                    </a:lnTo>
                    <a:lnTo>
                      <a:pt x="6561" y="82"/>
                    </a:lnTo>
                    <a:lnTo>
                      <a:pt x="5805" y="221"/>
                    </a:lnTo>
                    <a:lnTo>
                      <a:pt x="5072" y="431"/>
                    </a:lnTo>
                    <a:lnTo>
                      <a:pt x="4386" y="710"/>
                    </a:lnTo>
                    <a:lnTo>
                      <a:pt x="3734" y="1059"/>
                    </a:lnTo>
                    <a:lnTo>
                      <a:pt x="3106" y="1477"/>
                    </a:lnTo>
                    <a:lnTo>
                      <a:pt x="2513" y="1966"/>
                    </a:lnTo>
                    <a:lnTo>
                      <a:pt x="2234" y="2245"/>
                    </a:lnTo>
                    <a:lnTo>
                      <a:pt x="1955" y="2524"/>
                    </a:lnTo>
                    <a:lnTo>
                      <a:pt x="1466" y="3117"/>
                    </a:lnTo>
                    <a:lnTo>
                      <a:pt x="1048" y="3734"/>
                    </a:lnTo>
                    <a:lnTo>
                      <a:pt x="699" y="4397"/>
                    </a:lnTo>
                    <a:lnTo>
                      <a:pt x="420" y="5095"/>
                    </a:lnTo>
                    <a:lnTo>
                      <a:pt x="210" y="5827"/>
                    </a:lnTo>
                    <a:lnTo>
                      <a:pt x="71" y="6595"/>
                    </a:lnTo>
                    <a:lnTo>
                      <a:pt x="1" y="7397"/>
                    </a:lnTo>
                    <a:lnTo>
                      <a:pt x="1" y="7805"/>
                    </a:lnTo>
                    <a:lnTo>
                      <a:pt x="1" y="8223"/>
                    </a:lnTo>
                    <a:lnTo>
                      <a:pt x="71" y="9026"/>
                    </a:lnTo>
                    <a:lnTo>
                      <a:pt x="210" y="9782"/>
                    </a:lnTo>
                    <a:lnTo>
                      <a:pt x="420" y="10515"/>
                    </a:lnTo>
                    <a:lnTo>
                      <a:pt x="710" y="11212"/>
                    </a:lnTo>
                    <a:lnTo>
                      <a:pt x="1059" y="11875"/>
                    </a:lnTo>
                    <a:lnTo>
                      <a:pt x="1478" y="12503"/>
                    </a:lnTo>
                    <a:lnTo>
                      <a:pt x="1967" y="13097"/>
                    </a:lnTo>
                    <a:lnTo>
                      <a:pt x="2234" y="13376"/>
                    </a:lnTo>
                    <a:lnTo>
                      <a:pt x="2513" y="13655"/>
                    </a:lnTo>
                    <a:lnTo>
                      <a:pt x="3106" y="14143"/>
                    </a:lnTo>
                    <a:lnTo>
                      <a:pt x="3734" y="14562"/>
                    </a:lnTo>
                    <a:lnTo>
                      <a:pt x="4386" y="14911"/>
                    </a:lnTo>
                    <a:lnTo>
                      <a:pt x="5072" y="15190"/>
                    </a:lnTo>
                    <a:lnTo>
                      <a:pt x="5805" y="15400"/>
                    </a:lnTo>
                    <a:lnTo>
                      <a:pt x="6561" y="15539"/>
                    </a:lnTo>
                    <a:lnTo>
                      <a:pt x="7352" y="15609"/>
                    </a:lnTo>
                    <a:lnTo>
                      <a:pt x="7759" y="15621"/>
                    </a:lnTo>
                    <a:lnTo>
                      <a:pt x="8212" y="15609"/>
                    </a:lnTo>
                    <a:lnTo>
                      <a:pt x="9096" y="15516"/>
                    </a:lnTo>
                    <a:lnTo>
                      <a:pt x="9922" y="15330"/>
                    </a:lnTo>
                    <a:lnTo>
                      <a:pt x="10725" y="15051"/>
                    </a:lnTo>
                    <a:lnTo>
                      <a:pt x="11108" y="14876"/>
                    </a:lnTo>
                    <a:lnTo>
                      <a:pt x="11481" y="14690"/>
                    </a:lnTo>
                    <a:lnTo>
                      <a:pt x="12190" y="14260"/>
                    </a:lnTo>
                    <a:lnTo>
                      <a:pt x="12841" y="13771"/>
                    </a:lnTo>
                    <a:lnTo>
                      <a:pt x="13411" y="13225"/>
                    </a:lnTo>
                    <a:lnTo>
                      <a:pt x="13679" y="12922"/>
                    </a:lnTo>
                    <a:lnTo>
                      <a:pt x="12341" y="11585"/>
                    </a:lnTo>
                    <a:lnTo>
                      <a:pt x="12097" y="11852"/>
                    </a:lnTo>
                    <a:lnTo>
                      <a:pt x="11597" y="12329"/>
                    </a:lnTo>
                    <a:lnTo>
                      <a:pt x="11074" y="12736"/>
                    </a:lnTo>
                    <a:lnTo>
                      <a:pt x="10527" y="13073"/>
                    </a:lnTo>
                    <a:lnTo>
                      <a:pt x="9945" y="13341"/>
                    </a:lnTo>
                    <a:lnTo>
                      <a:pt x="9352" y="13539"/>
                    </a:lnTo>
                    <a:lnTo>
                      <a:pt x="8724" y="13678"/>
                    </a:lnTo>
                    <a:lnTo>
                      <a:pt x="8073" y="13748"/>
                    </a:lnTo>
                    <a:lnTo>
                      <a:pt x="7747" y="13760"/>
                    </a:lnTo>
                    <a:lnTo>
                      <a:pt x="7142" y="13736"/>
                    </a:lnTo>
                    <a:lnTo>
                      <a:pt x="6305" y="13597"/>
                    </a:lnTo>
                    <a:lnTo>
                      <a:pt x="5758" y="13446"/>
                    </a:lnTo>
                    <a:lnTo>
                      <a:pt x="5246" y="13236"/>
                    </a:lnTo>
                    <a:lnTo>
                      <a:pt x="4758" y="12980"/>
                    </a:lnTo>
                    <a:lnTo>
                      <a:pt x="4281" y="12678"/>
                    </a:lnTo>
                    <a:lnTo>
                      <a:pt x="3839" y="12317"/>
                    </a:lnTo>
                    <a:lnTo>
                      <a:pt x="3630" y="12108"/>
                    </a:lnTo>
                    <a:lnTo>
                      <a:pt x="3420" y="11899"/>
                    </a:lnTo>
                    <a:lnTo>
                      <a:pt x="3060" y="11457"/>
                    </a:lnTo>
                    <a:lnTo>
                      <a:pt x="2746" y="10980"/>
                    </a:lnTo>
                    <a:lnTo>
                      <a:pt x="2478" y="10480"/>
                    </a:lnTo>
                    <a:lnTo>
                      <a:pt x="2269" y="9933"/>
                    </a:lnTo>
                    <a:lnTo>
                      <a:pt x="2106" y="9363"/>
                    </a:lnTo>
                    <a:lnTo>
                      <a:pt x="2001" y="8758"/>
                    </a:lnTo>
                    <a:lnTo>
                      <a:pt x="1943" y="8119"/>
                    </a:lnTo>
                    <a:lnTo>
                      <a:pt x="1943" y="7793"/>
                    </a:lnTo>
                    <a:lnTo>
                      <a:pt x="1943" y="7467"/>
                    </a:lnTo>
                    <a:lnTo>
                      <a:pt x="2001" y="6828"/>
                    </a:lnTo>
                    <a:lnTo>
                      <a:pt x="2106" y="6223"/>
                    </a:lnTo>
                    <a:lnTo>
                      <a:pt x="2269" y="5653"/>
                    </a:lnTo>
                    <a:lnTo>
                      <a:pt x="2478" y="5118"/>
                    </a:lnTo>
                    <a:lnTo>
                      <a:pt x="2746" y="4606"/>
                    </a:lnTo>
                    <a:lnTo>
                      <a:pt x="3060" y="4129"/>
                    </a:lnTo>
                    <a:lnTo>
                      <a:pt x="3420" y="3687"/>
                    </a:lnTo>
                    <a:lnTo>
                      <a:pt x="3630" y="3478"/>
                    </a:lnTo>
                    <a:lnTo>
                      <a:pt x="4060" y="3082"/>
                    </a:lnTo>
                    <a:lnTo>
                      <a:pt x="4746" y="2606"/>
                    </a:lnTo>
                    <a:lnTo>
                      <a:pt x="5246" y="2350"/>
                    </a:lnTo>
                    <a:lnTo>
                      <a:pt x="5758" y="2140"/>
                    </a:lnTo>
                    <a:lnTo>
                      <a:pt x="6293" y="1989"/>
                    </a:lnTo>
                    <a:lnTo>
                      <a:pt x="7142" y="1850"/>
                    </a:lnTo>
                    <a:lnTo>
                      <a:pt x="7747" y="1838"/>
                    </a:lnTo>
                    <a:lnTo>
                      <a:pt x="8073" y="1838"/>
                    </a:lnTo>
                    <a:lnTo>
                      <a:pt x="8701" y="1896"/>
                    </a:lnTo>
                    <a:lnTo>
                      <a:pt x="9282" y="2012"/>
                    </a:lnTo>
                    <a:lnTo>
                      <a:pt x="9841" y="2198"/>
                    </a:lnTo>
                    <a:lnTo>
                      <a:pt x="10352" y="2431"/>
                    </a:lnTo>
                    <a:lnTo>
                      <a:pt x="10841" y="2733"/>
                    </a:lnTo>
                    <a:lnTo>
                      <a:pt x="11295" y="3094"/>
                    </a:lnTo>
                    <a:lnTo>
                      <a:pt x="11713" y="3501"/>
                    </a:lnTo>
                    <a:lnTo>
                      <a:pt x="11899" y="3734"/>
                    </a:lnTo>
                    <a:lnTo>
                      <a:pt x="13237" y="2443"/>
                    </a:lnTo>
                    <a:lnTo>
                      <a:pt x="12969" y="2140"/>
                    </a:lnTo>
                    <a:lnTo>
                      <a:pt x="12411" y="1605"/>
                    </a:lnTo>
                    <a:lnTo>
                      <a:pt x="11806" y="1152"/>
                    </a:lnTo>
                    <a:lnTo>
                      <a:pt x="11155" y="768"/>
                    </a:lnTo>
                    <a:lnTo>
                      <a:pt x="10480" y="465"/>
                    </a:lnTo>
                    <a:lnTo>
                      <a:pt x="9748" y="233"/>
                    </a:lnTo>
                    <a:lnTo>
                      <a:pt x="8980" y="82"/>
                    </a:lnTo>
                    <a:lnTo>
                      <a:pt x="8177" y="12"/>
                    </a:lnTo>
                    <a:lnTo>
                      <a:pt x="77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3"/>
              <p:cNvSpPr/>
              <p:nvPr/>
            </p:nvSpPr>
            <p:spPr>
              <a:xfrm>
                <a:off x="3843125" y="3182425"/>
                <a:ext cx="48025" cy="373675"/>
              </a:xfrm>
              <a:custGeom>
                <a:rect b="b" l="l" r="r" t="t"/>
                <a:pathLst>
                  <a:path extrusionOk="0" h="14947" w="1921">
                    <a:moveTo>
                      <a:pt x="1" y="1"/>
                    </a:moveTo>
                    <a:lnTo>
                      <a:pt x="1" y="14946"/>
                    </a:lnTo>
                    <a:lnTo>
                      <a:pt x="1920" y="14946"/>
                    </a:lnTo>
                    <a:lnTo>
                      <a:pt x="192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3"/>
              <p:cNvSpPr/>
              <p:nvPr/>
            </p:nvSpPr>
            <p:spPr>
              <a:xfrm>
                <a:off x="3932125" y="3292050"/>
                <a:ext cx="263175" cy="272775"/>
              </a:xfrm>
              <a:custGeom>
                <a:rect b="b" l="l" r="r" t="t"/>
                <a:pathLst>
                  <a:path extrusionOk="0" h="10911" w="10527">
                    <a:moveTo>
                      <a:pt x="5583" y="1768"/>
                    </a:moveTo>
                    <a:lnTo>
                      <a:pt x="6211" y="1908"/>
                    </a:lnTo>
                    <a:lnTo>
                      <a:pt x="6793" y="2164"/>
                    </a:lnTo>
                    <a:lnTo>
                      <a:pt x="7339" y="2536"/>
                    </a:lnTo>
                    <a:lnTo>
                      <a:pt x="7583" y="2780"/>
                    </a:lnTo>
                    <a:lnTo>
                      <a:pt x="7816" y="3036"/>
                    </a:lnTo>
                    <a:lnTo>
                      <a:pt x="8188" y="3618"/>
                    </a:lnTo>
                    <a:lnTo>
                      <a:pt x="8444" y="4292"/>
                    </a:lnTo>
                    <a:lnTo>
                      <a:pt x="8560" y="5048"/>
                    </a:lnTo>
                    <a:lnTo>
                      <a:pt x="8572" y="5455"/>
                    </a:lnTo>
                    <a:lnTo>
                      <a:pt x="8560" y="5862"/>
                    </a:lnTo>
                    <a:lnTo>
                      <a:pt x="8444" y="6618"/>
                    </a:lnTo>
                    <a:lnTo>
                      <a:pt x="8188" y="7281"/>
                    </a:lnTo>
                    <a:lnTo>
                      <a:pt x="7816" y="7874"/>
                    </a:lnTo>
                    <a:lnTo>
                      <a:pt x="7583" y="8130"/>
                    </a:lnTo>
                    <a:lnTo>
                      <a:pt x="7339" y="8375"/>
                    </a:lnTo>
                    <a:lnTo>
                      <a:pt x="6793" y="8758"/>
                    </a:lnTo>
                    <a:lnTo>
                      <a:pt x="6211" y="9014"/>
                    </a:lnTo>
                    <a:lnTo>
                      <a:pt x="5583" y="9142"/>
                    </a:lnTo>
                    <a:lnTo>
                      <a:pt x="5246" y="9154"/>
                    </a:lnTo>
                    <a:lnTo>
                      <a:pt x="4908" y="9142"/>
                    </a:lnTo>
                    <a:lnTo>
                      <a:pt x="4280" y="9003"/>
                    </a:lnTo>
                    <a:lnTo>
                      <a:pt x="3699" y="8747"/>
                    </a:lnTo>
                    <a:lnTo>
                      <a:pt x="3152" y="8375"/>
                    </a:lnTo>
                    <a:lnTo>
                      <a:pt x="2908" y="8130"/>
                    </a:lnTo>
                    <a:lnTo>
                      <a:pt x="2675" y="7863"/>
                    </a:lnTo>
                    <a:lnTo>
                      <a:pt x="2303" y="7281"/>
                    </a:lnTo>
                    <a:lnTo>
                      <a:pt x="2047" y="6607"/>
                    </a:lnTo>
                    <a:lnTo>
                      <a:pt x="1931" y="5862"/>
                    </a:lnTo>
                    <a:lnTo>
                      <a:pt x="1919" y="5455"/>
                    </a:lnTo>
                    <a:lnTo>
                      <a:pt x="1931" y="5048"/>
                    </a:lnTo>
                    <a:lnTo>
                      <a:pt x="2047" y="4292"/>
                    </a:lnTo>
                    <a:lnTo>
                      <a:pt x="2303" y="3629"/>
                    </a:lnTo>
                    <a:lnTo>
                      <a:pt x="2675" y="3036"/>
                    </a:lnTo>
                    <a:lnTo>
                      <a:pt x="2908" y="2780"/>
                    </a:lnTo>
                    <a:lnTo>
                      <a:pt x="3152" y="2536"/>
                    </a:lnTo>
                    <a:lnTo>
                      <a:pt x="3699" y="2152"/>
                    </a:lnTo>
                    <a:lnTo>
                      <a:pt x="4280" y="1896"/>
                    </a:lnTo>
                    <a:lnTo>
                      <a:pt x="4908" y="1768"/>
                    </a:lnTo>
                    <a:close/>
                    <a:moveTo>
                      <a:pt x="5257" y="0"/>
                    </a:moveTo>
                    <a:lnTo>
                      <a:pt x="4699" y="24"/>
                    </a:lnTo>
                    <a:lnTo>
                      <a:pt x="3652" y="210"/>
                    </a:lnTo>
                    <a:lnTo>
                      <a:pt x="2698" y="605"/>
                    </a:lnTo>
                    <a:lnTo>
                      <a:pt x="1861" y="1187"/>
                    </a:lnTo>
                    <a:lnTo>
                      <a:pt x="1477" y="1559"/>
                    </a:lnTo>
                    <a:lnTo>
                      <a:pt x="1128" y="1954"/>
                    </a:lnTo>
                    <a:lnTo>
                      <a:pt x="570" y="2827"/>
                    </a:lnTo>
                    <a:lnTo>
                      <a:pt x="198" y="3804"/>
                    </a:lnTo>
                    <a:lnTo>
                      <a:pt x="12" y="4874"/>
                    </a:lnTo>
                    <a:lnTo>
                      <a:pt x="0" y="5455"/>
                    </a:lnTo>
                    <a:lnTo>
                      <a:pt x="12" y="6025"/>
                    </a:lnTo>
                    <a:lnTo>
                      <a:pt x="198" y="7107"/>
                    </a:lnTo>
                    <a:lnTo>
                      <a:pt x="570" y="8084"/>
                    </a:lnTo>
                    <a:lnTo>
                      <a:pt x="1128" y="8956"/>
                    </a:lnTo>
                    <a:lnTo>
                      <a:pt x="1477" y="9352"/>
                    </a:lnTo>
                    <a:lnTo>
                      <a:pt x="1861" y="9724"/>
                    </a:lnTo>
                    <a:lnTo>
                      <a:pt x="2698" y="10305"/>
                    </a:lnTo>
                    <a:lnTo>
                      <a:pt x="3652" y="10701"/>
                    </a:lnTo>
                    <a:lnTo>
                      <a:pt x="4699" y="10887"/>
                    </a:lnTo>
                    <a:lnTo>
                      <a:pt x="5257" y="10910"/>
                    </a:lnTo>
                    <a:lnTo>
                      <a:pt x="5827" y="10887"/>
                    </a:lnTo>
                    <a:lnTo>
                      <a:pt x="6874" y="10701"/>
                    </a:lnTo>
                    <a:lnTo>
                      <a:pt x="7816" y="10305"/>
                    </a:lnTo>
                    <a:lnTo>
                      <a:pt x="8665" y="9724"/>
                    </a:lnTo>
                    <a:lnTo>
                      <a:pt x="9037" y="9352"/>
                    </a:lnTo>
                    <a:lnTo>
                      <a:pt x="9398" y="8956"/>
                    </a:lnTo>
                    <a:lnTo>
                      <a:pt x="9956" y="8072"/>
                    </a:lnTo>
                    <a:lnTo>
                      <a:pt x="10317" y="7095"/>
                    </a:lnTo>
                    <a:lnTo>
                      <a:pt x="10503" y="6025"/>
                    </a:lnTo>
                    <a:lnTo>
                      <a:pt x="10526" y="5455"/>
                    </a:lnTo>
                    <a:lnTo>
                      <a:pt x="10503" y="4885"/>
                    </a:lnTo>
                    <a:lnTo>
                      <a:pt x="10317" y="3804"/>
                    </a:lnTo>
                    <a:lnTo>
                      <a:pt x="9956" y="2827"/>
                    </a:lnTo>
                    <a:lnTo>
                      <a:pt x="9398" y="1954"/>
                    </a:lnTo>
                    <a:lnTo>
                      <a:pt x="9037" y="1559"/>
                    </a:lnTo>
                    <a:lnTo>
                      <a:pt x="8665" y="1187"/>
                    </a:lnTo>
                    <a:lnTo>
                      <a:pt x="7816" y="605"/>
                    </a:lnTo>
                    <a:lnTo>
                      <a:pt x="6874" y="210"/>
                    </a:lnTo>
                    <a:lnTo>
                      <a:pt x="5827" y="24"/>
                    </a:lnTo>
                    <a:lnTo>
                      <a:pt x="52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3"/>
              <p:cNvSpPr/>
              <p:nvPr/>
            </p:nvSpPr>
            <p:spPr>
              <a:xfrm>
                <a:off x="4234225" y="3300475"/>
                <a:ext cx="226250" cy="263475"/>
              </a:xfrm>
              <a:custGeom>
                <a:rect b="b" l="l" r="r" t="t"/>
                <a:pathLst>
                  <a:path extrusionOk="0" h="10539" w="9050">
                    <a:moveTo>
                      <a:pt x="1" y="1"/>
                    </a:moveTo>
                    <a:lnTo>
                      <a:pt x="1" y="6258"/>
                    </a:lnTo>
                    <a:lnTo>
                      <a:pt x="1" y="6735"/>
                    </a:lnTo>
                    <a:lnTo>
                      <a:pt x="129" y="7619"/>
                    </a:lnTo>
                    <a:lnTo>
                      <a:pt x="373" y="8398"/>
                    </a:lnTo>
                    <a:lnTo>
                      <a:pt x="745" y="9073"/>
                    </a:lnTo>
                    <a:lnTo>
                      <a:pt x="989" y="9375"/>
                    </a:lnTo>
                    <a:lnTo>
                      <a:pt x="1233" y="9654"/>
                    </a:lnTo>
                    <a:lnTo>
                      <a:pt x="1850" y="10096"/>
                    </a:lnTo>
                    <a:lnTo>
                      <a:pt x="2571" y="10387"/>
                    </a:lnTo>
                    <a:lnTo>
                      <a:pt x="3420" y="10527"/>
                    </a:lnTo>
                    <a:lnTo>
                      <a:pt x="3897" y="10538"/>
                    </a:lnTo>
                    <a:lnTo>
                      <a:pt x="4141" y="10538"/>
                    </a:lnTo>
                    <a:lnTo>
                      <a:pt x="4630" y="10468"/>
                    </a:lnTo>
                    <a:lnTo>
                      <a:pt x="5107" y="10341"/>
                    </a:lnTo>
                    <a:lnTo>
                      <a:pt x="5572" y="10154"/>
                    </a:lnTo>
                    <a:lnTo>
                      <a:pt x="5793" y="10026"/>
                    </a:lnTo>
                    <a:lnTo>
                      <a:pt x="6014" y="9910"/>
                    </a:lnTo>
                    <a:lnTo>
                      <a:pt x="6409" y="9631"/>
                    </a:lnTo>
                    <a:lnTo>
                      <a:pt x="6747" y="9317"/>
                    </a:lnTo>
                    <a:lnTo>
                      <a:pt x="7014" y="8980"/>
                    </a:lnTo>
                    <a:lnTo>
                      <a:pt x="7130" y="8794"/>
                    </a:lnTo>
                    <a:lnTo>
                      <a:pt x="7223" y="8794"/>
                    </a:lnTo>
                    <a:lnTo>
                      <a:pt x="7223" y="10224"/>
                    </a:lnTo>
                    <a:lnTo>
                      <a:pt x="9050" y="10224"/>
                    </a:lnTo>
                    <a:lnTo>
                      <a:pt x="9050" y="1"/>
                    </a:lnTo>
                    <a:lnTo>
                      <a:pt x="7130" y="1"/>
                    </a:lnTo>
                    <a:lnTo>
                      <a:pt x="7130" y="5642"/>
                    </a:lnTo>
                    <a:lnTo>
                      <a:pt x="7130" y="5944"/>
                    </a:lnTo>
                    <a:lnTo>
                      <a:pt x="7026" y="6537"/>
                    </a:lnTo>
                    <a:lnTo>
                      <a:pt x="6840" y="7096"/>
                    </a:lnTo>
                    <a:lnTo>
                      <a:pt x="6560" y="7607"/>
                    </a:lnTo>
                    <a:lnTo>
                      <a:pt x="6374" y="7852"/>
                    </a:lnTo>
                    <a:lnTo>
                      <a:pt x="6188" y="8084"/>
                    </a:lnTo>
                    <a:lnTo>
                      <a:pt x="5758" y="8445"/>
                    </a:lnTo>
                    <a:lnTo>
                      <a:pt x="5281" y="8677"/>
                    </a:lnTo>
                    <a:lnTo>
                      <a:pt x="4734" y="8805"/>
                    </a:lnTo>
                    <a:lnTo>
                      <a:pt x="4444" y="8817"/>
                    </a:lnTo>
                    <a:lnTo>
                      <a:pt x="4130" y="8805"/>
                    </a:lnTo>
                    <a:lnTo>
                      <a:pt x="3583" y="8712"/>
                    </a:lnTo>
                    <a:lnTo>
                      <a:pt x="3106" y="8538"/>
                    </a:lnTo>
                    <a:lnTo>
                      <a:pt x="2711" y="8270"/>
                    </a:lnTo>
                    <a:lnTo>
                      <a:pt x="2397" y="7910"/>
                    </a:lnTo>
                    <a:lnTo>
                      <a:pt x="2152" y="7456"/>
                    </a:lnTo>
                    <a:lnTo>
                      <a:pt x="2001" y="6921"/>
                    </a:lnTo>
                    <a:lnTo>
                      <a:pt x="1920" y="6293"/>
                    </a:lnTo>
                    <a:lnTo>
                      <a:pt x="1920" y="5944"/>
                    </a:lnTo>
                    <a:lnTo>
                      <a:pt x="192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3"/>
              <p:cNvSpPr/>
              <p:nvPr/>
            </p:nvSpPr>
            <p:spPr>
              <a:xfrm>
                <a:off x="4502025" y="3182125"/>
                <a:ext cx="256200" cy="382400"/>
              </a:xfrm>
              <a:custGeom>
                <a:rect b="b" l="l" r="r" t="t"/>
                <a:pathLst>
                  <a:path extrusionOk="0" h="15296" w="10248">
                    <a:moveTo>
                      <a:pt x="5153" y="6142"/>
                    </a:moveTo>
                    <a:lnTo>
                      <a:pt x="5502" y="6154"/>
                    </a:lnTo>
                    <a:lnTo>
                      <a:pt x="6130" y="6282"/>
                    </a:lnTo>
                    <a:lnTo>
                      <a:pt x="6700" y="6526"/>
                    </a:lnTo>
                    <a:lnTo>
                      <a:pt x="7224" y="6910"/>
                    </a:lnTo>
                    <a:lnTo>
                      <a:pt x="7468" y="7154"/>
                    </a:lnTo>
                    <a:lnTo>
                      <a:pt x="7700" y="7410"/>
                    </a:lnTo>
                    <a:lnTo>
                      <a:pt x="8049" y="7991"/>
                    </a:lnTo>
                    <a:lnTo>
                      <a:pt x="8282" y="8666"/>
                    </a:lnTo>
                    <a:lnTo>
                      <a:pt x="8410" y="9422"/>
                    </a:lnTo>
                    <a:lnTo>
                      <a:pt x="8422" y="9841"/>
                    </a:lnTo>
                    <a:lnTo>
                      <a:pt x="8410" y="10248"/>
                    </a:lnTo>
                    <a:lnTo>
                      <a:pt x="8294" y="11004"/>
                    </a:lnTo>
                    <a:lnTo>
                      <a:pt x="8061" y="11678"/>
                    </a:lnTo>
                    <a:lnTo>
                      <a:pt x="7700" y="12271"/>
                    </a:lnTo>
                    <a:lnTo>
                      <a:pt x="7468" y="12527"/>
                    </a:lnTo>
                    <a:lnTo>
                      <a:pt x="7224" y="12772"/>
                    </a:lnTo>
                    <a:lnTo>
                      <a:pt x="6700" y="13144"/>
                    </a:lnTo>
                    <a:lnTo>
                      <a:pt x="6119" y="13400"/>
                    </a:lnTo>
                    <a:lnTo>
                      <a:pt x="5491" y="13516"/>
                    </a:lnTo>
                    <a:lnTo>
                      <a:pt x="5153" y="13528"/>
                    </a:lnTo>
                    <a:lnTo>
                      <a:pt x="4828" y="13516"/>
                    </a:lnTo>
                    <a:lnTo>
                      <a:pt x="4211" y="13400"/>
                    </a:lnTo>
                    <a:lnTo>
                      <a:pt x="3630" y="13144"/>
                    </a:lnTo>
                    <a:lnTo>
                      <a:pt x="3106" y="12760"/>
                    </a:lnTo>
                    <a:lnTo>
                      <a:pt x="2862" y="12516"/>
                    </a:lnTo>
                    <a:lnTo>
                      <a:pt x="2629" y="12260"/>
                    </a:lnTo>
                    <a:lnTo>
                      <a:pt x="2269" y="11667"/>
                    </a:lnTo>
                    <a:lnTo>
                      <a:pt x="2036" y="11004"/>
                    </a:lnTo>
                    <a:lnTo>
                      <a:pt x="1908" y="10248"/>
                    </a:lnTo>
                    <a:lnTo>
                      <a:pt x="1908" y="9841"/>
                    </a:lnTo>
                    <a:lnTo>
                      <a:pt x="1908" y="9434"/>
                    </a:lnTo>
                    <a:lnTo>
                      <a:pt x="2036" y="8678"/>
                    </a:lnTo>
                    <a:lnTo>
                      <a:pt x="2269" y="8003"/>
                    </a:lnTo>
                    <a:lnTo>
                      <a:pt x="2629" y="7421"/>
                    </a:lnTo>
                    <a:lnTo>
                      <a:pt x="2862" y="7166"/>
                    </a:lnTo>
                    <a:lnTo>
                      <a:pt x="3106" y="6921"/>
                    </a:lnTo>
                    <a:lnTo>
                      <a:pt x="3630" y="6537"/>
                    </a:lnTo>
                    <a:lnTo>
                      <a:pt x="4211" y="6282"/>
                    </a:lnTo>
                    <a:lnTo>
                      <a:pt x="4828" y="6154"/>
                    </a:lnTo>
                    <a:lnTo>
                      <a:pt x="5153" y="6142"/>
                    </a:lnTo>
                    <a:close/>
                    <a:moveTo>
                      <a:pt x="8329" y="1"/>
                    </a:moveTo>
                    <a:lnTo>
                      <a:pt x="8329" y="4711"/>
                    </a:lnTo>
                    <a:lnTo>
                      <a:pt x="8422" y="6130"/>
                    </a:lnTo>
                    <a:lnTo>
                      <a:pt x="8329" y="6130"/>
                    </a:lnTo>
                    <a:lnTo>
                      <a:pt x="8212" y="5944"/>
                    </a:lnTo>
                    <a:lnTo>
                      <a:pt x="7921" y="5607"/>
                    </a:lnTo>
                    <a:lnTo>
                      <a:pt x="7584" y="5293"/>
                    </a:lnTo>
                    <a:lnTo>
                      <a:pt x="7177" y="5014"/>
                    </a:lnTo>
                    <a:lnTo>
                      <a:pt x="6944" y="4886"/>
                    </a:lnTo>
                    <a:lnTo>
                      <a:pt x="6712" y="4758"/>
                    </a:lnTo>
                    <a:lnTo>
                      <a:pt x="6223" y="4572"/>
                    </a:lnTo>
                    <a:lnTo>
                      <a:pt x="5700" y="4456"/>
                    </a:lnTo>
                    <a:lnTo>
                      <a:pt x="5142" y="4386"/>
                    </a:lnTo>
                    <a:lnTo>
                      <a:pt x="4851" y="4386"/>
                    </a:lnTo>
                    <a:lnTo>
                      <a:pt x="4362" y="4397"/>
                    </a:lnTo>
                    <a:lnTo>
                      <a:pt x="3444" y="4595"/>
                    </a:lnTo>
                    <a:lnTo>
                      <a:pt x="2583" y="4991"/>
                    </a:lnTo>
                    <a:lnTo>
                      <a:pt x="1804" y="5584"/>
                    </a:lnTo>
                    <a:lnTo>
                      <a:pt x="1443" y="5956"/>
                    </a:lnTo>
                    <a:lnTo>
                      <a:pt x="1094" y="6351"/>
                    </a:lnTo>
                    <a:lnTo>
                      <a:pt x="547" y="7235"/>
                    </a:lnTo>
                    <a:lnTo>
                      <a:pt x="198" y="8201"/>
                    </a:lnTo>
                    <a:lnTo>
                      <a:pt x="12" y="9271"/>
                    </a:lnTo>
                    <a:lnTo>
                      <a:pt x="1" y="9841"/>
                    </a:lnTo>
                    <a:lnTo>
                      <a:pt x="12" y="10411"/>
                    </a:lnTo>
                    <a:lnTo>
                      <a:pt x="198" y="11469"/>
                    </a:lnTo>
                    <a:lnTo>
                      <a:pt x="547" y="12446"/>
                    </a:lnTo>
                    <a:lnTo>
                      <a:pt x="1094" y="13318"/>
                    </a:lnTo>
                    <a:lnTo>
                      <a:pt x="1443" y="13725"/>
                    </a:lnTo>
                    <a:lnTo>
                      <a:pt x="1804" y="14098"/>
                    </a:lnTo>
                    <a:lnTo>
                      <a:pt x="2583" y="14679"/>
                    </a:lnTo>
                    <a:lnTo>
                      <a:pt x="3444" y="15075"/>
                    </a:lnTo>
                    <a:lnTo>
                      <a:pt x="4362" y="15272"/>
                    </a:lnTo>
                    <a:lnTo>
                      <a:pt x="4851" y="15296"/>
                    </a:lnTo>
                    <a:lnTo>
                      <a:pt x="5142" y="15284"/>
                    </a:lnTo>
                    <a:lnTo>
                      <a:pt x="5688" y="15226"/>
                    </a:lnTo>
                    <a:lnTo>
                      <a:pt x="6212" y="15098"/>
                    </a:lnTo>
                    <a:lnTo>
                      <a:pt x="6712" y="14900"/>
                    </a:lnTo>
                    <a:lnTo>
                      <a:pt x="6944" y="14772"/>
                    </a:lnTo>
                    <a:lnTo>
                      <a:pt x="7177" y="14633"/>
                    </a:lnTo>
                    <a:lnTo>
                      <a:pt x="7573" y="14353"/>
                    </a:lnTo>
                    <a:lnTo>
                      <a:pt x="7921" y="14039"/>
                    </a:lnTo>
                    <a:lnTo>
                      <a:pt x="8212" y="13702"/>
                    </a:lnTo>
                    <a:lnTo>
                      <a:pt x="8329" y="13516"/>
                    </a:lnTo>
                    <a:lnTo>
                      <a:pt x="8422" y="13516"/>
                    </a:lnTo>
                    <a:lnTo>
                      <a:pt x="8422" y="14947"/>
                    </a:lnTo>
                    <a:lnTo>
                      <a:pt x="10248" y="14947"/>
                    </a:lnTo>
                    <a:lnTo>
                      <a:pt x="102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3"/>
              <p:cNvSpPr/>
              <p:nvPr/>
            </p:nvSpPr>
            <p:spPr>
              <a:xfrm>
                <a:off x="4939950" y="3182425"/>
                <a:ext cx="243975" cy="373675"/>
              </a:xfrm>
              <a:custGeom>
                <a:rect b="b" l="l" r="r" t="t"/>
                <a:pathLst>
                  <a:path extrusionOk="0" h="14947" w="9759">
                    <a:moveTo>
                      <a:pt x="5432" y="1861"/>
                    </a:moveTo>
                    <a:lnTo>
                      <a:pt x="5967" y="1966"/>
                    </a:lnTo>
                    <a:lnTo>
                      <a:pt x="6455" y="2175"/>
                    </a:lnTo>
                    <a:lnTo>
                      <a:pt x="6874" y="2478"/>
                    </a:lnTo>
                    <a:lnTo>
                      <a:pt x="7060" y="2676"/>
                    </a:lnTo>
                    <a:lnTo>
                      <a:pt x="7234" y="2873"/>
                    </a:lnTo>
                    <a:lnTo>
                      <a:pt x="7514" y="3304"/>
                    </a:lnTo>
                    <a:lnTo>
                      <a:pt x="7688" y="3746"/>
                    </a:lnTo>
                    <a:lnTo>
                      <a:pt x="7781" y="4223"/>
                    </a:lnTo>
                    <a:lnTo>
                      <a:pt x="7793" y="4467"/>
                    </a:lnTo>
                    <a:lnTo>
                      <a:pt x="7781" y="4699"/>
                    </a:lnTo>
                    <a:lnTo>
                      <a:pt x="7688" y="5176"/>
                    </a:lnTo>
                    <a:lnTo>
                      <a:pt x="7514" y="5618"/>
                    </a:lnTo>
                    <a:lnTo>
                      <a:pt x="7234" y="6049"/>
                    </a:lnTo>
                    <a:lnTo>
                      <a:pt x="7060" y="6246"/>
                    </a:lnTo>
                    <a:lnTo>
                      <a:pt x="6886" y="6444"/>
                    </a:lnTo>
                    <a:lnTo>
                      <a:pt x="6455" y="6746"/>
                    </a:lnTo>
                    <a:lnTo>
                      <a:pt x="5967" y="6956"/>
                    </a:lnTo>
                    <a:lnTo>
                      <a:pt x="5432" y="7060"/>
                    </a:lnTo>
                    <a:lnTo>
                      <a:pt x="1919" y="7060"/>
                    </a:lnTo>
                    <a:lnTo>
                      <a:pt x="1919" y="1861"/>
                    </a:lnTo>
                    <a:close/>
                    <a:moveTo>
                      <a:pt x="0" y="1"/>
                    </a:moveTo>
                    <a:lnTo>
                      <a:pt x="0" y="14946"/>
                    </a:lnTo>
                    <a:lnTo>
                      <a:pt x="1919" y="14946"/>
                    </a:lnTo>
                    <a:lnTo>
                      <a:pt x="1919" y="8898"/>
                    </a:lnTo>
                    <a:lnTo>
                      <a:pt x="5094" y="8898"/>
                    </a:lnTo>
                    <a:lnTo>
                      <a:pt x="5560" y="8887"/>
                    </a:lnTo>
                    <a:lnTo>
                      <a:pt x="6444" y="8724"/>
                    </a:lnTo>
                    <a:lnTo>
                      <a:pt x="7258" y="8410"/>
                    </a:lnTo>
                    <a:lnTo>
                      <a:pt x="8025" y="7933"/>
                    </a:lnTo>
                    <a:lnTo>
                      <a:pt x="8374" y="7630"/>
                    </a:lnTo>
                    <a:lnTo>
                      <a:pt x="8700" y="7305"/>
                    </a:lnTo>
                    <a:lnTo>
                      <a:pt x="9223" y="6595"/>
                    </a:lnTo>
                    <a:lnTo>
                      <a:pt x="9572" y="5793"/>
                    </a:lnTo>
                    <a:lnTo>
                      <a:pt x="9747" y="4920"/>
                    </a:lnTo>
                    <a:lnTo>
                      <a:pt x="9758" y="4444"/>
                    </a:lnTo>
                    <a:lnTo>
                      <a:pt x="9747" y="3978"/>
                    </a:lnTo>
                    <a:lnTo>
                      <a:pt x="9572" y="3094"/>
                    </a:lnTo>
                    <a:lnTo>
                      <a:pt x="9223" y="2303"/>
                    </a:lnTo>
                    <a:lnTo>
                      <a:pt x="8712" y="1582"/>
                    </a:lnTo>
                    <a:lnTo>
                      <a:pt x="8374" y="1268"/>
                    </a:lnTo>
                    <a:lnTo>
                      <a:pt x="8025" y="954"/>
                    </a:lnTo>
                    <a:lnTo>
                      <a:pt x="7258" y="489"/>
                    </a:lnTo>
                    <a:lnTo>
                      <a:pt x="6444" y="163"/>
                    </a:lnTo>
                    <a:lnTo>
                      <a:pt x="5560" y="12"/>
                    </a:lnTo>
                    <a:lnTo>
                      <a:pt x="50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3"/>
              <p:cNvSpPr/>
              <p:nvPr/>
            </p:nvSpPr>
            <p:spPr>
              <a:xfrm>
                <a:off x="5228675" y="3182425"/>
                <a:ext cx="48000" cy="373675"/>
              </a:xfrm>
              <a:custGeom>
                <a:rect b="b" l="l" r="r" t="t"/>
                <a:pathLst>
                  <a:path extrusionOk="0" h="14947" w="1920">
                    <a:moveTo>
                      <a:pt x="1" y="1"/>
                    </a:moveTo>
                    <a:lnTo>
                      <a:pt x="1" y="14946"/>
                    </a:lnTo>
                    <a:lnTo>
                      <a:pt x="1920" y="14946"/>
                    </a:lnTo>
                    <a:lnTo>
                      <a:pt x="192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3"/>
              <p:cNvSpPr/>
              <p:nvPr/>
            </p:nvSpPr>
            <p:spPr>
              <a:xfrm>
                <a:off x="5317950" y="3291750"/>
                <a:ext cx="227125" cy="272775"/>
              </a:xfrm>
              <a:custGeom>
                <a:rect b="b" l="l" r="r" t="t"/>
                <a:pathLst>
                  <a:path extrusionOk="0" h="10911" w="9085">
                    <a:moveTo>
                      <a:pt x="5211" y="5502"/>
                    </a:moveTo>
                    <a:lnTo>
                      <a:pt x="5932" y="5584"/>
                    </a:lnTo>
                    <a:lnTo>
                      <a:pt x="6537" y="5746"/>
                    </a:lnTo>
                    <a:lnTo>
                      <a:pt x="7049" y="6002"/>
                    </a:lnTo>
                    <a:lnTo>
                      <a:pt x="7258" y="6165"/>
                    </a:lnTo>
                    <a:lnTo>
                      <a:pt x="7246" y="6468"/>
                    </a:lnTo>
                    <a:lnTo>
                      <a:pt x="7118" y="7026"/>
                    </a:lnTo>
                    <a:lnTo>
                      <a:pt x="6874" y="7549"/>
                    </a:lnTo>
                    <a:lnTo>
                      <a:pt x="6514" y="8038"/>
                    </a:lnTo>
                    <a:lnTo>
                      <a:pt x="6281" y="8259"/>
                    </a:lnTo>
                    <a:lnTo>
                      <a:pt x="6037" y="8468"/>
                    </a:lnTo>
                    <a:lnTo>
                      <a:pt x="5525" y="8805"/>
                    </a:lnTo>
                    <a:lnTo>
                      <a:pt x="4978" y="9026"/>
                    </a:lnTo>
                    <a:lnTo>
                      <a:pt x="4408" y="9131"/>
                    </a:lnTo>
                    <a:lnTo>
                      <a:pt x="4118" y="9143"/>
                    </a:lnTo>
                    <a:lnTo>
                      <a:pt x="3908" y="9143"/>
                    </a:lnTo>
                    <a:lnTo>
                      <a:pt x="3513" y="9084"/>
                    </a:lnTo>
                    <a:lnTo>
                      <a:pt x="3141" y="8980"/>
                    </a:lnTo>
                    <a:lnTo>
                      <a:pt x="2792" y="8829"/>
                    </a:lnTo>
                    <a:lnTo>
                      <a:pt x="2629" y="8724"/>
                    </a:lnTo>
                    <a:lnTo>
                      <a:pt x="2478" y="8608"/>
                    </a:lnTo>
                    <a:lnTo>
                      <a:pt x="2245" y="8352"/>
                    </a:lnTo>
                    <a:lnTo>
                      <a:pt x="2082" y="8049"/>
                    </a:lnTo>
                    <a:lnTo>
                      <a:pt x="2001" y="7712"/>
                    </a:lnTo>
                    <a:lnTo>
                      <a:pt x="1989" y="7538"/>
                    </a:lnTo>
                    <a:lnTo>
                      <a:pt x="2001" y="7328"/>
                    </a:lnTo>
                    <a:lnTo>
                      <a:pt x="2082" y="6944"/>
                    </a:lnTo>
                    <a:lnTo>
                      <a:pt x="2268" y="6595"/>
                    </a:lnTo>
                    <a:lnTo>
                      <a:pt x="2536" y="6258"/>
                    </a:lnTo>
                    <a:lnTo>
                      <a:pt x="2710" y="6107"/>
                    </a:lnTo>
                    <a:lnTo>
                      <a:pt x="2896" y="5956"/>
                    </a:lnTo>
                    <a:lnTo>
                      <a:pt x="3338" y="5735"/>
                    </a:lnTo>
                    <a:lnTo>
                      <a:pt x="3862" y="5584"/>
                    </a:lnTo>
                    <a:lnTo>
                      <a:pt x="4467" y="5502"/>
                    </a:lnTo>
                    <a:close/>
                    <a:moveTo>
                      <a:pt x="4536" y="1"/>
                    </a:moveTo>
                    <a:lnTo>
                      <a:pt x="4118" y="12"/>
                    </a:lnTo>
                    <a:lnTo>
                      <a:pt x="3350" y="105"/>
                    </a:lnTo>
                    <a:lnTo>
                      <a:pt x="2664" y="303"/>
                    </a:lnTo>
                    <a:lnTo>
                      <a:pt x="2059" y="594"/>
                    </a:lnTo>
                    <a:lnTo>
                      <a:pt x="1791" y="792"/>
                    </a:lnTo>
                    <a:lnTo>
                      <a:pt x="1536" y="978"/>
                    </a:lnTo>
                    <a:lnTo>
                      <a:pt x="1094" y="1396"/>
                    </a:lnTo>
                    <a:lnTo>
                      <a:pt x="745" y="1815"/>
                    </a:lnTo>
                    <a:lnTo>
                      <a:pt x="489" y="2257"/>
                    </a:lnTo>
                    <a:lnTo>
                      <a:pt x="396" y="2490"/>
                    </a:lnTo>
                    <a:lnTo>
                      <a:pt x="2152" y="3246"/>
                    </a:lnTo>
                    <a:lnTo>
                      <a:pt x="2222" y="3071"/>
                    </a:lnTo>
                    <a:lnTo>
                      <a:pt x="2408" y="2757"/>
                    </a:lnTo>
                    <a:lnTo>
                      <a:pt x="2629" y="2490"/>
                    </a:lnTo>
                    <a:lnTo>
                      <a:pt x="2920" y="2257"/>
                    </a:lnTo>
                    <a:lnTo>
                      <a:pt x="3082" y="2152"/>
                    </a:lnTo>
                    <a:lnTo>
                      <a:pt x="3431" y="1978"/>
                    </a:lnTo>
                    <a:lnTo>
                      <a:pt x="4187" y="1780"/>
                    </a:lnTo>
                    <a:lnTo>
                      <a:pt x="4595" y="1757"/>
                    </a:lnTo>
                    <a:lnTo>
                      <a:pt x="4874" y="1769"/>
                    </a:lnTo>
                    <a:lnTo>
                      <a:pt x="5397" y="1850"/>
                    </a:lnTo>
                    <a:lnTo>
                      <a:pt x="5874" y="2025"/>
                    </a:lnTo>
                    <a:lnTo>
                      <a:pt x="6304" y="2280"/>
                    </a:lnTo>
                    <a:lnTo>
                      <a:pt x="6502" y="2443"/>
                    </a:lnTo>
                    <a:lnTo>
                      <a:pt x="6676" y="2618"/>
                    </a:lnTo>
                    <a:lnTo>
                      <a:pt x="6967" y="3013"/>
                    </a:lnTo>
                    <a:lnTo>
                      <a:pt x="7165" y="3455"/>
                    </a:lnTo>
                    <a:lnTo>
                      <a:pt x="7258" y="3967"/>
                    </a:lnTo>
                    <a:lnTo>
                      <a:pt x="7270" y="4246"/>
                    </a:lnTo>
                    <a:lnTo>
                      <a:pt x="7270" y="4537"/>
                    </a:lnTo>
                    <a:lnTo>
                      <a:pt x="6991" y="4386"/>
                    </a:lnTo>
                    <a:lnTo>
                      <a:pt x="6374" y="4153"/>
                    </a:lnTo>
                    <a:lnTo>
                      <a:pt x="5676" y="3990"/>
                    </a:lnTo>
                    <a:lnTo>
                      <a:pt x="4909" y="3920"/>
                    </a:lnTo>
                    <a:lnTo>
                      <a:pt x="4490" y="3909"/>
                    </a:lnTo>
                    <a:lnTo>
                      <a:pt x="4025" y="3920"/>
                    </a:lnTo>
                    <a:lnTo>
                      <a:pt x="3152" y="4037"/>
                    </a:lnTo>
                    <a:lnTo>
                      <a:pt x="2350" y="4269"/>
                    </a:lnTo>
                    <a:lnTo>
                      <a:pt x="1617" y="4630"/>
                    </a:lnTo>
                    <a:lnTo>
                      <a:pt x="1291" y="4862"/>
                    </a:lnTo>
                    <a:lnTo>
                      <a:pt x="989" y="5095"/>
                    </a:lnTo>
                    <a:lnTo>
                      <a:pt x="500" y="5665"/>
                    </a:lnTo>
                    <a:lnTo>
                      <a:pt x="175" y="6316"/>
                    </a:lnTo>
                    <a:lnTo>
                      <a:pt x="12" y="7061"/>
                    </a:lnTo>
                    <a:lnTo>
                      <a:pt x="0" y="7479"/>
                    </a:lnTo>
                    <a:lnTo>
                      <a:pt x="12" y="7852"/>
                    </a:lnTo>
                    <a:lnTo>
                      <a:pt x="151" y="8549"/>
                    </a:lnTo>
                    <a:lnTo>
                      <a:pt x="419" y="9178"/>
                    </a:lnTo>
                    <a:lnTo>
                      <a:pt x="826" y="9724"/>
                    </a:lnTo>
                    <a:lnTo>
                      <a:pt x="1094" y="9957"/>
                    </a:lnTo>
                    <a:lnTo>
                      <a:pt x="1373" y="10189"/>
                    </a:lnTo>
                    <a:lnTo>
                      <a:pt x="1978" y="10538"/>
                    </a:lnTo>
                    <a:lnTo>
                      <a:pt x="2664" y="10771"/>
                    </a:lnTo>
                    <a:lnTo>
                      <a:pt x="3408" y="10899"/>
                    </a:lnTo>
                    <a:lnTo>
                      <a:pt x="3815" y="10911"/>
                    </a:lnTo>
                    <a:lnTo>
                      <a:pt x="4083" y="10899"/>
                    </a:lnTo>
                    <a:lnTo>
                      <a:pt x="4595" y="10841"/>
                    </a:lnTo>
                    <a:lnTo>
                      <a:pt x="5083" y="10736"/>
                    </a:lnTo>
                    <a:lnTo>
                      <a:pt x="5537" y="10573"/>
                    </a:lnTo>
                    <a:lnTo>
                      <a:pt x="5955" y="10352"/>
                    </a:lnTo>
                    <a:lnTo>
                      <a:pt x="6339" y="10073"/>
                    </a:lnTo>
                    <a:lnTo>
                      <a:pt x="6700" y="9736"/>
                    </a:lnTo>
                    <a:lnTo>
                      <a:pt x="7025" y="9352"/>
                    </a:lnTo>
                    <a:lnTo>
                      <a:pt x="7165" y="9131"/>
                    </a:lnTo>
                    <a:lnTo>
                      <a:pt x="7258" y="9131"/>
                    </a:lnTo>
                    <a:lnTo>
                      <a:pt x="7258" y="10562"/>
                    </a:lnTo>
                    <a:lnTo>
                      <a:pt x="9084" y="10562"/>
                    </a:lnTo>
                    <a:lnTo>
                      <a:pt x="9084" y="4374"/>
                    </a:lnTo>
                    <a:lnTo>
                      <a:pt x="9072" y="3874"/>
                    </a:lnTo>
                    <a:lnTo>
                      <a:pt x="8910" y="2943"/>
                    </a:lnTo>
                    <a:lnTo>
                      <a:pt x="8584" y="2141"/>
                    </a:lnTo>
                    <a:lnTo>
                      <a:pt x="8107" y="1443"/>
                    </a:lnTo>
                    <a:lnTo>
                      <a:pt x="7793" y="1152"/>
                    </a:lnTo>
                    <a:lnTo>
                      <a:pt x="7467" y="873"/>
                    </a:lnTo>
                    <a:lnTo>
                      <a:pt x="6735" y="443"/>
                    </a:lnTo>
                    <a:lnTo>
                      <a:pt x="5920" y="152"/>
                    </a:lnTo>
                    <a:lnTo>
                      <a:pt x="5025" y="12"/>
                    </a:lnTo>
                    <a:lnTo>
                      <a:pt x="45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3"/>
              <p:cNvSpPr/>
              <p:nvPr/>
            </p:nvSpPr>
            <p:spPr>
              <a:xfrm>
                <a:off x="5577600" y="3222250"/>
                <a:ext cx="165775" cy="338200"/>
              </a:xfrm>
              <a:custGeom>
                <a:rect b="b" l="l" r="r" t="t"/>
                <a:pathLst>
                  <a:path extrusionOk="0" h="13528" w="6631">
                    <a:moveTo>
                      <a:pt x="1780" y="1"/>
                    </a:moveTo>
                    <a:lnTo>
                      <a:pt x="1780" y="3130"/>
                    </a:lnTo>
                    <a:lnTo>
                      <a:pt x="1" y="3130"/>
                    </a:lnTo>
                    <a:lnTo>
                      <a:pt x="1" y="4874"/>
                    </a:lnTo>
                    <a:lnTo>
                      <a:pt x="1780" y="4874"/>
                    </a:lnTo>
                    <a:lnTo>
                      <a:pt x="1780" y="10259"/>
                    </a:lnTo>
                    <a:lnTo>
                      <a:pt x="1792" y="10632"/>
                    </a:lnTo>
                    <a:lnTo>
                      <a:pt x="1897" y="11329"/>
                    </a:lnTo>
                    <a:lnTo>
                      <a:pt x="2106" y="11934"/>
                    </a:lnTo>
                    <a:lnTo>
                      <a:pt x="2420" y="12446"/>
                    </a:lnTo>
                    <a:lnTo>
                      <a:pt x="2629" y="12667"/>
                    </a:lnTo>
                    <a:lnTo>
                      <a:pt x="2850" y="12876"/>
                    </a:lnTo>
                    <a:lnTo>
                      <a:pt x="3362" y="13190"/>
                    </a:lnTo>
                    <a:lnTo>
                      <a:pt x="3979" y="13411"/>
                    </a:lnTo>
                    <a:lnTo>
                      <a:pt x="4688" y="13516"/>
                    </a:lnTo>
                    <a:lnTo>
                      <a:pt x="5083" y="13528"/>
                    </a:lnTo>
                    <a:lnTo>
                      <a:pt x="5525" y="13516"/>
                    </a:lnTo>
                    <a:lnTo>
                      <a:pt x="6305" y="13365"/>
                    </a:lnTo>
                    <a:lnTo>
                      <a:pt x="6630" y="13249"/>
                    </a:lnTo>
                    <a:lnTo>
                      <a:pt x="5956" y="11609"/>
                    </a:lnTo>
                    <a:lnTo>
                      <a:pt x="5770" y="11678"/>
                    </a:lnTo>
                    <a:lnTo>
                      <a:pt x="5339" y="11760"/>
                    </a:lnTo>
                    <a:lnTo>
                      <a:pt x="5083" y="11771"/>
                    </a:lnTo>
                    <a:lnTo>
                      <a:pt x="4921" y="11760"/>
                    </a:lnTo>
                    <a:lnTo>
                      <a:pt x="4618" y="11713"/>
                    </a:lnTo>
                    <a:lnTo>
                      <a:pt x="4351" y="11609"/>
                    </a:lnTo>
                    <a:lnTo>
                      <a:pt x="4141" y="11446"/>
                    </a:lnTo>
                    <a:lnTo>
                      <a:pt x="3967" y="11236"/>
                    </a:lnTo>
                    <a:lnTo>
                      <a:pt x="3839" y="10981"/>
                    </a:lnTo>
                    <a:lnTo>
                      <a:pt x="3723" y="10492"/>
                    </a:lnTo>
                    <a:lnTo>
                      <a:pt x="3699" y="10097"/>
                    </a:lnTo>
                    <a:lnTo>
                      <a:pt x="3699" y="4874"/>
                    </a:lnTo>
                    <a:lnTo>
                      <a:pt x="6200" y="4874"/>
                    </a:lnTo>
                    <a:lnTo>
                      <a:pt x="6200" y="3130"/>
                    </a:lnTo>
                    <a:lnTo>
                      <a:pt x="3699" y="3130"/>
                    </a:lnTo>
                    <a:lnTo>
                      <a:pt x="36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3"/>
              <p:cNvSpPr/>
              <p:nvPr/>
            </p:nvSpPr>
            <p:spPr>
              <a:xfrm>
                <a:off x="5767200" y="3180675"/>
                <a:ext cx="177400" cy="375425"/>
              </a:xfrm>
              <a:custGeom>
                <a:rect b="b" l="l" r="r" t="t"/>
                <a:pathLst>
                  <a:path extrusionOk="0" h="15017" w="7096">
                    <a:moveTo>
                      <a:pt x="5153" y="1"/>
                    </a:moveTo>
                    <a:lnTo>
                      <a:pt x="4420" y="117"/>
                    </a:lnTo>
                    <a:lnTo>
                      <a:pt x="3757" y="350"/>
                    </a:lnTo>
                    <a:lnTo>
                      <a:pt x="3175" y="710"/>
                    </a:lnTo>
                    <a:lnTo>
                      <a:pt x="2920" y="943"/>
                    </a:lnTo>
                    <a:lnTo>
                      <a:pt x="2687" y="1175"/>
                    </a:lnTo>
                    <a:lnTo>
                      <a:pt x="2303" y="1722"/>
                    </a:lnTo>
                    <a:lnTo>
                      <a:pt x="2059" y="2350"/>
                    </a:lnTo>
                    <a:lnTo>
                      <a:pt x="1931" y="3060"/>
                    </a:lnTo>
                    <a:lnTo>
                      <a:pt x="1919" y="3443"/>
                    </a:lnTo>
                    <a:lnTo>
                      <a:pt x="1919" y="4793"/>
                    </a:lnTo>
                    <a:lnTo>
                      <a:pt x="0" y="4793"/>
                    </a:lnTo>
                    <a:lnTo>
                      <a:pt x="0" y="6537"/>
                    </a:lnTo>
                    <a:lnTo>
                      <a:pt x="1919" y="6537"/>
                    </a:lnTo>
                    <a:lnTo>
                      <a:pt x="1919" y="15016"/>
                    </a:lnTo>
                    <a:lnTo>
                      <a:pt x="3838" y="15016"/>
                    </a:lnTo>
                    <a:lnTo>
                      <a:pt x="3838" y="6537"/>
                    </a:lnTo>
                    <a:lnTo>
                      <a:pt x="6514" y="6537"/>
                    </a:lnTo>
                    <a:lnTo>
                      <a:pt x="6514" y="4804"/>
                    </a:lnTo>
                    <a:lnTo>
                      <a:pt x="3838" y="4804"/>
                    </a:lnTo>
                    <a:lnTo>
                      <a:pt x="3838" y="3513"/>
                    </a:lnTo>
                    <a:lnTo>
                      <a:pt x="3838" y="3304"/>
                    </a:lnTo>
                    <a:lnTo>
                      <a:pt x="3908" y="2920"/>
                    </a:lnTo>
                    <a:lnTo>
                      <a:pt x="4024" y="2594"/>
                    </a:lnTo>
                    <a:lnTo>
                      <a:pt x="4199" y="2327"/>
                    </a:lnTo>
                    <a:lnTo>
                      <a:pt x="4315" y="2211"/>
                    </a:lnTo>
                    <a:lnTo>
                      <a:pt x="4443" y="2094"/>
                    </a:lnTo>
                    <a:lnTo>
                      <a:pt x="4722" y="1920"/>
                    </a:lnTo>
                    <a:lnTo>
                      <a:pt x="5025" y="1815"/>
                    </a:lnTo>
                    <a:lnTo>
                      <a:pt x="5374" y="1757"/>
                    </a:lnTo>
                    <a:lnTo>
                      <a:pt x="5816" y="1757"/>
                    </a:lnTo>
                    <a:lnTo>
                      <a:pt x="6258" y="1838"/>
                    </a:lnTo>
                    <a:lnTo>
                      <a:pt x="6432" y="1920"/>
                    </a:lnTo>
                    <a:lnTo>
                      <a:pt x="7095" y="268"/>
                    </a:lnTo>
                    <a:lnTo>
                      <a:pt x="6781" y="140"/>
                    </a:lnTo>
                    <a:lnTo>
                      <a:pt x="60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3"/>
              <p:cNvSpPr/>
              <p:nvPr/>
            </p:nvSpPr>
            <p:spPr>
              <a:xfrm>
                <a:off x="5945725" y="3292050"/>
                <a:ext cx="263175" cy="272775"/>
              </a:xfrm>
              <a:custGeom>
                <a:rect b="b" l="l" r="r" t="t"/>
                <a:pathLst>
                  <a:path extrusionOk="0" h="10911" w="10527">
                    <a:moveTo>
                      <a:pt x="5583" y="1768"/>
                    </a:moveTo>
                    <a:lnTo>
                      <a:pt x="6212" y="1908"/>
                    </a:lnTo>
                    <a:lnTo>
                      <a:pt x="6793" y="2164"/>
                    </a:lnTo>
                    <a:lnTo>
                      <a:pt x="7340" y="2536"/>
                    </a:lnTo>
                    <a:lnTo>
                      <a:pt x="7584" y="2780"/>
                    </a:lnTo>
                    <a:lnTo>
                      <a:pt x="7817" y="3036"/>
                    </a:lnTo>
                    <a:lnTo>
                      <a:pt x="8189" y="3618"/>
                    </a:lnTo>
                    <a:lnTo>
                      <a:pt x="8445" y="4292"/>
                    </a:lnTo>
                    <a:lnTo>
                      <a:pt x="8561" y="5048"/>
                    </a:lnTo>
                    <a:lnTo>
                      <a:pt x="8573" y="5455"/>
                    </a:lnTo>
                    <a:lnTo>
                      <a:pt x="8561" y="5862"/>
                    </a:lnTo>
                    <a:lnTo>
                      <a:pt x="8445" y="6618"/>
                    </a:lnTo>
                    <a:lnTo>
                      <a:pt x="8189" y="7281"/>
                    </a:lnTo>
                    <a:lnTo>
                      <a:pt x="7817" y="7874"/>
                    </a:lnTo>
                    <a:lnTo>
                      <a:pt x="7584" y="8130"/>
                    </a:lnTo>
                    <a:lnTo>
                      <a:pt x="7340" y="8375"/>
                    </a:lnTo>
                    <a:lnTo>
                      <a:pt x="6793" y="8758"/>
                    </a:lnTo>
                    <a:lnTo>
                      <a:pt x="6212" y="9014"/>
                    </a:lnTo>
                    <a:lnTo>
                      <a:pt x="5583" y="9142"/>
                    </a:lnTo>
                    <a:lnTo>
                      <a:pt x="5246" y="9154"/>
                    </a:lnTo>
                    <a:lnTo>
                      <a:pt x="4909" y="9142"/>
                    </a:lnTo>
                    <a:lnTo>
                      <a:pt x="4281" y="9003"/>
                    </a:lnTo>
                    <a:lnTo>
                      <a:pt x="3699" y="8747"/>
                    </a:lnTo>
                    <a:lnTo>
                      <a:pt x="3153" y="8375"/>
                    </a:lnTo>
                    <a:lnTo>
                      <a:pt x="2908" y="8130"/>
                    </a:lnTo>
                    <a:lnTo>
                      <a:pt x="2676" y="7863"/>
                    </a:lnTo>
                    <a:lnTo>
                      <a:pt x="2304" y="7281"/>
                    </a:lnTo>
                    <a:lnTo>
                      <a:pt x="2048" y="6607"/>
                    </a:lnTo>
                    <a:lnTo>
                      <a:pt x="1931" y="5862"/>
                    </a:lnTo>
                    <a:lnTo>
                      <a:pt x="1920" y="5455"/>
                    </a:lnTo>
                    <a:lnTo>
                      <a:pt x="1931" y="5048"/>
                    </a:lnTo>
                    <a:lnTo>
                      <a:pt x="2048" y="4292"/>
                    </a:lnTo>
                    <a:lnTo>
                      <a:pt x="2304" y="3629"/>
                    </a:lnTo>
                    <a:lnTo>
                      <a:pt x="2676" y="3036"/>
                    </a:lnTo>
                    <a:lnTo>
                      <a:pt x="2908" y="2780"/>
                    </a:lnTo>
                    <a:lnTo>
                      <a:pt x="3153" y="2536"/>
                    </a:lnTo>
                    <a:lnTo>
                      <a:pt x="3699" y="2152"/>
                    </a:lnTo>
                    <a:lnTo>
                      <a:pt x="4281" y="1896"/>
                    </a:lnTo>
                    <a:lnTo>
                      <a:pt x="4909" y="1768"/>
                    </a:lnTo>
                    <a:close/>
                    <a:moveTo>
                      <a:pt x="5258" y="0"/>
                    </a:moveTo>
                    <a:lnTo>
                      <a:pt x="4699" y="24"/>
                    </a:lnTo>
                    <a:lnTo>
                      <a:pt x="3653" y="210"/>
                    </a:lnTo>
                    <a:lnTo>
                      <a:pt x="2699" y="605"/>
                    </a:lnTo>
                    <a:lnTo>
                      <a:pt x="1862" y="1187"/>
                    </a:lnTo>
                    <a:lnTo>
                      <a:pt x="1478" y="1559"/>
                    </a:lnTo>
                    <a:lnTo>
                      <a:pt x="1129" y="1954"/>
                    </a:lnTo>
                    <a:lnTo>
                      <a:pt x="570" y="2827"/>
                    </a:lnTo>
                    <a:lnTo>
                      <a:pt x="198" y="3804"/>
                    </a:lnTo>
                    <a:lnTo>
                      <a:pt x="12" y="4874"/>
                    </a:lnTo>
                    <a:lnTo>
                      <a:pt x="1" y="5455"/>
                    </a:lnTo>
                    <a:lnTo>
                      <a:pt x="12" y="6025"/>
                    </a:lnTo>
                    <a:lnTo>
                      <a:pt x="198" y="7107"/>
                    </a:lnTo>
                    <a:lnTo>
                      <a:pt x="570" y="8084"/>
                    </a:lnTo>
                    <a:lnTo>
                      <a:pt x="1129" y="8956"/>
                    </a:lnTo>
                    <a:lnTo>
                      <a:pt x="1478" y="9352"/>
                    </a:lnTo>
                    <a:lnTo>
                      <a:pt x="1862" y="9724"/>
                    </a:lnTo>
                    <a:lnTo>
                      <a:pt x="2699" y="10305"/>
                    </a:lnTo>
                    <a:lnTo>
                      <a:pt x="3653" y="10701"/>
                    </a:lnTo>
                    <a:lnTo>
                      <a:pt x="4699" y="10887"/>
                    </a:lnTo>
                    <a:lnTo>
                      <a:pt x="5258" y="10910"/>
                    </a:lnTo>
                    <a:lnTo>
                      <a:pt x="5828" y="10887"/>
                    </a:lnTo>
                    <a:lnTo>
                      <a:pt x="6874" y="10701"/>
                    </a:lnTo>
                    <a:lnTo>
                      <a:pt x="7817" y="10305"/>
                    </a:lnTo>
                    <a:lnTo>
                      <a:pt x="8666" y="9724"/>
                    </a:lnTo>
                    <a:lnTo>
                      <a:pt x="9038" y="9352"/>
                    </a:lnTo>
                    <a:lnTo>
                      <a:pt x="9398" y="8956"/>
                    </a:lnTo>
                    <a:lnTo>
                      <a:pt x="9957" y="8072"/>
                    </a:lnTo>
                    <a:lnTo>
                      <a:pt x="10317" y="7095"/>
                    </a:lnTo>
                    <a:lnTo>
                      <a:pt x="10503" y="6025"/>
                    </a:lnTo>
                    <a:lnTo>
                      <a:pt x="10527" y="5455"/>
                    </a:lnTo>
                    <a:lnTo>
                      <a:pt x="10503" y="4885"/>
                    </a:lnTo>
                    <a:lnTo>
                      <a:pt x="10317" y="3804"/>
                    </a:lnTo>
                    <a:lnTo>
                      <a:pt x="9957" y="2827"/>
                    </a:lnTo>
                    <a:lnTo>
                      <a:pt x="9398" y="1954"/>
                    </a:lnTo>
                    <a:lnTo>
                      <a:pt x="9038" y="1559"/>
                    </a:lnTo>
                    <a:lnTo>
                      <a:pt x="8666" y="1187"/>
                    </a:lnTo>
                    <a:lnTo>
                      <a:pt x="7817" y="605"/>
                    </a:lnTo>
                    <a:lnTo>
                      <a:pt x="6874" y="210"/>
                    </a:lnTo>
                    <a:lnTo>
                      <a:pt x="5828" y="24"/>
                    </a:lnTo>
                    <a:lnTo>
                      <a:pt x="52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3"/>
              <p:cNvSpPr/>
              <p:nvPr/>
            </p:nvSpPr>
            <p:spPr>
              <a:xfrm>
                <a:off x="6247250" y="3294375"/>
                <a:ext cx="158225" cy="261725"/>
              </a:xfrm>
              <a:custGeom>
                <a:rect b="b" l="l" r="r" t="t"/>
                <a:pathLst>
                  <a:path extrusionOk="0" h="10469" w="6329">
                    <a:moveTo>
                      <a:pt x="4677" y="0"/>
                    </a:moveTo>
                    <a:lnTo>
                      <a:pt x="4246" y="70"/>
                    </a:lnTo>
                    <a:lnTo>
                      <a:pt x="3804" y="198"/>
                    </a:lnTo>
                    <a:lnTo>
                      <a:pt x="3362" y="407"/>
                    </a:lnTo>
                    <a:lnTo>
                      <a:pt x="3130" y="535"/>
                    </a:lnTo>
                    <a:lnTo>
                      <a:pt x="2909" y="675"/>
                    </a:lnTo>
                    <a:lnTo>
                      <a:pt x="2525" y="989"/>
                    </a:lnTo>
                    <a:lnTo>
                      <a:pt x="2222" y="1326"/>
                    </a:lnTo>
                    <a:lnTo>
                      <a:pt x="2001" y="1710"/>
                    </a:lnTo>
                    <a:lnTo>
                      <a:pt x="1920" y="1920"/>
                    </a:lnTo>
                    <a:lnTo>
                      <a:pt x="1839" y="1920"/>
                    </a:lnTo>
                    <a:lnTo>
                      <a:pt x="1839" y="245"/>
                    </a:lnTo>
                    <a:lnTo>
                      <a:pt x="1" y="245"/>
                    </a:lnTo>
                    <a:lnTo>
                      <a:pt x="1" y="10468"/>
                    </a:lnTo>
                    <a:lnTo>
                      <a:pt x="1932" y="10468"/>
                    </a:lnTo>
                    <a:lnTo>
                      <a:pt x="1932" y="4885"/>
                    </a:lnTo>
                    <a:lnTo>
                      <a:pt x="1943" y="4548"/>
                    </a:lnTo>
                    <a:lnTo>
                      <a:pt x="2048" y="3943"/>
                    </a:lnTo>
                    <a:lnTo>
                      <a:pt x="2246" y="3408"/>
                    </a:lnTo>
                    <a:lnTo>
                      <a:pt x="2548" y="2931"/>
                    </a:lnTo>
                    <a:lnTo>
                      <a:pt x="2734" y="2722"/>
                    </a:lnTo>
                    <a:lnTo>
                      <a:pt x="2944" y="2513"/>
                    </a:lnTo>
                    <a:lnTo>
                      <a:pt x="3374" y="2210"/>
                    </a:lnTo>
                    <a:lnTo>
                      <a:pt x="3828" y="2001"/>
                    </a:lnTo>
                    <a:lnTo>
                      <a:pt x="4328" y="1896"/>
                    </a:lnTo>
                    <a:lnTo>
                      <a:pt x="4584" y="1885"/>
                    </a:lnTo>
                    <a:lnTo>
                      <a:pt x="4886" y="1896"/>
                    </a:lnTo>
                    <a:lnTo>
                      <a:pt x="5398" y="1966"/>
                    </a:lnTo>
                    <a:lnTo>
                      <a:pt x="5595" y="2036"/>
                    </a:lnTo>
                    <a:lnTo>
                      <a:pt x="6328" y="245"/>
                    </a:lnTo>
                    <a:lnTo>
                      <a:pt x="6026" y="128"/>
                    </a:lnTo>
                    <a:lnTo>
                      <a:pt x="5305" y="12"/>
                    </a:lnTo>
                    <a:lnTo>
                      <a:pt x="48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p:nvPr/>
            </p:nvSpPr>
            <p:spPr>
              <a:xfrm>
                <a:off x="6436850" y="3292625"/>
                <a:ext cx="387625" cy="264925"/>
              </a:xfrm>
              <a:custGeom>
                <a:rect b="b" l="l" r="r" t="t"/>
                <a:pathLst>
                  <a:path extrusionOk="0" h="10597" w="15505">
                    <a:moveTo>
                      <a:pt x="4850" y="1"/>
                    </a:moveTo>
                    <a:lnTo>
                      <a:pt x="4397" y="70"/>
                    </a:lnTo>
                    <a:lnTo>
                      <a:pt x="3943" y="198"/>
                    </a:lnTo>
                    <a:lnTo>
                      <a:pt x="3490" y="384"/>
                    </a:lnTo>
                    <a:lnTo>
                      <a:pt x="3269" y="501"/>
                    </a:lnTo>
                    <a:lnTo>
                      <a:pt x="3036" y="629"/>
                    </a:lnTo>
                    <a:lnTo>
                      <a:pt x="2641" y="919"/>
                    </a:lnTo>
                    <a:lnTo>
                      <a:pt x="2303" y="1222"/>
                    </a:lnTo>
                    <a:lnTo>
                      <a:pt x="2024" y="1559"/>
                    </a:lnTo>
                    <a:lnTo>
                      <a:pt x="1919" y="1745"/>
                    </a:lnTo>
                    <a:lnTo>
                      <a:pt x="1826" y="1745"/>
                    </a:lnTo>
                    <a:lnTo>
                      <a:pt x="1826" y="315"/>
                    </a:lnTo>
                    <a:lnTo>
                      <a:pt x="0" y="315"/>
                    </a:lnTo>
                    <a:lnTo>
                      <a:pt x="0" y="10538"/>
                    </a:lnTo>
                    <a:lnTo>
                      <a:pt x="0" y="10596"/>
                    </a:lnTo>
                    <a:lnTo>
                      <a:pt x="1896" y="10596"/>
                    </a:lnTo>
                    <a:lnTo>
                      <a:pt x="1896" y="4944"/>
                    </a:lnTo>
                    <a:lnTo>
                      <a:pt x="1908" y="4630"/>
                    </a:lnTo>
                    <a:lnTo>
                      <a:pt x="2001" y="4048"/>
                    </a:lnTo>
                    <a:lnTo>
                      <a:pt x="2187" y="3502"/>
                    </a:lnTo>
                    <a:lnTo>
                      <a:pt x="2466" y="2990"/>
                    </a:lnTo>
                    <a:lnTo>
                      <a:pt x="2641" y="2746"/>
                    </a:lnTo>
                    <a:lnTo>
                      <a:pt x="2827" y="2513"/>
                    </a:lnTo>
                    <a:lnTo>
                      <a:pt x="3234" y="2152"/>
                    </a:lnTo>
                    <a:lnTo>
                      <a:pt x="3711" y="1908"/>
                    </a:lnTo>
                    <a:lnTo>
                      <a:pt x="4222" y="1792"/>
                    </a:lnTo>
                    <a:lnTo>
                      <a:pt x="4502" y="1780"/>
                    </a:lnTo>
                    <a:lnTo>
                      <a:pt x="4781" y="1792"/>
                    </a:lnTo>
                    <a:lnTo>
                      <a:pt x="5281" y="1862"/>
                    </a:lnTo>
                    <a:lnTo>
                      <a:pt x="5711" y="2024"/>
                    </a:lnTo>
                    <a:lnTo>
                      <a:pt x="6072" y="2269"/>
                    </a:lnTo>
                    <a:lnTo>
                      <a:pt x="6211" y="2420"/>
                    </a:lnTo>
                    <a:lnTo>
                      <a:pt x="6351" y="2594"/>
                    </a:lnTo>
                    <a:lnTo>
                      <a:pt x="6560" y="3036"/>
                    </a:lnTo>
                    <a:lnTo>
                      <a:pt x="6711" y="3583"/>
                    </a:lnTo>
                    <a:lnTo>
                      <a:pt x="6781" y="4246"/>
                    </a:lnTo>
                    <a:lnTo>
                      <a:pt x="6781" y="4618"/>
                    </a:lnTo>
                    <a:lnTo>
                      <a:pt x="6781" y="10585"/>
                    </a:lnTo>
                    <a:lnTo>
                      <a:pt x="8700" y="10585"/>
                    </a:lnTo>
                    <a:lnTo>
                      <a:pt x="8700" y="4920"/>
                    </a:lnTo>
                    <a:lnTo>
                      <a:pt x="8712" y="4618"/>
                    </a:lnTo>
                    <a:lnTo>
                      <a:pt x="8805" y="4037"/>
                    </a:lnTo>
                    <a:lnTo>
                      <a:pt x="8991" y="3478"/>
                    </a:lnTo>
                    <a:lnTo>
                      <a:pt x="9270" y="2967"/>
                    </a:lnTo>
                    <a:lnTo>
                      <a:pt x="9445" y="2734"/>
                    </a:lnTo>
                    <a:lnTo>
                      <a:pt x="9631" y="2501"/>
                    </a:lnTo>
                    <a:lnTo>
                      <a:pt x="10038" y="2141"/>
                    </a:lnTo>
                    <a:lnTo>
                      <a:pt x="10515" y="1896"/>
                    </a:lnTo>
                    <a:lnTo>
                      <a:pt x="11026" y="1780"/>
                    </a:lnTo>
                    <a:lnTo>
                      <a:pt x="11306" y="1769"/>
                    </a:lnTo>
                    <a:lnTo>
                      <a:pt x="11585" y="1780"/>
                    </a:lnTo>
                    <a:lnTo>
                      <a:pt x="12085" y="1850"/>
                    </a:lnTo>
                    <a:lnTo>
                      <a:pt x="12515" y="2013"/>
                    </a:lnTo>
                    <a:lnTo>
                      <a:pt x="12876" y="2257"/>
                    </a:lnTo>
                    <a:lnTo>
                      <a:pt x="13015" y="2408"/>
                    </a:lnTo>
                    <a:lnTo>
                      <a:pt x="13155" y="2583"/>
                    </a:lnTo>
                    <a:lnTo>
                      <a:pt x="13364" y="3013"/>
                    </a:lnTo>
                    <a:lnTo>
                      <a:pt x="13516" y="3571"/>
                    </a:lnTo>
                    <a:lnTo>
                      <a:pt x="13585" y="4223"/>
                    </a:lnTo>
                    <a:lnTo>
                      <a:pt x="13585" y="4606"/>
                    </a:lnTo>
                    <a:lnTo>
                      <a:pt x="13585" y="10561"/>
                    </a:lnTo>
                    <a:lnTo>
                      <a:pt x="15504" y="10561"/>
                    </a:lnTo>
                    <a:lnTo>
                      <a:pt x="15504" y="4304"/>
                    </a:lnTo>
                    <a:lnTo>
                      <a:pt x="15493" y="3816"/>
                    </a:lnTo>
                    <a:lnTo>
                      <a:pt x="15388" y="2920"/>
                    </a:lnTo>
                    <a:lnTo>
                      <a:pt x="15155" y="2141"/>
                    </a:lnTo>
                    <a:lnTo>
                      <a:pt x="14807" y="1454"/>
                    </a:lnTo>
                    <a:lnTo>
                      <a:pt x="14597" y="1164"/>
                    </a:lnTo>
                    <a:lnTo>
                      <a:pt x="14353" y="885"/>
                    </a:lnTo>
                    <a:lnTo>
                      <a:pt x="13783" y="443"/>
                    </a:lnTo>
                    <a:lnTo>
                      <a:pt x="13097" y="152"/>
                    </a:lnTo>
                    <a:lnTo>
                      <a:pt x="12306" y="12"/>
                    </a:lnTo>
                    <a:lnTo>
                      <a:pt x="11864" y="1"/>
                    </a:lnTo>
                    <a:lnTo>
                      <a:pt x="11573" y="1"/>
                    </a:lnTo>
                    <a:lnTo>
                      <a:pt x="11026" y="59"/>
                    </a:lnTo>
                    <a:lnTo>
                      <a:pt x="10515" y="187"/>
                    </a:lnTo>
                    <a:lnTo>
                      <a:pt x="10038" y="373"/>
                    </a:lnTo>
                    <a:lnTo>
                      <a:pt x="9584" y="617"/>
                    </a:lnTo>
                    <a:lnTo>
                      <a:pt x="9177" y="919"/>
                    </a:lnTo>
                    <a:lnTo>
                      <a:pt x="8793" y="1292"/>
                    </a:lnTo>
                    <a:lnTo>
                      <a:pt x="8456" y="1722"/>
                    </a:lnTo>
                    <a:lnTo>
                      <a:pt x="8293" y="1955"/>
                    </a:lnTo>
                    <a:lnTo>
                      <a:pt x="8189" y="1722"/>
                    </a:lnTo>
                    <a:lnTo>
                      <a:pt x="7921" y="1292"/>
                    </a:lnTo>
                    <a:lnTo>
                      <a:pt x="7619" y="919"/>
                    </a:lnTo>
                    <a:lnTo>
                      <a:pt x="7258" y="617"/>
                    </a:lnTo>
                    <a:lnTo>
                      <a:pt x="6863" y="373"/>
                    </a:lnTo>
                    <a:lnTo>
                      <a:pt x="6409" y="187"/>
                    </a:lnTo>
                    <a:lnTo>
                      <a:pt x="5909" y="59"/>
                    </a:lnTo>
                    <a:lnTo>
                      <a:pt x="5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p:nvPr/>
            </p:nvSpPr>
            <p:spPr>
              <a:xfrm>
                <a:off x="1644000" y="3136475"/>
                <a:ext cx="1690600" cy="551925"/>
              </a:xfrm>
              <a:custGeom>
                <a:rect b="b" l="l" r="r" t="t"/>
                <a:pathLst>
                  <a:path extrusionOk="0" h="22077" w="67624">
                    <a:moveTo>
                      <a:pt x="62738" y="8236"/>
                    </a:moveTo>
                    <a:lnTo>
                      <a:pt x="63087" y="8247"/>
                    </a:lnTo>
                    <a:lnTo>
                      <a:pt x="63727" y="8398"/>
                    </a:lnTo>
                    <a:lnTo>
                      <a:pt x="64018" y="8550"/>
                    </a:lnTo>
                    <a:lnTo>
                      <a:pt x="64285" y="8724"/>
                    </a:lnTo>
                    <a:lnTo>
                      <a:pt x="64669" y="9143"/>
                    </a:lnTo>
                    <a:lnTo>
                      <a:pt x="64785" y="9399"/>
                    </a:lnTo>
                    <a:lnTo>
                      <a:pt x="59854" y="11446"/>
                    </a:lnTo>
                    <a:lnTo>
                      <a:pt x="59854" y="11097"/>
                    </a:lnTo>
                    <a:lnTo>
                      <a:pt x="59959" y="10434"/>
                    </a:lnTo>
                    <a:lnTo>
                      <a:pt x="60180" y="9852"/>
                    </a:lnTo>
                    <a:lnTo>
                      <a:pt x="60528" y="9329"/>
                    </a:lnTo>
                    <a:lnTo>
                      <a:pt x="60749" y="9108"/>
                    </a:lnTo>
                    <a:lnTo>
                      <a:pt x="60970" y="8898"/>
                    </a:lnTo>
                    <a:lnTo>
                      <a:pt x="61459" y="8573"/>
                    </a:lnTo>
                    <a:lnTo>
                      <a:pt x="61947" y="8352"/>
                    </a:lnTo>
                    <a:lnTo>
                      <a:pt x="62471" y="8247"/>
                    </a:lnTo>
                    <a:lnTo>
                      <a:pt x="62738" y="8236"/>
                    </a:lnTo>
                    <a:close/>
                    <a:moveTo>
                      <a:pt x="23391" y="8282"/>
                    </a:moveTo>
                    <a:lnTo>
                      <a:pt x="23984" y="8410"/>
                    </a:lnTo>
                    <a:lnTo>
                      <a:pt x="24531" y="8643"/>
                    </a:lnTo>
                    <a:lnTo>
                      <a:pt x="25042" y="8992"/>
                    </a:lnTo>
                    <a:lnTo>
                      <a:pt x="25263" y="9224"/>
                    </a:lnTo>
                    <a:lnTo>
                      <a:pt x="25484" y="9457"/>
                    </a:lnTo>
                    <a:lnTo>
                      <a:pt x="25822" y="9992"/>
                    </a:lnTo>
                    <a:lnTo>
                      <a:pt x="26043" y="10597"/>
                    </a:lnTo>
                    <a:lnTo>
                      <a:pt x="26159" y="11260"/>
                    </a:lnTo>
                    <a:lnTo>
                      <a:pt x="26171" y="11620"/>
                    </a:lnTo>
                    <a:lnTo>
                      <a:pt x="26159" y="11969"/>
                    </a:lnTo>
                    <a:lnTo>
                      <a:pt x="26043" y="12632"/>
                    </a:lnTo>
                    <a:lnTo>
                      <a:pt x="25822" y="13225"/>
                    </a:lnTo>
                    <a:lnTo>
                      <a:pt x="25473" y="13760"/>
                    </a:lnTo>
                    <a:lnTo>
                      <a:pt x="25252" y="14004"/>
                    </a:lnTo>
                    <a:lnTo>
                      <a:pt x="25019" y="14225"/>
                    </a:lnTo>
                    <a:lnTo>
                      <a:pt x="24519" y="14586"/>
                    </a:lnTo>
                    <a:lnTo>
                      <a:pt x="23961" y="14819"/>
                    </a:lnTo>
                    <a:lnTo>
                      <a:pt x="23367" y="14935"/>
                    </a:lnTo>
                    <a:lnTo>
                      <a:pt x="23065" y="14947"/>
                    </a:lnTo>
                    <a:lnTo>
                      <a:pt x="22739" y="14935"/>
                    </a:lnTo>
                    <a:lnTo>
                      <a:pt x="22146" y="14819"/>
                    </a:lnTo>
                    <a:lnTo>
                      <a:pt x="21600" y="14586"/>
                    </a:lnTo>
                    <a:lnTo>
                      <a:pt x="21099" y="14237"/>
                    </a:lnTo>
                    <a:lnTo>
                      <a:pt x="20867" y="14004"/>
                    </a:lnTo>
                    <a:lnTo>
                      <a:pt x="20634" y="13760"/>
                    </a:lnTo>
                    <a:lnTo>
                      <a:pt x="20297" y="13225"/>
                    </a:lnTo>
                    <a:lnTo>
                      <a:pt x="20064" y="12632"/>
                    </a:lnTo>
                    <a:lnTo>
                      <a:pt x="19971" y="11981"/>
                    </a:lnTo>
                    <a:lnTo>
                      <a:pt x="19971" y="11620"/>
                    </a:lnTo>
                    <a:lnTo>
                      <a:pt x="19983" y="11260"/>
                    </a:lnTo>
                    <a:lnTo>
                      <a:pt x="20099" y="10597"/>
                    </a:lnTo>
                    <a:lnTo>
                      <a:pt x="20320" y="9992"/>
                    </a:lnTo>
                    <a:lnTo>
                      <a:pt x="20657" y="9457"/>
                    </a:lnTo>
                    <a:lnTo>
                      <a:pt x="20878" y="9224"/>
                    </a:lnTo>
                    <a:lnTo>
                      <a:pt x="21111" y="8992"/>
                    </a:lnTo>
                    <a:lnTo>
                      <a:pt x="21611" y="8643"/>
                    </a:lnTo>
                    <a:lnTo>
                      <a:pt x="22158" y="8410"/>
                    </a:lnTo>
                    <a:lnTo>
                      <a:pt x="22751" y="8282"/>
                    </a:lnTo>
                    <a:close/>
                    <a:moveTo>
                      <a:pt x="35440" y="8282"/>
                    </a:moveTo>
                    <a:lnTo>
                      <a:pt x="36034" y="8410"/>
                    </a:lnTo>
                    <a:lnTo>
                      <a:pt x="36592" y="8643"/>
                    </a:lnTo>
                    <a:lnTo>
                      <a:pt x="37092" y="8992"/>
                    </a:lnTo>
                    <a:lnTo>
                      <a:pt x="37325" y="9224"/>
                    </a:lnTo>
                    <a:lnTo>
                      <a:pt x="37534" y="9457"/>
                    </a:lnTo>
                    <a:lnTo>
                      <a:pt x="37871" y="9992"/>
                    </a:lnTo>
                    <a:lnTo>
                      <a:pt x="38104" y="10597"/>
                    </a:lnTo>
                    <a:lnTo>
                      <a:pt x="38209" y="11260"/>
                    </a:lnTo>
                    <a:lnTo>
                      <a:pt x="38220" y="11620"/>
                    </a:lnTo>
                    <a:lnTo>
                      <a:pt x="38209" y="11969"/>
                    </a:lnTo>
                    <a:lnTo>
                      <a:pt x="38104" y="12632"/>
                    </a:lnTo>
                    <a:lnTo>
                      <a:pt x="37871" y="13225"/>
                    </a:lnTo>
                    <a:lnTo>
                      <a:pt x="37522" y="13760"/>
                    </a:lnTo>
                    <a:lnTo>
                      <a:pt x="37313" y="14004"/>
                    </a:lnTo>
                    <a:lnTo>
                      <a:pt x="37069" y="14225"/>
                    </a:lnTo>
                    <a:lnTo>
                      <a:pt x="36569" y="14586"/>
                    </a:lnTo>
                    <a:lnTo>
                      <a:pt x="36022" y="14819"/>
                    </a:lnTo>
                    <a:lnTo>
                      <a:pt x="35429" y="14935"/>
                    </a:lnTo>
                    <a:lnTo>
                      <a:pt x="35115" y="14947"/>
                    </a:lnTo>
                    <a:lnTo>
                      <a:pt x="34789" y="14935"/>
                    </a:lnTo>
                    <a:lnTo>
                      <a:pt x="34196" y="14819"/>
                    </a:lnTo>
                    <a:lnTo>
                      <a:pt x="33649" y="14586"/>
                    </a:lnTo>
                    <a:lnTo>
                      <a:pt x="33149" y="14237"/>
                    </a:lnTo>
                    <a:lnTo>
                      <a:pt x="32916" y="14004"/>
                    </a:lnTo>
                    <a:lnTo>
                      <a:pt x="32696" y="13760"/>
                    </a:lnTo>
                    <a:lnTo>
                      <a:pt x="32358" y="13225"/>
                    </a:lnTo>
                    <a:lnTo>
                      <a:pt x="32126" y="12632"/>
                    </a:lnTo>
                    <a:lnTo>
                      <a:pt x="32033" y="11981"/>
                    </a:lnTo>
                    <a:lnTo>
                      <a:pt x="32033" y="11620"/>
                    </a:lnTo>
                    <a:lnTo>
                      <a:pt x="32044" y="11260"/>
                    </a:lnTo>
                    <a:lnTo>
                      <a:pt x="32149" y="10597"/>
                    </a:lnTo>
                    <a:lnTo>
                      <a:pt x="32370" y="9992"/>
                    </a:lnTo>
                    <a:lnTo>
                      <a:pt x="32707" y="9457"/>
                    </a:lnTo>
                    <a:lnTo>
                      <a:pt x="32928" y="9224"/>
                    </a:lnTo>
                    <a:lnTo>
                      <a:pt x="33161" y="8992"/>
                    </a:lnTo>
                    <a:lnTo>
                      <a:pt x="33661" y="8643"/>
                    </a:lnTo>
                    <a:lnTo>
                      <a:pt x="34208" y="8410"/>
                    </a:lnTo>
                    <a:lnTo>
                      <a:pt x="34812" y="8282"/>
                    </a:lnTo>
                    <a:close/>
                    <a:moveTo>
                      <a:pt x="47141" y="8294"/>
                    </a:moveTo>
                    <a:lnTo>
                      <a:pt x="47444" y="8305"/>
                    </a:lnTo>
                    <a:lnTo>
                      <a:pt x="48014" y="8422"/>
                    </a:lnTo>
                    <a:lnTo>
                      <a:pt x="48537" y="8666"/>
                    </a:lnTo>
                    <a:lnTo>
                      <a:pt x="49014" y="9015"/>
                    </a:lnTo>
                    <a:lnTo>
                      <a:pt x="49235" y="9247"/>
                    </a:lnTo>
                    <a:lnTo>
                      <a:pt x="49432" y="9492"/>
                    </a:lnTo>
                    <a:lnTo>
                      <a:pt x="49747" y="10038"/>
                    </a:lnTo>
                    <a:lnTo>
                      <a:pt x="49956" y="10631"/>
                    </a:lnTo>
                    <a:lnTo>
                      <a:pt x="50061" y="11294"/>
                    </a:lnTo>
                    <a:lnTo>
                      <a:pt x="50072" y="11655"/>
                    </a:lnTo>
                    <a:lnTo>
                      <a:pt x="50061" y="12004"/>
                    </a:lnTo>
                    <a:lnTo>
                      <a:pt x="49956" y="12644"/>
                    </a:lnTo>
                    <a:lnTo>
                      <a:pt x="49747" y="13237"/>
                    </a:lnTo>
                    <a:lnTo>
                      <a:pt x="49432" y="13772"/>
                    </a:lnTo>
                    <a:lnTo>
                      <a:pt x="49235" y="14016"/>
                    </a:lnTo>
                    <a:lnTo>
                      <a:pt x="49014" y="14249"/>
                    </a:lnTo>
                    <a:lnTo>
                      <a:pt x="48537" y="14598"/>
                    </a:lnTo>
                    <a:lnTo>
                      <a:pt x="48014" y="14830"/>
                    </a:lnTo>
                    <a:lnTo>
                      <a:pt x="47444" y="14958"/>
                    </a:lnTo>
                    <a:lnTo>
                      <a:pt x="47141" y="14970"/>
                    </a:lnTo>
                    <a:lnTo>
                      <a:pt x="46816" y="14958"/>
                    </a:lnTo>
                    <a:lnTo>
                      <a:pt x="46222" y="14830"/>
                    </a:lnTo>
                    <a:lnTo>
                      <a:pt x="45687" y="14598"/>
                    </a:lnTo>
                    <a:lnTo>
                      <a:pt x="45187" y="14249"/>
                    </a:lnTo>
                    <a:lnTo>
                      <a:pt x="44966" y="14016"/>
                    </a:lnTo>
                    <a:lnTo>
                      <a:pt x="44757" y="13772"/>
                    </a:lnTo>
                    <a:lnTo>
                      <a:pt x="44420" y="13237"/>
                    </a:lnTo>
                    <a:lnTo>
                      <a:pt x="44187" y="12644"/>
                    </a:lnTo>
                    <a:lnTo>
                      <a:pt x="44082" y="12004"/>
                    </a:lnTo>
                    <a:lnTo>
                      <a:pt x="44071" y="11655"/>
                    </a:lnTo>
                    <a:lnTo>
                      <a:pt x="44082" y="11294"/>
                    </a:lnTo>
                    <a:lnTo>
                      <a:pt x="44187" y="10631"/>
                    </a:lnTo>
                    <a:lnTo>
                      <a:pt x="44420" y="10038"/>
                    </a:lnTo>
                    <a:lnTo>
                      <a:pt x="44757" y="9492"/>
                    </a:lnTo>
                    <a:lnTo>
                      <a:pt x="44966" y="9247"/>
                    </a:lnTo>
                    <a:lnTo>
                      <a:pt x="45199" y="9015"/>
                    </a:lnTo>
                    <a:lnTo>
                      <a:pt x="45687" y="8666"/>
                    </a:lnTo>
                    <a:lnTo>
                      <a:pt x="46234" y="8422"/>
                    </a:lnTo>
                    <a:lnTo>
                      <a:pt x="46827" y="8305"/>
                    </a:lnTo>
                    <a:lnTo>
                      <a:pt x="47141" y="8294"/>
                    </a:lnTo>
                    <a:close/>
                    <a:moveTo>
                      <a:pt x="53887" y="606"/>
                    </a:moveTo>
                    <a:lnTo>
                      <a:pt x="53887" y="16796"/>
                    </a:lnTo>
                    <a:lnTo>
                      <a:pt x="56295" y="16796"/>
                    </a:lnTo>
                    <a:lnTo>
                      <a:pt x="56295" y="606"/>
                    </a:lnTo>
                    <a:close/>
                    <a:moveTo>
                      <a:pt x="23042" y="6095"/>
                    </a:moveTo>
                    <a:lnTo>
                      <a:pt x="22472" y="6107"/>
                    </a:lnTo>
                    <a:lnTo>
                      <a:pt x="21402" y="6305"/>
                    </a:lnTo>
                    <a:lnTo>
                      <a:pt x="20425" y="6700"/>
                    </a:lnTo>
                    <a:lnTo>
                      <a:pt x="19529" y="7293"/>
                    </a:lnTo>
                    <a:lnTo>
                      <a:pt x="19122" y="7666"/>
                    </a:lnTo>
                    <a:lnTo>
                      <a:pt x="18738" y="8073"/>
                    </a:lnTo>
                    <a:lnTo>
                      <a:pt x="18261" y="8736"/>
                    </a:lnTo>
                    <a:lnTo>
                      <a:pt x="18017" y="9201"/>
                    </a:lnTo>
                    <a:lnTo>
                      <a:pt x="17808" y="9689"/>
                    </a:lnTo>
                    <a:lnTo>
                      <a:pt x="17657" y="10213"/>
                    </a:lnTo>
                    <a:lnTo>
                      <a:pt x="17517" y="11027"/>
                    </a:lnTo>
                    <a:lnTo>
                      <a:pt x="17505" y="11608"/>
                    </a:lnTo>
                    <a:lnTo>
                      <a:pt x="17517" y="12190"/>
                    </a:lnTo>
                    <a:lnTo>
                      <a:pt x="17657" y="13016"/>
                    </a:lnTo>
                    <a:lnTo>
                      <a:pt x="17808" y="13528"/>
                    </a:lnTo>
                    <a:lnTo>
                      <a:pt x="18017" y="14016"/>
                    </a:lnTo>
                    <a:lnTo>
                      <a:pt x="18261" y="14493"/>
                    </a:lnTo>
                    <a:lnTo>
                      <a:pt x="18738" y="15144"/>
                    </a:lnTo>
                    <a:lnTo>
                      <a:pt x="19122" y="15551"/>
                    </a:lnTo>
                    <a:lnTo>
                      <a:pt x="19529" y="15924"/>
                    </a:lnTo>
                    <a:lnTo>
                      <a:pt x="20425" y="16505"/>
                    </a:lnTo>
                    <a:lnTo>
                      <a:pt x="21402" y="16901"/>
                    </a:lnTo>
                    <a:lnTo>
                      <a:pt x="22472" y="17098"/>
                    </a:lnTo>
                    <a:lnTo>
                      <a:pt x="23042" y="17122"/>
                    </a:lnTo>
                    <a:lnTo>
                      <a:pt x="23612" y="17098"/>
                    </a:lnTo>
                    <a:lnTo>
                      <a:pt x="24682" y="16901"/>
                    </a:lnTo>
                    <a:lnTo>
                      <a:pt x="25670" y="16505"/>
                    </a:lnTo>
                    <a:lnTo>
                      <a:pt x="26554" y="15924"/>
                    </a:lnTo>
                    <a:lnTo>
                      <a:pt x="26973" y="15551"/>
                    </a:lnTo>
                    <a:lnTo>
                      <a:pt x="27357" y="15144"/>
                    </a:lnTo>
                    <a:lnTo>
                      <a:pt x="27822" y="14493"/>
                    </a:lnTo>
                    <a:lnTo>
                      <a:pt x="28078" y="14016"/>
                    </a:lnTo>
                    <a:lnTo>
                      <a:pt x="28276" y="13528"/>
                    </a:lnTo>
                    <a:lnTo>
                      <a:pt x="28427" y="13016"/>
                    </a:lnTo>
                    <a:lnTo>
                      <a:pt x="28567" y="12190"/>
                    </a:lnTo>
                    <a:lnTo>
                      <a:pt x="28590" y="11608"/>
                    </a:lnTo>
                    <a:lnTo>
                      <a:pt x="28567" y="11015"/>
                    </a:lnTo>
                    <a:lnTo>
                      <a:pt x="28427" y="10201"/>
                    </a:lnTo>
                    <a:lnTo>
                      <a:pt x="28276" y="9678"/>
                    </a:lnTo>
                    <a:lnTo>
                      <a:pt x="28078" y="9189"/>
                    </a:lnTo>
                    <a:lnTo>
                      <a:pt x="27822" y="8724"/>
                    </a:lnTo>
                    <a:lnTo>
                      <a:pt x="27357" y="8061"/>
                    </a:lnTo>
                    <a:lnTo>
                      <a:pt x="26973" y="7666"/>
                    </a:lnTo>
                    <a:lnTo>
                      <a:pt x="26554" y="7293"/>
                    </a:lnTo>
                    <a:lnTo>
                      <a:pt x="25670" y="6700"/>
                    </a:lnTo>
                    <a:lnTo>
                      <a:pt x="24682" y="6305"/>
                    </a:lnTo>
                    <a:lnTo>
                      <a:pt x="23612" y="6107"/>
                    </a:lnTo>
                    <a:lnTo>
                      <a:pt x="23042" y="6095"/>
                    </a:lnTo>
                    <a:close/>
                    <a:moveTo>
                      <a:pt x="35115" y="6095"/>
                    </a:moveTo>
                    <a:lnTo>
                      <a:pt x="34545" y="6107"/>
                    </a:lnTo>
                    <a:lnTo>
                      <a:pt x="33475" y="6305"/>
                    </a:lnTo>
                    <a:lnTo>
                      <a:pt x="32486" y="6700"/>
                    </a:lnTo>
                    <a:lnTo>
                      <a:pt x="31602" y="7293"/>
                    </a:lnTo>
                    <a:lnTo>
                      <a:pt x="31183" y="7666"/>
                    </a:lnTo>
                    <a:lnTo>
                      <a:pt x="30800" y="8073"/>
                    </a:lnTo>
                    <a:lnTo>
                      <a:pt x="30334" y="8736"/>
                    </a:lnTo>
                    <a:lnTo>
                      <a:pt x="30079" y="9201"/>
                    </a:lnTo>
                    <a:lnTo>
                      <a:pt x="29881" y="9689"/>
                    </a:lnTo>
                    <a:lnTo>
                      <a:pt x="29730" y="10213"/>
                    </a:lnTo>
                    <a:lnTo>
                      <a:pt x="29590" y="11027"/>
                    </a:lnTo>
                    <a:lnTo>
                      <a:pt x="29567" y="11608"/>
                    </a:lnTo>
                    <a:lnTo>
                      <a:pt x="29590" y="12190"/>
                    </a:lnTo>
                    <a:lnTo>
                      <a:pt x="29730" y="13016"/>
                    </a:lnTo>
                    <a:lnTo>
                      <a:pt x="29881" y="13528"/>
                    </a:lnTo>
                    <a:lnTo>
                      <a:pt x="30079" y="14016"/>
                    </a:lnTo>
                    <a:lnTo>
                      <a:pt x="30334" y="14493"/>
                    </a:lnTo>
                    <a:lnTo>
                      <a:pt x="30800" y="15144"/>
                    </a:lnTo>
                    <a:lnTo>
                      <a:pt x="31183" y="15551"/>
                    </a:lnTo>
                    <a:lnTo>
                      <a:pt x="31602" y="15924"/>
                    </a:lnTo>
                    <a:lnTo>
                      <a:pt x="32486" y="16505"/>
                    </a:lnTo>
                    <a:lnTo>
                      <a:pt x="33475" y="16901"/>
                    </a:lnTo>
                    <a:lnTo>
                      <a:pt x="34545" y="17098"/>
                    </a:lnTo>
                    <a:lnTo>
                      <a:pt x="35115" y="17122"/>
                    </a:lnTo>
                    <a:lnTo>
                      <a:pt x="35685" y="17098"/>
                    </a:lnTo>
                    <a:lnTo>
                      <a:pt x="36755" y="16901"/>
                    </a:lnTo>
                    <a:lnTo>
                      <a:pt x="37732" y="16505"/>
                    </a:lnTo>
                    <a:lnTo>
                      <a:pt x="38627" y="15924"/>
                    </a:lnTo>
                    <a:lnTo>
                      <a:pt x="39034" y="15551"/>
                    </a:lnTo>
                    <a:lnTo>
                      <a:pt x="39418" y="15144"/>
                    </a:lnTo>
                    <a:lnTo>
                      <a:pt x="39883" y="14493"/>
                    </a:lnTo>
                    <a:lnTo>
                      <a:pt x="40128" y="14016"/>
                    </a:lnTo>
                    <a:lnTo>
                      <a:pt x="40418" y="13272"/>
                    </a:lnTo>
                    <a:lnTo>
                      <a:pt x="40628" y="12190"/>
                    </a:lnTo>
                    <a:lnTo>
                      <a:pt x="40651" y="11608"/>
                    </a:lnTo>
                    <a:lnTo>
                      <a:pt x="40639" y="11015"/>
                    </a:lnTo>
                    <a:lnTo>
                      <a:pt x="40500" y="10201"/>
                    </a:lnTo>
                    <a:lnTo>
                      <a:pt x="40349" y="9678"/>
                    </a:lnTo>
                    <a:lnTo>
                      <a:pt x="40139" y="9189"/>
                    </a:lnTo>
                    <a:lnTo>
                      <a:pt x="39895" y="8724"/>
                    </a:lnTo>
                    <a:lnTo>
                      <a:pt x="39418" y="8061"/>
                    </a:lnTo>
                    <a:lnTo>
                      <a:pt x="39034" y="7666"/>
                    </a:lnTo>
                    <a:lnTo>
                      <a:pt x="38627" y="7293"/>
                    </a:lnTo>
                    <a:lnTo>
                      <a:pt x="37732" y="6700"/>
                    </a:lnTo>
                    <a:lnTo>
                      <a:pt x="36755" y="6305"/>
                    </a:lnTo>
                    <a:lnTo>
                      <a:pt x="35685" y="6107"/>
                    </a:lnTo>
                    <a:lnTo>
                      <a:pt x="35115" y="6095"/>
                    </a:lnTo>
                    <a:close/>
                    <a:moveTo>
                      <a:pt x="8701" y="1"/>
                    </a:moveTo>
                    <a:lnTo>
                      <a:pt x="8259" y="12"/>
                    </a:lnTo>
                    <a:lnTo>
                      <a:pt x="7398" y="94"/>
                    </a:lnTo>
                    <a:lnTo>
                      <a:pt x="6572" y="245"/>
                    </a:lnTo>
                    <a:lnTo>
                      <a:pt x="5770" y="478"/>
                    </a:lnTo>
                    <a:lnTo>
                      <a:pt x="5014" y="803"/>
                    </a:lnTo>
                    <a:lnTo>
                      <a:pt x="4281" y="1187"/>
                    </a:lnTo>
                    <a:lnTo>
                      <a:pt x="3572" y="1664"/>
                    </a:lnTo>
                    <a:lnTo>
                      <a:pt x="2897" y="2211"/>
                    </a:lnTo>
                    <a:lnTo>
                      <a:pt x="2571" y="2525"/>
                    </a:lnTo>
                    <a:lnTo>
                      <a:pt x="2257" y="2839"/>
                    </a:lnTo>
                    <a:lnTo>
                      <a:pt x="1699" y="3502"/>
                    </a:lnTo>
                    <a:lnTo>
                      <a:pt x="1210" y="4188"/>
                    </a:lnTo>
                    <a:lnTo>
                      <a:pt x="815" y="4921"/>
                    </a:lnTo>
                    <a:lnTo>
                      <a:pt x="489" y="5677"/>
                    </a:lnTo>
                    <a:lnTo>
                      <a:pt x="245" y="6456"/>
                    </a:lnTo>
                    <a:lnTo>
                      <a:pt x="82" y="7282"/>
                    </a:lnTo>
                    <a:lnTo>
                      <a:pt x="12" y="8131"/>
                    </a:lnTo>
                    <a:lnTo>
                      <a:pt x="1" y="8573"/>
                    </a:lnTo>
                    <a:lnTo>
                      <a:pt x="12" y="9003"/>
                    </a:lnTo>
                    <a:lnTo>
                      <a:pt x="82" y="9852"/>
                    </a:lnTo>
                    <a:lnTo>
                      <a:pt x="245" y="10678"/>
                    </a:lnTo>
                    <a:lnTo>
                      <a:pt x="489" y="11469"/>
                    </a:lnTo>
                    <a:lnTo>
                      <a:pt x="815" y="12225"/>
                    </a:lnTo>
                    <a:lnTo>
                      <a:pt x="1210" y="12946"/>
                    </a:lnTo>
                    <a:lnTo>
                      <a:pt x="1699" y="13644"/>
                    </a:lnTo>
                    <a:lnTo>
                      <a:pt x="2257" y="14295"/>
                    </a:lnTo>
                    <a:lnTo>
                      <a:pt x="2571" y="14621"/>
                    </a:lnTo>
                    <a:lnTo>
                      <a:pt x="2897" y="14923"/>
                    </a:lnTo>
                    <a:lnTo>
                      <a:pt x="3572" y="15470"/>
                    </a:lnTo>
                    <a:lnTo>
                      <a:pt x="4281" y="15947"/>
                    </a:lnTo>
                    <a:lnTo>
                      <a:pt x="5014" y="16331"/>
                    </a:lnTo>
                    <a:lnTo>
                      <a:pt x="5770" y="16656"/>
                    </a:lnTo>
                    <a:lnTo>
                      <a:pt x="6572" y="16889"/>
                    </a:lnTo>
                    <a:lnTo>
                      <a:pt x="7398" y="17040"/>
                    </a:lnTo>
                    <a:lnTo>
                      <a:pt x="8259" y="17122"/>
                    </a:lnTo>
                    <a:lnTo>
                      <a:pt x="8701" y="17133"/>
                    </a:lnTo>
                    <a:lnTo>
                      <a:pt x="9154" y="17122"/>
                    </a:lnTo>
                    <a:lnTo>
                      <a:pt x="10027" y="17052"/>
                    </a:lnTo>
                    <a:lnTo>
                      <a:pt x="10853" y="16901"/>
                    </a:lnTo>
                    <a:lnTo>
                      <a:pt x="11643" y="16668"/>
                    </a:lnTo>
                    <a:lnTo>
                      <a:pt x="12388" y="16366"/>
                    </a:lnTo>
                    <a:lnTo>
                      <a:pt x="13097" y="15993"/>
                    </a:lnTo>
                    <a:lnTo>
                      <a:pt x="13760" y="15540"/>
                    </a:lnTo>
                    <a:lnTo>
                      <a:pt x="14377" y="15005"/>
                    </a:lnTo>
                    <a:lnTo>
                      <a:pt x="14667" y="14702"/>
                    </a:lnTo>
                    <a:lnTo>
                      <a:pt x="14923" y="14446"/>
                    </a:lnTo>
                    <a:lnTo>
                      <a:pt x="15365" y="13900"/>
                    </a:lnTo>
                    <a:lnTo>
                      <a:pt x="15738" y="13295"/>
                    </a:lnTo>
                    <a:lnTo>
                      <a:pt x="16052" y="12667"/>
                    </a:lnTo>
                    <a:lnTo>
                      <a:pt x="16307" y="11981"/>
                    </a:lnTo>
                    <a:lnTo>
                      <a:pt x="16494" y="11248"/>
                    </a:lnTo>
                    <a:lnTo>
                      <a:pt x="16621" y="10480"/>
                    </a:lnTo>
                    <a:lnTo>
                      <a:pt x="16691" y="9666"/>
                    </a:lnTo>
                    <a:lnTo>
                      <a:pt x="16691" y="9236"/>
                    </a:lnTo>
                    <a:lnTo>
                      <a:pt x="16691" y="8829"/>
                    </a:lnTo>
                    <a:lnTo>
                      <a:pt x="16621" y="8108"/>
                    </a:lnTo>
                    <a:lnTo>
                      <a:pt x="16563" y="7782"/>
                    </a:lnTo>
                    <a:lnTo>
                      <a:pt x="8701" y="7782"/>
                    </a:lnTo>
                    <a:lnTo>
                      <a:pt x="8701" y="10120"/>
                    </a:lnTo>
                    <a:lnTo>
                      <a:pt x="14295" y="10120"/>
                    </a:lnTo>
                    <a:lnTo>
                      <a:pt x="14214" y="10597"/>
                    </a:lnTo>
                    <a:lnTo>
                      <a:pt x="13993" y="11434"/>
                    </a:lnTo>
                    <a:lnTo>
                      <a:pt x="13679" y="12167"/>
                    </a:lnTo>
                    <a:lnTo>
                      <a:pt x="13260" y="12795"/>
                    </a:lnTo>
                    <a:lnTo>
                      <a:pt x="13016" y="13062"/>
                    </a:lnTo>
                    <a:lnTo>
                      <a:pt x="12795" y="13272"/>
                    </a:lnTo>
                    <a:lnTo>
                      <a:pt x="12341" y="13644"/>
                    </a:lnTo>
                    <a:lnTo>
                      <a:pt x="11864" y="13970"/>
                    </a:lnTo>
                    <a:lnTo>
                      <a:pt x="11353" y="14237"/>
                    </a:lnTo>
                    <a:lnTo>
                      <a:pt x="10806" y="14446"/>
                    </a:lnTo>
                    <a:lnTo>
                      <a:pt x="10248" y="14609"/>
                    </a:lnTo>
                    <a:lnTo>
                      <a:pt x="9643" y="14714"/>
                    </a:lnTo>
                    <a:lnTo>
                      <a:pt x="9015" y="14772"/>
                    </a:lnTo>
                    <a:lnTo>
                      <a:pt x="8375" y="14772"/>
                    </a:lnTo>
                    <a:lnTo>
                      <a:pt x="7759" y="14714"/>
                    </a:lnTo>
                    <a:lnTo>
                      <a:pt x="7177" y="14598"/>
                    </a:lnTo>
                    <a:lnTo>
                      <a:pt x="6607" y="14423"/>
                    </a:lnTo>
                    <a:lnTo>
                      <a:pt x="6061" y="14202"/>
                    </a:lnTo>
                    <a:lnTo>
                      <a:pt x="5537" y="13911"/>
                    </a:lnTo>
                    <a:lnTo>
                      <a:pt x="5049" y="13574"/>
                    </a:lnTo>
                    <a:lnTo>
                      <a:pt x="4572" y="13179"/>
                    </a:lnTo>
                    <a:lnTo>
                      <a:pt x="4351" y="12958"/>
                    </a:lnTo>
                    <a:lnTo>
                      <a:pt x="4130" y="12725"/>
                    </a:lnTo>
                    <a:lnTo>
                      <a:pt x="3734" y="12248"/>
                    </a:lnTo>
                    <a:lnTo>
                      <a:pt x="3397" y="11748"/>
                    </a:lnTo>
                    <a:lnTo>
                      <a:pt x="3118" y="11225"/>
                    </a:lnTo>
                    <a:lnTo>
                      <a:pt x="2897" y="10678"/>
                    </a:lnTo>
                    <a:lnTo>
                      <a:pt x="2734" y="10096"/>
                    </a:lnTo>
                    <a:lnTo>
                      <a:pt x="2618" y="9503"/>
                    </a:lnTo>
                    <a:lnTo>
                      <a:pt x="2560" y="8875"/>
                    </a:lnTo>
                    <a:lnTo>
                      <a:pt x="2560" y="8550"/>
                    </a:lnTo>
                    <a:lnTo>
                      <a:pt x="2560" y="8236"/>
                    </a:lnTo>
                    <a:lnTo>
                      <a:pt x="2618" y="7607"/>
                    </a:lnTo>
                    <a:lnTo>
                      <a:pt x="2734" y="7003"/>
                    </a:lnTo>
                    <a:lnTo>
                      <a:pt x="2897" y="6433"/>
                    </a:lnTo>
                    <a:lnTo>
                      <a:pt x="3118" y="5886"/>
                    </a:lnTo>
                    <a:lnTo>
                      <a:pt x="3397" y="5351"/>
                    </a:lnTo>
                    <a:lnTo>
                      <a:pt x="3734" y="4851"/>
                    </a:lnTo>
                    <a:lnTo>
                      <a:pt x="4130" y="4374"/>
                    </a:lnTo>
                    <a:lnTo>
                      <a:pt x="4351" y="4153"/>
                    </a:lnTo>
                    <a:lnTo>
                      <a:pt x="4572" y="3920"/>
                    </a:lnTo>
                    <a:lnTo>
                      <a:pt x="5049" y="3525"/>
                    </a:lnTo>
                    <a:lnTo>
                      <a:pt x="5537" y="3188"/>
                    </a:lnTo>
                    <a:lnTo>
                      <a:pt x="6061" y="2909"/>
                    </a:lnTo>
                    <a:lnTo>
                      <a:pt x="6596" y="2676"/>
                    </a:lnTo>
                    <a:lnTo>
                      <a:pt x="7165" y="2501"/>
                    </a:lnTo>
                    <a:lnTo>
                      <a:pt x="7759" y="2397"/>
                    </a:lnTo>
                    <a:lnTo>
                      <a:pt x="8375" y="2339"/>
                    </a:lnTo>
                    <a:lnTo>
                      <a:pt x="8701" y="2327"/>
                    </a:lnTo>
                    <a:lnTo>
                      <a:pt x="9294" y="2350"/>
                    </a:lnTo>
                    <a:lnTo>
                      <a:pt x="10155" y="2490"/>
                    </a:lnTo>
                    <a:lnTo>
                      <a:pt x="10701" y="2641"/>
                    </a:lnTo>
                    <a:lnTo>
                      <a:pt x="11236" y="2850"/>
                    </a:lnTo>
                    <a:lnTo>
                      <a:pt x="11736" y="3118"/>
                    </a:lnTo>
                    <a:lnTo>
                      <a:pt x="12225" y="3432"/>
                    </a:lnTo>
                    <a:lnTo>
                      <a:pt x="12690" y="3793"/>
                    </a:lnTo>
                    <a:lnTo>
                      <a:pt x="12911" y="4002"/>
                    </a:lnTo>
                    <a:lnTo>
                      <a:pt x="14551" y="2362"/>
                    </a:lnTo>
                    <a:lnTo>
                      <a:pt x="14249" y="2071"/>
                    </a:lnTo>
                    <a:lnTo>
                      <a:pt x="13597" y="1559"/>
                    </a:lnTo>
                    <a:lnTo>
                      <a:pt x="12923" y="1117"/>
                    </a:lnTo>
                    <a:lnTo>
                      <a:pt x="12225" y="745"/>
                    </a:lnTo>
                    <a:lnTo>
                      <a:pt x="11492" y="454"/>
                    </a:lnTo>
                    <a:lnTo>
                      <a:pt x="10725" y="233"/>
                    </a:lnTo>
                    <a:lnTo>
                      <a:pt x="9934" y="82"/>
                    </a:lnTo>
                    <a:lnTo>
                      <a:pt x="9119" y="12"/>
                    </a:lnTo>
                    <a:lnTo>
                      <a:pt x="8701" y="1"/>
                    </a:lnTo>
                    <a:close/>
                    <a:moveTo>
                      <a:pt x="62645" y="6107"/>
                    </a:moveTo>
                    <a:lnTo>
                      <a:pt x="62110" y="6130"/>
                    </a:lnTo>
                    <a:lnTo>
                      <a:pt x="61110" y="6316"/>
                    </a:lnTo>
                    <a:lnTo>
                      <a:pt x="60191" y="6700"/>
                    </a:lnTo>
                    <a:lnTo>
                      <a:pt x="59354" y="7282"/>
                    </a:lnTo>
                    <a:lnTo>
                      <a:pt x="58970" y="7654"/>
                    </a:lnTo>
                    <a:lnTo>
                      <a:pt x="58609" y="8049"/>
                    </a:lnTo>
                    <a:lnTo>
                      <a:pt x="58039" y="8933"/>
                    </a:lnTo>
                    <a:lnTo>
                      <a:pt x="57667" y="9922"/>
                    </a:lnTo>
                    <a:lnTo>
                      <a:pt x="57469" y="11027"/>
                    </a:lnTo>
                    <a:lnTo>
                      <a:pt x="57458" y="11620"/>
                    </a:lnTo>
                    <a:lnTo>
                      <a:pt x="57469" y="12190"/>
                    </a:lnTo>
                    <a:lnTo>
                      <a:pt x="57667" y="13272"/>
                    </a:lnTo>
                    <a:lnTo>
                      <a:pt x="58063" y="14249"/>
                    </a:lnTo>
                    <a:lnTo>
                      <a:pt x="58656" y="15144"/>
                    </a:lnTo>
                    <a:lnTo>
                      <a:pt x="59028" y="15551"/>
                    </a:lnTo>
                    <a:lnTo>
                      <a:pt x="59226" y="15737"/>
                    </a:lnTo>
                    <a:lnTo>
                      <a:pt x="59633" y="16086"/>
                    </a:lnTo>
                    <a:lnTo>
                      <a:pt x="60075" y="16389"/>
                    </a:lnTo>
                    <a:lnTo>
                      <a:pt x="60540" y="16633"/>
                    </a:lnTo>
                    <a:lnTo>
                      <a:pt x="61273" y="16912"/>
                    </a:lnTo>
                    <a:lnTo>
                      <a:pt x="62355" y="17110"/>
                    </a:lnTo>
                    <a:lnTo>
                      <a:pt x="62924" y="17133"/>
                    </a:lnTo>
                    <a:lnTo>
                      <a:pt x="63343" y="17122"/>
                    </a:lnTo>
                    <a:lnTo>
                      <a:pt x="64111" y="17028"/>
                    </a:lnTo>
                    <a:lnTo>
                      <a:pt x="64809" y="16842"/>
                    </a:lnTo>
                    <a:lnTo>
                      <a:pt x="65448" y="16563"/>
                    </a:lnTo>
                    <a:lnTo>
                      <a:pt x="65751" y="16389"/>
                    </a:lnTo>
                    <a:lnTo>
                      <a:pt x="66030" y="16203"/>
                    </a:lnTo>
                    <a:lnTo>
                      <a:pt x="66542" y="15807"/>
                    </a:lnTo>
                    <a:lnTo>
                      <a:pt x="66984" y="15377"/>
                    </a:lnTo>
                    <a:lnTo>
                      <a:pt x="67356" y="14935"/>
                    </a:lnTo>
                    <a:lnTo>
                      <a:pt x="67519" y="14702"/>
                    </a:lnTo>
                    <a:lnTo>
                      <a:pt x="65646" y="13458"/>
                    </a:lnTo>
                    <a:lnTo>
                      <a:pt x="65379" y="13818"/>
                    </a:lnTo>
                    <a:lnTo>
                      <a:pt x="64774" y="14388"/>
                    </a:lnTo>
                    <a:lnTo>
                      <a:pt x="64099" y="14772"/>
                    </a:lnTo>
                    <a:lnTo>
                      <a:pt x="63343" y="14958"/>
                    </a:lnTo>
                    <a:lnTo>
                      <a:pt x="62924" y="14981"/>
                    </a:lnTo>
                    <a:lnTo>
                      <a:pt x="62703" y="14970"/>
                    </a:lnTo>
                    <a:lnTo>
                      <a:pt x="62273" y="14923"/>
                    </a:lnTo>
                    <a:lnTo>
                      <a:pt x="61878" y="14819"/>
                    </a:lnTo>
                    <a:lnTo>
                      <a:pt x="61505" y="14667"/>
                    </a:lnTo>
                    <a:lnTo>
                      <a:pt x="61180" y="14458"/>
                    </a:lnTo>
                    <a:lnTo>
                      <a:pt x="60877" y="14191"/>
                    </a:lnTo>
                    <a:lnTo>
                      <a:pt x="60470" y="13714"/>
                    </a:lnTo>
                    <a:lnTo>
                      <a:pt x="60249" y="13307"/>
                    </a:lnTo>
                    <a:lnTo>
                      <a:pt x="67623" y="10259"/>
                    </a:lnTo>
                    <a:lnTo>
                      <a:pt x="67379" y="9631"/>
                    </a:lnTo>
                    <a:lnTo>
                      <a:pt x="67263" y="9352"/>
                    </a:lnTo>
                    <a:lnTo>
                      <a:pt x="66995" y="8805"/>
                    </a:lnTo>
                    <a:lnTo>
                      <a:pt x="66832" y="8538"/>
                    </a:lnTo>
                    <a:lnTo>
                      <a:pt x="66658" y="8259"/>
                    </a:lnTo>
                    <a:lnTo>
                      <a:pt x="66204" y="7700"/>
                    </a:lnTo>
                    <a:lnTo>
                      <a:pt x="65937" y="7421"/>
                    </a:lnTo>
                    <a:lnTo>
                      <a:pt x="65634" y="7131"/>
                    </a:lnTo>
                    <a:lnTo>
                      <a:pt x="64925" y="6665"/>
                    </a:lnTo>
                    <a:lnTo>
                      <a:pt x="64506" y="6479"/>
                    </a:lnTo>
                    <a:lnTo>
                      <a:pt x="64064" y="6305"/>
                    </a:lnTo>
                    <a:lnTo>
                      <a:pt x="63145" y="6130"/>
                    </a:lnTo>
                    <a:lnTo>
                      <a:pt x="62645" y="6107"/>
                    </a:lnTo>
                    <a:close/>
                    <a:moveTo>
                      <a:pt x="46932" y="6119"/>
                    </a:moveTo>
                    <a:lnTo>
                      <a:pt x="46408" y="6142"/>
                    </a:lnTo>
                    <a:lnTo>
                      <a:pt x="45420" y="6340"/>
                    </a:lnTo>
                    <a:lnTo>
                      <a:pt x="44501" y="6747"/>
                    </a:lnTo>
                    <a:lnTo>
                      <a:pt x="43640" y="7352"/>
                    </a:lnTo>
                    <a:lnTo>
                      <a:pt x="43245" y="7735"/>
                    </a:lnTo>
                    <a:lnTo>
                      <a:pt x="42861" y="8154"/>
                    </a:lnTo>
                    <a:lnTo>
                      <a:pt x="42268" y="9038"/>
                    </a:lnTo>
                    <a:lnTo>
                      <a:pt x="41872" y="10027"/>
                    </a:lnTo>
                    <a:lnTo>
                      <a:pt x="41675" y="11085"/>
                    </a:lnTo>
                    <a:lnTo>
                      <a:pt x="41651" y="11643"/>
                    </a:lnTo>
                    <a:lnTo>
                      <a:pt x="41675" y="12213"/>
                    </a:lnTo>
                    <a:lnTo>
                      <a:pt x="41872" y="13260"/>
                    </a:lnTo>
                    <a:lnTo>
                      <a:pt x="42268" y="14237"/>
                    </a:lnTo>
                    <a:lnTo>
                      <a:pt x="42861" y="15121"/>
                    </a:lnTo>
                    <a:lnTo>
                      <a:pt x="43245" y="15528"/>
                    </a:lnTo>
                    <a:lnTo>
                      <a:pt x="43640" y="15912"/>
                    </a:lnTo>
                    <a:lnTo>
                      <a:pt x="44501" y="16528"/>
                    </a:lnTo>
                    <a:lnTo>
                      <a:pt x="45420" y="16924"/>
                    </a:lnTo>
                    <a:lnTo>
                      <a:pt x="46408" y="17133"/>
                    </a:lnTo>
                    <a:lnTo>
                      <a:pt x="46932" y="17145"/>
                    </a:lnTo>
                    <a:lnTo>
                      <a:pt x="47397" y="17133"/>
                    </a:lnTo>
                    <a:lnTo>
                      <a:pt x="48234" y="16970"/>
                    </a:lnTo>
                    <a:lnTo>
                      <a:pt x="48956" y="16656"/>
                    </a:lnTo>
                    <a:lnTo>
                      <a:pt x="49572" y="16191"/>
                    </a:lnTo>
                    <a:lnTo>
                      <a:pt x="49840" y="15889"/>
                    </a:lnTo>
                    <a:lnTo>
                      <a:pt x="49933" y="15889"/>
                    </a:lnTo>
                    <a:lnTo>
                      <a:pt x="49933" y="16691"/>
                    </a:lnTo>
                    <a:lnTo>
                      <a:pt x="49921" y="17075"/>
                    </a:lnTo>
                    <a:lnTo>
                      <a:pt x="49816" y="17773"/>
                    </a:lnTo>
                    <a:lnTo>
                      <a:pt x="49619" y="18366"/>
                    </a:lnTo>
                    <a:lnTo>
                      <a:pt x="49328" y="18878"/>
                    </a:lnTo>
                    <a:lnTo>
                      <a:pt x="49142" y="19087"/>
                    </a:lnTo>
                    <a:lnTo>
                      <a:pt x="48944" y="19296"/>
                    </a:lnTo>
                    <a:lnTo>
                      <a:pt x="48467" y="19599"/>
                    </a:lnTo>
                    <a:lnTo>
                      <a:pt x="47932" y="19808"/>
                    </a:lnTo>
                    <a:lnTo>
                      <a:pt x="47316" y="19913"/>
                    </a:lnTo>
                    <a:lnTo>
                      <a:pt x="46978" y="19925"/>
                    </a:lnTo>
                    <a:lnTo>
                      <a:pt x="46722" y="19913"/>
                    </a:lnTo>
                    <a:lnTo>
                      <a:pt x="46257" y="19843"/>
                    </a:lnTo>
                    <a:lnTo>
                      <a:pt x="45827" y="19704"/>
                    </a:lnTo>
                    <a:lnTo>
                      <a:pt x="45431" y="19483"/>
                    </a:lnTo>
                    <a:lnTo>
                      <a:pt x="45245" y="19343"/>
                    </a:lnTo>
                    <a:lnTo>
                      <a:pt x="44896" y="19041"/>
                    </a:lnTo>
                    <a:lnTo>
                      <a:pt x="44373" y="18343"/>
                    </a:lnTo>
                    <a:lnTo>
                      <a:pt x="44199" y="17959"/>
                    </a:lnTo>
                    <a:lnTo>
                      <a:pt x="42093" y="18831"/>
                    </a:lnTo>
                    <a:lnTo>
                      <a:pt x="42233" y="19145"/>
                    </a:lnTo>
                    <a:lnTo>
                      <a:pt x="42582" y="19750"/>
                    </a:lnTo>
                    <a:lnTo>
                      <a:pt x="43035" y="20320"/>
                    </a:lnTo>
                    <a:lnTo>
                      <a:pt x="43570" y="20855"/>
                    </a:lnTo>
                    <a:lnTo>
                      <a:pt x="43873" y="21099"/>
                    </a:lnTo>
                    <a:lnTo>
                      <a:pt x="44199" y="21332"/>
                    </a:lnTo>
                    <a:lnTo>
                      <a:pt x="44896" y="21704"/>
                    </a:lnTo>
                    <a:lnTo>
                      <a:pt x="45664" y="21948"/>
                    </a:lnTo>
                    <a:lnTo>
                      <a:pt x="46513" y="22065"/>
                    </a:lnTo>
                    <a:lnTo>
                      <a:pt x="46967" y="22076"/>
                    </a:lnTo>
                    <a:lnTo>
                      <a:pt x="47525" y="22053"/>
                    </a:lnTo>
                    <a:lnTo>
                      <a:pt x="48572" y="21879"/>
                    </a:lnTo>
                    <a:lnTo>
                      <a:pt x="49526" y="21518"/>
                    </a:lnTo>
                    <a:lnTo>
                      <a:pt x="50375" y="20983"/>
                    </a:lnTo>
                    <a:lnTo>
                      <a:pt x="50758" y="20634"/>
                    </a:lnTo>
                    <a:lnTo>
                      <a:pt x="50933" y="20448"/>
                    </a:lnTo>
                    <a:lnTo>
                      <a:pt x="51259" y="20052"/>
                    </a:lnTo>
                    <a:lnTo>
                      <a:pt x="51526" y="19611"/>
                    </a:lnTo>
                    <a:lnTo>
                      <a:pt x="51759" y="19110"/>
                    </a:lnTo>
                    <a:lnTo>
                      <a:pt x="51945" y="18575"/>
                    </a:lnTo>
                    <a:lnTo>
                      <a:pt x="52084" y="17994"/>
                    </a:lnTo>
                    <a:lnTo>
                      <a:pt x="52212" y="17040"/>
                    </a:lnTo>
                    <a:lnTo>
                      <a:pt x="52224" y="16331"/>
                    </a:lnTo>
                    <a:lnTo>
                      <a:pt x="52224" y="6444"/>
                    </a:lnTo>
                    <a:lnTo>
                      <a:pt x="49933" y="6444"/>
                    </a:lnTo>
                    <a:lnTo>
                      <a:pt x="49933" y="7340"/>
                    </a:lnTo>
                    <a:lnTo>
                      <a:pt x="49840" y="7340"/>
                    </a:lnTo>
                    <a:lnTo>
                      <a:pt x="49595" y="7096"/>
                    </a:lnTo>
                    <a:lnTo>
                      <a:pt x="49002" y="6654"/>
                    </a:lnTo>
                    <a:lnTo>
                      <a:pt x="48630" y="6468"/>
                    </a:lnTo>
                    <a:lnTo>
                      <a:pt x="48246" y="6316"/>
                    </a:lnTo>
                    <a:lnTo>
                      <a:pt x="47397" y="6142"/>
                    </a:lnTo>
                    <a:lnTo>
                      <a:pt x="46932" y="611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23"/>
            <p:cNvGrpSpPr/>
            <p:nvPr/>
          </p:nvGrpSpPr>
          <p:grpSpPr>
            <a:xfrm>
              <a:off x="617793" y="4562424"/>
              <a:ext cx="283664" cy="252193"/>
              <a:chOff x="617793" y="4562424"/>
              <a:chExt cx="283664" cy="252193"/>
            </a:xfrm>
          </p:grpSpPr>
          <p:sp>
            <p:nvSpPr>
              <p:cNvPr id="139" name="Google Shape;139;p23"/>
              <p:cNvSpPr/>
              <p:nvPr/>
            </p:nvSpPr>
            <p:spPr>
              <a:xfrm>
                <a:off x="617793" y="4638484"/>
                <a:ext cx="185368" cy="176133"/>
              </a:xfrm>
              <a:custGeom>
                <a:rect b="b" l="l" r="r" t="t"/>
                <a:pathLst>
                  <a:path extrusionOk="0" h="18424" w="19390">
                    <a:moveTo>
                      <a:pt x="19390" y="13143"/>
                    </a:moveTo>
                    <a:lnTo>
                      <a:pt x="19383" y="13155"/>
                    </a:lnTo>
                    <a:lnTo>
                      <a:pt x="19390" y="13155"/>
                    </a:lnTo>
                    <a:lnTo>
                      <a:pt x="19390" y="13143"/>
                    </a:lnTo>
                    <a:close/>
                    <a:moveTo>
                      <a:pt x="2699" y="0"/>
                    </a:moveTo>
                    <a:lnTo>
                      <a:pt x="257" y="4257"/>
                    </a:lnTo>
                    <a:lnTo>
                      <a:pt x="140" y="4490"/>
                    </a:lnTo>
                    <a:lnTo>
                      <a:pt x="1" y="4990"/>
                    </a:lnTo>
                    <a:lnTo>
                      <a:pt x="1" y="5490"/>
                    </a:lnTo>
                    <a:lnTo>
                      <a:pt x="140" y="5990"/>
                    </a:lnTo>
                    <a:lnTo>
                      <a:pt x="257" y="6223"/>
                    </a:lnTo>
                    <a:lnTo>
                      <a:pt x="6689" y="17435"/>
                    </a:lnTo>
                    <a:lnTo>
                      <a:pt x="6828" y="17656"/>
                    </a:lnTo>
                    <a:lnTo>
                      <a:pt x="7189" y="18016"/>
                    </a:lnTo>
                    <a:lnTo>
                      <a:pt x="7631" y="18272"/>
                    </a:lnTo>
                    <a:lnTo>
                      <a:pt x="8131" y="18412"/>
                    </a:lnTo>
                    <a:lnTo>
                      <a:pt x="8398" y="18423"/>
                    </a:lnTo>
                    <a:lnTo>
                      <a:pt x="16354" y="18423"/>
                    </a:lnTo>
                    <a:lnTo>
                      <a:pt x="19383" y="13155"/>
                    </a:lnTo>
                    <a:lnTo>
                      <a:pt x="10271" y="13155"/>
                    </a:lnTo>
                    <a:lnTo>
                      <a:pt x="5723" y="5246"/>
                    </a:lnTo>
                    <a:lnTo>
                      <a:pt x="26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
              <p:cNvSpPr/>
              <p:nvPr/>
            </p:nvSpPr>
            <p:spPr>
              <a:xfrm>
                <a:off x="774243" y="4612901"/>
                <a:ext cx="127215" cy="201716"/>
              </a:xfrm>
              <a:custGeom>
                <a:rect b="b" l="l" r="r" t="t"/>
                <a:pathLst>
                  <a:path extrusionOk="0" h="21100" w="13307">
                    <a:moveTo>
                      <a:pt x="3025" y="1"/>
                    </a:moveTo>
                    <a:lnTo>
                      <a:pt x="7584" y="7910"/>
                    </a:lnTo>
                    <a:lnTo>
                      <a:pt x="3036" y="15819"/>
                    </a:lnTo>
                    <a:lnTo>
                      <a:pt x="1" y="21099"/>
                    </a:lnTo>
                    <a:lnTo>
                      <a:pt x="4909" y="21099"/>
                    </a:lnTo>
                    <a:lnTo>
                      <a:pt x="5176" y="21088"/>
                    </a:lnTo>
                    <a:lnTo>
                      <a:pt x="5677" y="20948"/>
                    </a:lnTo>
                    <a:lnTo>
                      <a:pt x="6130" y="20692"/>
                    </a:lnTo>
                    <a:lnTo>
                      <a:pt x="6491" y="20332"/>
                    </a:lnTo>
                    <a:lnTo>
                      <a:pt x="6630" y="20111"/>
                    </a:lnTo>
                    <a:lnTo>
                      <a:pt x="13051" y="8899"/>
                    </a:lnTo>
                    <a:lnTo>
                      <a:pt x="13179" y="8666"/>
                    </a:lnTo>
                    <a:lnTo>
                      <a:pt x="13307" y="8166"/>
                    </a:lnTo>
                    <a:lnTo>
                      <a:pt x="13307" y="7654"/>
                    </a:lnTo>
                    <a:lnTo>
                      <a:pt x="13167" y="7166"/>
                    </a:lnTo>
                    <a:lnTo>
                      <a:pt x="13039" y="6933"/>
                    </a:lnTo>
                    <a:lnTo>
                      <a:pt x="90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3"/>
              <p:cNvSpPr/>
              <p:nvPr/>
            </p:nvSpPr>
            <p:spPr>
              <a:xfrm>
                <a:off x="643701" y="4562424"/>
                <a:ext cx="217280" cy="126096"/>
              </a:xfrm>
              <a:custGeom>
                <a:rect b="b" l="l" r="r" t="t"/>
                <a:pathLst>
                  <a:path extrusionOk="0" h="13190" w="22728">
                    <a:moveTo>
                      <a:pt x="5700" y="1"/>
                    </a:moveTo>
                    <a:lnTo>
                      <a:pt x="5433" y="12"/>
                    </a:lnTo>
                    <a:lnTo>
                      <a:pt x="4932" y="152"/>
                    </a:lnTo>
                    <a:lnTo>
                      <a:pt x="4490" y="408"/>
                    </a:lnTo>
                    <a:lnTo>
                      <a:pt x="4130" y="768"/>
                    </a:lnTo>
                    <a:lnTo>
                      <a:pt x="3990" y="989"/>
                    </a:lnTo>
                    <a:lnTo>
                      <a:pt x="1" y="7944"/>
                    </a:lnTo>
                    <a:lnTo>
                      <a:pt x="3025" y="13190"/>
                    </a:lnTo>
                    <a:lnTo>
                      <a:pt x="7584" y="5281"/>
                    </a:lnTo>
                    <a:lnTo>
                      <a:pt x="22728" y="5281"/>
                    </a:lnTo>
                    <a:lnTo>
                      <a:pt x="20285" y="989"/>
                    </a:lnTo>
                    <a:lnTo>
                      <a:pt x="20146" y="768"/>
                    </a:lnTo>
                    <a:lnTo>
                      <a:pt x="19785" y="408"/>
                    </a:lnTo>
                    <a:lnTo>
                      <a:pt x="19332" y="152"/>
                    </a:lnTo>
                    <a:lnTo>
                      <a:pt x="18831" y="12"/>
                    </a:lnTo>
                    <a:lnTo>
                      <a:pt x="185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3"/>
              <p:cNvSpPr/>
              <p:nvPr/>
            </p:nvSpPr>
            <p:spPr>
              <a:xfrm>
                <a:off x="672610" y="4612901"/>
                <a:ext cx="174030" cy="151230"/>
              </a:xfrm>
              <a:custGeom>
                <a:rect b="b" l="l" r="r" t="t"/>
                <a:pathLst>
                  <a:path extrusionOk="0" h="15819" w="18204">
                    <a:moveTo>
                      <a:pt x="4560" y="1"/>
                    </a:moveTo>
                    <a:lnTo>
                      <a:pt x="1" y="7910"/>
                    </a:lnTo>
                    <a:lnTo>
                      <a:pt x="4560" y="15819"/>
                    </a:lnTo>
                    <a:lnTo>
                      <a:pt x="13656" y="15819"/>
                    </a:lnTo>
                    <a:lnTo>
                      <a:pt x="18203" y="7910"/>
                    </a:lnTo>
                    <a:lnTo>
                      <a:pt x="13656"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
              <p:cNvSpPr/>
              <p:nvPr/>
            </p:nvSpPr>
            <p:spPr>
              <a:xfrm>
                <a:off x="721873" y="4650711"/>
                <a:ext cx="75620" cy="75620"/>
              </a:xfrm>
              <a:custGeom>
                <a:rect b="b" l="l" r="r" t="t"/>
                <a:pathLst>
                  <a:path extrusionOk="0" h="7910" w="7910">
                    <a:moveTo>
                      <a:pt x="3955" y="0"/>
                    </a:moveTo>
                    <a:lnTo>
                      <a:pt x="3548" y="12"/>
                    </a:lnTo>
                    <a:lnTo>
                      <a:pt x="2780" y="175"/>
                    </a:lnTo>
                    <a:lnTo>
                      <a:pt x="2071" y="477"/>
                    </a:lnTo>
                    <a:lnTo>
                      <a:pt x="1431" y="896"/>
                    </a:lnTo>
                    <a:lnTo>
                      <a:pt x="896" y="1443"/>
                    </a:lnTo>
                    <a:lnTo>
                      <a:pt x="466" y="2071"/>
                    </a:lnTo>
                    <a:lnTo>
                      <a:pt x="175" y="2780"/>
                    </a:lnTo>
                    <a:lnTo>
                      <a:pt x="12" y="3548"/>
                    </a:lnTo>
                    <a:lnTo>
                      <a:pt x="1" y="3955"/>
                    </a:lnTo>
                    <a:lnTo>
                      <a:pt x="12" y="4362"/>
                    </a:lnTo>
                    <a:lnTo>
                      <a:pt x="175" y="5130"/>
                    </a:lnTo>
                    <a:lnTo>
                      <a:pt x="466" y="5839"/>
                    </a:lnTo>
                    <a:lnTo>
                      <a:pt x="896" y="6467"/>
                    </a:lnTo>
                    <a:lnTo>
                      <a:pt x="1431" y="7014"/>
                    </a:lnTo>
                    <a:lnTo>
                      <a:pt x="2071" y="7433"/>
                    </a:lnTo>
                    <a:lnTo>
                      <a:pt x="2780" y="7735"/>
                    </a:lnTo>
                    <a:lnTo>
                      <a:pt x="3548" y="7898"/>
                    </a:lnTo>
                    <a:lnTo>
                      <a:pt x="3955" y="7910"/>
                    </a:lnTo>
                    <a:lnTo>
                      <a:pt x="4362" y="7898"/>
                    </a:lnTo>
                    <a:lnTo>
                      <a:pt x="5130" y="7735"/>
                    </a:lnTo>
                    <a:lnTo>
                      <a:pt x="5839" y="7433"/>
                    </a:lnTo>
                    <a:lnTo>
                      <a:pt x="6467" y="7014"/>
                    </a:lnTo>
                    <a:lnTo>
                      <a:pt x="7002" y="6467"/>
                    </a:lnTo>
                    <a:lnTo>
                      <a:pt x="7433" y="5839"/>
                    </a:lnTo>
                    <a:lnTo>
                      <a:pt x="7735" y="5130"/>
                    </a:lnTo>
                    <a:lnTo>
                      <a:pt x="7898" y="4362"/>
                    </a:lnTo>
                    <a:lnTo>
                      <a:pt x="7910" y="3955"/>
                    </a:lnTo>
                    <a:lnTo>
                      <a:pt x="7898" y="3548"/>
                    </a:lnTo>
                    <a:lnTo>
                      <a:pt x="7735" y="2780"/>
                    </a:lnTo>
                    <a:lnTo>
                      <a:pt x="7433" y="2071"/>
                    </a:lnTo>
                    <a:lnTo>
                      <a:pt x="7002" y="1443"/>
                    </a:lnTo>
                    <a:lnTo>
                      <a:pt x="6467" y="896"/>
                    </a:lnTo>
                    <a:lnTo>
                      <a:pt x="5839" y="477"/>
                    </a:lnTo>
                    <a:lnTo>
                      <a:pt x="5130" y="175"/>
                    </a:lnTo>
                    <a:lnTo>
                      <a:pt x="4362" y="12"/>
                    </a:lnTo>
                    <a:lnTo>
                      <a:pt x="39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Body w/ Content">
  <p:cSld name="Body w/ Content">
    <p:spTree>
      <p:nvGrpSpPr>
        <p:cNvPr id="144" name="Shape 144"/>
        <p:cNvGrpSpPr/>
        <p:nvPr/>
      </p:nvGrpSpPr>
      <p:grpSpPr>
        <a:xfrm>
          <a:off x="0" y="0"/>
          <a:ext cx="0" cy="0"/>
          <a:chOff x="0" y="0"/>
          <a:chExt cx="0" cy="0"/>
        </a:xfrm>
      </p:grpSpPr>
      <p:pic>
        <p:nvPicPr>
          <p:cNvPr descr="Asset 26@3x.png" id="145" name="Google Shape;145;p24"/>
          <p:cNvPicPr preferRelativeResize="0"/>
          <p:nvPr/>
        </p:nvPicPr>
        <p:blipFill>
          <a:blip r:embed="rId2">
            <a:alphaModFix/>
          </a:blip>
          <a:stretch>
            <a:fillRect/>
          </a:stretch>
        </p:blipFill>
        <p:spPr>
          <a:xfrm>
            <a:off x="1869925" y="4770000"/>
            <a:ext cx="1145428" cy="158725"/>
          </a:xfrm>
          <a:prstGeom prst="rect">
            <a:avLst/>
          </a:prstGeom>
          <a:noFill/>
          <a:ln>
            <a:noFill/>
          </a:ln>
        </p:spPr>
      </p:pic>
      <p:sp>
        <p:nvSpPr>
          <p:cNvPr id="146" name="Google Shape;146;p24"/>
          <p:cNvSpPr txBox="1"/>
          <p:nvPr>
            <p:ph type="title"/>
          </p:nvPr>
        </p:nvSpPr>
        <p:spPr>
          <a:xfrm>
            <a:off x="356616" y="612648"/>
            <a:ext cx="7891200" cy="5577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chemeClr val="dk2"/>
              </a:buClr>
              <a:buSzPts val="3000"/>
              <a:buNone/>
              <a:defRPr i="0" sz="3000" u="none" cap="none" strike="noStrike">
                <a:solidFill>
                  <a:schemeClr val="dk2"/>
                </a:solidFil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47" name="Google Shape;147;p24"/>
          <p:cNvSpPr txBox="1"/>
          <p:nvPr>
            <p:ph idx="1" type="body"/>
          </p:nvPr>
        </p:nvSpPr>
        <p:spPr>
          <a:xfrm>
            <a:off x="356616" y="1627632"/>
            <a:ext cx="2386500" cy="27432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4000"/>
              </a:lnSpc>
              <a:spcBef>
                <a:spcPts val="0"/>
              </a:spcBef>
              <a:spcAft>
                <a:spcPts val="0"/>
              </a:spcAft>
              <a:buClr>
                <a:schemeClr val="dk2"/>
              </a:buClr>
              <a:buSzPts val="1400"/>
              <a:buNone/>
              <a:defRPr i="0" sz="1400" u="none" cap="none" strike="noStrike">
                <a:solidFill>
                  <a:schemeClr val="dk2"/>
                </a:solidFill>
              </a:defRPr>
            </a:lvl1pPr>
            <a:lvl2pPr indent="-228600" lvl="1" marL="914400" marR="0" rtl="0" algn="l">
              <a:lnSpc>
                <a:spcPct val="114000"/>
              </a:lnSpc>
              <a:spcBef>
                <a:spcPts val="1000"/>
              </a:spcBef>
              <a:spcAft>
                <a:spcPts val="0"/>
              </a:spcAft>
              <a:buClr>
                <a:schemeClr val="dk2"/>
              </a:buClr>
              <a:buSzPts val="1800"/>
              <a:buNone/>
              <a:defRPr i="0" sz="1800" u="none" cap="none" strike="noStrike">
                <a:solidFill>
                  <a:schemeClr val="dk2"/>
                </a:solidFill>
              </a:defRPr>
            </a:lvl2pPr>
            <a:lvl3pPr indent="-228600" lvl="2" marL="1371600" marR="0" rtl="0" algn="l">
              <a:lnSpc>
                <a:spcPct val="114000"/>
              </a:lnSpc>
              <a:spcBef>
                <a:spcPts val="1000"/>
              </a:spcBef>
              <a:spcAft>
                <a:spcPts val="0"/>
              </a:spcAft>
              <a:buClr>
                <a:schemeClr val="accent1"/>
              </a:buClr>
              <a:buSzPts val="1400"/>
              <a:buNone/>
              <a:defRPr i="0" sz="1400" u="none" cap="none" strike="noStrike">
                <a:solidFill>
                  <a:schemeClr val="accent1"/>
                </a:solidFill>
              </a:defRPr>
            </a:lvl3pPr>
            <a:lvl4pPr indent="-228600" lvl="3" marL="1828800" marR="0" rtl="0" algn="l">
              <a:lnSpc>
                <a:spcPct val="114000"/>
              </a:lnSpc>
              <a:spcBef>
                <a:spcPts val="1000"/>
              </a:spcBef>
              <a:spcAft>
                <a:spcPts val="0"/>
              </a:spcAft>
              <a:buClr>
                <a:schemeClr val="dk2"/>
              </a:buClr>
              <a:buSzPts val="1400"/>
              <a:buNone/>
              <a:defRPr i="0" sz="1400" u="none" cap="none" strike="noStrike">
                <a:solidFill>
                  <a:schemeClr val="dk2"/>
                </a:solidFill>
              </a:defRPr>
            </a:lvl4pPr>
            <a:lvl5pPr indent="-228600" lvl="4" marL="2286000" marR="0" rtl="0" algn="l">
              <a:lnSpc>
                <a:spcPct val="114000"/>
              </a:lnSpc>
              <a:spcBef>
                <a:spcPts val="1000"/>
              </a:spcBef>
              <a:spcAft>
                <a:spcPts val="0"/>
              </a:spcAft>
              <a:buClr>
                <a:schemeClr val="dk2"/>
              </a:buClr>
              <a:buSzPts val="1400"/>
              <a:buNone/>
              <a:defRPr i="0" sz="1400" u="none" cap="none" strike="noStrike">
                <a:solidFill>
                  <a:schemeClr val="dk2"/>
                </a:solidFill>
              </a:defRPr>
            </a:lvl5pPr>
            <a:lvl6pPr indent="-342900" lvl="5" marL="2743200" marR="0" rtl="0" algn="l">
              <a:lnSpc>
                <a:spcPct val="90000"/>
              </a:lnSpc>
              <a:spcBef>
                <a:spcPts val="1000"/>
              </a:spcBef>
              <a:spcAft>
                <a:spcPts val="0"/>
              </a:spcAft>
              <a:buClr>
                <a:schemeClr val="dk1"/>
              </a:buClr>
              <a:buSzPts val="1800"/>
              <a:buChar char="•"/>
              <a:defRPr i="0" sz="1800" u="none" cap="none" strike="noStrike">
                <a:solidFill>
                  <a:schemeClr val="dk1"/>
                </a:solidFill>
              </a:defRPr>
            </a:lvl6pPr>
            <a:lvl7pPr indent="-342900" lvl="6" marL="3200400" marR="0" rtl="0" algn="l">
              <a:lnSpc>
                <a:spcPct val="90000"/>
              </a:lnSpc>
              <a:spcBef>
                <a:spcPts val="500"/>
              </a:spcBef>
              <a:spcAft>
                <a:spcPts val="0"/>
              </a:spcAft>
              <a:buClr>
                <a:schemeClr val="dk1"/>
              </a:buClr>
              <a:buSzPts val="1800"/>
              <a:buChar char="•"/>
              <a:defRPr i="0" sz="1800" u="none" cap="none" strike="noStrike">
                <a:solidFill>
                  <a:schemeClr val="dk1"/>
                </a:solidFill>
              </a:defRPr>
            </a:lvl7pPr>
            <a:lvl8pPr indent="-342900" lvl="7" marL="3657600" marR="0" rtl="0" algn="l">
              <a:lnSpc>
                <a:spcPct val="90000"/>
              </a:lnSpc>
              <a:spcBef>
                <a:spcPts val="500"/>
              </a:spcBef>
              <a:spcAft>
                <a:spcPts val="0"/>
              </a:spcAft>
              <a:buClr>
                <a:schemeClr val="dk1"/>
              </a:buClr>
              <a:buSzPts val="1800"/>
              <a:buChar char="•"/>
              <a:defRPr i="0" sz="1800" u="none" cap="none" strike="noStrike">
                <a:solidFill>
                  <a:schemeClr val="dk1"/>
                </a:solidFill>
              </a:defRPr>
            </a:lvl8pPr>
            <a:lvl9pPr indent="-342900" lvl="8" marL="4114800" marR="0" rtl="0" algn="l">
              <a:lnSpc>
                <a:spcPct val="90000"/>
              </a:lnSpc>
              <a:spcBef>
                <a:spcPts val="500"/>
              </a:spcBef>
              <a:spcAft>
                <a:spcPts val="0"/>
              </a:spcAft>
              <a:buClr>
                <a:schemeClr val="dk1"/>
              </a:buClr>
              <a:buSzPts val="1800"/>
              <a:buChar char="•"/>
              <a:defRPr i="0" sz="1800" u="none" cap="none" strike="noStrike">
                <a:solidFill>
                  <a:schemeClr val="dk1"/>
                </a:solidFill>
              </a:defRPr>
            </a:lvl9pPr>
          </a:lstStyle>
          <a:p/>
        </p:txBody>
      </p:sp>
      <p:cxnSp>
        <p:nvCxnSpPr>
          <p:cNvPr id="148" name="Google Shape;148;p24"/>
          <p:cNvCxnSpPr/>
          <p:nvPr/>
        </p:nvCxnSpPr>
        <p:spPr>
          <a:xfrm>
            <a:off x="2779776" y="1763475"/>
            <a:ext cx="0" cy="2672100"/>
          </a:xfrm>
          <a:prstGeom prst="straightConnector1">
            <a:avLst/>
          </a:prstGeom>
          <a:noFill/>
          <a:ln cap="flat" cmpd="sng" w="9525">
            <a:solidFill>
              <a:schemeClr val="accent5"/>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8_Four columns">
  <p:cSld name="CUSTOM_3_1">
    <p:spTree>
      <p:nvGrpSpPr>
        <p:cNvPr id="149" name="Shape 149"/>
        <p:cNvGrpSpPr/>
        <p:nvPr/>
      </p:nvGrpSpPr>
      <p:grpSpPr>
        <a:xfrm>
          <a:off x="0" y="0"/>
          <a:ext cx="0" cy="0"/>
          <a:chOff x="0" y="0"/>
          <a:chExt cx="0" cy="0"/>
        </a:xfrm>
      </p:grpSpPr>
      <p:sp>
        <p:nvSpPr>
          <p:cNvPr id="150" name="Google Shape;150;p25"/>
          <p:cNvSpPr txBox="1"/>
          <p:nvPr>
            <p:ph type="title"/>
          </p:nvPr>
        </p:nvSpPr>
        <p:spPr>
          <a:xfrm>
            <a:off x="761950" y="809575"/>
            <a:ext cx="5080200" cy="352200"/>
          </a:xfrm>
          <a:prstGeom prst="rect">
            <a:avLst/>
          </a:prstGeom>
        </p:spPr>
        <p:txBody>
          <a:bodyPr anchorCtr="0" anchor="t" bIns="34275" lIns="34275" spcFirstLastPara="1" rIns="34275" wrap="square" tIns="3427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151" name="Google Shape;151;p25"/>
          <p:cNvGrpSpPr/>
          <p:nvPr/>
        </p:nvGrpSpPr>
        <p:grpSpPr>
          <a:xfrm>
            <a:off x="614120" y="4568626"/>
            <a:ext cx="1565658" cy="245350"/>
            <a:chOff x="614120" y="4568626"/>
            <a:chExt cx="1565658" cy="245350"/>
          </a:xfrm>
        </p:grpSpPr>
        <p:grpSp>
          <p:nvGrpSpPr>
            <p:cNvPr id="152" name="Google Shape;152;p25"/>
            <p:cNvGrpSpPr/>
            <p:nvPr/>
          </p:nvGrpSpPr>
          <p:grpSpPr>
            <a:xfrm>
              <a:off x="614120" y="4568626"/>
              <a:ext cx="290167" cy="233377"/>
              <a:chOff x="614120" y="4568626"/>
              <a:chExt cx="290167" cy="233377"/>
            </a:xfrm>
          </p:grpSpPr>
          <p:sp>
            <p:nvSpPr>
              <p:cNvPr id="153" name="Google Shape;153;p25"/>
              <p:cNvSpPr/>
              <p:nvPr/>
            </p:nvSpPr>
            <p:spPr>
              <a:xfrm>
                <a:off x="649563" y="4568626"/>
                <a:ext cx="184863" cy="838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5"/>
              <p:cNvSpPr/>
              <p:nvPr/>
            </p:nvSpPr>
            <p:spPr>
              <a:xfrm>
                <a:off x="752817" y="4597368"/>
                <a:ext cx="151470" cy="204556"/>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a:off x="646726" y="4748673"/>
                <a:ext cx="112561" cy="53330"/>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p:nvPr/>
            </p:nvSpPr>
            <p:spPr>
              <a:xfrm>
                <a:off x="614120" y="4638010"/>
                <a:ext cx="147290" cy="147376"/>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25"/>
            <p:cNvGrpSpPr/>
            <p:nvPr/>
          </p:nvGrpSpPr>
          <p:grpSpPr>
            <a:xfrm>
              <a:off x="989660" y="4603434"/>
              <a:ext cx="1190118" cy="210542"/>
              <a:chOff x="989660" y="4603434"/>
              <a:chExt cx="1190118" cy="210542"/>
            </a:xfrm>
          </p:grpSpPr>
          <p:sp>
            <p:nvSpPr>
              <p:cNvPr id="158" name="Google Shape;158;p25"/>
              <p:cNvSpPr/>
              <p:nvPr/>
            </p:nvSpPr>
            <p:spPr>
              <a:xfrm>
                <a:off x="989660"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 name="Google Shape;159;p25"/>
              <p:cNvGrpSpPr/>
              <p:nvPr/>
            </p:nvGrpSpPr>
            <p:grpSpPr>
              <a:xfrm>
                <a:off x="1682774" y="4617610"/>
                <a:ext cx="497005" cy="149188"/>
                <a:chOff x="1682774" y="4617610"/>
                <a:chExt cx="497005" cy="149188"/>
              </a:xfrm>
            </p:grpSpPr>
            <p:sp>
              <p:nvSpPr>
                <p:cNvPr id="160" name="Google Shape;160;p25"/>
                <p:cNvSpPr/>
                <p:nvPr/>
              </p:nvSpPr>
              <p:spPr>
                <a:xfrm>
                  <a:off x="1682774"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a:off x="1829746"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a:off x="1863853"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a:off x="1979238"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a:off x="2081552"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65" name="Google Shape;165;p25"/>
          <p:cNvSpPr txBox="1"/>
          <p:nvPr>
            <p:ph idx="1" type="body"/>
          </p:nvPr>
        </p:nvSpPr>
        <p:spPr>
          <a:xfrm>
            <a:off x="761950" y="1514225"/>
            <a:ext cx="1905000" cy="2819700"/>
          </a:xfrm>
          <a:prstGeom prst="rect">
            <a:avLst/>
          </a:prstGeom>
        </p:spPr>
        <p:txBody>
          <a:bodyPr anchorCtr="0" anchor="t" bIns="34275" lIns="34275" spcFirstLastPara="1" rIns="34275" wrap="square" tIns="34275">
            <a:noAutofit/>
          </a:bodyPr>
          <a:lstStyle>
            <a:lvl1pPr indent="-323850" lvl="0" marL="457200" rtl="0">
              <a:spcBef>
                <a:spcPts val="0"/>
              </a:spcBef>
              <a:spcAft>
                <a:spcPts val="0"/>
              </a:spcAft>
              <a:buSzPts val="15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166" name="Google Shape;166;p25"/>
          <p:cNvSpPr txBox="1"/>
          <p:nvPr>
            <p:ph idx="2" type="body"/>
          </p:nvPr>
        </p:nvSpPr>
        <p:spPr>
          <a:xfrm>
            <a:off x="2666938" y="1514225"/>
            <a:ext cx="1905000" cy="2819700"/>
          </a:xfrm>
          <a:prstGeom prst="rect">
            <a:avLst/>
          </a:prstGeom>
        </p:spPr>
        <p:txBody>
          <a:bodyPr anchorCtr="0" anchor="t" bIns="34275" lIns="34275" spcFirstLastPara="1" rIns="34275" wrap="square" tIns="34275">
            <a:noAutofit/>
          </a:bodyPr>
          <a:lstStyle>
            <a:lvl1pPr indent="-323850" lvl="0" marL="457200" rtl="0">
              <a:spcBef>
                <a:spcPts val="0"/>
              </a:spcBef>
              <a:spcAft>
                <a:spcPts val="0"/>
              </a:spcAft>
              <a:buSzPts val="15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167" name="Google Shape;167;p25"/>
          <p:cNvSpPr txBox="1"/>
          <p:nvPr>
            <p:ph idx="3" type="body"/>
          </p:nvPr>
        </p:nvSpPr>
        <p:spPr>
          <a:xfrm>
            <a:off x="4571888" y="1514225"/>
            <a:ext cx="1905000" cy="2819700"/>
          </a:xfrm>
          <a:prstGeom prst="rect">
            <a:avLst/>
          </a:prstGeom>
        </p:spPr>
        <p:txBody>
          <a:bodyPr anchorCtr="0" anchor="t" bIns="34275" lIns="34275" spcFirstLastPara="1" rIns="34275" wrap="square" tIns="34275">
            <a:noAutofit/>
          </a:bodyPr>
          <a:lstStyle>
            <a:lvl1pPr indent="-323850" lvl="0" marL="457200" rtl="0">
              <a:spcBef>
                <a:spcPts val="0"/>
              </a:spcBef>
              <a:spcAft>
                <a:spcPts val="0"/>
              </a:spcAft>
              <a:buSzPts val="15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168" name="Google Shape;168;p25"/>
          <p:cNvSpPr txBox="1"/>
          <p:nvPr>
            <p:ph idx="4" type="body"/>
          </p:nvPr>
        </p:nvSpPr>
        <p:spPr>
          <a:xfrm>
            <a:off x="6476938" y="1514225"/>
            <a:ext cx="1905000" cy="2819700"/>
          </a:xfrm>
          <a:prstGeom prst="rect">
            <a:avLst/>
          </a:prstGeom>
        </p:spPr>
        <p:txBody>
          <a:bodyPr anchorCtr="0" anchor="t" bIns="34275" lIns="34275" spcFirstLastPara="1" rIns="34275" wrap="square" tIns="34275">
            <a:noAutofit/>
          </a:bodyPr>
          <a:lstStyle>
            <a:lvl1pPr indent="-323850" lvl="0" marL="457200" rtl="0">
              <a:spcBef>
                <a:spcPts val="0"/>
              </a:spcBef>
              <a:spcAft>
                <a:spcPts val="0"/>
              </a:spcAft>
              <a:buSzPts val="15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2_Title + photo">
  <p:cSld name="CUSTOM_1_1">
    <p:spTree>
      <p:nvGrpSpPr>
        <p:cNvPr id="169" name="Shape 169"/>
        <p:cNvGrpSpPr/>
        <p:nvPr/>
      </p:nvGrpSpPr>
      <p:grpSpPr>
        <a:xfrm>
          <a:off x="0" y="0"/>
          <a:ext cx="0" cy="0"/>
          <a:chOff x="0" y="0"/>
          <a:chExt cx="0" cy="0"/>
        </a:xfrm>
      </p:grpSpPr>
      <p:grpSp>
        <p:nvGrpSpPr>
          <p:cNvPr id="170" name="Google Shape;170;p26"/>
          <p:cNvGrpSpPr/>
          <p:nvPr/>
        </p:nvGrpSpPr>
        <p:grpSpPr>
          <a:xfrm>
            <a:off x="522212" y="1321429"/>
            <a:ext cx="479498" cy="385684"/>
            <a:chOff x="6294751" y="783425"/>
            <a:chExt cx="5020925" cy="4038575"/>
          </a:xfrm>
        </p:grpSpPr>
        <p:sp>
          <p:nvSpPr>
            <p:cNvPr id="171" name="Google Shape;171;p26"/>
            <p:cNvSpPr/>
            <p:nvPr/>
          </p:nvSpPr>
          <p:spPr>
            <a:xfrm>
              <a:off x="6909501" y="783425"/>
              <a:ext cx="3199425" cy="1450400"/>
            </a:xfrm>
            <a:custGeom>
              <a:rect b="b" l="l" r="r" t="t"/>
              <a:pathLst>
                <a:path extrusionOk="0" h="58016" w="127977">
                  <a:moveTo>
                    <a:pt x="74135" y="0"/>
                  </a:moveTo>
                  <a:lnTo>
                    <a:pt x="70782" y="158"/>
                  </a:lnTo>
                  <a:lnTo>
                    <a:pt x="67446" y="437"/>
                  </a:lnTo>
                  <a:lnTo>
                    <a:pt x="64163" y="856"/>
                  </a:lnTo>
                  <a:lnTo>
                    <a:pt x="60932" y="1415"/>
                  </a:lnTo>
                  <a:lnTo>
                    <a:pt x="57736" y="2096"/>
                  </a:lnTo>
                  <a:lnTo>
                    <a:pt x="54593" y="2899"/>
                  </a:lnTo>
                  <a:lnTo>
                    <a:pt x="51501" y="3843"/>
                  </a:lnTo>
                  <a:lnTo>
                    <a:pt x="48463" y="4908"/>
                  </a:lnTo>
                  <a:lnTo>
                    <a:pt x="45476" y="6095"/>
                  </a:lnTo>
                  <a:lnTo>
                    <a:pt x="42560" y="7388"/>
                  </a:lnTo>
                  <a:lnTo>
                    <a:pt x="39713" y="8802"/>
                  </a:lnTo>
                  <a:lnTo>
                    <a:pt x="36919" y="10322"/>
                  </a:lnTo>
                  <a:lnTo>
                    <a:pt x="34195" y="11963"/>
                  </a:lnTo>
                  <a:lnTo>
                    <a:pt x="31558" y="13692"/>
                  </a:lnTo>
                  <a:lnTo>
                    <a:pt x="28973" y="15526"/>
                  </a:lnTo>
                  <a:lnTo>
                    <a:pt x="26493" y="17464"/>
                  </a:lnTo>
                  <a:lnTo>
                    <a:pt x="24066" y="19508"/>
                  </a:lnTo>
                  <a:lnTo>
                    <a:pt x="21743" y="21621"/>
                  </a:lnTo>
                  <a:lnTo>
                    <a:pt x="19507" y="23839"/>
                  </a:lnTo>
                  <a:lnTo>
                    <a:pt x="17342" y="26161"/>
                  </a:lnTo>
                  <a:lnTo>
                    <a:pt x="15299" y="28537"/>
                  </a:lnTo>
                  <a:lnTo>
                    <a:pt x="13325" y="31016"/>
                  </a:lnTo>
                  <a:lnTo>
                    <a:pt x="11457" y="33566"/>
                  </a:lnTo>
                  <a:lnTo>
                    <a:pt x="9693" y="36186"/>
                  </a:lnTo>
                  <a:lnTo>
                    <a:pt x="8034" y="38893"/>
                  </a:lnTo>
                  <a:lnTo>
                    <a:pt x="6479" y="41669"/>
                  </a:lnTo>
                  <a:lnTo>
                    <a:pt x="5047" y="44499"/>
                  </a:lnTo>
                  <a:lnTo>
                    <a:pt x="3703" y="47398"/>
                  </a:lnTo>
                  <a:lnTo>
                    <a:pt x="2498" y="50367"/>
                  </a:lnTo>
                  <a:lnTo>
                    <a:pt x="1397" y="53388"/>
                  </a:lnTo>
                  <a:lnTo>
                    <a:pt x="419" y="56461"/>
                  </a:lnTo>
                  <a:lnTo>
                    <a:pt x="0" y="58016"/>
                  </a:lnTo>
                  <a:lnTo>
                    <a:pt x="367" y="57789"/>
                  </a:lnTo>
                  <a:lnTo>
                    <a:pt x="1258" y="57492"/>
                  </a:lnTo>
                  <a:lnTo>
                    <a:pt x="2236" y="57352"/>
                  </a:lnTo>
                  <a:lnTo>
                    <a:pt x="3231" y="57335"/>
                  </a:lnTo>
                  <a:lnTo>
                    <a:pt x="5466" y="57562"/>
                  </a:lnTo>
                  <a:lnTo>
                    <a:pt x="5973" y="57701"/>
                  </a:lnTo>
                  <a:lnTo>
                    <a:pt x="40901" y="51956"/>
                  </a:lnTo>
                  <a:lnTo>
                    <a:pt x="41128" y="51589"/>
                  </a:lnTo>
                  <a:lnTo>
                    <a:pt x="42350" y="49947"/>
                  </a:lnTo>
                  <a:lnTo>
                    <a:pt x="43031" y="49336"/>
                  </a:lnTo>
                  <a:lnTo>
                    <a:pt x="43433" y="49144"/>
                  </a:lnTo>
                  <a:lnTo>
                    <a:pt x="43608" y="49162"/>
                  </a:lnTo>
                  <a:lnTo>
                    <a:pt x="44359" y="48341"/>
                  </a:lnTo>
                  <a:lnTo>
                    <a:pt x="45948" y="46786"/>
                  </a:lnTo>
                  <a:lnTo>
                    <a:pt x="47607" y="45302"/>
                  </a:lnTo>
                  <a:lnTo>
                    <a:pt x="49336" y="43905"/>
                  </a:lnTo>
                  <a:lnTo>
                    <a:pt x="51135" y="42595"/>
                  </a:lnTo>
                  <a:lnTo>
                    <a:pt x="53003" y="41390"/>
                  </a:lnTo>
                  <a:lnTo>
                    <a:pt x="54924" y="40255"/>
                  </a:lnTo>
                  <a:lnTo>
                    <a:pt x="56915" y="39242"/>
                  </a:lnTo>
                  <a:lnTo>
                    <a:pt x="58976" y="38316"/>
                  </a:lnTo>
                  <a:lnTo>
                    <a:pt x="61072" y="37496"/>
                  </a:lnTo>
                  <a:lnTo>
                    <a:pt x="63237" y="36780"/>
                  </a:lnTo>
                  <a:lnTo>
                    <a:pt x="65438" y="36168"/>
                  </a:lnTo>
                  <a:lnTo>
                    <a:pt x="67691" y="35679"/>
                  </a:lnTo>
                  <a:lnTo>
                    <a:pt x="69978" y="35313"/>
                  </a:lnTo>
                  <a:lnTo>
                    <a:pt x="72301" y="35068"/>
                  </a:lnTo>
                  <a:lnTo>
                    <a:pt x="74659" y="34928"/>
                  </a:lnTo>
                  <a:lnTo>
                    <a:pt x="76824" y="34928"/>
                  </a:lnTo>
                  <a:lnTo>
                    <a:pt x="78745" y="35016"/>
                  </a:lnTo>
                  <a:lnTo>
                    <a:pt x="80631" y="35190"/>
                  </a:lnTo>
                  <a:lnTo>
                    <a:pt x="82517" y="35435"/>
                  </a:lnTo>
                  <a:lnTo>
                    <a:pt x="85277" y="35941"/>
                  </a:lnTo>
                  <a:lnTo>
                    <a:pt x="88874" y="36902"/>
                  </a:lnTo>
                  <a:lnTo>
                    <a:pt x="92332" y="38159"/>
                  </a:lnTo>
                  <a:lnTo>
                    <a:pt x="95650" y="39679"/>
                  </a:lnTo>
                  <a:lnTo>
                    <a:pt x="98811" y="41477"/>
                  </a:lnTo>
                  <a:lnTo>
                    <a:pt x="101798" y="43521"/>
                  </a:lnTo>
                  <a:lnTo>
                    <a:pt x="103230" y="44638"/>
                  </a:lnTo>
                  <a:lnTo>
                    <a:pt x="109674" y="44743"/>
                  </a:lnTo>
                  <a:lnTo>
                    <a:pt x="127138" y="27279"/>
                  </a:lnTo>
                  <a:lnTo>
                    <a:pt x="127976" y="19874"/>
                  </a:lnTo>
                  <a:lnTo>
                    <a:pt x="126666" y="18739"/>
                  </a:lnTo>
                  <a:lnTo>
                    <a:pt x="123977" y="16539"/>
                  </a:lnTo>
                  <a:lnTo>
                    <a:pt x="121165" y="14443"/>
                  </a:lnTo>
                  <a:lnTo>
                    <a:pt x="118284" y="12487"/>
                  </a:lnTo>
                  <a:lnTo>
                    <a:pt x="115297" y="10653"/>
                  </a:lnTo>
                  <a:lnTo>
                    <a:pt x="112241" y="8959"/>
                  </a:lnTo>
                  <a:lnTo>
                    <a:pt x="109080" y="7388"/>
                  </a:lnTo>
                  <a:lnTo>
                    <a:pt x="105849" y="5956"/>
                  </a:lnTo>
                  <a:lnTo>
                    <a:pt x="102549" y="4681"/>
                  </a:lnTo>
                  <a:lnTo>
                    <a:pt x="99178" y="3546"/>
                  </a:lnTo>
                  <a:lnTo>
                    <a:pt x="95755" y="2550"/>
                  </a:lnTo>
                  <a:lnTo>
                    <a:pt x="92245" y="1712"/>
                  </a:lnTo>
                  <a:lnTo>
                    <a:pt x="88682" y="1048"/>
                  </a:lnTo>
                  <a:lnTo>
                    <a:pt x="85085" y="524"/>
                  </a:lnTo>
                  <a:lnTo>
                    <a:pt x="81417" y="193"/>
                  </a:lnTo>
                  <a:lnTo>
                    <a:pt x="77697" y="18"/>
                  </a:lnTo>
                  <a:lnTo>
                    <a:pt x="758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p:nvPr/>
          </p:nvSpPr>
          <p:spPr>
            <a:xfrm>
              <a:off x="8696051" y="1280700"/>
              <a:ext cx="2619625" cy="3541300"/>
            </a:xfrm>
            <a:custGeom>
              <a:rect b="b" l="l" r="r" t="t"/>
              <a:pathLst>
                <a:path extrusionOk="0" h="141652" w="104785">
                  <a:moveTo>
                    <a:pt x="56514" y="1"/>
                  </a:moveTo>
                  <a:lnTo>
                    <a:pt x="31768" y="24730"/>
                  </a:lnTo>
                  <a:lnTo>
                    <a:pt x="32693" y="25481"/>
                  </a:lnTo>
                  <a:lnTo>
                    <a:pt x="34457" y="27088"/>
                  </a:lnTo>
                  <a:lnTo>
                    <a:pt x="36134" y="28782"/>
                  </a:lnTo>
                  <a:lnTo>
                    <a:pt x="37723" y="30563"/>
                  </a:lnTo>
                  <a:lnTo>
                    <a:pt x="39225" y="32431"/>
                  </a:lnTo>
                  <a:lnTo>
                    <a:pt x="40622" y="34370"/>
                  </a:lnTo>
                  <a:lnTo>
                    <a:pt x="41897" y="36396"/>
                  </a:lnTo>
                  <a:lnTo>
                    <a:pt x="43067" y="38491"/>
                  </a:lnTo>
                  <a:lnTo>
                    <a:pt x="44132" y="40657"/>
                  </a:lnTo>
                  <a:lnTo>
                    <a:pt x="45075" y="42892"/>
                  </a:lnTo>
                  <a:lnTo>
                    <a:pt x="45896" y="45180"/>
                  </a:lnTo>
                  <a:lnTo>
                    <a:pt x="46595" y="47538"/>
                  </a:lnTo>
                  <a:lnTo>
                    <a:pt x="47153" y="49930"/>
                  </a:lnTo>
                  <a:lnTo>
                    <a:pt x="47573" y="52375"/>
                  </a:lnTo>
                  <a:lnTo>
                    <a:pt x="47869" y="54873"/>
                  </a:lnTo>
                  <a:lnTo>
                    <a:pt x="48009" y="57405"/>
                  </a:lnTo>
                  <a:lnTo>
                    <a:pt x="48027" y="58697"/>
                  </a:lnTo>
                  <a:lnTo>
                    <a:pt x="48027" y="63063"/>
                  </a:lnTo>
                  <a:lnTo>
                    <a:pt x="49144" y="63081"/>
                  </a:lnTo>
                  <a:lnTo>
                    <a:pt x="51345" y="63308"/>
                  </a:lnTo>
                  <a:lnTo>
                    <a:pt x="53475" y="63744"/>
                  </a:lnTo>
                  <a:lnTo>
                    <a:pt x="55536" y="64373"/>
                  </a:lnTo>
                  <a:lnTo>
                    <a:pt x="57492" y="65211"/>
                  </a:lnTo>
                  <a:lnTo>
                    <a:pt x="59343" y="66207"/>
                  </a:lnTo>
                  <a:lnTo>
                    <a:pt x="61090" y="67394"/>
                  </a:lnTo>
                  <a:lnTo>
                    <a:pt x="62714" y="68722"/>
                  </a:lnTo>
                  <a:lnTo>
                    <a:pt x="64181" y="70206"/>
                  </a:lnTo>
                  <a:lnTo>
                    <a:pt x="65526" y="71830"/>
                  </a:lnTo>
                  <a:lnTo>
                    <a:pt x="66696" y="73559"/>
                  </a:lnTo>
                  <a:lnTo>
                    <a:pt x="67709" y="75428"/>
                  </a:lnTo>
                  <a:lnTo>
                    <a:pt x="68547" y="77384"/>
                  </a:lnTo>
                  <a:lnTo>
                    <a:pt x="69175" y="79427"/>
                  </a:lnTo>
                  <a:lnTo>
                    <a:pt x="69612" y="81558"/>
                  </a:lnTo>
                  <a:lnTo>
                    <a:pt x="69839" y="83758"/>
                  </a:lnTo>
                  <a:lnTo>
                    <a:pt x="69857" y="84893"/>
                  </a:lnTo>
                  <a:lnTo>
                    <a:pt x="69839" y="86011"/>
                  </a:lnTo>
                  <a:lnTo>
                    <a:pt x="69612" y="88211"/>
                  </a:lnTo>
                  <a:lnTo>
                    <a:pt x="69175" y="90342"/>
                  </a:lnTo>
                  <a:lnTo>
                    <a:pt x="68547" y="92385"/>
                  </a:lnTo>
                  <a:lnTo>
                    <a:pt x="67709" y="94341"/>
                  </a:lnTo>
                  <a:lnTo>
                    <a:pt x="66696" y="96192"/>
                  </a:lnTo>
                  <a:lnTo>
                    <a:pt x="65526" y="97939"/>
                  </a:lnTo>
                  <a:lnTo>
                    <a:pt x="64181" y="99563"/>
                  </a:lnTo>
                  <a:lnTo>
                    <a:pt x="62714" y="101047"/>
                  </a:lnTo>
                  <a:lnTo>
                    <a:pt x="61090" y="102375"/>
                  </a:lnTo>
                  <a:lnTo>
                    <a:pt x="59343" y="103562"/>
                  </a:lnTo>
                  <a:lnTo>
                    <a:pt x="57492" y="104575"/>
                  </a:lnTo>
                  <a:lnTo>
                    <a:pt x="55536" y="105396"/>
                  </a:lnTo>
                  <a:lnTo>
                    <a:pt x="53475" y="106042"/>
                  </a:lnTo>
                  <a:lnTo>
                    <a:pt x="51345" y="106479"/>
                  </a:lnTo>
                  <a:lnTo>
                    <a:pt x="49144" y="106706"/>
                  </a:lnTo>
                  <a:lnTo>
                    <a:pt x="48027" y="106723"/>
                  </a:lnTo>
                  <a:lnTo>
                    <a:pt x="4367" y="106723"/>
                  </a:lnTo>
                  <a:lnTo>
                    <a:pt x="1" y="111107"/>
                  </a:lnTo>
                  <a:lnTo>
                    <a:pt x="1" y="137303"/>
                  </a:lnTo>
                  <a:lnTo>
                    <a:pt x="4367" y="141651"/>
                  </a:lnTo>
                  <a:lnTo>
                    <a:pt x="48027" y="141651"/>
                  </a:lnTo>
                  <a:lnTo>
                    <a:pt x="49494" y="141634"/>
                  </a:lnTo>
                  <a:lnTo>
                    <a:pt x="52393" y="141494"/>
                  </a:lnTo>
                  <a:lnTo>
                    <a:pt x="55239" y="141197"/>
                  </a:lnTo>
                  <a:lnTo>
                    <a:pt x="58051" y="140760"/>
                  </a:lnTo>
                  <a:lnTo>
                    <a:pt x="60828" y="140202"/>
                  </a:lnTo>
                  <a:lnTo>
                    <a:pt x="63552" y="139503"/>
                  </a:lnTo>
                  <a:lnTo>
                    <a:pt x="66207" y="138665"/>
                  </a:lnTo>
                  <a:lnTo>
                    <a:pt x="68809" y="137704"/>
                  </a:lnTo>
                  <a:lnTo>
                    <a:pt x="71358" y="136639"/>
                  </a:lnTo>
                  <a:lnTo>
                    <a:pt x="73838" y="135434"/>
                  </a:lnTo>
                  <a:lnTo>
                    <a:pt x="76248" y="134124"/>
                  </a:lnTo>
                  <a:lnTo>
                    <a:pt x="78589" y="132692"/>
                  </a:lnTo>
                  <a:lnTo>
                    <a:pt x="80859" y="131173"/>
                  </a:lnTo>
                  <a:lnTo>
                    <a:pt x="83042" y="129531"/>
                  </a:lnTo>
                  <a:lnTo>
                    <a:pt x="85155" y="127802"/>
                  </a:lnTo>
                  <a:lnTo>
                    <a:pt x="87163" y="125968"/>
                  </a:lnTo>
                  <a:lnTo>
                    <a:pt x="89084" y="124030"/>
                  </a:lnTo>
                  <a:lnTo>
                    <a:pt x="90918" y="122022"/>
                  </a:lnTo>
                  <a:lnTo>
                    <a:pt x="92664" y="119908"/>
                  </a:lnTo>
                  <a:lnTo>
                    <a:pt x="94306" y="117725"/>
                  </a:lnTo>
                  <a:lnTo>
                    <a:pt x="95825" y="115473"/>
                  </a:lnTo>
                  <a:lnTo>
                    <a:pt x="97258" y="113132"/>
                  </a:lnTo>
                  <a:lnTo>
                    <a:pt x="98567" y="110705"/>
                  </a:lnTo>
                  <a:lnTo>
                    <a:pt x="99772" y="108225"/>
                  </a:lnTo>
                  <a:lnTo>
                    <a:pt x="100838" y="105693"/>
                  </a:lnTo>
                  <a:lnTo>
                    <a:pt x="101798" y="103073"/>
                  </a:lnTo>
                  <a:lnTo>
                    <a:pt x="102636" y="100419"/>
                  </a:lnTo>
                  <a:lnTo>
                    <a:pt x="103335" y="97694"/>
                  </a:lnTo>
                  <a:lnTo>
                    <a:pt x="103894" y="94935"/>
                  </a:lnTo>
                  <a:lnTo>
                    <a:pt x="104330" y="92106"/>
                  </a:lnTo>
                  <a:lnTo>
                    <a:pt x="104627" y="89259"/>
                  </a:lnTo>
                  <a:lnTo>
                    <a:pt x="104767" y="86360"/>
                  </a:lnTo>
                  <a:lnTo>
                    <a:pt x="104784" y="84893"/>
                  </a:lnTo>
                  <a:lnTo>
                    <a:pt x="104767" y="83077"/>
                  </a:lnTo>
                  <a:lnTo>
                    <a:pt x="104540" y="79497"/>
                  </a:lnTo>
                  <a:lnTo>
                    <a:pt x="104103" y="75987"/>
                  </a:lnTo>
                  <a:lnTo>
                    <a:pt x="103440" y="72546"/>
                  </a:lnTo>
                  <a:lnTo>
                    <a:pt x="102584" y="69193"/>
                  </a:lnTo>
                  <a:lnTo>
                    <a:pt x="101536" y="65910"/>
                  </a:lnTo>
                  <a:lnTo>
                    <a:pt x="100279" y="62714"/>
                  </a:lnTo>
                  <a:lnTo>
                    <a:pt x="98847" y="59623"/>
                  </a:lnTo>
                  <a:lnTo>
                    <a:pt x="97240" y="56637"/>
                  </a:lnTo>
                  <a:lnTo>
                    <a:pt x="95459" y="53755"/>
                  </a:lnTo>
                  <a:lnTo>
                    <a:pt x="93520" y="50996"/>
                  </a:lnTo>
                  <a:lnTo>
                    <a:pt x="91425" y="48359"/>
                  </a:lnTo>
                  <a:lnTo>
                    <a:pt x="89172" y="45844"/>
                  </a:lnTo>
                  <a:lnTo>
                    <a:pt x="86797" y="43469"/>
                  </a:lnTo>
                  <a:lnTo>
                    <a:pt x="84264" y="41251"/>
                  </a:lnTo>
                  <a:lnTo>
                    <a:pt x="81610" y="39173"/>
                  </a:lnTo>
                  <a:lnTo>
                    <a:pt x="80230" y="38195"/>
                  </a:lnTo>
                  <a:lnTo>
                    <a:pt x="79828" y="36797"/>
                  </a:lnTo>
                  <a:lnTo>
                    <a:pt x="78973" y="34021"/>
                  </a:lnTo>
                  <a:lnTo>
                    <a:pt x="78012" y="31314"/>
                  </a:lnTo>
                  <a:lnTo>
                    <a:pt x="76964" y="28642"/>
                  </a:lnTo>
                  <a:lnTo>
                    <a:pt x="75812" y="26005"/>
                  </a:lnTo>
                  <a:lnTo>
                    <a:pt x="74572" y="23438"/>
                  </a:lnTo>
                  <a:lnTo>
                    <a:pt x="73245" y="20905"/>
                  </a:lnTo>
                  <a:lnTo>
                    <a:pt x="71813" y="18443"/>
                  </a:lnTo>
                  <a:lnTo>
                    <a:pt x="70311" y="16033"/>
                  </a:lnTo>
                  <a:lnTo>
                    <a:pt x="68721" y="13693"/>
                  </a:lnTo>
                  <a:lnTo>
                    <a:pt x="67062" y="11387"/>
                  </a:lnTo>
                  <a:lnTo>
                    <a:pt x="65316" y="9170"/>
                  </a:lnTo>
                  <a:lnTo>
                    <a:pt x="63482" y="7004"/>
                  </a:lnTo>
                  <a:lnTo>
                    <a:pt x="61579" y="4908"/>
                  </a:lnTo>
                  <a:lnTo>
                    <a:pt x="59605" y="2882"/>
                  </a:lnTo>
                  <a:lnTo>
                    <a:pt x="57562" y="944"/>
                  </a:lnTo>
                  <a:lnTo>
                    <a:pt x="56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p:nvPr/>
          </p:nvSpPr>
          <p:spPr>
            <a:xfrm>
              <a:off x="6856226" y="3899425"/>
              <a:ext cx="1948575" cy="922575"/>
            </a:xfrm>
            <a:custGeom>
              <a:rect b="b" l="l" r="r" t="t"/>
              <a:pathLst>
                <a:path extrusionOk="0" h="36903" w="77943">
                  <a:moveTo>
                    <a:pt x="25306" y="1"/>
                  </a:moveTo>
                  <a:lnTo>
                    <a:pt x="19019" y="1957"/>
                  </a:lnTo>
                  <a:lnTo>
                    <a:pt x="1537" y="19438"/>
                  </a:lnTo>
                  <a:lnTo>
                    <a:pt x="1" y="25358"/>
                  </a:lnTo>
                  <a:lnTo>
                    <a:pt x="909" y="26022"/>
                  </a:lnTo>
                  <a:lnTo>
                    <a:pt x="2742" y="27314"/>
                  </a:lnTo>
                  <a:lnTo>
                    <a:pt x="4646" y="28519"/>
                  </a:lnTo>
                  <a:lnTo>
                    <a:pt x="6585" y="29655"/>
                  </a:lnTo>
                  <a:lnTo>
                    <a:pt x="8575" y="30737"/>
                  </a:lnTo>
                  <a:lnTo>
                    <a:pt x="10619" y="31715"/>
                  </a:lnTo>
                  <a:lnTo>
                    <a:pt x="12697" y="32623"/>
                  </a:lnTo>
                  <a:lnTo>
                    <a:pt x="14828" y="33462"/>
                  </a:lnTo>
                  <a:lnTo>
                    <a:pt x="16993" y="34195"/>
                  </a:lnTo>
                  <a:lnTo>
                    <a:pt x="19194" y="34859"/>
                  </a:lnTo>
                  <a:lnTo>
                    <a:pt x="21429" y="35435"/>
                  </a:lnTo>
                  <a:lnTo>
                    <a:pt x="23699" y="35907"/>
                  </a:lnTo>
                  <a:lnTo>
                    <a:pt x="26004" y="36291"/>
                  </a:lnTo>
                  <a:lnTo>
                    <a:pt x="28345" y="36588"/>
                  </a:lnTo>
                  <a:lnTo>
                    <a:pt x="30702" y="36797"/>
                  </a:lnTo>
                  <a:lnTo>
                    <a:pt x="33095" y="36885"/>
                  </a:lnTo>
                  <a:lnTo>
                    <a:pt x="34300" y="36902"/>
                  </a:lnTo>
                  <a:lnTo>
                    <a:pt x="77942" y="36902"/>
                  </a:lnTo>
                  <a:lnTo>
                    <a:pt x="77942" y="1974"/>
                  </a:lnTo>
                  <a:lnTo>
                    <a:pt x="34300" y="1974"/>
                  </a:lnTo>
                  <a:lnTo>
                    <a:pt x="33095" y="1957"/>
                  </a:lnTo>
                  <a:lnTo>
                    <a:pt x="30772" y="1695"/>
                  </a:lnTo>
                  <a:lnTo>
                    <a:pt x="28502" y="1188"/>
                  </a:lnTo>
                  <a:lnTo>
                    <a:pt x="26354" y="455"/>
                  </a:lnTo>
                  <a:lnTo>
                    <a:pt x="2530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p:nvPr/>
          </p:nvSpPr>
          <p:spPr>
            <a:xfrm>
              <a:off x="6294751" y="1984075"/>
              <a:ext cx="2549350" cy="2549325"/>
            </a:xfrm>
            <a:custGeom>
              <a:rect b="b" l="l" r="r" t="t"/>
              <a:pathLst>
                <a:path extrusionOk="0" h="101973" w="101974">
                  <a:moveTo>
                    <a:pt x="55292" y="0"/>
                  </a:moveTo>
                  <a:lnTo>
                    <a:pt x="52393" y="158"/>
                  </a:lnTo>
                  <a:lnTo>
                    <a:pt x="49529" y="454"/>
                  </a:lnTo>
                  <a:lnTo>
                    <a:pt x="46717" y="874"/>
                  </a:lnTo>
                  <a:lnTo>
                    <a:pt x="43958" y="1450"/>
                  </a:lnTo>
                  <a:lnTo>
                    <a:pt x="41233" y="2148"/>
                  </a:lnTo>
                  <a:lnTo>
                    <a:pt x="38561" y="2969"/>
                  </a:lnTo>
                  <a:lnTo>
                    <a:pt x="35959" y="3930"/>
                  </a:lnTo>
                  <a:lnTo>
                    <a:pt x="33410" y="5013"/>
                  </a:lnTo>
                  <a:lnTo>
                    <a:pt x="30930" y="6200"/>
                  </a:lnTo>
                  <a:lnTo>
                    <a:pt x="28520" y="7527"/>
                  </a:lnTo>
                  <a:lnTo>
                    <a:pt x="26179" y="8942"/>
                  </a:lnTo>
                  <a:lnTo>
                    <a:pt x="23909" y="10479"/>
                  </a:lnTo>
                  <a:lnTo>
                    <a:pt x="21726" y="12103"/>
                  </a:lnTo>
                  <a:lnTo>
                    <a:pt x="19630" y="13849"/>
                  </a:lnTo>
                  <a:lnTo>
                    <a:pt x="17605" y="15683"/>
                  </a:lnTo>
                  <a:lnTo>
                    <a:pt x="15684" y="17604"/>
                  </a:lnTo>
                  <a:lnTo>
                    <a:pt x="13850" y="19630"/>
                  </a:lnTo>
                  <a:lnTo>
                    <a:pt x="12121" y="21726"/>
                  </a:lnTo>
                  <a:lnTo>
                    <a:pt x="10479" y="23909"/>
                  </a:lnTo>
                  <a:lnTo>
                    <a:pt x="8943" y="26179"/>
                  </a:lnTo>
                  <a:lnTo>
                    <a:pt x="7528" y="28519"/>
                  </a:lnTo>
                  <a:lnTo>
                    <a:pt x="6218" y="30929"/>
                  </a:lnTo>
                  <a:lnTo>
                    <a:pt x="5013" y="33409"/>
                  </a:lnTo>
                  <a:lnTo>
                    <a:pt x="3930" y="35959"/>
                  </a:lnTo>
                  <a:lnTo>
                    <a:pt x="2987" y="38561"/>
                  </a:lnTo>
                  <a:lnTo>
                    <a:pt x="2149" y="41233"/>
                  </a:lnTo>
                  <a:lnTo>
                    <a:pt x="1450" y="43940"/>
                  </a:lnTo>
                  <a:lnTo>
                    <a:pt x="892" y="46716"/>
                  </a:lnTo>
                  <a:lnTo>
                    <a:pt x="455" y="49528"/>
                  </a:lnTo>
                  <a:lnTo>
                    <a:pt x="158" y="52392"/>
                  </a:lnTo>
                  <a:lnTo>
                    <a:pt x="18" y="55291"/>
                  </a:lnTo>
                  <a:lnTo>
                    <a:pt x="1" y="56758"/>
                  </a:lnTo>
                  <a:lnTo>
                    <a:pt x="18" y="58470"/>
                  </a:lnTo>
                  <a:lnTo>
                    <a:pt x="228" y="61875"/>
                  </a:lnTo>
                  <a:lnTo>
                    <a:pt x="630" y="65228"/>
                  </a:lnTo>
                  <a:lnTo>
                    <a:pt x="1223" y="68511"/>
                  </a:lnTo>
                  <a:lnTo>
                    <a:pt x="2009" y="71742"/>
                  </a:lnTo>
                  <a:lnTo>
                    <a:pt x="2970" y="74886"/>
                  </a:lnTo>
                  <a:lnTo>
                    <a:pt x="4105" y="77942"/>
                  </a:lnTo>
                  <a:lnTo>
                    <a:pt x="5415" y="80928"/>
                  </a:lnTo>
                  <a:lnTo>
                    <a:pt x="6882" y="83810"/>
                  </a:lnTo>
                  <a:lnTo>
                    <a:pt x="8506" y="86604"/>
                  </a:lnTo>
                  <a:lnTo>
                    <a:pt x="10270" y="89294"/>
                  </a:lnTo>
                  <a:lnTo>
                    <a:pt x="12191" y="91878"/>
                  </a:lnTo>
                  <a:lnTo>
                    <a:pt x="14252" y="94341"/>
                  </a:lnTo>
                  <a:lnTo>
                    <a:pt x="16452" y="96681"/>
                  </a:lnTo>
                  <a:lnTo>
                    <a:pt x="18775" y="98899"/>
                  </a:lnTo>
                  <a:lnTo>
                    <a:pt x="21220" y="100977"/>
                  </a:lnTo>
                  <a:lnTo>
                    <a:pt x="22495" y="101972"/>
                  </a:lnTo>
                  <a:lnTo>
                    <a:pt x="47817" y="76650"/>
                  </a:lnTo>
                  <a:lnTo>
                    <a:pt x="47101" y="76318"/>
                  </a:lnTo>
                  <a:lnTo>
                    <a:pt x="45739" y="75567"/>
                  </a:lnTo>
                  <a:lnTo>
                    <a:pt x="44429" y="74746"/>
                  </a:lnTo>
                  <a:lnTo>
                    <a:pt x="43189" y="73821"/>
                  </a:lnTo>
                  <a:lnTo>
                    <a:pt x="42019" y="72825"/>
                  </a:lnTo>
                  <a:lnTo>
                    <a:pt x="40919" y="71742"/>
                  </a:lnTo>
                  <a:lnTo>
                    <a:pt x="39906" y="70590"/>
                  </a:lnTo>
                  <a:lnTo>
                    <a:pt x="38963" y="69367"/>
                  </a:lnTo>
                  <a:lnTo>
                    <a:pt x="38107" y="68075"/>
                  </a:lnTo>
                  <a:lnTo>
                    <a:pt x="37356" y="66730"/>
                  </a:lnTo>
                  <a:lnTo>
                    <a:pt x="36675" y="65316"/>
                  </a:lnTo>
                  <a:lnTo>
                    <a:pt x="36116" y="63866"/>
                  </a:lnTo>
                  <a:lnTo>
                    <a:pt x="35662" y="62347"/>
                  </a:lnTo>
                  <a:lnTo>
                    <a:pt x="35296" y="60792"/>
                  </a:lnTo>
                  <a:lnTo>
                    <a:pt x="35069" y="59203"/>
                  </a:lnTo>
                  <a:lnTo>
                    <a:pt x="34946" y="57579"/>
                  </a:lnTo>
                  <a:lnTo>
                    <a:pt x="34929" y="56758"/>
                  </a:lnTo>
                  <a:lnTo>
                    <a:pt x="34946" y="55623"/>
                  </a:lnTo>
                  <a:lnTo>
                    <a:pt x="35173" y="53423"/>
                  </a:lnTo>
                  <a:lnTo>
                    <a:pt x="35610" y="51292"/>
                  </a:lnTo>
                  <a:lnTo>
                    <a:pt x="36256" y="49249"/>
                  </a:lnTo>
                  <a:lnTo>
                    <a:pt x="37077" y="47293"/>
                  </a:lnTo>
                  <a:lnTo>
                    <a:pt x="38090" y="45424"/>
                  </a:lnTo>
                  <a:lnTo>
                    <a:pt x="39260" y="43695"/>
                  </a:lnTo>
                  <a:lnTo>
                    <a:pt x="40605" y="42071"/>
                  </a:lnTo>
                  <a:lnTo>
                    <a:pt x="42089" y="40587"/>
                  </a:lnTo>
                  <a:lnTo>
                    <a:pt x="43696" y="39259"/>
                  </a:lnTo>
                  <a:lnTo>
                    <a:pt x="45442" y="38072"/>
                  </a:lnTo>
                  <a:lnTo>
                    <a:pt x="47311" y="37076"/>
                  </a:lnTo>
                  <a:lnTo>
                    <a:pt x="49267" y="36238"/>
                  </a:lnTo>
                  <a:lnTo>
                    <a:pt x="51310" y="35609"/>
                  </a:lnTo>
                  <a:lnTo>
                    <a:pt x="53441" y="35173"/>
                  </a:lnTo>
                  <a:lnTo>
                    <a:pt x="55641" y="34946"/>
                  </a:lnTo>
                  <a:lnTo>
                    <a:pt x="56759" y="34928"/>
                  </a:lnTo>
                  <a:lnTo>
                    <a:pt x="57580" y="34928"/>
                  </a:lnTo>
                  <a:lnTo>
                    <a:pt x="59204" y="35051"/>
                  </a:lnTo>
                  <a:lnTo>
                    <a:pt x="60810" y="35295"/>
                  </a:lnTo>
                  <a:lnTo>
                    <a:pt x="62365" y="35644"/>
                  </a:lnTo>
                  <a:lnTo>
                    <a:pt x="63867" y="36116"/>
                  </a:lnTo>
                  <a:lnTo>
                    <a:pt x="65316" y="36675"/>
                  </a:lnTo>
                  <a:lnTo>
                    <a:pt x="66731" y="37338"/>
                  </a:lnTo>
                  <a:lnTo>
                    <a:pt x="68075" y="38089"/>
                  </a:lnTo>
                  <a:lnTo>
                    <a:pt x="69368" y="38945"/>
                  </a:lnTo>
                  <a:lnTo>
                    <a:pt x="70590" y="39888"/>
                  </a:lnTo>
                  <a:lnTo>
                    <a:pt x="71743" y="40901"/>
                  </a:lnTo>
                  <a:lnTo>
                    <a:pt x="72826" y="42001"/>
                  </a:lnTo>
                  <a:lnTo>
                    <a:pt x="73821" y="43171"/>
                  </a:lnTo>
                  <a:lnTo>
                    <a:pt x="74747" y="44429"/>
                  </a:lnTo>
                  <a:lnTo>
                    <a:pt x="75585" y="45721"/>
                  </a:lnTo>
                  <a:lnTo>
                    <a:pt x="76318" y="47101"/>
                  </a:lnTo>
                  <a:lnTo>
                    <a:pt x="76650" y="47799"/>
                  </a:lnTo>
                  <a:lnTo>
                    <a:pt x="101973" y="22476"/>
                  </a:lnTo>
                  <a:lnTo>
                    <a:pt x="100978" y="21219"/>
                  </a:lnTo>
                  <a:lnTo>
                    <a:pt x="98899" y="18774"/>
                  </a:lnTo>
                  <a:lnTo>
                    <a:pt x="96681" y="16451"/>
                  </a:lnTo>
                  <a:lnTo>
                    <a:pt x="94341" y="14251"/>
                  </a:lnTo>
                  <a:lnTo>
                    <a:pt x="91879" y="12190"/>
                  </a:lnTo>
                  <a:lnTo>
                    <a:pt x="89294" y="10269"/>
                  </a:lnTo>
                  <a:lnTo>
                    <a:pt x="86605" y="8488"/>
                  </a:lnTo>
                  <a:lnTo>
                    <a:pt x="83828" y="6864"/>
                  </a:lnTo>
                  <a:lnTo>
                    <a:pt x="80929" y="5397"/>
                  </a:lnTo>
                  <a:lnTo>
                    <a:pt x="77960" y="4087"/>
                  </a:lnTo>
                  <a:lnTo>
                    <a:pt x="74886" y="2952"/>
                  </a:lnTo>
                  <a:lnTo>
                    <a:pt x="71743" y="1991"/>
                  </a:lnTo>
                  <a:lnTo>
                    <a:pt x="68530" y="1223"/>
                  </a:lnTo>
                  <a:lnTo>
                    <a:pt x="65229" y="612"/>
                  </a:lnTo>
                  <a:lnTo>
                    <a:pt x="61893" y="210"/>
                  </a:lnTo>
                  <a:lnTo>
                    <a:pt x="58488" y="18"/>
                  </a:lnTo>
                  <a:lnTo>
                    <a:pt x="5675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26"/>
          <p:cNvGrpSpPr/>
          <p:nvPr/>
        </p:nvGrpSpPr>
        <p:grpSpPr>
          <a:xfrm>
            <a:off x="761948" y="4603434"/>
            <a:ext cx="1190118" cy="210542"/>
            <a:chOff x="990623" y="4603434"/>
            <a:chExt cx="1190118" cy="210542"/>
          </a:xfrm>
        </p:grpSpPr>
        <p:sp>
          <p:nvSpPr>
            <p:cNvPr id="176" name="Google Shape;176;p26"/>
            <p:cNvSpPr/>
            <p:nvPr/>
          </p:nvSpPr>
          <p:spPr>
            <a:xfrm>
              <a:off x="990623"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6"/>
            <p:cNvSpPr/>
            <p:nvPr/>
          </p:nvSpPr>
          <p:spPr>
            <a:xfrm>
              <a:off x="1683736"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p:nvPr/>
          </p:nvSpPr>
          <p:spPr>
            <a:xfrm>
              <a:off x="1830708"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p:nvPr/>
          </p:nvSpPr>
          <p:spPr>
            <a:xfrm>
              <a:off x="1864815"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6"/>
            <p:cNvSpPr/>
            <p:nvPr/>
          </p:nvSpPr>
          <p:spPr>
            <a:xfrm>
              <a:off x="1980201"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6"/>
            <p:cNvSpPr/>
            <p:nvPr/>
          </p:nvSpPr>
          <p:spPr>
            <a:xfrm>
              <a:off x="2082515"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26"/>
          <p:cNvSpPr txBox="1"/>
          <p:nvPr>
            <p:ph type="title"/>
          </p:nvPr>
        </p:nvSpPr>
        <p:spPr>
          <a:xfrm>
            <a:off x="761950" y="2219400"/>
            <a:ext cx="3174900" cy="1762200"/>
          </a:xfrm>
          <a:prstGeom prst="rect">
            <a:avLst/>
          </a:prstGeom>
        </p:spPr>
        <p:txBody>
          <a:bodyPr anchorCtr="0" anchor="t" bIns="34275" lIns="34275" spcFirstLastPara="1" rIns="34275" wrap="square" tIns="3427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 Title (Opt 02)" type="obj">
  <p:cSld name="OBJECT">
    <p:spTree>
      <p:nvGrpSpPr>
        <p:cNvPr id="183" name="Shape 183"/>
        <p:cNvGrpSpPr/>
        <p:nvPr/>
      </p:nvGrpSpPr>
      <p:grpSpPr>
        <a:xfrm>
          <a:off x="0" y="0"/>
          <a:ext cx="0" cy="0"/>
          <a:chOff x="0" y="0"/>
          <a:chExt cx="0" cy="0"/>
        </a:xfrm>
      </p:grpSpPr>
      <p:grpSp>
        <p:nvGrpSpPr>
          <p:cNvPr id="184" name="Google Shape;184;p27"/>
          <p:cNvGrpSpPr/>
          <p:nvPr/>
        </p:nvGrpSpPr>
        <p:grpSpPr>
          <a:xfrm>
            <a:off x="-3" y="4534370"/>
            <a:ext cx="5098203" cy="613248"/>
            <a:chOff x="-3" y="4529829"/>
            <a:chExt cx="5098203" cy="613800"/>
          </a:xfrm>
        </p:grpSpPr>
        <p:sp>
          <p:nvSpPr>
            <p:cNvPr id="185" name="Google Shape;185;p27"/>
            <p:cNvSpPr/>
            <p:nvPr/>
          </p:nvSpPr>
          <p:spPr>
            <a:xfrm>
              <a:off x="778200" y="4667089"/>
              <a:ext cx="4320000" cy="476400"/>
            </a:xfrm>
            <a:custGeom>
              <a:rect b="b" l="l" r="r" t="t"/>
              <a:pathLst>
                <a:path extrusionOk="0" h="120000" w="120000">
                  <a:moveTo>
                    <a:pt x="0" y="0"/>
                  </a:moveTo>
                  <a:lnTo>
                    <a:pt x="120000" y="120000"/>
                  </a:lnTo>
                  <a:lnTo>
                    <a:pt x="80299" y="120000"/>
                  </a:lnTo>
                  <a:close/>
                </a:path>
              </a:pathLst>
            </a:custGeom>
            <a:solidFill>
              <a:srgbClr val="D1D1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6" name="Google Shape;186;p27"/>
            <p:cNvSpPr/>
            <p:nvPr/>
          </p:nvSpPr>
          <p:spPr>
            <a:xfrm>
              <a:off x="-3" y="4529829"/>
              <a:ext cx="3681900" cy="613800"/>
            </a:xfrm>
            <a:custGeom>
              <a:rect b="b" l="l" r="r" t="t"/>
              <a:pathLst>
                <a:path extrusionOk="0" h="120000" w="120000">
                  <a:moveTo>
                    <a:pt x="0" y="0"/>
                  </a:moveTo>
                  <a:lnTo>
                    <a:pt x="0" y="120000"/>
                  </a:lnTo>
                  <a:lnTo>
                    <a:pt x="120000" y="120000"/>
                  </a:lnTo>
                  <a:close/>
                </a:path>
              </a:pathLst>
            </a:custGeom>
            <a:solidFill>
              <a:srgbClr val="4285F4"/>
            </a:solidFill>
            <a:ln>
              <a:noFill/>
            </a:ln>
          </p:spPr>
        </p:sp>
      </p:grpSp>
      <p:pic>
        <p:nvPicPr>
          <p:cNvPr id="187" name="Google Shape;187;p27"/>
          <p:cNvPicPr preferRelativeResize="0"/>
          <p:nvPr/>
        </p:nvPicPr>
        <p:blipFill rotWithShape="1">
          <a:blip r:embed="rId2">
            <a:alphaModFix/>
          </a:blip>
          <a:srcRect b="0" l="0" r="0" t="0"/>
          <a:stretch/>
        </p:blipFill>
        <p:spPr>
          <a:xfrm>
            <a:off x="319074" y="4835402"/>
            <a:ext cx="966600" cy="172200"/>
          </a:xfrm>
          <a:prstGeom prst="rect">
            <a:avLst/>
          </a:prstGeom>
          <a:noFill/>
          <a:ln>
            <a:noFill/>
          </a:ln>
        </p:spPr>
      </p:pic>
      <p:sp>
        <p:nvSpPr>
          <p:cNvPr id="188" name="Google Shape;188;p27"/>
          <p:cNvSpPr txBox="1"/>
          <p:nvPr>
            <p:ph type="title"/>
          </p:nvPr>
        </p:nvSpPr>
        <p:spPr>
          <a:xfrm>
            <a:off x="543465" y="467900"/>
            <a:ext cx="7963200" cy="8361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545454"/>
              </a:buClr>
              <a:buSzPts val="1400"/>
              <a:buFont typeface="Roboto"/>
              <a:buNone/>
              <a:defRPr b="0" i="0" sz="2800" u="none" cap="none" strike="noStrike">
                <a:solidFill>
                  <a:srgbClr val="545454"/>
                </a:solidFill>
                <a:latin typeface="Roboto"/>
                <a:ea typeface="Roboto"/>
                <a:cs typeface="Roboto"/>
                <a:sym typeface="Robot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89" name="Google Shape;189;p27"/>
          <p:cNvSpPr txBox="1"/>
          <p:nvPr>
            <p:ph idx="1" type="body"/>
          </p:nvPr>
        </p:nvSpPr>
        <p:spPr>
          <a:xfrm>
            <a:off x="543465" y="1577177"/>
            <a:ext cx="7963200" cy="29130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545454"/>
              </a:buClr>
              <a:buSzPts val="1500"/>
              <a:buFont typeface="Arial"/>
              <a:buNone/>
              <a:defRPr b="0" i="0" sz="1200" u="none" cap="none" strike="noStrike">
                <a:solidFill>
                  <a:srgbClr val="545454"/>
                </a:solidFill>
                <a:latin typeface="Roboto"/>
                <a:ea typeface="Roboto"/>
                <a:cs typeface="Roboto"/>
                <a:sym typeface="Roboto"/>
              </a:defRPr>
            </a:lvl1pPr>
            <a:lvl2pPr indent="-304800" lvl="1" marL="914400" marR="0" rtl="0" algn="l">
              <a:lnSpc>
                <a:spcPct val="110000"/>
              </a:lnSpc>
              <a:spcBef>
                <a:spcPts val="400"/>
              </a:spcBef>
              <a:spcAft>
                <a:spcPts val="0"/>
              </a:spcAft>
              <a:buClr>
                <a:srgbClr val="545454"/>
              </a:buClr>
              <a:buSzPts val="1200"/>
              <a:buFont typeface="Arial"/>
              <a:buChar char="•"/>
              <a:defRPr b="0" i="0" sz="1200" u="none" cap="none" strike="noStrike">
                <a:solidFill>
                  <a:srgbClr val="545454"/>
                </a:solidFill>
                <a:latin typeface="Roboto"/>
                <a:ea typeface="Roboto"/>
                <a:cs typeface="Roboto"/>
                <a:sym typeface="Roboto"/>
              </a:defRPr>
            </a:lvl2pPr>
            <a:lvl3pPr indent="-304800" lvl="2" marL="1371600" marR="0" rtl="0" algn="l">
              <a:lnSpc>
                <a:spcPct val="110000"/>
              </a:lnSpc>
              <a:spcBef>
                <a:spcPts val="400"/>
              </a:spcBef>
              <a:spcAft>
                <a:spcPts val="0"/>
              </a:spcAft>
              <a:buClr>
                <a:srgbClr val="545454"/>
              </a:buClr>
              <a:buSzPts val="1200"/>
              <a:buFont typeface="Arial"/>
              <a:buChar char="•"/>
              <a:defRPr b="0" i="0" sz="1200" u="none" cap="none" strike="noStrike">
                <a:solidFill>
                  <a:srgbClr val="545454"/>
                </a:solidFill>
                <a:latin typeface="Roboto"/>
                <a:ea typeface="Roboto"/>
                <a:cs typeface="Roboto"/>
                <a:sym typeface="Roboto"/>
              </a:defRPr>
            </a:lvl3pPr>
            <a:lvl4pPr indent="-304800" lvl="3" marL="1828800" marR="0" rtl="0" algn="l">
              <a:lnSpc>
                <a:spcPct val="110000"/>
              </a:lnSpc>
              <a:spcBef>
                <a:spcPts val="400"/>
              </a:spcBef>
              <a:spcAft>
                <a:spcPts val="0"/>
              </a:spcAft>
              <a:buClr>
                <a:srgbClr val="545454"/>
              </a:buClr>
              <a:buSzPts val="1200"/>
              <a:buFont typeface="Arial"/>
              <a:buChar char="•"/>
              <a:defRPr b="0" i="0" sz="1200" u="none" cap="none" strike="noStrike">
                <a:solidFill>
                  <a:srgbClr val="545454"/>
                </a:solidFill>
                <a:latin typeface="Roboto"/>
                <a:ea typeface="Roboto"/>
                <a:cs typeface="Roboto"/>
                <a:sym typeface="Roboto"/>
              </a:defRPr>
            </a:lvl4pPr>
            <a:lvl5pPr indent="-304800" lvl="4" marL="2286000" marR="0" rtl="0" algn="l">
              <a:lnSpc>
                <a:spcPct val="110000"/>
              </a:lnSpc>
              <a:spcBef>
                <a:spcPts val="400"/>
              </a:spcBef>
              <a:spcAft>
                <a:spcPts val="0"/>
              </a:spcAft>
              <a:buClr>
                <a:srgbClr val="545454"/>
              </a:buClr>
              <a:buSzPts val="1200"/>
              <a:buFont typeface="Arial"/>
              <a:buChar char="•"/>
              <a:defRPr b="0" i="0" sz="1200" u="none" cap="none" strike="noStrike">
                <a:solidFill>
                  <a:srgbClr val="545454"/>
                </a:solidFill>
                <a:latin typeface="Roboto"/>
                <a:ea typeface="Roboto"/>
                <a:cs typeface="Roboto"/>
                <a:sym typeface="Roboto"/>
              </a:defRPr>
            </a:lvl5pPr>
            <a:lvl6pPr indent="-323850" lvl="5" marL="2743200" marR="0" rtl="0" algn="l">
              <a:lnSpc>
                <a:spcPct val="90000"/>
              </a:lnSpc>
              <a:spcBef>
                <a:spcPts val="400"/>
              </a:spcBef>
              <a:spcAft>
                <a:spcPts val="0"/>
              </a:spcAft>
              <a:buSzPts val="1500"/>
              <a:buChar char="•"/>
              <a:defRPr b="0" i="0" u="none" cap="none" strike="noStrike"/>
            </a:lvl6pPr>
            <a:lvl7pPr indent="-323850" lvl="6" marL="3200400" marR="0" rtl="0" algn="l">
              <a:lnSpc>
                <a:spcPct val="90000"/>
              </a:lnSpc>
              <a:spcBef>
                <a:spcPts val="400"/>
              </a:spcBef>
              <a:spcAft>
                <a:spcPts val="0"/>
              </a:spcAft>
              <a:buSzPts val="1500"/>
              <a:buChar char="•"/>
              <a:defRPr b="0" i="0" u="none" cap="none" strike="noStrike"/>
            </a:lvl7pPr>
            <a:lvl8pPr indent="-323850" lvl="7" marL="3657600" marR="0" rtl="0" algn="l">
              <a:lnSpc>
                <a:spcPct val="90000"/>
              </a:lnSpc>
              <a:spcBef>
                <a:spcPts val="400"/>
              </a:spcBef>
              <a:spcAft>
                <a:spcPts val="0"/>
              </a:spcAft>
              <a:buSzPts val="1500"/>
              <a:buChar char="•"/>
              <a:defRPr b="0" i="0" u="none" cap="none" strike="noStrike"/>
            </a:lvl8pPr>
            <a:lvl9pPr indent="-323850" lvl="8" marL="4114800" marR="0" rtl="0" algn="l">
              <a:lnSpc>
                <a:spcPct val="90000"/>
              </a:lnSpc>
              <a:spcBef>
                <a:spcPts val="400"/>
              </a:spcBef>
              <a:spcAft>
                <a:spcPts val="0"/>
              </a:spcAft>
              <a:buSzPts val="1500"/>
              <a:buChar char="•"/>
              <a:defRPr b="0" i="0" u="none" cap="none" strike="noStrike"/>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5_Content">
  <p:cSld name="CUSTOM_2_3">
    <p:spTree>
      <p:nvGrpSpPr>
        <p:cNvPr id="190" name="Shape 190"/>
        <p:cNvGrpSpPr/>
        <p:nvPr/>
      </p:nvGrpSpPr>
      <p:grpSpPr>
        <a:xfrm>
          <a:off x="0" y="0"/>
          <a:ext cx="0" cy="0"/>
          <a:chOff x="0" y="0"/>
          <a:chExt cx="0" cy="0"/>
        </a:xfrm>
      </p:grpSpPr>
      <p:sp>
        <p:nvSpPr>
          <p:cNvPr id="191" name="Google Shape;191;p28"/>
          <p:cNvSpPr txBox="1"/>
          <p:nvPr>
            <p:ph type="title"/>
          </p:nvPr>
        </p:nvSpPr>
        <p:spPr>
          <a:xfrm>
            <a:off x="761950" y="809575"/>
            <a:ext cx="5080200" cy="352200"/>
          </a:xfrm>
          <a:prstGeom prst="rect">
            <a:avLst/>
          </a:prstGeom>
        </p:spPr>
        <p:txBody>
          <a:bodyPr anchorCtr="0" anchor="t" bIns="34275" lIns="34275" spcFirstLastPara="1" rIns="34275" wrap="square" tIns="3427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92" name="Google Shape;192;p28"/>
          <p:cNvSpPr txBox="1"/>
          <p:nvPr>
            <p:ph idx="1" type="body"/>
          </p:nvPr>
        </p:nvSpPr>
        <p:spPr>
          <a:xfrm>
            <a:off x="762025" y="1514225"/>
            <a:ext cx="5080200" cy="2819700"/>
          </a:xfrm>
          <a:prstGeom prst="rect">
            <a:avLst/>
          </a:prstGeom>
        </p:spPr>
        <p:txBody>
          <a:bodyPr anchorCtr="0" anchor="t" bIns="34275" lIns="34275" spcFirstLastPara="1" rIns="34275" wrap="square" tIns="34275">
            <a:noAutofit/>
          </a:bodyPr>
          <a:lstStyle>
            <a:lvl1pPr indent="-323850" lvl="0" marL="457200" rtl="0">
              <a:spcBef>
                <a:spcPts val="0"/>
              </a:spcBef>
              <a:spcAft>
                <a:spcPts val="0"/>
              </a:spcAft>
              <a:buSzPts val="15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grpSp>
        <p:nvGrpSpPr>
          <p:cNvPr id="193" name="Google Shape;193;p28"/>
          <p:cNvGrpSpPr/>
          <p:nvPr/>
        </p:nvGrpSpPr>
        <p:grpSpPr>
          <a:xfrm>
            <a:off x="614120" y="4568626"/>
            <a:ext cx="1565658" cy="245350"/>
            <a:chOff x="614120" y="4568626"/>
            <a:chExt cx="1565658" cy="245350"/>
          </a:xfrm>
        </p:grpSpPr>
        <p:grpSp>
          <p:nvGrpSpPr>
            <p:cNvPr id="194" name="Google Shape;194;p28"/>
            <p:cNvGrpSpPr/>
            <p:nvPr/>
          </p:nvGrpSpPr>
          <p:grpSpPr>
            <a:xfrm>
              <a:off x="614120" y="4568626"/>
              <a:ext cx="290167" cy="233377"/>
              <a:chOff x="614120" y="4568626"/>
              <a:chExt cx="290167" cy="233377"/>
            </a:xfrm>
          </p:grpSpPr>
          <p:sp>
            <p:nvSpPr>
              <p:cNvPr id="195" name="Google Shape;195;p28"/>
              <p:cNvSpPr/>
              <p:nvPr/>
            </p:nvSpPr>
            <p:spPr>
              <a:xfrm>
                <a:off x="649563" y="4568626"/>
                <a:ext cx="184863" cy="838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8"/>
              <p:cNvSpPr/>
              <p:nvPr/>
            </p:nvSpPr>
            <p:spPr>
              <a:xfrm>
                <a:off x="752817" y="4597368"/>
                <a:ext cx="151470" cy="204556"/>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8"/>
              <p:cNvSpPr/>
              <p:nvPr/>
            </p:nvSpPr>
            <p:spPr>
              <a:xfrm>
                <a:off x="646726" y="4748673"/>
                <a:ext cx="112561" cy="53330"/>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8"/>
              <p:cNvSpPr/>
              <p:nvPr/>
            </p:nvSpPr>
            <p:spPr>
              <a:xfrm>
                <a:off x="614120" y="4638010"/>
                <a:ext cx="147290" cy="147376"/>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28"/>
            <p:cNvGrpSpPr/>
            <p:nvPr/>
          </p:nvGrpSpPr>
          <p:grpSpPr>
            <a:xfrm>
              <a:off x="989660" y="4603434"/>
              <a:ext cx="1190118" cy="210542"/>
              <a:chOff x="989660" y="4603434"/>
              <a:chExt cx="1190118" cy="210542"/>
            </a:xfrm>
          </p:grpSpPr>
          <p:sp>
            <p:nvSpPr>
              <p:cNvPr id="200" name="Google Shape;200;p28"/>
              <p:cNvSpPr/>
              <p:nvPr/>
            </p:nvSpPr>
            <p:spPr>
              <a:xfrm>
                <a:off x="989660"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28"/>
              <p:cNvGrpSpPr/>
              <p:nvPr/>
            </p:nvGrpSpPr>
            <p:grpSpPr>
              <a:xfrm>
                <a:off x="1682774" y="4617610"/>
                <a:ext cx="497005" cy="149188"/>
                <a:chOff x="1682774" y="4617610"/>
                <a:chExt cx="497005" cy="149188"/>
              </a:xfrm>
            </p:grpSpPr>
            <p:sp>
              <p:nvSpPr>
                <p:cNvPr id="202" name="Google Shape;202;p28"/>
                <p:cNvSpPr/>
                <p:nvPr/>
              </p:nvSpPr>
              <p:spPr>
                <a:xfrm>
                  <a:off x="1682774"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8"/>
                <p:cNvSpPr/>
                <p:nvPr/>
              </p:nvSpPr>
              <p:spPr>
                <a:xfrm>
                  <a:off x="1829746"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8"/>
                <p:cNvSpPr/>
                <p:nvPr/>
              </p:nvSpPr>
              <p:spPr>
                <a:xfrm>
                  <a:off x="1863853"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8"/>
                <p:cNvSpPr/>
                <p:nvPr/>
              </p:nvSpPr>
              <p:spPr>
                <a:xfrm>
                  <a:off x="1979238"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8"/>
                <p:cNvSpPr/>
                <p:nvPr/>
              </p:nvSpPr>
              <p:spPr>
                <a:xfrm>
                  <a:off x="2081552"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08_Four columns 1">
  <p:cSld name="CUSTOM_3_1_1">
    <p:spTree>
      <p:nvGrpSpPr>
        <p:cNvPr id="207" name="Shape 207"/>
        <p:cNvGrpSpPr/>
        <p:nvPr/>
      </p:nvGrpSpPr>
      <p:grpSpPr>
        <a:xfrm>
          <a:off x="0" y="0"/>
          <a:ext cx="0" cy="0"/>
          <a:chOff x="0" y="0"/>
          <a:chExt cx="0" cy="0"/>
        </a:xfrm>
      </p:grpSpPr>
      <p:sp>
        <p:nvSpPr>
          <p:cNvPr id="208" name="Google Shape;208;p29"/>
          <p:cNvSpPr txBox="1"/>
          <p:nvPr>
            <p:ph type="title"/>
          </p:nvPr>
        </p:nvSpPr>
        <p:spPr>
          <a:xfrm>
            <a:off x="761950" y="809575"/>
            <a:ext cx="5080200" cy="352200"/>
          </a:xfrm>
          <a:prstGeom prst="rect">
            <a:avLst/>
          </a:prstGeom>
        </p:spPr>
        <p:txBody>
          <a:bodyPr anchorCtr="0" anchor="t" bIns="34275" lIns="34275" spcFirstLastPara="1" rIns="34275" wrap="square" tIns="3427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209" name="Google Shape;209;p29"/>
          <p:cNvGrpSpPr/>
          <p:nvPr/>
        </p:nvGrpSpPr>
        <p:grpSpPr>
          <a:xfrm>
            <a:off x="614120" y="4568626"/>
            <a:ext cx="1565658" cy="245350"/>
            <a:chOff x="614120" y="4568626"/>
            <a:chExt cx="1565658" cy="245350"/>
          </a:xfrm>
        </p:grpSpPr>
        <p:grpSp>
          <p:nvGrpSpPr>
            <p:cNvPr id="210" name="Google Shape;210;p29"/>
            <p:cNvGrpSpPr/>
            <p:nvPr/>
          </p:nvGrpSpPr>
          <p:grpSpPr>
            <a:xfrm>
              <a:off x="614120" y="4568626"/>
              <a:ext cx="290167" cy="233377"/>
              <a:chOff x="614120" y="4568626"/>
              <a:chExt cx="290167" cy="233377"/>
            </a:xfrm>
          </p:grpSpPr>
          <p:sp>
            <p:nvSpPr>
              <p:cNvPr id="211" name="Google Shape;211;p29"/>
              <p:cNvSpPr/>
              <p:nvPr/>
            </p:nvSpPr>
            <p:spPr>
              <a:xfrm>
                <a:off x="649563" y="4568626"/>
                <a:ext cx="184863" cy="838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9"/>
              <p:cNvSpPr/>
              <p:nvPr/>
            </p:nvSpPr>
            <p:spPr>
              <a:xfrm>
                <a:off x="752817" y="4597368"/>
                <a:ext cx="151470" cy="204556"/>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9"/>
              <p:cNvSpPr/>
              <p:nvPr/>
            </p:nvSpPr>
            <p:spPr>
              <a:xfrm>
                <a:off x="646726" y="4748673"/>
                <a:ext cx="112561" cy="53330"/>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9"/>
              <p:cNvSpPr/>
              <p:nvPr/>
            </p:nvSpPr>
            <p:spPr>
              <a:xfrm>
                <a:off x="614120" y="4638010"/>
                <a:ext cx="147290" cy="147376"/>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29"/>
            <p:cNvGrpSpPr/>
            <p:nvPr/>
          </p:nvGrpSpPr>
          <p:grpSpPr>
            <a:xfrm>
              <a:off x="989660" y="4603434"/>
              <a:ext cx="1190118" cy="210542"/>
              <a:chOff x="989660" y="4603434"/>
              <a:chExt cx="1190118" cy="210542"/>
            </a:xfrm>
          </p:grpSpPr>
          <p:sp>
            <p:nvSpPr>
              <p:cNvPr id="216" name="Google Shape;216;p29"/>
              <p:cNvSpPr/>
              <p:nvPr/>
            </p:nvSpPr>
            <p:spPr>
              <a:xfrm>
                <a:off x="989660"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29"/>
              <p:cNvGrpSpPr/>
              <p:nvPr/>
            </p:nvGrpSpPr>
            <p:grpSpPr>
              <a:xfrm>
                <a:off x="1682774" y="4617610"/>
                <a:ext cx="497005" cy="149188"/>
                <a:chOff x="1682774" y="4617610"/>
                <a:chExt cx="497005" cy="149188"/>
              </a:xfrm>
            </p:grpSpPr>
            <p:sp>
              <p:nvSpPr>
                <p:cNvPr id="218" name="Google Shape;218;p29"/>
                <p:cNvSpPr/>
                <p:nvPr/>
              </p:nvSpPr>
              <p:spPr>
                <a:xfrm>
                  <a:off x="1682774"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9"/>
                <p:cNvSpPr/>
                <p:nvPr/>
              </p:nvSpPr>
              <p:spPr>
                <a:xfrm>
                  <a:off x="1829746"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9"/>
                <p:cNvSpPr/>
                <p:nvPr/>
              </p:nvSpPr>
              <p:spPr>
                <a:xfrm>
                  <a:off x="1863853"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9"/>
                <p:cNvSpPr/>
                <p:nvPr/>
              </p:nvSpPr>
              <p:spPr>
                <a:xfrm>
                  <a:off x="1979238"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9"/>
                <p:cNvSpPr/>
                <p:nvPr/>
              </p:nvSpPr>
              <p:spPr>
                <a:xfrm>
                  <a:off x="2081552"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23" name="Google Shape;223;p29"/>
          <p:cNvSpPr txBox="1"/>
          <p:nvPr>
            <p:ph idx="1" type="body"/>
          </p:nvPr>
        </p:nvSpPr>
        <p:spPr>
          <a:xfrm>
            <a:off x="761950" y="1514225"/>
            <a:ext cx="1905000" cy="2819700"/>
          </a:xfrm>
          <a:prstGeom prst="rect">
            <a:avLst/>
          </a:prstGeom>
        </p:spPr>
        <p:txBody>
          <a:bodyPr anchorCtr="0" anchor="t" bIns="34275" lIns="34275" spcFirstLastPara="1" rIns="34275" wrap="square" tIns="34275">
            <a:noAutofit/>
          </a:bodyPr>
          <a:lstStyle>
            <a:lvl1pPr indent="-323850" lvl="0" marL="457200" rtl="0">
              <a:spcBef>
                <a:spcPts val="0"/>
              </a:spcBef>
              <a:spcAft>
                <a:spcPts val="0"/>
              </a:spcAft>
              <a:buSzPts val="15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224" name="Google Shape;224;p29"/>
          <p:cNvSpPr txBox="1"/>
          <p:nvPr>
            <p:ph idx="2" type="body"/>
          </p:nvPr>
        </p:nvSpPr>
        <p:spPr>
          <a:xfrm>
            <a:off x="2666938" y="1514225"/>
            <a:ext cx="1905000" cy="2819700"/>
          </a:xfrm>
          <a:prstGeom prst="rect">
            <a:avLst/>
          </a:prstGeom>
        </p:spPr>
        <p:txBody>
          <a:bodyPr anchorCtr="0" anchor="t" bIns="34275" lIns="34275" spcFirstLastPara="1" rIns="34275" wrap="square" tIns="34275">
            <a:noAutofit/>
          </a:bodyPr>
          <a:lstStyle>
            <a:lvl1pPr indent="-323850" lvl="0" marL="457200" rtl="0">
              <a:spcBef>
                <a:spcPts val="0"/>
              </a:spcBef>
              <a:spcAft>
                <a:spcPts val="0"/>
              </a:spcAft>
              <a:buSzPts val="15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225" name="Google Shape;225;p29"/>
          <p:cNvSpPr txBox="1"/>
          <p:nvPr>
            <p:ph idx="3" type="body"/>
          </p:nvPr>
        </p:nvSpPr>
        <p:spPr>
          <a:xfrm>
            <a:off x="4571888" y="1514225"/>
            <a:ext cx="1905000" cy="2819700"/>
          </a:xfrm>
          <a:prstGeom prst="rect">
            <a:avLst/>
          </a:prstGeom>
        </p:spPr>
        <p:txBody>
          <a:bodyPr anchorCtr="0" anchor="t" bIns="34275" lIns="34275" spcFirstLastPara="1" rIns="34275" wrap="square" tIns="34275">
            <a:noAutofit/>
          </a:bodyPr>
          <a:lstStyle>
            <a:lvl1pPr indent="-323850" lvl="0" marL="457200" rtl="0">
              <a:spcBef>
                <a:spcPts val="0"/>
              </a:spcBef>
              <a:spcAft>
                <a:spcPts val="0"/>
              </a:spcAft>
              <a:buSzPts val="15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226" name="Google Shape;226;p29"/>
          <p:cNvSpPr txBox="1"/>
          <p:nvPr>
            <p:ph idx="4" type="body"/>
          </p:nvPr>
        </p:nvSpPr>
        <p:spPr>
          <a:xfrm>
            <a:off x="6476938" y="1514225"/>
            <a:ext cx="1905000" cy="2819700"/>
          </a:xfrm>
          <a:prstGeom prst="rect">
            <a:avLst/>
          </a:prstGeom>
        </p:spPr>
        <p:txBody>
          <a:bodyPr anchorCtr="0" anchor="t" bIns="34275" lIns="34275" spcFirstLastPara="1" rIns="34275" wrap="square" tIns="34275">
            <a:noAutofit/>
          </a:bodyPr>
          <a:lstStyle>
            <a:lvl1pPr indent="-323850" lvl="0" marL="457200" rtl="0">
              <a:spcBef>
                <a:spcPts val="0"/>
              </a:spcBef>
              <a:spcAft>
                <a:spcPts val="0"/>
              </a:spcAft>
              <a:buSzPts val="15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afe Zone with title">
  <p:cSld name="Image Slide_4">
    <p:spTree>
      <p:nvGrpSpPr>
        <p:cNvPr id="227" name="Shape 227"/>
        <p:cNvGrpSpPr/>
        <p:nvPr/>
      </p:nvGrpSpPr>
      <p:grpSpPr>
        <a:xfrm>
          <a:off x="0" y="0"/>
          <a:ext cx="0" cy="0"/>
          <a:chOff x="0" y="0"/>
          <a:chExt cx="0" cy="0"/>
        </a:xfrm>
      </p:grpSpPr>
      <p:sp>
        <p:nvSpPr>
          <p:cNvPr id="228" name="Google Shape;228;p30"/>
          <p:cNvSpPr txBox="1"/>
          <p:nvPr>
            <p:ph type="title"/>
          </p:nvPr>
        </p:nvSpPr>
        <p:spPr>
          <a:xfrm>
            <a:off x="923750" y="537888"/>
            <a:ext cx="7308000" cy="537900"/>
          </a:xfrm>
          <a:prstGeom prst="rect">
            <a:avLst/>
          </a:prstGeom>
        </p:spPr>
        <p:txBody>
          <a:bodyPr anchorCtr="0" anchor="t" bIns="34275" lIns="34275" spcFirstLastPara="1" rIns="34275" wrap="square" tIns="34275">
            <a:noAutofit/>
          </a:bodyPr>
          <a:lstStyle>
            <a:lvl1pPr lvl="0" rtl="0">
              <a:spcBef>
                <a:spcPts val="0"/>
              </a:spcBef>
              <a:spcAft>
                <a:spcPts val="0"/>
              </a:spcAft>
              <a:buNone/>
              <a:defRPr sz="24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senter">
  <p:cSld name="Image Slide_1">
    <p:spTree>
      <p:nvGrpSpPr>
        <p:cNvPr id="229" name="Shape 22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afe Zone Blank">
  <p:cSld name="Image Slide_5">
    <p:spTree>
      <p:nvGrpSpPr>
        <p:cNvPr id="230" name="Shape 230"/>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afe Zone Blank 1">
  <p:cSld name="Image Slide_6">
    <p:spTree>
      <p:nvGrpSpPr>
        <p:cNvPr id="231" name="Shape 23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21" Type="http://schemas.openxmlformats.org/officeDocument/2006/relationships/theme" Target="../theme/theme3.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81725" y="1234472"/>
            <a:ext cx="6822600" cy="903900"/>
          </a:xfrm>
          <a:prstGeom prst="rect">
            <a:avLst/>
          </a:prstGeom>
          <a:noFill/>
          <a:ln>
            <a:noFill/>
          </a:ln>
        </p:spPr>
        <p:txBody>
          <a:bodyPr anchorCtr="0" anchor="t" bIns="34275" lIns="34275" spcFirstLastPara="1" rIns="34275" wrap="square" tIns="34275">
            <a:noAutofit/>
          </a:bodyPr>
          <a:lstStyle>
            <a:lvl1pPr lvl="0" rtl="0">
              <a:lnSpc>
                <a:spcPct val="100000"/>
              </a:lnSpc>
              <a:spcBef>
                <a:spcPts val="0"/>
              </a:spcBef>
              <a:spcAft>
                <a:spcPts val="0"/>
              </a:spcAft>
              <a:buNone/>
              <a:defRPr sz="4100">
                <a:solidFill>
                  <a:srgbClr val="536DFE"/>
                </a:solidFill>
                <a:latin typeface="Google Sans"/>
                <a:ea typeface="Google Sans"/>
                <a:cs typeface="Google Sans"/>
                <a:sym typeface="Google Sans"/>
              </a:defRPr>
            </a:lvl1pPr>
            <a:lvl2pPr lvl="1" rtl="0">
              <a:lnSpc>
                <a:spcPct val="100000"/>
              </a:lnSpc>
              <a:spcBef>
                <a:spcPts val="0"/>
              </a:spcBef>
              <a:spcAft>
                <a:spcPts val="0"/>
              </a:spcAft>
              <a:buNone/>
              <a:defRPr sz="4100">
                <a:solidFill>
                  <a:srgbClr val="536DFE"/>
                </a:solidFill>
                <a:latin typeface="Google Sans"/>
                <a:ea typeface="Google Sans"/>
                <a:cs typeface="Google Sans"/>
                <a:sym typeface="Google Sans"/>
              </a:defRPr>
            </a:lvl2pPr>
            <a:lvl3pPr lvl="2" rtl="0">
              <a:lnSpc>
                <a:spcPct val="100000"/>
              </a:lnSpc>
              <a:spcBef>
                <a:spcPts val="0"/>
              </a:spcBef>
              <a:spcAft>
                <a:spcPts val="0"/>
              </a:spcAft>
              <a:buNone/>
              <a:defRPr sz="4100">
                <a:solidFill>
                  <a:srgbClr val="536DFE"/>
                </a:solidFill>
                <a:latin typeface="Google Sans"/>
                <a:ea typeface="Google Sans"/>
                <a:cs typeface="Google Sans"/>
                <a:sym typeface="Google Sans"/>
              </a:defRPr>
            </a:lvl3pPr>
            <a:lvl4pPr lvl="3" rtl="0">
              <a:lnSpc>
                <a:spcPct val="100000"/>
              </a:lnSpc>
              <a:spcBef>
                <a:spcPts val="0"/>
              </a:spcBef>
              <a:spcAft>
                <a:spcPts val="0"/>
              </a:spcAft>
              <a:buNone/>
              <a:defRPr sz="4100">
                <a:solidFill>
                  <a:srgbClr val="536DFE"/>
                </a:solidFill>
                <a:latin typeface="Google Sans"/>
                <a:ea typeface="Google Sans"/>
                <a:cs typeface="Google Sans"/>
                <a:sym typeface="Google Sans"/>
              </a:defRPr>
            </a:lvl4pPr>
            <a:lvl5pPr lvl="4" rtl="0">
              <a:lnSpc>
                <a:spcPct val="100000"/>
              </a:lnSpc>
              <a:spcBef>
                <a:spcPts val="0"/>
              </a:spcBef>
              <a:spcAft>
                <a:spcPts val="0"/>
              </a:spcAft>
              <a:buNone/>
              <a:defRPr sz="4100">
                <a:solidFill>
                  <a:srgbClr val="536DFE"/>
                </a:solidFill>
                <a:latin typeface="Google Sans"/>
                <a:ea typeface="Google Sans"/>
                <a:cs typeface="Google Sans"/>
                <a:sym typeface="Google Sans"/>
              </a:defRPr>
            </a:lvl5pPr>
            <a:lvl6pPr lvl="5" rtl="0">
              <a:lnSpc>
                <a:spcPct val="100000"/>
              </a:lnSpc>
              <a:spcBef>
                <a:spcPts val="0"/>
              </a:spcBef>
              <a:spcAft>
                <a:spcPts val="0"/>
              </a:spcAft>
              <a:buNone/>
              <a:defRPr sz="4100">
                <a:solidFill>
                  <a:srgbClr val="536DFE"/>
                </a:solidFill>
                <a:latin typeface="Google Sans"/>
                <a:ea typeface="Google Sans"/>
                <a:cs typeface="Google Sans"/>
                <a:sym typeface="Google Sans"/>
              </a:defRPr>
            </a:lvl6pPr>
            <a:lvl7pPr lvl="6" rtl="0">
              <a:lnSpc>
                <a:spcPct val="100000"/>
              </a:lnSpc>
              <a:spcBef>
                <a:spcPts val="0"/>
              </a:spcBef>
              <a:spcAft>
                <a:spcPts val="0"/>
              </a:spcAft>
              <a:buNone/>
              <a:defRPr sz="4100">
                <a:solidFill>
                  <a:srgbClr val="536DFE"/>
                </a:solidFill>
                <a:latin typeface="Google Sans"/>
                <a:ea typeface="Google Sans"/>
                <a:cs typeface="Google Sans"/>
                <a:sym typeface="Google Sans"/>
              </a:defRPr>
            </a:lvl7pPr>
            <a:lvl8pPr lvl="7" rtl="0">
              <a:lnSpc>
                <a:spcPct val="100000"/>
              </a:lnSpc>
              <a:spcBef>
                <a:spcPts val="0"/>
              </a:spcBef>
              <a:spcAft>
                <a:spcPts val="0"/>
              </a:spcAft>
              <a:buNone/>
              <a:defRPr sz="4100">
                <a:solidFill>
                  <a:srgbClr val="536DFE"/>
                </a:solidFill>
                <a:latin typeface="Google Sans"/>
                <a:ea typeface="Google Sans"/>
                <a:cs typeface="Google Sans"/>
                <a:sym typeface="Google Sans"/>
              </a:defRPr>
            </a:lvl8pPr>
            <a:lvl9pPr lvl="8" rtl="0">
              <a:lnSpc>
                <a:spcPct val="100000"/>
              </a:lnSpc>
              <a:spcBef>
                <a:spcPts val="0"/>
              </a:spcBef>
              <a:spcAft>
                <a:spcPts val="0"/>
              </a:spcAft>
              <a:buNone/>
              <a:defRPr sz="4100">
                <a:solidFill>
                  <a:srgbClr val="536DFE"/>
                </a:solidFill>
                <a:latin typeface="Google Sans"/>
                <a:ea typeface="Google Sans"/>
                <a:cs typeface="Google Sans"/>
                <a:sym typeface="Google Sans"/>
              </a:defRPr>
            </a:lvl9pPr>
          </a:lstStyle>
          <a:p/>
        </p:txBody>
      </p:sp>
      <p:sp>
        <p:nvSpPr>
          <p:cNvPr id="52" name="Google Shape;52;p13"/>
          <p:cNvSpPr txBox="1"/>
          <p:nvPr>
            <p:ph idx="1" type="body"/>
          </p:nvPr>
        </p:nvSpPr>
        <p:spPr>
          <a:xfrm>
            <a:off x="779756" y="2839978"/>
            <a:ext cx="6087900" cy="2024400"/>
          </a:xfrm>
          <a:prstGeom prst="rect">
            <a:avLst/>
          </a:prstGeom>
          <a:noFill/>
          <a:ln>
            <a:noFill/>
          </a:ln>
        </p:spPr>
        <p:txBody>
          <a:bodyPr anchorCtr="0" anchor="t" bIns="34275" lIns="34275" spcFirstLastPara="1" rIns="34275" wrap="square" tIns="34275">
            <a:noAutofit/>
          </a:bodyPr>
          <a:lstStyle>
            <a:lvl1pPr indent="-323850" lvl="0" marL="457200" rtl="0">
              <a:lnSpc>
                <a:spcPct val="125000"/>
              </a:lnSpc>
              <a:spcBef>
                <a:spcPts val="0"/>
              </a:spcBef>
              <a:spcAft>
                <a:spcPts val="0"/>
              </a:spcAft>
              <a:buClr>
                <a:srgbClr val="536DFE"/>
              </a:buClr>
              <a:buSzPts val="1500"/>
              <a:buFont typeface="Google Sans"/>
              <a:buChar char="●"/>
              <a:defRPr sz="1500">
                <a:solidFill>
                  <a:srgbClr val="536DFE"/>
                </a:solidFill>
                <a:latin typeface="Google Sans"/>
                <a:ea typeface="Google Sans"/>
                <a:cs typeface="Google Sans"/>
                <a:sym typeface="Google Sans"/>
              </a:defRPr>
            </a:lvl1pPr>
            <a:lvl2pPr indent="-323850" lvl="1" marL="914400" rtl="0">
              <a:lnSpc>
                <a:spcPct val="125000"/>
              </a:lnSpc>
              <a:spcBef>
                <a:spcPts val="0"/>
              </a:spcBef>
              <a:spcAft>
                <a:spcPts val="0"/>
              </a:spcAft>
              <a:buClr>
                <a:srgbClr val="536DFE"/>
              </a:buClr>
              <a:buSzPts val="1500"/>
              <a:buFont typeface="Google Sans"/>
              <a:buChar char="○"/>
              <a:defRPr sz="1500">
                <a:solidFill>
                  <a:srgbClr val="536DFE"/>
                </a:solidFill>
                <a:latin typeface="Google Sans"/>
                <a:ea typeface="Google Sans"/>
                <a:cs typeface="Google Sans"/>
                <a:sym typeface="Google Sans"/>
              </a:defRPr>
            </a:lvl2pPr>
            <a:lvl3pPr indent="-323850" lvl="2" marL="1371600" rtl="0">
              <a:lnSpc>
                <a:spcPct val="125000"/>
              </a:lnSpc>
              <a:spcBef>
                <a:spcPts val="0"/>
              </a:spcBef>
              <a:spcAft>
                <a:spcPts val="0"/>
              </a:spcAft>
              <a:buClr>
                <a:srgbClr val="536DFE"/>
              </a:buClr>
              <a:buSzPts val="1500"/>
              <a:buFont typeface="Google Sans"/>
              <a:buChar char="■"/>
              <a:defRPr sz="1500">
                <a:solidFill>
                  <a:srgbClr val="536DFE"/>
                </a:solidFill>
                <a:latin typeface="Google Sans"/>
                <a:ea typeface="Google Sans"/>
                <a:cs typeface="Google Sans"/>
                <a:sym typeface="Google Sans"/>
              </a:defRPr>
            </a:lvl3pPr>
            <a:lvl4pPr indent="-323850" lvl="3" marL="1828800" rtl="0">
              <a:lnSpc>
                <a:spcPct val="125000"/>
              </a:lnSpc>
              <a:spcBef>
                <a:spcPts val="0"/>
              </a:spcBef>
              <a:spcAft>
                <a:spcPts val="0"/>
              </a:spcAft>
              <a:buClr>
                <a:srgbClr val="536DFE"/>
              </a:buClr>
              <a:buSzPts val="1500"/>
              <a:buFont typeface="Google Sans"/>
              <a:buChar char="●"/>
              <a:defRPr sz="1500">
                <a:solidFill>
                  <a:srgbClr val="536DFE"/>
                </a:solidFill>
                <a:latin typeface="Google Sans"/>
                <a:ea typeface="Google Sans"/>
                <a:cs typeface="Google Sans"/>
                <a:sym typeface="Google Sans"/>
              </a:defRPr>
            </a:lvl4pPr>
            <a:lvl5pPr indent="-323850" lvl="4" marL="2286000" rtl="0">
              <a:lnSpc>
                <a:spcPct val="125000"/>
              </a:lnSpc>
              <a:spcBef>
                <a:spcPts val="0"/>
              </a:spcBef>
              <a:spcAft>
                <a:spcPts val="0"/>
              </a:spcAft>
              <a:buClr>
                <a:srgbClr val="536DFE"/>
              </a:buClr>
              <a:buSzPts val="1500"/>
              <a:buFont typeface="Google Sans"/>
              <a:buChar char="○"/>
              <a:defRPr sz="1500">
                <a:solidFill>
                  <a:srgbClr val="536DFE"/>
                </a:solidFill>
                <a:latin typeface="Google Sans"/>
                <a:ea typeface="Google Sans"/>
                <a:cs typeface="Google Sans"/>
                <a:sym typeface="Google Sans"/>
              </a:defRPr>
            </a:lvl5pPr>
            <a:lvl6pPr indent="-323850" lvl="5" marL="2743200" rtl="0">
              <a:lnSpc>
                <a:spcPct val="125000"/>
              </a:lnSpc>
              <a:spcBef>
                <a:spcPts val="0"/>
              </a:spcBef>
              <a:spcAft>
                <a:spcPts val="0"/>
              </a:spcAft>
              <a:buClr>
                <a:srgbClr val="536DFE"/>
              </a:buClr>
              <a:buSzPts val="1500"/>
              <a:buFont typeface="Google Sans"/>
              <a:buChar char="■"/>
              <a:defRPr sz="1500">
                <a:solidFill>
                  <a:srgbClr val="536DFE"/>
                </a:solidFill>
                <a:latin typeface="Google Sans"/>
                <a:ea typeface="Google Sans"/>
                <a:cs typeface="Google Sans"/>
                <a:sym typeface="Google Sans"/>
              </a:defRPr>
            </a:lvl6pPr>
            <a:lvl7pPr indent="-323850" lvl="6" marL="3200400" rtl="0">
              <a:lnSpc>
                <a:spcPct val="125000"/>
              </a:lnSpc>
              <a:spcBef>
                <a:spcPts val="0"/>
              </a:spcBef>
              <a:spcAft>
                <a:spcPts val="0"/>
              </a:spcAft>
              <a:buClr>
                <a:srgbClr val="536DFE"/>
              </a:buClr>
              <a:buSzPts val="1500"/>
              <a:buFont typeface="Google Sans"/>
              <a:buChar char="●"/>
              <a:defRPr sz="1500">
                <a:solidFill>
                  <a:srgbClr val="536DFE"/>
                </a:solidFill>
                <a:latin typeface="Google Sans"/>
                <a:ea typeface="Google Sans"/>
                <a:cs typeface="Google Sans"/>
                <a:sym typeface="Google Sans"/>
              </a:defRPr>
            </a:lvl7pPr>
            <a:lvl8pPr indent="-323850" lvl="7" marL="3657600" rtl="0">
              <a:lnSpc>
                <a:spcPct val="125000"/>
              </a:lnSpc>
              <a:spcBef>
                <a:spcPts val="0"/>
              </a:spcBef>
              <a:spcAft>
                <a:spcPts val="0"/>
              </a:spcAft>
              <a:buClr>
                <a:srgbClr val="536DFE"/>
              </a:buClr>
              <a:buSzPts val="1500"/>
              <a:buFont typeface="Google Sans"/>
              <a:buChar char="○"/>
              <a:defRPr sz="1500">
                <a:solidFill>
                  <a:srgbClr val="536DFE"/>
                </a:solidFill>
                <a:latin typeface="Google Sans"/>
                <a:ea typeface="Google Sans"/>
                <a:cs typeface="Google Sans"/>
                <a:sym typeface="Google Sans"/>
              </a:defRPr>
            </a:lvl8pPr>
            <a:lvl9pPr indent="-323850" lvl="8" marL="4114800" rtl="0">
              <a:lnSpc>
                <a:spcPct val="125000"/>
              </a:lnSpc>
              <a:spcBef>
                <a:spcPts val="0"/>
              </a:spcBef>
              <a:spcAft>
                <a:spcPts val="0"/>
              </a:spcAft>
              <a:buClr>
                <a:srgbClr val="536DFE"/>
              </a:buClr>
              <a:buSzPts val="1500"/>
              <a:buFont typeface="Google Sans"/>
              <a:buChar char="■"/>
              <a:defRPr sz="1500">
                <a:solidFill>
                  <a:srgbClr val="536DFE"/>
                </a:solidFill>
                <a:latin typeface="Google Sans"/>
                <a:ea typeface="Google Sans"/>
                <a:cs typeface="Google Sans"/>
                <a:sym typeface="Google San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 Id="rId3" Type="http://schemas.openxmlformats.org/officeDocument/2006/relationships/image" Target="../media/image20.png"/><Relationship Id="rId4" Type="http://schemas.openxmlformats.org/officeDocument/2006/relationships/image" Target="../media/image14.png"/><Relationship Id="rId5" Type="http://schemas.openxmlformats.org/officeDocument/2006/relationships/hyperlink" Target="https://github.com/GoogleCloudPlatform/keras-idiomatic-programmer" TargetMode="External"/><Relationship Id="rId6"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0.png"/><Relationship Id="rId4" Type="http://schemas.openxmlformats.org/officeDocument/2006/relationships/image" Target="../media/image23.png"/><Relationship Id="rId5" Type="http://schemas.openxmlformats.org/officeDocument/2006/relationships/image" Target="../media/image22.png"/><Relationship Id="rId6" Type="http://schemas.openxmlformats.org/officeDocument/2006/relationships/image" Target="../media/image1.png"/><Relationship Id="rId7"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2.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1.xml"/><Relationship Id="rId3" Type="http://schemas.openxmlformats.org/officeDocument/2006/relationships/image" Target="../media/image20.png"/><Relationship Id="rId4" Type="http://schemas.openxmlformats.org/officeDocument/2006/relationships/image" Target="../media/image24.png"/><Relationship Id="rId5" Type="http://schemas.openxmlformats.org/officeDocument/2006/relationships/image" Target="../media/image14.png"/><Relationship Id="rId6" Type="http://schemas.openxmlformats.org/officeDocument/2006/relationships/hyperlink" Target="https://github.com/GoogleCloudPlatform/keras-idiomatic-programmer"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2.xml"/><Relationship Id="rId3" Type="http://schemas.openxmlformats.org/officeDocument/2006/relationships/image" Target="../media/image20.png"/><Relationship Id="rId4" Type="http://schemas.openxmlformats.org/officeDocument/2006/relationships/image" Target="../media/image14.png"/><Relationship Id="rId5" Type="http://schemas.openxmlformats.org/officeDocument/2006/relationships/hyperlink" Target="https://github.com/GoogleCloudPlatform/keras-idiomatic-programmer" TargetMode="External"/><Relationship Id="rId6" Type="http://schemas.openxmlformats.org/officeDocument/2006/relationships/image" Target="../media/image17.png"/></Relationships>
</file>

<file path=ppt/slides/_rels/slide5.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15.png"/><Relationship Id="rId13" Type="http://schemas.openxmlformats.org/officeDocument/2006/relationships/image" Target="../media/image19.png"/><Relationship Id="rId12"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21.png"/><Relationship Id="rId9" Type="http://schemas.openxmlformats.org/officeDocument/2006/relationships/image" Target="../media/image16.png"/><Relationship Id="rId14" Type="http://schemas.openxmlformats.org/officeDocument/2006/relationships/image" Target="../media/image18.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12.png"/><Relationship Id="rId8"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8.png"/><Relationship Id="rId7" Type="http://schemas.openxmlformats.org/officeDocument/2006/relationships/image" Target="../media/image1.png"/><Relationship Id="rId8"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id="236" name="Google Shape;236;p34"/>
          <p:cNvPicPr preferRelativeResize="0"/>
          <p:nvPr/>
        </p:nvPicPr>
        <p:blipFill>
          <a:blip r:embed="rId3">
            <a:alphaModFix/>
          </a:blip>
          <a:stretch>
            <a:fillRect/>
          </a:stretch>
        </p:blipFill>
        <p:spPr>
          <a:xfrm>
            <a:off x="0" y="0"/>
            <a:ext cx="9144000" cy="5148260"/>
          </a:xfrm>
          <a:prstGeom prst="rect">
            <a:avLst/>
          </a:prstGeom>
          <a:noFill/>
          <a:ln>
            <a:noFill/>
          </a:ln>
        </p:spPr>
      </p:pic>
      <p:sp>
        <p:nvSpPr>
          <p:cNvPr id="237" name="Google Shape;237;p34"/>
          <p:cNvSpPr/>
          <p:nvPr/>
        </p:nvSpPr>
        <p:spPr>
          <a:xfrm>
            <a:off x="571509" y="575766"/>
            <a:ext cx="2567100" cy="563700"/>
          </a:xfrm>
          <a:prstGeom prst="rect">
            <a:avLst/>
          </a:prstGeom>
          <a:solidFill>
            <a:schemeClr val="lt1"/>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238" name="Google Shape;238;p34"/>
          <p:cNvSpPr/>
          <p:nvPr/>
        </p:nvSpPr>
        <p:spPr>
          <a:xfrm>
            <a:off x="6002578" y="575766"/>
            <a:ext cx="2567100" cy="563700"/>
          </a:xfrm>
          <a:prstGeom prst="rect">
            <a:avLst/>
          </a:prstGeom>
          <a:solidFill>
            <a:schemeClr val="lt1"/>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239" name="Google Shape;239;p34"/>
          <p:cNvSpPr/>
          <p:nvPr/>
        </p:nvSpPr>
        <p:spPr>
          <a:xfrm>
            <a:off x="578147" y="1723041"/>
            <a:ext cx="5124300" cy="2836500"/>
          </a:xfrm>
          <a:prstGeom prst="rect">
            <a:avLst/>
          </a:prstGeom>
          <a:solidFill>
            <a:schemeClr val="lt1"/>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240" name="Google Shape;240;p34"/>
          <p:cNvSpPr txBox="1"/>
          <p:nvPr/>
        </p:nvSpPr>
        <p:spPr>
          <a:xfrm>
            <a:off x="5998491" y="233166"/>
            <a:ext cx="2735700" cy="3192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sz="500">
              <a:latin typeface="Google Sans"/>
              <a:ea typeface="Google Sans"/>
              <a:cs typeface="Google Sans"/>
              <a:sym typeface="Google Sans"/>
            </a:endParaRPr>
          </a:p>
        </p:txBody>
      </p:sp>
      <p:sp>
        <p:nvSpPr>
          <p:cNvPr id="241" name="Google Shape;241;p34"/>
          <p:cNvSpPr txBox="1"/>
          <p:nvPr/>
        </p:nvSpPr>
        <p:spPr>
          <a:xfrm>
            <a:off x="3073550" y="3626534"/>
            <a:ext cx="1635900" cy="884100"/>
          </a:xfrm>
          <a:prstGeom prst="rect">
            <a:avLst/>
          </a:prstGeom>
          <a:noFill/>
          <a:ln>
            <a:noFill/>
          </a:ln>
        </p:spPr>
        <p:txBody>
          <a:bodyPr anchorCtr="0" anchor="ctr" bIns="34275" lIns="34275" spcFirstLastPara="1" rIns="34275" wrap="square" tIns="34275">
            <a:noAutofit/>
          </a:bodyPr>
          <a:lstStyle/>
          <a:p>
            <a:pPr indent="0" lvl="0" marL="0" rtl="0" algn="l">
              <a:lnSpc>
                <a:spcPct val="115000"/>
              </a:lnSpc>
              <a:spcBef>
                <a:spcPts val="0"/>
              </a:spcBef>
              <a:spcAft>
                <a:spcPts val="0"/>
              </a:spcAft>
              <a:buNone/>
            </a:pPr>
            <a:r>
              <a:rPr lang="en" sz="1100">
                <a:solidFill>
                  <a:srgbClr val="202124"/>
                </a:solidFill>
                <a:latin typeface="Google Sans"/>
                <a:ea typeface="Google Sans"/>
                <a:cs typeface="Google Sans"/>
                <a:sym typeface="Google Sans"/>
              </a:rPr>
              <a:t>Andrew Ferlitsch</a:t>
            </a:r>
            <a:endParaRPr sz="1100">
              <a:solidFill>
                <a:srgbClr val="202124"/>
              </a:solidFill>
              <a:latin typeface="Google Sans"/>
              <a:ea typeface="Google Sans"/>
              <a:cs typeface="Google Sans"/>
              <a:sym typeface="Google Sans"/>
            </a:endParaRPr>
          </a:p>
          <a:p>
            <a:pPr indent="0" lvl="0" marL="0" rtl="0" algn="l">
              <a:lnSpc>
                <a:spcPct val="115000"/>
              </a:lnSpc>
              <a:spcBef>
                <a:spcPts val="0"/>
              </a:spcBef>
              <a:spcAft>
                <a:spcPts val="0"/>
              </a:spcAft>
              <a:buNone/>
            </a:pPr>
            <a:r>
              <a:rPr lang="en" sz="1100">
                <a:solidFill>
                  <a:srgbClr val="202124"/>
                </a:solidFill>
                <a:latin typeface="Google Sans"/>
                <a:ea typeface="Google Sans"/>
                <a:cs typeface="Google Sans"/>
                <a:sym typeface="Google Sans"/>
              </a:rPr>
              <a:t>Google Cloud AI / Developer Relations</a:t>
            </a:r>
            <a:endParaRPr sz="1100">
              <a:solidFill>
                <a:srgbClr val="202124"/>
              </a:solidFill>
              <a:latin typeface="Google Sans"/>
              <a:ea typeface="Google Sans"/>
              <a:cs typeface="Google Sans"/>
              <a:sym typeface="Google Sans"/>
            </a:endParaRPr>
          </a:p>
          <a:p>
            <a:pPr indent="0" lvl="0" marL="0" rtl="0" algn="l">
              <a:lnSpc>
                <a:spcPct val="115000"/>
              </a:lnSpc>
              <a:spcBef>
                <a:spcPts val="0"/>
              </a:spcBef>
              <a:spcAft>
                <a:spcPts val="0"/>
              </a:spcAft>
              <a:buNone/>
            </a:pPr>
            <a:r>
              <a:rPr lang="en" sz="1100">
                <a:solidFill>
                  <a:srgbClr val="202124"/>
                </a:solidFill>
                <a:latin typeface="Google Sans"/>
                <a:ea typeface="Google Sans"/>
                <a:cs typeface="Google Sans"/>
                <a:sym typeface="Google Sans"/>
              </a:rPr>
              <a:t>@aferlitsch</a:t>
            </a:r>
            <a:endParaRPr sz="1100">
              <a:solidFill>
                <a:srgbClr val="202124"/>
              </a:solidFill>
              <a:latin typeface="Google Sans"/>
              <a:ea typeface="Google Sans"/>
              <a:cs typeface="Google Sans"/>
              <a:sym typeface="Google Sans"/>
            </a:endParaRPr>
          </a:p>
        </p:txBody>
      </p:sp>
      <p:sp>
        <p:nvSpPr>
          <p:cNvPr id="242" name="Google Shape;242;p34"/>
          <p:cNvSpPr txBox="1"/>
          <p:nvPr>
            <p:ph idx="4294967295" type="subTitle"/>
          </p:nvPr>
        </p:nvSpPr>
        <p:spPr>
          <a:xfrm>
            <a:off x="831844" y="1896984"/>
            <a:ext cx="4870500" cy="12204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400"/>
              <a:buFont typeface="Arial"/>
              <a:buNone/>
            </a:pPr>
            <a:br>
              <a:rPr b="1" lang="en" sz="1800">
                <a:solidFill>
                  <a:schemeClr val="accent1"/>
                </a:solidFill>
              </a:rPr>
            </a:br>
            <a:r>
              <a:rPr b="1" lang="en" sz="1800">
                <a:solidFill>
                  <a:schemeClr val="accent1"/>
                </a:solidFill>
              </a:rPr>
              <a:t>TF 2.0: Transitioning to Production</a:t>
            </a:r>
            <a:endParaRPr b="1" sz="1800">
              <a:solidFill>
                <a:schemeClr val="accent1"/>
              </a:solidFill>
            </a:endParaRPr>
          </a:p>
          <a:p>
            <a:pPr indent="0" lvl="0" marL="0" rtl="0" algn="l">
              <a:lnSpc>
                <a:spcPct val="100000"/>
              </a:lnSpc>
              <a:spcBef>
                <a:spcPts val="400"/>
              </a:spcBef>
              <a:spcAft>
                <a:spcPts val="0"/>
              </a:spcAft>
              <a:buClr>
                <a:schemeClr val="dk1"/>
              </a:buClr>
              <a:buSzPts val="400"/>
              <a:buFont typeface="Arial"/>
              <a:buNone/>
            </a:pPr>
            <a:r>
              <a:t/>
            </a:r>
            <a:endParaRPr b="1" sz="1800">
              <a:solidFill>
                <a:schemeClr val="accent1"/>
              </a:solidFill>
            </a:endParaRPr>
          </a:p>
          <a:p>
            <a:pPr indent="0" lvl="0" marL="0" rtl="0" algn="l">
              <a:lnSpc>
                <a:spcPct val="100000"/>
              </a:lnSpc>
              <a:spcBef>
                <a:spcPts val="400"/>
              </a:spcBef>
              <a:spcAft>
                <a:spcPts val="400"/>
              </a:spcAft>
              <a:buNone/>
            </a:pPr>
            <a:r>
              <a:t/>
            </a:r>
            <a:endParaRPr b="1" sz="1800">
              <a:solidFill>
                <a:schemeClr val="accent1"/>
              </a:solidFill>
            </a:endParaRPr>
          </a:p>
        </p:txBody>
      </p:sp>
      <p:sp>
        <p:nvSpPr>
          <p:cNvPr id="243" name="Google Shape;243;p34"/>
          <p:cNvSpPr txBox="1"/>
          <p:nvPr>
            <p:ph idx="4294967295" type="subTitle"/>
          </p:nvPr>
        </p:nvSpPr>
        <p:spPr>
          <a:xfrm>
            <a:off x="831844" y="671794"/>
            <a:ext cx="2303700" cy="349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300">
                <a:solidFill>
                  <a:srgbClr val="202124"/>
                </a:solidFill>
              </a:rPr>
              <a:t>AI Huddle-SEA Sept 2019</a:t>
            </a:r>
            <a:endParaRPr sz="2300">
              <a:solidFill>
                <a:srgbClr val="202124"/>
              </a:solidFill>
            </a:endParaRPr>
          </a:p>
          <a:p>
            <a:pPr indent="0" lvl="0" marL="0" rtl="0" algn="l">
              <a:lnSpc>
                <a:spcPct val="100000"/>
              </a:lnSpc>
              <a:spcBef>
                <a:spcPts val="400"/>
              </a:spcBef>
              <a:spcAft>
                <a:spcPts val="400"/>
              </a:spcAft>
              <a:buNone/>
            </a:pPr>
            <a:r>
              <a:t/>
            </a:r>
            <a:endParaRPr sz="2300">
              <a:solidFill>
                <a:srgbClr val="202124"/>
              </a:solidFill>
            </a:endParaRPr>
          </a:p>
        </p:txBody>
      </p:sp>
      <p:sp>
        <p:nvSpPr>
          <p:cNvPr id="244" name="Google Shape;244;p34"/>
          <p:cNvSpPr/>
          <p:nvPr/>
        </p:nvSpPr>
        <p:spPr>
          <a:xfrm>
            <a:off x="6582497" y="4006894"/>
            <a:ext cx="1984800" cy="563700"/>
          </a:xfrm>
          <a:prstGeom prst="rect">
            <a:avLst/>
          </a:prstGeom>
          <a:solidFill>
            <a:schemeClr val="lt1"/>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245" name="Google Shape;245;p34"/>
          <p:cNvSpPr txBox="1"/>
          <p:nvPr>
            <p:ph idx="4294967295" type="subTitle"/>
          </p:nvPr>
        </p:nvSpPr>
        <p:spPr>
          <a:xfrm>
            <a:off x="6655116" y="4150725"/>
            <a:ext cx="1839600" cy="276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800">
                <a:solidFill>
                  <a:srgbClr val="202124"/>
                </a:solidFill>
              </a:rPr>
              <a:t>#AIHuddle</a:t>
            </a:r>
            <a:endParaRPr sz="1800">
              <a:solidFill>
                <a:srgbClr val="202124"/>
              </a:solidFill>
            </a:endParaRPr>
          </a:p>
          <a:p>
            <a:pPr indent="0" lvl="0" marL="0" rtl="0" algn="ctr">
              <a:lnSpc>
                <a:spcPct val="100000"/>
              </a:lnSpc>
              <a:spcBef>
                <a:spcPts val="400"/>
              </a:spcBef>
              <a:spcAft>
                <a:spcPts val="400"/>
              </a:spcAft>
              <a:buNone/>
            </a:pPr>
            <a:r>
              <a:t/>
            </a:r>
            <a:endParaRPr sz="1800">
              <a:solidFill>
                <a:srgbClr val="202124"/>
              </a:solidFill>
            </a:endParaRPr>
          </a:p>
        </p:txBody>
      </p:sp>
      <p:pic>
        <p:nvPicPr>
          <p:cNvPr id="246" name="Google Shape;246;p34"/>
          <p:cNvPicPr preferRelativeResize="0"/>
          <p:nvPr/>
        </p:nvPicPr>
        <p:blipFill>
          <a:blip r:embed="rId4">
            <a:alphaModFix/>
          </a:blip>
          <a:stretch>
            <a:fillRect/>
          </a:stretch>
        </p:blipFill>
        <p:spPr>
          <a:xfrm>
            <a:off x="831850" y="2570676"/>
            <a:ext cx="2241701" cy="1939950"/>
          </a:xfrm>
          <a:prstGeom prst="rect">
            <a:avLst/>
          </a:prstGeom>
          <a:noFill/>
          <a:ln>
            <a:noFill/>
          </a:ln>
        </p:spPr>
      </p:pic>
      <p:sp>
        <p:nvSpPr>
          <p:cNvPr id="247" name="Google Shape;247;p34"/>
          <p:cNvSpPr txBox="1"/>
          <p:nvPr/>
        </p:nvSpPr>
        <p:spPr>
          <a:xfrm>
            <a:off x="154300" y="4768750"/>
            <a:ext cx="6892200" cy="2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Code, Notebooks:</a:t>
            </a:r>
            <a:r>
              <a:rPr lang="en" sz="1000"/>
              <a:t> </a:t>
            </a:r>
            <a:r>
              <a:rPr lang="en" sz="1100">
                <a:solidFill>
                  <a:schemeClr val="hlink"/>
                </a:solidFill>
                <a:uFill>
                  <a:noFill/>
                </a:uFill>
                <a:hlinkClick r:id="rId5"/>
              </a:rPr>
              <a:t>https://github.com/GoogleCloudPlatform/keras-idiomatic-programmer</a:t>
            </a:r>
            <a:endParaRPr/>
          </a:p>
        </p:txBody>
      </p:sp>
      <p:pic>
        <p:nvPicPr>
          <p:cNvPr id="248" name="Google Shape;248;p34"/>
          <p:cNvPicPr preferRelativeResize="0"/>
          <p:nvPr/>
        </p:nvPicPr>
        <p:blipFill>
          <a:blip r:embed="rId6">
            <a:alphaModFix/>
          </a:blip>
          <a:stretch>
            <a:fillRect/>
          </a:stretch>
        </p:blipFill>
        <p:spPr>
          <a:xfrm>
            <a:off x="6856775" y="552375"/>
            <a:ext cx="1984799" cy="99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38761D"/>
                </a:solidFill>
                <a:latin typeface="Google Sans"/>
                <a:ea typeface="Google Sans"/>
                <a:cs typeface="Google Sans"/>
                <a:sym typeface="Google Sans"/>
              </a:rPr>
              <a:t>Move Preprocessing into the Graph</a:t>
            </a:r>
            <a:endParaRPr>
              <a:solidFill>
                <a:srgbClr val="38761D"/>
              </a:solidFill>
              <a:latin typeface="Google Sans"/>
              <a:ea typeface="Google Sans"/>
              <a:cs typeface="Google Sans"/>
              <a:sym typeface="Google Sans"/>
            </a:endParaRPr>
          </a:p>
        </p:txBody>
      </p:sp>
      <p:sp>
        <p:nvSpPr>
          <p:cNvPr id="401" name="Google Shape;401;p43"/>
          <p:cNvSpPr txBox="1"/>
          <p:nvPr/>
        </p:nvSpPr>
        <p:spPr>
          <a:xfrm>
            <a:off x="589600" y="1329775"/>
            <a:ext cx="7621200" cy="34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A86E8"/>
                </a:solidFill>
                <a:latin typeface="Google Sans"/>
                <a:ea typeface="Google Sans"/>
                <a:cs typeface="Google Sans"/>
                <a:sym typeface="Google Sans"/>
              </a:rPr>
              <a:t>BENEFITS (Summarize)</a:t>
            </a:r>
            <a:endParaRPr b="1">
              <a:solidFill>
                <a:srgbClr val="4A86E8"/>
              </a:solidFill>
              <a:latin typeface="Google Sans"/>
              <a:ea typeface="Google Sans"/>
              <a:cs typeface="Google Sans"/>
              <a:sym typeface="Google Sans"/>
            </a:endParaRPr>
          </a:p>
          <a:p>
            <a:pPr indent="0" lvl="0" marL="0" rtl="0" algn="l">
              <a:spcBef>
                <a:spcPts val="0"/>
              </a:spcBef>
              <a:spcAft>
                <a:spcPts val="0"/>
              </a:spcAft>
              <a:buNone/>
            </a:pPr>
            <a:r>
              <a:t/>
            </a:r>
            <a:endParaRPr>
              <a:latin typeface="Google Sans"/>
              <a:ea typeface="Google Sans"/>
              <a:cs typeface="Google Sans"/>
              <a:sym typeface="Google Sans"/>
            </a:endParaRPr>
          </a:p>
          <a:p>
            <a:pPr indent="-317500" lvl="0" marL="457200" rtl="0" algn="l">
              <a:spcBef>
                <a:spcPts val="0"/>
              </a:spcBef>
              <a:spcAft>
                <a:spcPts val="0"/>
              </a:spcAft>
              <a:buSzPts val="1400"/>
              <a:buFont typeface="Google Sans"/>
              <a:buChar char="●"/>
            </a:pPr>
            <a:r>
              <a:rPr lang="en">
                <a:latin typeface="Google Sans"/>
                <a:ea typeface="Google Sans"/>
                <a:cs typeface="Google Sans"/>
                <a:sym typeface="Google Sans"/>
              </a:rPr>
              <a:t>Data Operations are transformed into Graph ops, which can be optimized by AutoGraph compiler for high-performance on GPU/TPUs.</a:t>
            </a:r>
            <a:br>
              <a:rPr lang="en">
                <a:latin typeface="Google Sans"/>
                <a:ea typeface="Google Sans"/>
                <a:cs typeface="Google Sans"/>
                <a:sym typeface="Google Sans"/>
              </a:rPr>
            </a:br>
            <a:endParaRPr>
              <a:latin typeface="Google Sans"/>
              <a:ea typeface="Google Sans"/>
              <a:cs typeface="Google Sans"/>
              <a:sym typeface="Google Sans"/>
            </a:endParaRPr>
          </a:p>
          <a:p>
            <a:pPr indent="-317500" lvl="0" marL="457200" rtl="0" algn="l">
              <a:spcBef>
                <a:spcPts val="0"/>
              </a:spcBef>
              <a:spcAft>
                <a:spcPts val="0"/>
              </a:spcAft>
              <a:buSzPts val="1400"/>
              <a:buFont typeface="Google Sans"/>
              <a:buChar char="●"/>
            </a:pPr>
            <a:r>
              <a:rPr lang="en">
                <a:latin typeface="Google Sans"/>
                <a:ea typeface="Google Sans"/>
                <a:cs typeface="Google Sans"/>
                <a:sym typeface="Google Sans"/>
              </a:rPr>
              <a:t>GPU (TPU)s are not I/O bottleneck (choked) by waiting for preprocessing upstream on CPU.</a:t>
            </a:r>
            <a:endParaRPr>
              <a:latin typeface="Google Sans"/>
              <a:ea typeface="Google Sans"/>
              <a:cs typeface="Google Sans"/>
              <a:sym typeface="Google Sans"/>
            </a:endParaRPr>
          </a:p>
          <a:p>
            <a:pPr indent="0" lvl="0" marL="457200" rtl="0" algn="l">
              <a:spcBef>
                <a:spcPts val="0"/>
              </a:spcBef>
              <a:spcAft>
                <a:spcPts val="0"/>
              </a:spcAft>
              <a:buNone/>
            </a:pPr>
            <a:r>
              <a:t/>
            </a:r>
            <a:endParaRPr>
              <a:latin typeface="Google Sans"/>
              <a:ea typeface="Google Sans"/>
              <a:cs typeface="Google Sans"/>
              <a:sym typeface="Google Sans"/>
            </a:endParaRPr>
          </a:p>
          <a:p>
            <a:pPr indent="-317500" lvl="0" marL="457200" rtl="0" algn="l">
              <a:spcBef>
                <a:spcPts val="0"/>
              </a:spcBef>
              <a:spcAft>
                <a:spcPts val="0"/>
              </a:spcAft>
              <a:buSzPts val="1400"/>
              <a:buFont typeface="Google Sans"/>
              <a:buChar char="●"/>
            </a:pPr>
            <a:r>
              <a:rPr lang="en">
                <a:latin typeface="Google Sans"/>
                <a:ea typeface="Google Sans"/>
                <a:cs typeface="Google Sans"/>
                <a:sym typeface="Google Sans"/>
              </a:rPr>
              <a:t>Data preprocessing pipeline does not have to be re-implemented on the deployment side.</a:t>
            </a:r>
            <a:endParaRPr>
              <a:latin typeface="Google Sans"/>
              <a:ea typeface="Google Sans"/>
              <a:cs typeface="Google Sans"/>
              <a:sym typeface="Google Sans"/>
            </a:endParaRPr>
          </a:p>
          <a:p>
            <a:pPr indent="0" lvl="0" marL="0" rtl="0" algn="l">
              <a:spcBef>
                <a:spcPts val="0"/>
              </a:spcBef>
              <a:spcAft>
                <a:spcPts val="0"/>
              </a:spcAft>
              <a:buNone/>
            </a:pPr>
            <a:r>
              <a:t/>
            </a:r>
            <a:endParaRPr>
              <a:latin typeface="Google Sans"/>
              <a:ea typeface="Google Sans"/>
              <a:cs typeface="Google Sans"/>
              <a:sym typeface="Google Sans"/>
            </a:endParaRPr>
          </a:p>
          <a:p>
            <a:pPr indent="-317500" lvl="0" marL="457200" rtl="0" algn="l">
              <a:spcBef>
                <a:spcPts val="0"/>
              </a:spcBef>
              <a:spcAft>
                <a:spcPts val="0"/>
              </a:spcAft>
              <a:buSzPts val="1400"/>
              <a:buFont typeface="Google Sans"/>
              <a:buChar char="●"/>
            </a:pPr>
            <a:r>
              <a:rPr lang="en" u="sng">
                <a:latin typeface="Google Sans"/>
                <a:ea typeface="Google Sans"/>
                <a:cs typeface="Google Sans"/>
                <a:sym typeface="Google Sans"/>
              </a:rPr>
              <a:t>Can be added as a pre-stem group to existing models, w/o retraining.</a:t>
            </a:r>
            <a:endParaRPr u="sng">
              <a:latin typeface="Google Sans"/>
              <a:ea typeface="Google Sans"/>
              <a:cs typeface="Google Sans"/>
              <a:sym typeface="Google San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402" name="Google Shape;402;p43"/>
          <p:cNvPicPr preferRelativeResize="0"/>
          <p:nvPr/>
        </p:nvPicPr>
        <p:blipFill>
          <a:blip r:embed="rId3">
            <a:alphaModFix/>
          </a:blip>
          <a:stretch>
            <a:fillRect/>
          </a:stretch>
        </p:blipFill>
        <p:spPr>
          <a:xfrm>
            <a:off x="0" y="0"/>
            <a:ext cx="1466275" cy="730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38761D"/>
                </a:solidFill>
                <a:latin typeface="Google Sans"/>
                <a:ea typeface="Google Sans"/>
                <a:cs typeface="Google Sans"/>
                <a:sym typeface="Google Sans"/>
              </a:rPr>
              <a:t>Move Preprocessing into the Graph</a:t>
            </a:r>
            <a:endParaRPr>
              <a:solidFill>
                <a:srgbClr val="38761D"/>
              </a:solidFill>
              <a:latin typeface="Google Sans"/>
              <a:ea typeface="Google Sans"/>
              <a:cs typeface="Google Sans"/>
              <a:sym typeface="Google Sans"/>
            </a:endParaRPr>
          </a:p>
        </p:txBody>
      </p:sp>
      <p:sp>
        <p:nvSpPr>
          <p:cNvPr id="408" name="Google Shape;408;p44"/>
          <p:cNvSpPr/>
          <p:nvPr/>
        </p:nvSpPr>
        <p:spPr>
          <a:xfrm>
            <a:off x="7302754" y="3063840"/>
            <a:ext cx="1461300" cy="9102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4"/>
          <p:cNvSpPr/>
          <p:nvPr/>
        </p:nvSpPr>
        <p:spPr>
          <a:xfrm>
            <a:off x="1755831" y="3142779"/>
            <a:ext cx="1134300" cy="680100"/>
          </a:xfrm>
          <a:prstGeom prst="roundRect">
            <a:avLst>
              <a:gd fmla="val 16667" name="adj"/>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Stem</a:t>
            </a:r>
            <a:br>
              <a:rPr b="1" lang="en" sz="1000"/>
            </a:br>
            <a:r>
              <a:rPr b="1" lang="en" sz="1000"/>
              <a:t>Convolution Group</a:t>
            </a:r>
            <a:endParaRPr b="1" sz="1000"/>
          </a:p>
        </p:txBody>
      </p:sp>
      <p:sp>
        <p:nvSpPr>
          <p:cNvPr id="410" name="Google Shape;410;p44"/>
          <p:cNvSpPr/>
          <p:nvPr/>
        </p:nvSpPr>
        <p:spPr>
          <a:xfrm>
            <a:off x="3332517" y="2434131"/>
            <a:ext cx="800100" cy="2231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 Group</a:t>
            </a:r>
            <a:endParaRPr b="1" sz="1000"/>
          </a:p>
          <a:p>
            <a:pPr indent="0" lvl="0" marL="0" rtl="0" algn="l">
              <a:spcBef>
                <a:spcPts val="0"/>
              </a:spcBef>
              <a:spcAft>
                <a:spcPts val="0"/>
              </a:spcAft>
              <a:buNone/>
            </a:pPr>
            <a:r>
              <a:t/>
            </a:r>
            <a:endParaRPr b="1" sz="1000"/>
          </a:p>
        </p:txBody>
      </p:sp>
      <p:sp>
        <p:nvSpPr>
          <p:cNvPr id="411" name="Google Shape;411;p44"/>
          <p:cNvSpPr/>
          <p:nvPr/>
        </p:nvSpPr>
        <p:spPr>
          <a:xfrm rot="-5400000">
            <a:off x="2594691" y="3392385"/>
            <a:ext cx="910200" cy="154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4"/>
          <p:cNvSpPr/>
          <p:nvPr/>
        </p:nvSpPr>
        <p:spPr>
          <a:xfrm rot="-5400000">
            <a:off x="3796558" y="3423987"/>
            <a:ext cx="910200" cy="154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4"/>
          <p:cNvSpPr txBox="1"/>
          <p:nvPr/>
        </p:nvSpPr>
        <p:spPr>
          <a:xfrm>
            <a:off x="3702909" y="1595525"/>
            <a:ext cx="35106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Macro-Architecture (e.g., CNN)</a:t>
            </a:r>
            <a:endParaRPr b="1" sz="1200"/>
          </a:p>
        </p:txBody>
      </p:sp>
      <p:sp>
        <p:nvSpPr>
          <p:cNvPr id="414" name="Google Shape;414;p44"/>
          <p:cNvSpPr/>
          <p:nvPr/>
        </p:nvSpPr>
        <p:spPr>
          <a:xfrm>
            <a:off x="4370825" y="2403338"/>
            <a:ext cx="800100" cy="2231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 Group</a:t>
            </a:r>
            <a:endParaRPr b="1" sz="1000"/>
          </a:p>
          <a:p>
            <a:pPr indent="0" lvl="0" marL="0" rtl="0" algn="l">
              <a:spcBef>
                <a:spcPts val="0"/>
              </a:spcBef>
              <a:spcAft>
                <a:spcPts val="0"/>
              </a:spcAft>
              <a:buNone/>
            </a:pPr>
            <a:r>
              <a:t/>
            </a:r>
            <a:endParaRPr b="1" sz="1000"/>
          </a:p>
        </p:txBody>
      </p:sp>
      <p:sp>
        <p:nvSpPr>
          <p:cNvPr id="415" name="Google Shape;415;p44"/>
          <p:cNvSpPr/>
          <p:nvPr/>
        </p:nvSpPr>
        <p:spPr>
          <a:xfrm rot="-5400000">
            <a:off x="4834878" y="3392373"/>
            <a:ext cx="910200" cy="154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4"/>
          <p:cNvSpPr/>
          <p:nvPr/>
        </p:nvSpPr>
        <p:spPr>
          <a:xfrm>
            <a:off x="5409145" y="2434131"/>
            <a:ext cx="800100" cy="2231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a:t>
            </a:r>
            <a:endParaRPr b="1" sz="1000"/>
          </a:p>
          <a:p>
            <a:pPr indent="0" lvl="0" marL="0" rtl="0" algn="ctr">
              <a:spcBef>
                <a:spcPts val="0"/>
              </a:spcBef>
              <a:spcAft>
                <a:spcPts val="0"/>
              </a:spcAft>
              <a:buNone/>
            </a:pPr>
            <a:r>
              <a:rPr b="1" lang="en" sz="1000"/>
              <a:t>Group</a:t>
            </a:r>
            <a:endParaRPr b="1" sz="1000"/>
          </a:p>
          <a:p>
            <a:pPr indent="0" lvl="0" marL="0" rtl="0" algn="l">
              <a:spcBef>
                <a:spcPts val="0"/>
              </a:spcBef>
              <a:spcAft>
                <a:spcPts val="0"/>
              </a:spcAft>
              <a:buNone/>
            </a:pPr>
            <a:r>
              <a:t/>
            </a:r>
            <a:endParaRPr b="1" sz="1000"/>
          </a:p>
        </p:txBody>
      </p:sp>
      <p:sp>
        <p:nvSpPr>
          <p:cNvPr id="417" name="Google Shape;417;p44"/>
          <p:cNvSpPr/>
          <p:nvPr/>
        </p:nvSpPr>
        <p:spPr>
          <a:xfrm rot="-5400000">
            <a:off x="5873210" y="3423987"/>
            <a:ext cx="910200" cy="154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4"/>
          <p:cNvSpPr/>
          <p:nvPr/>
        </p:nvSpPr>
        <p:spPr>
          <a:xfrm>
            <a:off x="7390728" y="3161013"/>
            <a:ext cx="1285500" cy="6801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Classifier</a:t>
            </a:r>
            <a:br>
              <a:rPr b="1" lang="en" sz="1000"/>
            </a:br>
            <a:r>
              <a:rPr b="1" lang="en" sz="1000"/>
              <a:t>Group</a:t>
            </a:r>
            <a:endParaRPr b="1" sz="1000"/>
          </a:p>
        </p:txBody>
      </p:sp>
      <p:sp>
        <p:nvSpPr>
          <p:cNvPr id="419" name="Google Shape;419;p44"/>
          <p:cNvSpPr/>
          <p:nvPr/>
        </p:nvSpPr>
        <p:spPr>
          <a:xfrm>
            <a:off x="3169087" y="2288869"/>
            <a:ext cx="3801000" cy="24909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4"/>
          <p:cNvSpPr txBox="1"/>
          <p:nvPr/>
        </p:nvSpPr>
        <p:spPr>
          <a:xfrm>
            <a:off x="6411823" y="3142779"/>
            <a:ext cx="7137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a:t>
            </a:r>
            <a:endParaRPr b="1" sz="2400"/>
          </a:p>
        </p:txBody>
      </p:sp>
      <p:sp>
        <p:nvSpPr>
          <p:cNvPr id="421" name="Google Shape;421;p44"/>
          <p:cNvSpPr/>
          <p:nvPr/>
        </p:nvSpPr>
        <p:spPr>
          <a:xfrm rot="-5400000">
            <a:off x="6681307" y="3472567"/>
            <a:ext cx="910200" cy="154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4"/>
          <p:cNvSpPr/>
          <p:nvPr/>
        </p:nvSpPr>
        <p:spPr>
          <a:xfrm>
            <a:off x="283808" y="3142779"/>
            <a:ext cx="1134300" cy="680100"/>
          </a:xfrm>
          <a:prstGeom prst="roundRect">
            <a:avLst>
              <a:gd fmla="val 16667" name="adj"/>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Pre-Stem</a:t>
            </a:r>
            <a:br>
              <a:rPr b="1" lang="en" sz="1000"/>
            </a:br>
            <a:r>
              <a:rPr b="1" lang="en" sz="1000"/>
              <a:t>Group</a:t>
            </a:r>
            <a:endParaRPr b="1" sz="1000"/>
          </a:p>
        </p:txBody>
      </p:sp>
      <p:sp>
        <p:nvSpPr>
          <p:cNvPr id="423" name="Google Shape;423;p44"/>
          <p:cNvSpPr/>
          <p:nvPr/>
        </p:nvSpPr>
        <p:spPr>
          <a:xfrm rot="-5400000">
            <a:off x="1131885" y="3392385"/>
            <a:ext cx="910200" cy="1542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4"/>
          <p:cNvSpPr/>
          <p:nvPr/>
        </p:nvSpPr>
        <p:spPr>
          <a:xfrm>
            <a:off x="243475" y="2921439"/>
            <a:ext cx="2687100" cy="10962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4"/>
          <p:cNvSpPr txBox="1"/>
          <p:nvPr/>
        </p:nvSpPr>
        <p:spPr>
          <a:xfrm>
            <a:off x="1230135" y="2642971"/>
            <a:ext cx="7137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rgbClr val="434343"/>
                </a:solidFill>
              </a:rPr>
              <a:t>Stem</a:t>
            </a:r>
            <a:endParaRPr b="1" i="1" sz="1200">
              <a:solidFill>
                <a:srgbClr val="434343"/>
              </a:solidFill>
            </a:endParaRPr>
          </a:p>
        </p:txBody>
      </p:sp>
      <p:sp>
        <p:nvSpPr>
          <p:cNvPr id="426" name="Google Shape;426;p44"/>
          <p:cNvSpPr txBox="1"/>
          <p:nvPr/>
        </p:nvSpPr>
        <p:spPr>
          <a:xfrm>
            <a:off x="4653376" y="1966925"/>
            <a:ext cx="8505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rgbClr val="434343"/>
                </a:solidFill>
              </a:rPr>
              <a:t>Learner</a:t>
            </a:r>
            <a:endParaRPr b="1" i="1" sz="1200">
              <a:solidFill>
                <a:srgbClr val="434343"/>
              </a:solidFill>
            </a:endParaRPr>
          </a:p>
        </p:txBody>
      </p:sp>
      <p:sp>
        <p:nvSpPr>
          <p:cNvPr id="427" name="Google Shape;427;p44"/>
          <p:cNvSpPr txBox="1"/>
          <p:nvPr/>
        </p:nvSpPr>
        <p:spPr>
          <a:xfrm>
            <a:off x="7539699" y="2692350"/>
            <a:ext cx="9660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rgbClr val="434343"/>
                </a:solidFill>
              </a:rPr>
              <a:t>Classifier</a:t>
            </a:r>
            <a:endParaRPr b="1" i="1" sz="1200">
              <a:solidFill>
                <a:srgbClr val="434343"/>
              </a:solidFill>
            </a:endParaRPr>
          </a:p>
        </p:txBody>
      </p:sp>
      <p:sp>
        <p:nvSpPr>
          <p:cNvPr id="428" name="Google Shape;428;p44"/>
          <p:cNvSpPr/>
          <p:nvPr/>
        </p:nvSpPr>
        <p:spPr>
          <a:xfrm>
            <a:off x="283800" y="1648250"/>
            <a:ext cx="1361100" cy="786000"/>
          </a:xfrm>
          <a:prstGeom prst="wedgeRoundRectCallout">
            <a:avLst>
              <a:gd fmla="val -22923" name="adj1"/>
              <a:gd fmla="val 140913" name="adj2"/>
              <a:gd fmla="val 0" name="adj3"/>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Use tf.keras Functional API to extend existing model to add data preprocessing pipeline to existing model</a:t>
            </a:r>
            <a:endParaRPr sz="800"/>
          </a:p>
        </p:txBody>
      </p:sp>
      <p:pic>
        <p:nvPicPr>
          <p:cNvPr id="429" name="Google Shape;429;p44"/>
          <p:cNvPicPr preferRelativeResize="0"/>
          <p:nvPr/>
        </p:nvPicPr>
        <p:blipFill>
          <a:blip r:embed="rId3">
            <a:alphaModFix/>
          </a:blip>
          <a:stretch>
            <a:fillRect/>
          </a:stretch>
        </p:blipFill>
        <p:spPr>
          <a:xfrm>
            <a:off x="0" y="0"/>
            <a:ext cx="1466275" cy="730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45"/>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Move Preprocessing into the Graph</a:t>
            </a:r>
            <a:endParaRPr>
              <a:solidFill>
                <a:srgbClr val="38761D"/>
              </a:solidFill>
              <a:latin typeface="Google Sans"/>
              <a:ea typeface="Google Sans"/>
              <a:cs typeface="Google Sans"/>
              <a:sym typeface="Google Sans"/>
            </a:endParaRPr>
          </a:p>
        </p:txBody>
      </p:sp>
      <p:pic>
        <p:nvPicPr>
          <p:cNvPr id="435" name="Google Shape;435;p45"/>
          <p:cNvPicPr preferRelativeResize="0"/>
          <p:nvPr/>
        </p:nvPicPr>
        <p:blipFill>
          <a:blip r:embed="rId3">
            <a:alphaModFix/>
          </a:blip>
          <a:stretch>
            <a:fillRect/>
          </a:stretch>
        </p:blipFill>
        <p:spPr>
          <a:xfrm>
            <a:off x="0" y="0"/>
            <a:ext cx="1466275" cy="730575"/>
          </a:xfrm>
          <a:prstGeom prst="rect">
            <a:avLst/>
          </a:prstGeom>
          <a:noFill/>
          <a:ln>
            <a:noFill/>
          </a:ln>
        </p:spPr>
      </p:pic>
      <p:sp>
        <p:nvSpPr>
          <p:cNvPr id="436" name="Google Shape;436;p45"/>
          <p:cNvSpPr txBox="1"/>
          <p:nvPr/>
        </p:nvSpPr>
        <p:spPr>
          <a:xfrm>
            <a:off x="794050" y="849125"/>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Subclassing</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Clr>
                <a:schemeClr val="dk1"/>
              </a:buClr>
              <a:buSzPts val="1100"/>
              <a:buFont typeface="Arial"/>
              <a:buNone/>
            </a:pPr>
            <a:r>
              <a:rPr lang="en" sz="1100">
                <a:solidFill>
                  <a:schemeClr val="dk1"/>
                </a:solidFill>
                <a:latin typeface="Google Sans"/>
                <a:ea typeface="Google Sans"/>
                <a:cs typeface="Google Sans"/>
                <a:sym typeface="Google Sans"/>
              </a:rPr>
              <a:t>Let's start by showing a basic template for subclassing layers and then explain it:</a:t>
            </a:r>
            <a:br>
              <a:rPr lang="en" sz="1050">
                <a:solidFill>
                  <a:schemeClr val="dk1"/>
                </a:solidFill>
                <a:latin typeface="Google Sans"/>
                <a:ea typeface="Google Sans"/>
                <a:cs typeface="Google Sans"/>
                <a:sym typeface="Google Sans"/>
              </a:rPr>
            </a:b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437" name="Google Shape;437;p45"/>
          <p:cNvGraphicFramePr/>
          <p:nvPr/>
        </p:nvGraphicFramePr>
        <p:xfrm>
          <a:off x="2036100" y="1827500"/>
          <a:ext cx="3000000" cy="3000000"/>
        </p:xfrm>
        <a:graphic>
          <a:graphicData uri="http://schemas.openxmlformats.org/drawingml/2006/table">
            <a:tbl>
              <a:tblPr>
                <a:noFill/>
                <a:tableStyleId>{F9C9B22F-AEFE-4231-8040-87D956D7C81A}</a:tableStyleId>
              </a:tblPr>
              <a:tblGrid>
                <a:gridCol w="4164500"/>
              </a:tblGrid>
              <a:tr h="2601150">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class</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NewLayer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__init__</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self</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super</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NewLayer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self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__init__</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self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my_vars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blah</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blah</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build</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self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input_shape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Handler for building the layer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self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kernel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blah</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blah</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call</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self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Handler for layer object as callable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do</a:t>
                      </a:r>
                      <a:r>
                        <a:rPr lang="en" sz="1000">
                          <a:solidFill>
                            <a:schemeClr val="dk1"/>
                          </a:solidFill>
                          <a:latin typeface="Consolas"/>
                          <a:ea typeface="Consolas"/>
                          <a:cs typeface="Consolas"/>
                          <a:sym typeface="Consolas"/>
                        </a:rPr>
                        <a:t> something </a:t>
                      </a:r>
                      <a:r>
                        <a:rPr lang="en" sz="1000">
                          <a:solidFill>
                            <a:srgbClr val="9C27B0"/>
                          </a:solidFill>
                          <a:latin typeface="Consolas"/>
                          <a:ea typeface="Consolas"/>
                          <a:cs typeface="Consolas"/>
                          <a:sym typeface="Consolas"/>
                        </a:rPr>
                        <a:t>with</a:t>
                      </a:r>
                      <a:r>
                        <a:rPr lang="en" sz="1000">
                          <a:solidFill>
                            <a:schemeClr val="dk1"/>
                          </a:solidFill>
                          <a:latin typeface="Consolas"/>
                          <a:ea typeface="Consolas"/>
                          <a:cs typeface="Consolas"/>
                          <a:sym typeface="Consolas"/>
                        </a:rPr>
                        <a:t> inputs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outputs</a:t>
                      </a:r>
                      <a:endParaRPr sz="900">
                        <a:solidFill>
                          <a:srgbClr val="455A64"/>
                        </a:solidFill>
                        <a:latin typeface="Consolas"/>
                        <a:ea typeface="Consolas"/>
                        <a:cs typeface="Consolas"/>
                        <a:sym typeface="Consola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46"/>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Move Preprocessing into the Graph</a:t>
            </a:r>
            <a:endParaRPr>
              <a:solidFill>
                <a:srgbClr val="38761D"/>
              </a:solidFill>
              <a:latin typeface="Google Sans"/>
              <a:ea typeface="Google Sans"/>
              <a:cs typeface="Google Sans"/>
              <a:sym typeface="Google Sans"/>
            </a:endParaRPr>
          </a:p>
        </p:txBody>
      </p:sp>
      <p:pic>
        <p:nvPicPr>
          <p:cNvPr id="443" name="Google Shape;443;p46"/>
          <p:cNvPicPr preferRelativeResize="0"/>
          <p:nvPr/>
        </p:nvPicPr>
        <p:blipFill>
          <a:blip r:embed="rId3">
            <a:alphaModFix/>
          </a:blip>
          <a:stretch>
            <a:fillRect/>
          </a:stretch>
        </p:blipFill>
        <p:spPr>
          <a:xfrm>
            <a:off x="0" y="0"/>
            <a:ext cx="1466275" cy="730575"/>
          </a:xfrm>
          <a:prstGeom prst="rect">
            <a:avLst/>
          </a:prstGeom>
          <a:noFill/>
          <a:ln>
            <a:noFill/>
          </a:ln>
        </p:spPr>
      </p:pic>
      <p:sp>
        <p:nvSpPr>
          <p:cNvPr id="444" name="Google Shape;444;p46"/>
          <p:cNvSpPr txBox="1"/>
          <p:nvPr/>
        </p:nvSpPr>
        <p:spPr>
          <a:xfrm>
            <a:off x="794050" y="849125"/>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Subclassing</a:t>
            </a:r>
            <a:endParaRPr sz="1100">
              <a:solidFill>
                <a:schemeClr val="dk1"/>
              </a:solidFill>
              <a:latin typeface="Google Sans"/>
              <a:ea typeface="Google Sans"/>
              <a:cs typeface="Google Sans"/>
              <a:sym typeface="Google Sans"/>
            </a:endParaRPr>
          </a:p>
          <a:p>
            <a:pPr indent="0" lvl="0" marL="0" rtl="0" algn="l">
              <a:spcBef>
                <a:spcPts val="2000"/>
              </a:spcBef>
              <a:spcAft>
                <a:spcPts val="0"/>
              </a:spcAft>
              <a:buNone/>
            </a:pPr>
            <a:r>
              <a:rPr b="1" i="1" lang="en" sz="1100">
                <a:solidFill>
                  <a:schemeClr val="dk1"/>
                </a:solidFill>
                <a:highlight>
                  <a:srgbClr val="FFFFFF"/>
                </a:highlight>
                <a:latin typeface="Google Sans"/>
                <a:ea typeface="Google Sans"/>
                <a:cs typeface="Google Sans"/>
                <a:sym typeface="Google Sans"/>
              </a:rPr>
              <a:t>init() method (template)</a:t>
            </a:r>
            <a:endParaRPr b="1" i="1" sz="1100">
              <a:solidFill>
                <a:schemeClr val="dk1"/>
              </a:solidFill>
              <a:highlight>
                <a:srgbClr val="FFFFFF"/>
              </a:highlight>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highlight>
                  <a:srgbClr val="FFFFFF"/>
                </a:highlight>
                <a:latin typeface="Google Sans"/>
                <a:ea typeface="Google Sans"/>
                <a:cs typeface="Google Sans"/>
                <a:sym typeface="Google Sans"/>
              </a:rPr>
              <a:t>This is the initializer (constructor) for the class object instantiation. We use the initializer to initialize layer specific variables.</a:t>
            </a:r>
            <a:endParaRPr sz="1100">
              <a:solidFill>
                <a:schemeClr val="dk1"/>
              </a:solidFill>
              <a:highlight>
                <a:srgbClr val="FFFFFF"/>
              </a:highlight>
              <a:latin typeface="Google Sans"/>
              <a:ea typeface="Google Sans"/>
              <a:cs typeface="Google Sans"/>
              <a:sym typeface="Google Sans"/>
            </a:endParaRPr>
          </a:p>
          <a:p>
            <a:pPr indent="0" lvl="0" marL="0" rtl="0" algn="l">
              <a:spcBef>
                <a:spcPts val="2000"/>
              </a:spcBef>
              <a:spcAft>
                <a:spcPts val="0"/>
              </a:spcAft>
              <a:buNone/>
            </a:pPr>
            <a:r>
              <a:rPr b="1" i="1" lang="en" sz="1100">
                <a:solidFill>
                  <a:schemeClr val="dk1"/>
                </a:solidFill>
                <a:highlight>
                  <a:srgbClr val="FFFFFF"/>
                </a:highlight>
                <a:latin typeface="Google Sans"/>
                <a:ea typeface="Google Sans"/>
                <a:cs typeface="Google Sans"/>
                <a:sym typeface="Google Sans"/>
              </a:rPr>
              <a:t>build() method (template)</a:t>
            </a:r>
            <a:endParaRPr b="1" i="1" sz="1100">
              <a:solidFill>
                <a:schemeClr val="dk1"/>
              </a:solidFill>
              <a:highlight>
                <a:srgbClr val="FFFFFF"/>
              </a:highlight>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highlight>
                  <a:srgbClr val="FFFFFF"/>
                </a:highlight>
                <a:latin typeface="Google Sans"/>
                <a:ea typeface="Google Sans"/>
                <a:cs typeface="Google Sans"/>
                <a:sym typeface="Google Sans"/>
              </a:rPr>
              <a:t>This method handles the building of the layer when the model is compiled. A typical action is to define the shape of the kernel (trainable parameters) and initialization of the kernel.</a:t>
            </a:r>
            <a:endParaRPr sz="1100">
              <a:solidFill>
                <a:schemeClr val="dk1"/>
              </a:solidFill>
              <a:highlight>
                <a:srgbClr val="FFFFFF"/>
              </a:highlight>
              <a:latin typeface="Google Sans"/>
              <a:ea typeface="Google Sans"/>
              <a:cs typeface="Google Sans"/>
              <a:sym typeface="Google Sans"/>
            </a:endParaRPr>
          </a:p>
          <a:p>
            <a:pPr indent="0" lvl="0" marL="0" rtl="0" algn="l">
              <a:spcBef>
                <a:spcPts val="2000"/>
              </a:spcBef>
              <a:spcAft>
                <a:spcPts val="0"/>
              </a:spcAft>
              <a:buNone/>
            </a:pPr>
            <a:r>
              <a:rPr b="1" i="1" lang="en" sz="1100">
                <a:solidFill>
                  <a:schemeClr val="dk1"/>
                </a:solidFill>
                <a:highlight>
                  <a:srgbClr val="FFFFFF"/>
                </a:highlight>
                <a:latin typeface="Google Sans"/>
                <a:ea typeface="Google Sans"/>
                <a:cs typeface="Google Sans"/>
                <a:sym typeface="Google Sans"/>
              </a:rPr>
              <a:t>call() method (template)</a:t>
            </a:r>
            <a:endParaRPr b="1" i="1" sz="1100">
              <a:solidFill>
                <a:schemeClr val="dk1"/>
              </a:solidFill>
              <a:highlight>
                <a:srgbClr val="FFFFFF"/>
              </a:highlight>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highlight>
                  <a:srgbClr val="FFFFFF"/>
                </a:highlight>
                <a:latin typeface="Google Sans"/>
                <a:ea typeface="Google Sans"/>
                <a:cs typeface="Google Sans"/>
                <a:sym typeface="Google Sans"/>
              </a:rPr>
              <a:t>This method handles calling the layer as a callable (function call) for execution in the graph.</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47"/>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Move Preprocessing into the Graph</a:t>
            </a:r>
            <a:endParaRPr>
              <a:solidFill>
                <a:srgbClr val="38761D"/>
              </a:solidFill>
              <a:latin typeface="Google Sans"/>
              <a:ea typeface="Google Sans"/>
              <a:cs typeface="Google Sans"/>
              <a:sym typeface="Google Sans"/>
            </a:endParaRPr>
          </a:p>
        </p:txBody>
      </p:sp>
      <p:pic>
        <p:nvPicPr>
          <p:cNvPr id="450" name="Google Shape;450;p47"/>
          <p:cNvPicPr preferRelativeResize="0"/>
          <p:nvPr/>
        </p:nvPicPr>
        <p:blipFill>
          <a:blip r:embed="rId3">
            <a:alphaModFix/>
          </a:blip>
          <a:stretch>
            <a:fillRect/>
          </a:stretch>
        </p:blipFill>
        <p:spPr>
          <a:xfrm>
            <a:off x="0" y="0"/>
            <a:ext cx="1466275" cy="730575"/>
          </a:xfrm>
          <a:prstGeom prst="rect">
            <a:avLst/>
          </a:prstGeom>
          <a:noFill/>
          <a:ln>
            <a:noFill/>
          </a:ln>
        </p:spPr>
      </p:pic>
      <p:sp>
        <p:nvSpPr>
          <p:cNvPr id="451" name="Google Shape;451;p47"/>
          <p:cNvSpPr txBox="1"/>
          <p:nvPr/>
        </p:nvSpPr>
        <p:spPr>
          <a:xfrm>
            <a:off x="794050" y="849125"/>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Subclassing for Custom Data Preprocessing Layer</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latin typeface="Google Sans"/>
                <a:ea typeface="Google Sans"/>
                <a:cs typeface="Google Sans"/>
                <a:sym typeface="Google Sans"/>
              </a:rPr>
              <a:t>In the code below, we subclass a custom layer for doing preprocessing of the input, and where the preprocessing is converted to graph operations in the model.</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latin typeface="Google Sans"/>
                <a:ea typeface="Google Sans"/>
                <a:cs typeface="Google Sans"/>
                <a:sym typeface="Google Sans"/>
              </a:rPr>
              <a:t>The first line in the code class </a:t>
            </a:r>
            <a:r>
              <a:rPr lang="en" sz="1100">
                <a:solidFill>
                  <a:srgbClr val="0D904F"/>
                </a:solidFill>
                <a:latin typeface="Google Sans"/>
                <a:ea typeface="Google Sans"/>
                <a:cs typeface="Google Sans"/>
                <a:sym typeface="Google Sans"/>
              </a:rPr>
              <a:t>Normalize(layers.Layer)</a:t>
            </a:r>
            <a:r>
              <a:rPr lang="en" sz="1100">
                <a:solidFill>
                  <a:schemeClr val="dk1"/>
                </a:solidFill>
                <a:latin typeface="Google Sans"/>
                <a:ea typeface="Google Sans"/>
                <a:cs typeface="Google Sans"/>
                <a:sym typeface="Google Sans"/>
              </a:rPr>
              <a:t> indicates we want to create a new class object named </a:t>
            </a:r>
            <a:r>
              <a:rPr lang="en" sz="1100">
                <a:solidFill>
                  <a:srgbClr val="0D904F"/>
                </a:solidFill>
                <a:latin typeface="Google Sans"/>
                <a:ea typeface="Google Sans"/>
                <a:cs typeface="Google Sans"/>
                <a:sym typeface="Google Sans"/>
              </a:rPr>
              <a:t>Normalize</a:t>
            </a:r>
            <a:r>
              <a:rPr lang="en" sz="1100">
                <a:solidFill>
                  <a:schemeClr val="dk1"/>
                </a:solidFill>
                <a:latin typeface="Google Sans"/>
                <a:ea typeface="Google Sans"/>
                <a:cs typeface="Google Sans"/>
                <a:sym typeface="Google Sans"/>
              </a:rPr>
              <a:t> which is subclassed (derived) from the tf.keras layers class.</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t/>
            </a:r>
            <a:endParaRPr b="1" i="1" sz="1100">
              <a:solidFill>
                <a:schemeClr val="dk1"/>
              </a:solidFill>
              <a:highlight>
                <a:srgbClr val="FFFFFF"/>
              </a:highlight>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452" name="Google Shape;452;p47"/>
          <p:cNvGraphicFramePr/>
          <p:nvPr/>
        </p:nvGraphicFramePr>
        <p:xfrm>
          <a:off x="871388" y="2389225"/>
          <a:ext cx="3000000" cy="3000000"/>
        </p:xfrm>
        <a:graphic>
          <a:graphicData uri="http://schemas.openxmlformats.org/drawingml/2006/table">
            <a:tbl>
              <a:tblPr>
                <a:noFill/>
                <a:tableStyleId>{F9C9B22F-AEFE-4231-8040-87D956D7C81A}</a:tableStyleId>
              </a:tblPr>
              <a:tblGrid>
                <a:gridCol w="7401225"/>
              </a:tblGrid>
              <a:tr h="25570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class</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Normalize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Custom Layer for Preprocessing Input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__init__</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self, </a:t>
                      </a:r>
                      <a:r>
                        <a:rPr lang="en" sz="1000">
                          <a:solidFill>
                            <a:schemeClr val="dk1"/>
                          </a:solidFill>
                          <a:latin typeface="Consolas"/>
                          <a:ea typeface="Consolas"/>
                          <a:cs typeface="Consolas"/>
                          <a:sym typeface="Consolas"/>
                        </a:rPr>
                        <a:t>input_shape=</a:t>
                      </a:r>
                      <a:r>
                        <a:rPr lang="en" sz="1000">
                          <a:solidFill>
                            <a:srgbClr val="9C27B0"/>
                          </a:solidFill>
                          <a:latin typeface="Consolas"/>
                          <a:ea typeface="Consolas"/>
                          <a:cs typeface="Consolas"/>
                          <a:sym typeface="Consolas"/>
                        </a:rPr>
                        <a:t>None, </a:t>
                      </a:r>
                      <a:r>
                        <a:rPr lang="en" sz="1000">
                          <a:solidFill>
                            <a:schemeClr val="dk1"/>
                          </a:solidFill>
                          <a:latin typeface="Consolas"/>
                          <a:ea typeface="Consolas"/>
                          <a:cs typeface="Consolas"/>
                          <a:sym typeface="Consolas"/>
                        </a:rPr>
                        <a:t>name=</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Constructor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super</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Normalize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self</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__init__</a:t>
                      </a:r>
                      <a:r>
                        <a:rPr lang="en" sz="1000">
                          <a:solidFill>
                            <a:srgbClr val="616161"/>
                          </a:solidFill>
                          <a:latin typeface="Consolas"/>
                          <a:ea typeface="Consolas"/>
                          <a:cs typeface="Consolas"/>
                          <a:sym typeface="Consolas"/>
                        </a:rPr>
                        <a:t>(input_shape=input_shape, name=name)</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build</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self</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input_shape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Handler for building the layer -- no trainable weights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self</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kernel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None</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@tf</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function</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call</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self</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inputs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Handler for layer object is callable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inputs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inputs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255.0</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inputs</a:t>
                      </a:r>
                      <a:endParaRPr sz="10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
        <p:nvSpPr>
          <p:cNvPr id="453" name="Google Shape;453;p47"/>
          <p:cNvSpPr/>
          <p:nvPr/>
        </p:nvSpPr>
        <p:spPr>
          <a:xfrm>
            <a:off x="988200" y="4025425"/>
            <a:ext cx="1323600" cy="3750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7"/>
          <p:cNvSpPr/>
          <p:nvPr/>
        </p:nvSpPr>
        <p:spPr>
          <a:xfrm rot="1099343">
            <a:off x="461280" y="3721859"/>
            <a:ext cx="482881" cy="677551"/>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7"/>
          <p:cNvSpPr/>
          <p:nvPr/>
        </p:nvSpPr>
        <p:spPr>
          <a:xfrm>
            <a:off x="2311800" y="3721100"/>
            <a:ext cx="620400" cy="3750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6" name="Google Shape;456;p47"/>
          <p:cNvCxnSpPr>
            <a:endCxn id="455" idx="6"/>
          </p:cNvCxnSpPr>
          <p:nvPr/>
        </p:nvCxnSpPr>
        <p:spPr>
          <a:xfrm rot="10800000">
            <a:off x="2932200" y="3908600"/>
            <a:ext cx="3425700" cy="618300"/>
          </a:xfrm>
          <a:prstGeom prst="straightConnector1">
            <a:avLst/>
          </a:prstGeom>
          <a:noFill/>
          <a:ln cap="flat" cmpd="sng" w="9525">
            <a:solidFill>
              <a:srgbClr val="CC0000"/>
            </a:solidFill>
            <a:prstDash val="solid"/>
            <a:round/>
            <a:headEnd len="med" w="med" type="none"/>
            <a:tailEnd len="med" w="med" type="triangle"/>
          </a:ln>
        </p:spPr>
      </p:cxnSp>
      <p:sp>
        <p:nvSpPr>
          <p:cNvPr id="457" name="Google Shape;457;p47"/>
          <p:cNvSpPr txBox="1"/>
          <p:nvPr/>
        </p:nvSpPr>
        <p:spPr>
          <a:xfrm>
            <a:off x="6458350" y="4417275"/>
            <a:ext cx="1571100" cy="4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CC0000"/>
                </a:solidFill>
              </a:rPr>
              <a:t>No parameters</a:t>
            </a:r>
            <a:endParaRPr sz="1000">
              <a:solidFill>
                <a:srgbClr val="CC0000"/>
              </a:solidFill>
            </a:endParaRPr>
          </a:p>
        </p:txBody>
      </p:sp>
      <p:sp>
        <p:nvSpPr>
          <p:cNvPr id="458" name="Google Shape;458;p47"/>
          <p:cNvSpPr txBox="1"/>
          <p:nvPr/>
        </p:nvSpPr>
        <p:spPr>
          <a:xfrm>
            <a:off x="51900" y="3290300"/>
            <a:ext cx="899700" cy="6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CC0000"/>
                </a:solidFill>
              </a:rPr>
              <a:t>Call</a:t>
            </a:r>
            <a:endParaRPr sz="1000">
              <a:solidFill>
                <a:srgbClr val="CC0000"/>
              </a:solidFill>
            </a:endParaRPr>
          </a:p>
          <a:p>
            <a:pPr indent="0" lvl="0" marL="0" rtl="0" algn="l">
              <a:spcBef>
                <a:spcPts val="0"/>
              </a:spcBef>
              <a:spcAft>
                <a:spcPts val="0"/>
              </a:spcAft>
              <a:buNone/>
            </a:pPr>
            <a:r>
              <a:rPr lang="en" sz="1000">
                <a:solidFill>
                  <a:srgbClr val="CC0000"/>
                </a:solidFill>
              </a:rPr>
              <a:t>AutoGraph</a:t>
            </a:r>
            <a:endParaRPr sz="1000">
              <a:solidFill>
                <a:srgbClr val="CC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48"/>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Move Preprocessing into the Graph</a:t>
            </a:r>
            <a:endParaRPr>
              <a:solidFill>
                <a:srgbClr val="38761D"/>
              </a:solidFill>
              <a:latin typeface="Google Sans"/>
              <a:ea typeface="Google Sans"/>
              <a:cs typeface="Google Sans"/>
              <a:sym typeface="Google Sans"/>
            </a:endParaRPr>
          </a:p>
        </p:txBody>
      </p:sp>
      <p:pic>
        <p:nvPicPr>
          <p:cNvPr id="464" name="Google Shape;464;p48"/>
          <p:cNvPicPr preferRelativeResize="0"/>
          <p:nvPr/>
        </p:nvPicPr>
        <p:blipFill>
          <a:blip r:embed="rId3">
            <a:alphaModFix/>
          </a:blip>
          <a:stretch>
            <a:fillRect/>
          </a:stretch>
        </p:blipFill>
        <p:spPr>
          <a:xfrm>
            <a:off x="0" y="0"/>
            <a:ext cx="1466275" cy="730575"/>
          </a:xfrm>
          <a:prstGeom prst="rect">
            <a:avLst/>
          </a:prstGeom>
          <a:noFill/>
          <a:ln>
            <a:noFill/>
          </a:ln>
        </p:spPr>
      </p:pic>
      <p:sp>
        <p:nvSpPr>
          <p:cNvPr id="465" name="Google Shape;465;p48"/>
          <p:cNvSpPr txBox="1"/>
          <p:nvPr/>
        </p:nvSpPr>
        <p:spPr>
          <a:xfrm>
            <a:off x="794050" y="849125"/>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Subclassing for Custom Data Preprocessing Layer</a:t>
            </a:r>
            <a:endParaRPr sz="1100">
              <a:solidFill>
                <a:schemeClr val="dk1"/>
              </a:solidFill>
              <a:latin typeface="Google Sans"/>
              <a:ea typeface="Google Sans"/>
              <a:cs typeface="Google Sans"/>
              <a:sym typeface="Google Sans"/>
            </a:endParaRPr>
          </a:p>
          <a:p>
            <a:pPr indent="0" lvl="0" marL="0" rtl="0" algn="l">
              <a:spcBef>
                <a:spcPts val="2000"/>
              </a:spcBef>
              <a:spcAft>
                <a:spcPts val="0"/>
              </a:spcAft>
              <a:buNone/>
            </a:pPr>
            <a:r>
              <a:rPr b="1" i="1" lang="en" sz="1100">
                <a:solidFill>
                  <a:schemeClr val="dk1"/>
                </a:solidFill>
                <a:latin typeface="Google Sans"/>
                <a:ea typeface="Google Sans"/>
                <a:cs typeface="Google Sans"/>
                <a:sym typeface="Google Sans"/>
              </a:rPr>
              <a:t>build() method (custom example)</a:t>
            </a:r>
            <a:endParaRPr b="1" i="1"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latin typeface="Google Sans"/>
                <a:ea typeface="Google Sans"/>
                <a:cs typeface="Google Sans"/>
                <a:sym typeface="Google Sans"/>
              </a:rPr>
              <a:t>Our custom layer won't have any trainable parameters. We will tell the compile process to not set up any gradient descent updates on the kernel during training by setting the </a:t>
            </a:r>
            <a:r>
              <a:rPr b="1" lang="en" sz="1100">
                <a:solidFill>
                  <a:srgbClr val="4A86E8"/>
                </a:solidFill>
                <a:latin typeface="Google Sans"/>
                <a:ea typeface="Google Sans"/>
                <a:cs typeface="Google Sans"/>
                <a:sym typeface="Google Sans"/>
              </a:rPr>
              <a:t>layers class variable self.kernel to None</a:t>
            </a:r>
            <a:r>
              <a:rPr lang="en" sz="1100">
                <a:solidFill>
                  <a:schemeClr val="dk1"/>
                </a:solidFill>
                <a:latin typeface="Google Sans"/>
                <a:ea typeface="Google Sans"/>
                <a:cs typeface="Google Sans"/>
                <a:sym typeface="Google Sans"/>
              </a:rPr>
              <a:t>.</a:t>
            </a:r>
            <a:endParaRPr sz="1100">
              <a:solidFill>
                <a:schemeClr val="dk1"/>
              </a:solidFill>
              <a:latin typeface="Google Sans"/>
              <a:ea typeface="Google Sans"/>
              <a:cs typeface="Google Sans"/>
              <a:sym typeface="Google Sans"/>
            </a:endParaRPr>
          </a:p>
          <a:p>
            <a:pPr indent="0" lvl="0" marL="0" rtl="0" algn="l">
              <a:spcBef>
                <a:spcPts val="2000"/>
              </a:spcBef>
              <a:spcAft>
                <a:spcPts val="0"/>
              </a:spcAft>
              <a:buNone/>
            </a:pPr>
            <a:r>
              <a:rPr b="1" i="1" lang="en" sz="1100">
                <a:solidFill>
                  <a:schemeClr val="dk1"/>
                </a:solidFill>
                <a:latin typeface="Google Sans"/>
                <a:ea typeface="Google Sans"/>
                <a:cs typeface="Google Sans"/>
                <a:sym typeface="Google Sans"/>
              </a:rPr>
              <a:t>call() method (custom example)</a:t>
            </a:r>
            <a:endParaRPr b="1" i="1"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b="1" lang="en" sz="1100">
                <a:solidFill>
                  <a:srgbClr val="4A86E8"/>
                </a:solidFill>
                <a:latin typeface="Google Sans"/>
                <a:ea typeface="Google Sans"/>
                <a:cs typeface="Google Sans"/>
                <a:sym typeface="Google Sans"/>
              </a:rPr>
              <a:t>This is where we add our preprocessing</a:t>
            </a:r>
            <a:r>
              <a:rPr lang="en" sz="1100">
                <a:solidFill>
                  <a:schemeClr val="dk1"/>
                </a:solidFill>
                <a:latin typeface="Google Sans"/>
                <a:ea typeface="Google Sans"/>
                <a:cs typeface="Google Sans"/>
                <a:sym typeface="Google Sans"/>
              </a:rPr>
              <a:t>. The parameter inputs is the input tensor to the layer during training and prediction. A TF tensor object implements polymorphism to overload operators. We use the overloaded division operator, which will broadcast the division operation across the entire tensor --thus each element will be divided by 255.0.</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latin typeface="Google Sans"/>
                <a:ea typeface="Google Sans"/>
                <a:cs typeface="Google Sans"/>
                <a:sym typeface="Google Sans"/>
              </a:rPr>
              <a:t>Finally, </a:t>
            </a:r>
            <a:r>
              <a:rPr b="1" lang="en" sz="1100">
                <a:solidFill>
                  <a:srgbClr val="4A86E8"/>
                </a:solidFill>
                <a:latin typeface="Google Sans"/>
                <a:ea typeface="Google Sans"/>
                <a:cs typeface="Google Sans"/>
                <a:sym typeface="Google Sans"/>
              </a:rPr>
              <a:t>we add the decorator @tf.function to tell TensorFlow AutoGraph to convert convert the Python code in this method to graph operations in the model</a:t>
            </a:r>
            <a:r>
              <a:rPr lang="en" sz="1100">
                <a:solidFill>
                  <a:schemeClr val="dk1"/>
                </a:solidFill>
                <a:latin typeface="Google Sans"/>
                <a:ea typeface="Google Sans"/>
                <a:cs typeface="Google Sans"/>
                <a:sym typeface="Google Sans"/>
              </a:rPr>
              <a:t>.</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49"/>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Move Preprocessing into the Graph</a:t>
            </a:r>
            <a:endParaRPr>
              <a:solidFill>
                <a:srgbClr val="38761D"/>
              </a:solidFill>
              <a:latin typeface="Google Sans"/>
              <a:ea typeface="Google Sans"/>
              <a:cs typeface="Google Sans"/>
              <a:sym typeface="Google Sans"/>
            </a:endParaRPr>
          </a:p>
        </p:txBody>
      </p:sp>
      <p:pic>
        <p:nvPicPr>
          <p:cNvPr id="471" name="Google Shape;471;p49"/>
          <p:cNvPicPr preferRelativeResize="0"/>
          <p:nvPr/>
        </p:nvPicPr>
        <p:blipFill>
          <a:blip r:embed="rId3">
            <a:alphaModFix/>
          </a:blip>
          <a:stretch>
            <a:fillRect/>
          </a:stretch>
        </p:blipFill>
        <p:spPr>
          <a:xfrm>
            <a:off x="0" y="0"/>
            <a:ext cx="1466275" cy="730575"/>
          </a:xfrm>
          <a:prstGeom prst="rect">
            <a:avLst/>
          </a:prstGeom>
          <a:noFill/>
          <a:ln>
            <a:noFill/>
          </a:ln>
        </p:spPr>
      </p:pic>
      <p:sp>
        <p:nvSpPr>
          <p:cNvPr id="472" name="Google Shape;472;p49"/>
          <p:cNvSpPr txBox="1"/>
          <p:nvPr/>
        </p:nvSpPr>
        <p:spPr>
          <a:xfrm>
            <a:off x="794050" y="672050"/>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Subclassing for Custom Data Preprocessing Layer - New Model</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latin typeface="Google Sans"/>
                <a:ea typeface="Google Sans"/>
                <a:cs typeface="Google Sans"/>
                <a:sym typeface="Google Sans"/>
              </a:rPr>
              <a:t>Let's build a model to train on the MNIST dataset. We will keep it really basic:</a:t>
            </a:r>
            <a:br>
              <a:rPr lang="en" sz="1100">
                <a:solidFill>
                  <a:schemeClr val="dk1"/>
                </a:solidFill>
                <a:latin typeface="Google Sans"/>
                <a:ea typeface="Google Sans"/>
                <a:cs typeface="Google Sans"/>
                <a:sym typeface="Google Sans"/>
              </a:rPr>
            </a:br>
            <a:endParaRPr sz="1100">
              <a:solidFill>
                <a:schemeClr val="dk1"/>
              </a:solidFill>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highlight>
                  <a:srgbClr val="FFFFFF"/>
                </a:highlight>
                <a:latin typeface="Google Sans"/>
                <a:ea typeface="Google Sans"/>
                <a:cs typeface="Google Sans"/>
                <a:sym typeface="Google Sans"/>
              </a:rPr>
              <a:t>1. Use the Functional API method for defining the model.</a:t>
            </a:r>
            <a:endParaRPr sz="11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highlight>
                  <a:srgbClr val="FFFFFF"/>
                </a:highlight>
                <a:latin typeface="Google Sans"/>
                <a:ea typeface="Google Sans"/>
                <a:cs typeface="Google Sans"/>
                <a:sym typeface="Google Sans"/>
              </a:rPr>
              <a:t>2. Make the first layer of our model the custom preprocessing layer.</a:t>
            </a:r>
            <a:endParaRPr sz="11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highlight>
                  <a:srgbClr val="FFFFFF"/>
                </a:highlight>
                <a:latin typeface="Google Sans"/>
                <a:ea typeface="Google Sans"/>
                <a:cs typeface="Google Sans"/>
                <a:sym typeface="Google Sans"/>
              </a:rPr>
              <a:t>3. The remaining layers are a basic DNN for MNIST.</a:t>
            </a:r>
            <a:endParaRPr sz="1100">
              <a:solidFill>
                <a:schemeClr val="dk1"/>
              </a:solidFill>
              <a:highlight>
                <a:srgbClr val="FFFFFF"/>
              </a:highlight>
              <a:latin typeface="Google Sans"/>
              <a:ea typeface="Google Sans"/>
              <a:cs typeface="Google Sans"/>
              <a:sym typeface="Google Sans"/>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473" name="Google Shape;473;p49"/>
          <p:cNvGraphicFramePr/>
          <p:nvPr/>
        </p:nvGraphicFramePr>
        <p:xfrm>
          <a:off x="1635563" y="2112425"/>
          <a:ext cx="3000000" cy="3000000"/>
        </p:xfrm>
        <a:graphic>
          <a:graphicData uri="http://schemas.openxmlformats.org/drawingml/2006/table">
            <a:tbl>
              <a:tblPr>
                <a:noFill/>
                <a:tableStyleId>{F9C9B22F-AEFE-4231-8040-87D956D7C81A}</a:tableStyleId>
              </a:tblPr>
              <a:tblGrid>
                <a:gridCol w="5031525"/>
              </a:tblGrid>
              <a:tr h="2953475">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Create the input vector for 28x28 MNIST images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inputs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i="1" sz="1000">
                        <a:solidFill>
                          <a:srgbClr val="408080"/>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The first layer is the preprocessing layer, which is bound to the input vector</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b="1" lang="en" sz="1000">
                          <a:solidFill>
                            <a:srgbClr val="333333"/>
                          </a:solidFill>
                          <a:highlight>
                            <a:srgbClr val="F7F7F7"/>
                          </a:highlight>
                        </a:rPr>
                        <a:t>x </a:t>
                      </a:r>
                      <a:r>
                        <a:rPr b="1" lang="en" sz="1000">
                          <a:solidFill>
                            <a:srgbClr val="666666"/>
                          </a:solidFill>
                          <a:highlight>
                            <a:srgbClr val="F7F7F7"/>
                          </a:highlight>
                        </a:rPr>
                        <a:t>=</a:t>
                      </a:r>
                      <a:r>
                        <a:rPr b="1" lang="en" sz="1000">
                          <a:solidFill>
                            <a:srgbClr val="333333"/>
                          </a:solidFill>
                          <a:highlight>
                            <a:srgbClr val="F7F7F7"/>
                          </a:highlight>
                        </a:rPr>
                        <a:t> Normalize()(inputs)</a:t>
                      </a:r>
                      <a:endParaRPr b="1"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Next layer, we flatten the preprocessed input into a 1D vector</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00">
                          <a:solidFill>
                            <a:srgbClr val="333333"/>
                          </a:solidFill>
                          <a:highlight>
                            <a:srgbClr val="F7F7F7"/>
                          </a:highlight>
                        </a:rPr>
                        <a:t>x </a:t>
                      </a:r>
                      <a:r>
                        <a:rPr lang="en" sz="1000">
                          <a:solidFill>
                            <a:srgbClr val="666666"/>
                          </a:solidFill>
                          <a:highlight>
                            <a:srgbClr val="F7F7F7"/>
                          </a:highlight>
                        </a:rPr>
                        <a:t>=</a:t>
                      </a:r>
                      <a:r>
                        <a:rPr lang="en" sz="1000">
                          <a:solidFill>
                            <a:srgbClr val="333333"/>
                          </a:solidFill>
                          <a:highlight>
                            <a:srgbClr val="F7F7F7"/>
                          </a:highlight>
                        </a:rPr>
                        <a:t> Flatten()(x)</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Create a hidden dense layer of 128 nodes</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00">
                          <a:solidFill>
                            <a:srgbClr val="333333"/>
                          </a:solidFill>
                          <a:highlight>
                            <a:srgbClr val="F7F7F7"/>
                          </a:highlight>
                        </a:rPr>
                        <a:t>x </a:t>
                      </a:r>
                      <a:r>
                        <a:rPr lang="en" sz="1000">
                          <a:solidFill>
                            <a:srgbClr val="666666"/>
                          </a:solidFill>
                          <a:highlight>
                            <a:srgbClr val="F7F7F7"/>
                          </a:highlight>
                        </a:rPr>
                        <a:t>=</a:t>
                      </a:r>
                      <a:r>
                        <a:rPr lang="en" sz="1000">
                          <a:solidFill>
                            <a:srgbClr val="333333"/>
                          </a:solidFill>
                          <a:highlight>
                            <a:srgbClr val="F7F7F7"/>
                          </a:highlight>
                        </a:rPr>
                        <a:t> Dense(</a:t>
                      </a:r>
                      <a:r>
                        <a:rPr lang="en" sz="1000">
                          <a:solidFill>
                            <a:srgbClr val="666666"/>
                          </a:solidFill>
                          <a:highlight>
                            <a:srgbClr val="F7F7F7"/>
                          </a:highlight>
                        </a:rPr>
                        <a:t>128</a:t>
                      </a:r>
                      <a:r>
                        <a:rPr lang="en" sz="1000">
                          <a:solidFill>
                            <a:srgbClr val="333333"/>
                          </a:solidFill>
                          <a:highlight>
                            <a:srgbClr val="F7F7F7"/>
                          </a:highlight>
                        </a:rPr>
                        <a:t>, activation</a:t>
                      </a:r>
                      <a:r>
                        <a:rPr lang="en" sz="1000">
                          <a:solidFill>
                            <a:srgbClr val="666666"/>
                          </a:solidFill>
                          <a:highlight>
                            <a:srgbClr val="F7F7F7"/>
                          </a:highlight>
                        </a:rPr>
                        <a:t>=</a:t>
                      </a:r>
                      <a:r>
                        <a:rPr lang="en" sz="1000">
                          <a:solidFill>
                            <a:srgbClr val="BA2121"/>
                          </a:solidFill>
                          <a:highlight>
                            <a:srgbClr val="F7F7F7"/>
                          </a:highlight>
                        </a:rPr>
                        <a:t>'relu'</a:t>
                      </a:r>
                      <a:r>
                        <a:rPr lang="en" sz="1000">
                          <a:solidFill>
                            <a:srgbClr val="333333"/>
                          </a:solidFill>
                          <a:highlight>
                            <a:srgbClr val="F7F7F7"/>
                          </a:highlight>
                        </a:rPr>
                        <a:t>)(x)</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Create an output layer for classifying the 10 digits</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00">
                          <a:solidFill>
                            <a:srgbClr val="333333"/>
                          </a:solidFill>
                          <a:highlight>
                            <a:srgbClr val="F7F7F7"/>
                          </a:highlight>
                        </a:rPr>
                        <a:t>outputs </a:t>
                      </a:r>
                      <a:r>
                        <a:rPr lang="en" sz="1000">
                          <a:solidFill>
                            <a:srgbClr val="666666"/>
                          </a:solidFill>
                          <a:highlight>
                            <a:srgbClr val="F7F7F7"/>
                          </a:highlight>
                        </a:rPr>
                        <a:t>=</a:t>
                      </a:r>
                      <a:r>
                        <a:rPr lang="en" sz="1000">
                          <a:solidFill>
                            <a:srgbClr val="333333"/>
                          </a:solidFill>
                          <a:highlight>
                            <a:srgbClr val="F7F7F7"/>
                          </a:highlight>
                        </a:rPr>
                        <a:t> Dense(</a:t>
                      </a:r>
                      <a:r>
                        <a:rPr lang="en" sz="1000">
                          <a:solidFill>
                            <a:srgbClr val="666666"/>
                          </a:solidFill>
                          <a:highlight>
                            <a:srgbClr val="F7F7F7"/>
                          </a:highlight>
                        </a:rPr>
                        <a:t>10</a:t>
                      </a:r>
                      <a:r>
                        <a:rPr lang="en" sz="1000">
                          <a:solidFill>
                            <a:srgbClr val="333333"/>
                          </a:solidFill>
                          <a:highlight>
                            <a:srgbClr val="F7F7F7"/>
                          </a:highlight>
                        </a:rPr>
                        <a:t>, activation</a:t>
                      </a:r>
                      <a:r>
                        <a:rPr lang="en" sz="1000">
                          <a:solidFill>
                            <a:srgbClr val="666666"/>
                          </a:solidFill>
                          <a:highlight>
                            <a:srgbClr val="F7F7F7"/>
                          </a:highlight>
                        </a:rPr>
                        <a:t>=</a:t>
                      </a:r>
                      <a:r>
                        <a:rPr lang="en" sz="1000">
                          <a:solidFill>
                            <a:srgbClr val="BA2121"/>
                          </a:solidFill>
                          <a:highlight>
                            <a:srgbClr val="F7F7F7"/>
                          </a:highlight>
                        </a:rPr>
                        <a:t>'softmax'</a:t>
                      </a:r>
                      <a:r>
                        <a:rPr lang="en" sz="1000">
                          <a:solidFill>
                            <a:srgbClr val="333333"/>
                          </a:solidFill>
                          <a:highlight>
                            <a:srgbClr val="F7F7F7"/>
                          </a:highlight>
                        </a:rPr>
                        <a:t>)(x)</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Instantiate the model</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00">
                          <a:solidFill>
                            <a:srgbClr val="333333"/>
                          </a:solidFill>
                          <a:highlight>
                            <a:srgbClr val="F7F7F7"/>
                          </a:highlight>
                        </a:rPr>
                        <a:t>model </a:t>
                      </a:r>
                      <a:r>
                        <a:rPr lang="en" sz="1000">
                          <a:solidFill>
                            <a:srgbClr val="666666"/>
                          </a:solidFill>
                          <a:highlight>
                            <a:srgbClr val="F7F7F7"/>
                          </a:highlight>
                        </a:rPr>
                        <a:t>=</a:t>
                      </a:r>
                      <a:r>
                        <a:rPr lang="en" sz="1000">
                          <a:solidFill>
                            <a:srgbClr val="333333"/>
                          </a:solidFill>
                          <a:highlight>
                            <a:srgbClr val="F7F7F7"/>
                          </a:highlight>
                        </a:rPr>
                        <a:t> Model(inputs, outputs)</a:t>
                      </a:r>
                      <a:endParaRPr sz="10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
        <p:nvSpPr>
          <p:cNvPr id="474" name="Google Shape;474;p49"/>
          <p:cNvSpPr/>
          <p:nvPr/>
        </p:nvSpPr>
        <p:spPr>
          <a:xfrm rot="1099343">
            <a:off x="955555" y="2521209"/>
            <a:ext cx="482881" cy="677551"/>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9"/>
          <p:cNvSpPr/>
          <p:nvPr/>
        </p:nvSpPr>
        <p:spPr>
          <a:xfrm>
            <a:off x="1532700" y="2764425"/>
            <a:ext cx="1576800" cy="3750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50"/>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Move Preprocessing into the Graph</a:t>
            </a:r>
            <a:endParaRPr>
              <a:solidFill>
                <a:srgbClr val="38761D"/>
              </a:solidFill>
              <a:latin typeface="Google Sans"/>
              <a:ea typeface="Google Sans"/>
              <a:cs typeface="Google Sans"/>
              <a:sym typeface="Google Sans"/>
            </a:endParaRPr>
          </a:p>
        </p:txBody>
      </p:sp>
      <p:pic>
        <p:nvPicPr>
          <p:cNvPr id="481" name="Google Shape;481;p50"/>
          <p:cNvPicPr preferRelativeResize="0"/>
          <p:nvPr/>
        </p:nvPicPr>
        <p:blipFill>
          <a:blip r:embed="rId3">
            <a:alphaModFix/>
          </a:blip>
          <a:stretch>
            <a:fillRect/>
          </a:stretch>
        </p:blipFill>
        <p:spPr>
          <a:xfrm>
            <a:off x="0" y="0"/>
            <a:ext cx="1466275" cy="730575"/>
          </a:xfrm>
          <a:prstGeom prst="rect">
            <a:avLst/>
          </a:prstGeom>
          <a:noFill/>
          <a:ln>
            <a:noFill/>
          </a:ln>
        </p:spPr>
      </p:pic>
      <p:sp>
        <p:nvSpPr>
          <p:cNvPr id="482" name="Google Shape;482;p50"/>
          <p:cNvSpPr txBox="1"/>
          <p:nvPr/>
        </p:nvSpPr>
        <p:spPr>
          <a:xfrm>
            <a:off x="794050" y="672050"/>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Subclassing for Custom Data Preprocessing Layer - Existing Model (Pre-stem)</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latin typeface="Google Sans"/>
                <a:ea typeface="Google Sans"/>
                <a:cs typeface="Google Sans"/>
                <a:sym typeface="Google Sans"/>
              </a:rPr>
              <a:t>Let's build a model to train on the MNIST dataset. We will keep it really basic:</a:t>
            </a:r>
            <a:br>
              <a:rPr lang="en" sz="1100">
                <a:solidFill>
                  <a:schemeClr val="dk1"/>
                </a:solidFill>
                <a:latin typeface="Google Sans"/>
                <a:ea typeface="Google Sans"/>
                <a:cs typeface="Google Sans"/>
                <a:sym typeface="Google Sans"/>
              </a:rPr>
            </a:br>
            <a:endParaRPr sz="1100">
              <a:solidFill>
                <a:schemeClr val="dk1"/>
              </a:solidFill>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highlight>
                  <a:srgbClr val="FFFFFF"/>
                </a:highlight>
                <a:latin typeface="Google Sans"/>
                <a:ea typeface="Google Sans"/>
                <a:cs typeface="Google Sans"/>
                <a:sym typeface="Google Sans"/>
              </a:rPr>
              <a:t>1. Use the Sequential API method for defining the model.</a:t>
            </a:r>
            <a:endParaRPr sz="11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highlight>
                  <a:srgbClr val="FFFFFF"/>
                </a:highlight>
                <a:latin typeface="Google Sans"/>
                <a:ea typeface="Google Sans"/>
                <a:cs typeface="Google Sans"/>
                <a:sym typeface="Google Sans"/>
              </a:rPr>
              <a:t>2. Make the first layer of our model the custom preprocessing layer.</a:t>
            </a:r>
            <a:endParaRPr sz="11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highlight>
                  <a:srgbClr val="FFFFFF"/>
                </a:highlight>
                <a:latin typeface="Google Sans"/>
                <a:ea typeface="Google Sans"/>
                <a:cs typeface="Google Sans"/>
                <a:sym typeface="Google Sans"/>
              </a:rPr>
              <a:t>3. The remaining layers are an existing DNN model for MNIST</a:t>
            </a:r>
            <a:endParaRPr sz="1100">
              <a:solidFill>
                <a:schemeClr val="dk1"/>
              </a:solidFill>
              <a:highlight>
                <a:srgbClr val="FFFFFF"/>
              </a:highlight>
              <a:latin typeface="Google Sans"/>
              <a:ea typeface="Google Sans"/>
              <a:cs typeface="Google Sans"/>
              <a:sym typeface="Google Sans"/>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483" name="Google Shape;483;p50"/>
          <p:cNvGraphicFramePr/>
          <p:nvPr/>
        </p:nvGraphicFramePr>
        <p:xfrm>
          <a:off x="1334300" y="2286075"/>
          <a:ext cx="3000000" cy="3000000"/>
        </p:xfrm>
        <a:graphic>
          <a:graphicData uri="http://schemas.openxmlformats.org/drawingml/2006/table">
            <a:tbl>
              <a:tblPr>
                <a:noFill/>
                <a:tableStyleId>{F9C9B22F-AEFE-4231-8040-87D956D7C81A}</a:tableStyleId>
              </a:tblPr>
              <a:tblGrid>
                <a:gridCol w="5920625"/>
              </a:tblGrid>
              <a:tr h="2211925">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existing pre-retained model</a:t>
                      </a:r>
                      <a:endParaRPr sz="1000">
                        <a:solidFill>
                          <a:srgbClr val="455A64"/>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model = blah, blah</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Create a wrapper model to attach the pre-stem to an existing model</a:t>
                      </a:r>
                      <a:endParaRPr i="1" sz="1000">
                        <a:solidFill>
                          <a:srgbClr val="408080"/>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wrapper_model = Sequential()</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The first layer is the preprocessing layer, which is bound to the input vector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wrapper_model.add(</a:t>
                      </a:r>
                      <a:r>
                        <a:rPr b="1" lang="en" sz="1000">
                          <a:solidFill>
                            <a:schemeClr val="dk1"/>
                          </a:solidFill>
                        </a:rPr>
                        <a:t>Normalize(input_shape=(28, 28)</a:t>
                      </a:r>
                      <a:r>
                        <a:rPr lang="en" sz="1000">
                          <a:solidFill>
                            <a:schemeClr val="dk1"/>
                          </a:solidFill>
                        </a:rPr>
                        <a: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Add the existing model to the prestem</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00">
                          <a:solidFill>
                            <a:srgbClr val="333333"/>
                          </a:solidFill>
                          <a:highlight>
                            <a:srgbClr val="F7F7F7"/>
                          </a:highlight>
                        </a:rPr>
                        <a:t>wrapper_model.add(model)</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Compile the wrapper model</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00">
                          <a:solidFill>
                            <a:srgbClr val="333333"/>
                          </a:solidFill>
                          <a:highlight>
                            <a:srgbClr val="F7F7F7"/>
                          </a:highlight>
                        </a:rPr>
                        <a:t>wrapper_model</a:t>
                      </a:r>
                      <a:r>
                        <a:rPr lang="en" sz="1000">
                          <a:solidFill>
                            <a:srgbClr val="666666"/>
                          </a:solidFill>
                          <a:highlight>
                            <a:srgbClr val="F7F7F7"/>
                          </a:highlight>
                        </a:rPr>
                        <a:t>.</a:t>
                      </a:r>
                      <a:r>
                        <a:rPr lang="en" sz="1000">
                          <a:solidFill>
                            <a:srgbClr val="333333"/>
                          </a:solidFill>
                          <a:highlight>
                            <a:srgbClr val="F7F7F7"/>
                          </a:highlight>
                        </a:rPr>
                        <a:t>compile(loss</a:t>
                      </a:r>
                      <a:r>
                        <a:rPr lang="en" sz="1000">
                          <a:solidFill>
                            <a:srgbClr val="666666"/>
                          </a:solidFill>
                          <a:highlight>
                            <a:srgbClr val="F7F7F7"/>
                          </a:highlight>
                        </a:rPr>
                        <a:t>=</a:t>
                      </a:r>
                      <a:r>
                        <a:rPr lang="en" sz="1000">
                          <a:solidFill>
                            <a:srgbClr val="BA2121"/>
                          </a:solidFill>
                          <a:highlight>
                            <a:srgbClr val="F7F7F7"/>
                          </a:highlight>
                        </a:rPr>
                        <a:t>'sparse_categorical_crossentropy'</a:t>
                      </a:r>
                      <a:r>
                        <a:rPr lang="en" sz="1000">
                          <a:solidFill>
                            <a:srgbClr val="333333"/>
                          </a:solidFill>
                          <a:highlight>
                            <a:srgbClr val="F7F7F7"/>
                          </a:highlight>
                        </a:rPr>
                        <a:t>, optimizer</a:t>
                      </a:r>
                      <a:r>
                        <a:rPr lang="en" sz="1000">
                          <a:solidFill>
                            <a:srgbClr val="666666"/>
                          </a:solidFill>
                          <a:highlight>
                            <a:srgbClr val="F7F7F7"/>
                          </a:highlight>
                        </a:rPr>
                        <a:t>=</a:t>
                      </a:r>
                      <a:r>
                        <a:rPr lang="en" sz="1000">
                          <a:solidFill>
                            <a:srgbClr val="BA2121"/>
                          </a:solidFill>
                          <a:highlight>
                            <a:srgbClr val="F7F7F7"/>
                          </a:highlight>
                        </a:rPr>
                        <a:t>'adam'</a:t>
                      </a:r>
                      <a:r>
                        <a:rPr lang="en" sz="1000">
                          <a:solidFill>
                            <a:srgbClr val="333333"/>
                          </a:solidFill>
                          <a:highlight>
                            <a:srgbClr val="F7F7F7"/>
                          </a:highlight>
                        </a:rPr>
                        <a:t>, metrics</a:t>
                      </a:r>
                      <a:r>
                        <a:rPr lang="en" sz="1000">
                          <a:solidFill>
                            <a:srgbClr val="666666"/>
                          </a:solidFill>
                          <a:highlight>
                            <a:srgbClr val="F7F7F7"/>
                          </a:highlight>
                        </a:rPr>
                        <a:t>=</a:t>
                      </a:r>
                      <a:r>
                        <a:rPr lang="en" sz="1000">
                          <a:solidFill>
                            <a:srgbClr val="333333"/>
                          </a:solidFill>
                          <a:highlight>
                            <a:srgbClr val="F7F7F7"/>
                          </a:highlight>
                        </a:rPr>
                        <a:t>[</a:t>
                      </a:r>
                      <a:r>
                        <a:rPr lang="en" sz="1000">
                          <a:solidFill>
                            <a:srgbClr val="BA2121"/>
                          </a:solidFill>
                          <a:highlight>
                            <a:srgbClr val="F7F7F7"/>
                          </a:highlight>
                        </a:rPr>
                        <a:t>'acc'</a:t>
                      </a:r>
                      <a:r>
                        <a:rPr lang="en" sz="1000">
                          <a:solidFill>
                            <a:srgbClr val="333333"/>
                          </a:solidFill>
                          <a:highlight>
                            <a:srgbClr val="F7F7F7"/>
                          </a:highlight>
                        </a:rPr>
                        <a:t>])</a:t>
                      </a:r>
                      <a:endParaRPr sz="1000">
                        <a:solidFill>
                          <a:srgbClr val="333333"/>
                        </a:solidFill>
                        <a:highlight>
                          <a:srgbClr val="F7F7F7"/>
                        </a:highlight>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
        <p:nvSpPr>
          <p:cNvPr id="484" name="Google Shape;484;p50"/>
          <p:cNvSpPr/>
          <p:nvPr/>
        </p:nvSpPr>
        <p:spPr>
          <a:xfrm rot="1099343">
            <a:off x="654280" y="3138434"/>
            <a:ext cx="482881" cy="677551"/>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0"/>
          <p:cNvSpPr/>
          <p:nvPr/>
        </p:nvSpPr>
        <p:spPr>
          <a:xfrm>
            <a:off x="2480575" y="3433075"/>
            <a:ext cx="2091300" cy="3750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51"/>
          <p:cNvSpPr txBox="1"/>
          <p:nvPr>
            <p:ph idx="1" type="body"/>
          </p:nvPr>
        </p:nvSpPr>
        <p:spPr>
          <a:xfrm>
            <a:off x="5207050" y="1514350"/>
            <a:ext cx="1904700" cy="10575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491" name="Google Shape;491;p51"/>
          <p:cNvSpPr/>
          <p:nvPr/>
        </p:nvSpPr>
        <p:spPr>
          <a:xfrm>
            <a:off x="4572000" y="457175"/>
            <a:ext cx="4576200" cy="469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1"/>
          <p:cNvSpPr txBox="1"/>
          <p:nvPr/>
        </p:nvSpPr>
        <p:spPr>
          <a:xfrm>
            <a:off x="2719975" y="1301375"/>
            <a:ext cx="6421200" cy="3820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800"/>
              </a:spcAft>
              <a:buNone/>
            </a:pPr>
            <a:r>
              <a:rPr lang="en" sz="40000">
                <a:solidFill>
                  <a:srgbClr val="FFFFFF"/>
                </a:solidFill>
                <a:latin typeface="Google Sans"/>
                <a:ea typeface="Google Sans"/>
                <a:cs typeface="Google Sans"/>
                <a:sym typeface="Google Sans"/>
              </a:rPr>
              <a:t>03</a:t>
            </a:r>
            <a:endParaRPr sz="40000">
              <a:solidFill>
                <a:srgbClr val="FFFFFF"/>
              </a:solidFill>
              <a:latin typeface="Google Sans"/>
              <a:ea typeface="Google Sans"/>
              <a:cs typeface="Google Sans"/>
              <a:sym typeface="Google Sans"/>
            </a:endParaRPr>
          </a:p>
        </p:txBody>
      </p:sp>
      <p:sp>
        <p:nvSpPr>
          <p:cNvPr id="493" name="Google Shape;493;p51"/>
          <p:cNvSpPr txBox="1"/>
          <p:nvPr>
            <p:ph type="title"/>
          </p:nvPr>
        </p:nvSpPr>
        <p:spPr>
          <a:xfrm>
            <a:off x="761950" y="2219400"/>
            <a:ext cx="3810000" cy="21144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000"/>
              <a:t>Build Data Augmentation into the Graph</a:t>
            </a:r>
            <a:endParaRPr sz="3000"/>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38761D"/>
                </a:solidFill>
                <a:latin typeface="Google Sans"/>
                <a:ea typeface="Google Sans"/>
                <a:cs typeface="Google Sans"/>
                <a:sym typeface="Google Sans"/>
              </a:rPr>
              <a:t>Build Data Augmentation</a:t>
            </a:r>
            <a:r>
              <a:rPr lang="en">
                <a:solidFill>
                  <a:srgbClr val="38761D"/>
                </a:solidFill>
                <a:latin typeface="Google Sans"/>
                <a:ea typeface="Google Sans"/>
                <a:cs typeface="Google Sans"/>
                <a:sym typeface="Google Sans"/>
              </a:rPr>
              <a:t> into the Graph</a:t>
            </a:r>
            <a:endParaRPr>
              <a:solidFill>
                <a:srgbClr val="38761D"/>
              </a:solidFill>
              <a:latin typeface="Google Sans"/>
              <a:ea typeface="Google Sans"/>
              <a:cs typeface="Google Sans"/>
              <a:sym typeface="Google Sans"/>
            </a:endParaRPr>
          </a:p>
        </p:txBody>
      </p:sp>
      <p:sp>
        <p:nvSpPr>
          <p:cNvPr id="499" name="Google Shape;499;p52"/>
          <p:cNvSpPr txBox="1"/>
          <p:nvPr/>
        </p:nvSpPr>
        <p:spPr>
          <a:xfrm>
            <a:off x="589600" y="1329775"/>
            <a:ext cx="7621200" cy="34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A86E8"/>
                </a:solidFill>
                <a:latin typeface="Google Sans"/>
                <a:ea typeface="Google Sans"/>
                <a:cs typeface="Google Sans"/>
                <a:sym typeface="Google Sans"/>
              </a:rPr>
              <a:t>BENEFITS (Summarize)</a:t>
            </a:r>
            <a:endParaRPr b="1">
              <a:solidFill>
                <a:srgbClr val="4A86E8"/>
              </a:solidFill>
              <a:latin typeface="Google Sans"/>
              <a:ea typeface="Google Sans"/>
              <a:cs typeface="Google Sans"/>
              <a:sym typeface="Google Sans"/>
            </a:endParaRPr>
          </a:p>
          <a:p>
            <a:pPr indent="0" lvl="0" marL="0" rtl="0" algn="l">
              <a:spcBef>
                <a:spcPts val="0"/>
              </a:spcBef>
              <a:spcAft>
                <a:spcPts val="0"/>
              </a:spcAft>
              <a:buNone/>
            </a:pPr>
            <a:r>
              <a:t/>
            </a:r>
            <a:endParaRPr>
              <a:latin typeface="Google Sans"/>
              <a:ea typeface="Google Sans"/>
              <a:cs typeface="Google Sans"/>
              <a:sym typeface="Google Sans"/>
            </a:endParaRPr>
          </a:p>
          <a:p>
            <a:pPr indent="-317500" lvl="0" marL="457200" rtl="0" algn="l">
              <a:spcBef>
                <a:spcPts val="0"/>
              </a:spcBef>
              <a:spcAft>
                <a:spcPts val="0"/>
              </a:spcAft>
              <a:buSzPts val="1400"/>
              <a:buFont typeface="Google Sans"/>
              <a:buChar char="●"/>
            </a:pPr>
            <a:r>
              <a:rPr lang="en">
                <a:latin typeface="Google Sans"/>
                <a:ea typeface="Google Sans"/>
                <a:cs typeface="Google Sans"/>
                <a:sym typeface="Google Sans"/>
              </a:rPr>
              <a:t>Maintains consistency in data augmentation when retraining.</a:t>
            </a:r>
            <a:endParaRPr>
              <a:latin typeface="Google Sans"/>
              <a:ea typeface="Google Sans"/>
              <a:cs typeface="Google Sans"/>
              <a:sym typeface="Google Sans"/>
            </a:endParaRPr>
          </a:p>
          <a:p>
            <a:pPr indent="0" lvl="0" marL="457200" rtl="0" algn="l">
              <a:spcBef>
                <a:spcPts val="0"/>
              </a:spcBef>
              <a:spcAft>
                <a:spcPts val="0"/>
              </a:spcAft>
              <a:buNone/>
            </a:pPr>
            <a:r>
              <a:t/>
            </a:r>
            <a:endParaRPr>
              <a:latin typeface="Google Sans"/>
              <a:ea typeface="Google Sans"/>
              <a:cs typeface="Google Sans"/>
              <a:sym typeface="Google Sans"/>
            </a:endParaRPr>
          </a:p>
          <a:p>
            <a:pPr indent="-317500" lvl="0" marL="457200" rtl="0" algn="l">
              <a:spcBef>
                <a:spcPts val="0"/>
              </a:spcBef>
              <a:spcAft>
                <a:spcPts val="0"/>
              </a:spcAft>
              <a:buSzPts val="1400"/>
              <a:buFont typeface="Google Sans"/>
              <a:buChar char="●"/>
            </a:pPr>
            <a:r>
              <a:rPr lang="en">
                <a:latin typeface="Google Sans"/>
                <a:ea typeface="Google Sans"/>
                <a:cs typeface="Google Sans"/>
                <a:sym typeface="Google Sans"/>
              </a:rPr>
              <a:t>Eliminates re-implementing data augmentation pipeline when model is reused (e.g., transfer learning)</a:t>
            </a:r>
            <a:endParaRPr>
              <a:latin typeface="Google Sans"/>
              <a:ea typeface="Google Sans"/>
              <a:cs typeface="Google Sans"/>
              <a:sym typeface="Google Sans"/>
            </a:endParaRPr>
          </a:p>
          <a:p>
            <a:pPr indent="0" lvl="0" marL="0" rtl="0" algn="l">
              <a:spcBef>
                <a:spcPts val="0"/>
              </a:spcBef>
              <a:spcAft>
                <a:spcPts val="0"/>
              </a:spcAft>
              <a:buNone/>
            </a:pPr>
            <a:r>
              <a:t/>
            </a:r>
            <a:endParaRPr>
              <a:latin typeface="Google Sans"/>
              <a:ea typeface="Google Sans"/>
              <a:cs typeface="Google Sans"/>
              <a:sym typeface="Google Sans"/>
            </a:endParaRPr>
          </a:p>
          <a:p>
            <a:pPr indent="-317500" lvl="0" marL="457200" rtl="0" algn="l">
              <a:spcBef>
                <a:spcPts val="0"/>
              </a:spcBef>
              <a:spcAft>
                <a:spcPts val="0"/>
              </a:spcAft>
              <a:buSzPts val="1400"/>
              <a:buFont typeface="Google Sans"/>
              <a:buChar char="●"/>
            </a:pPr>
            <a:r>
              <a:rPr lang="en" u="sng">
                <a:latin typeface="Google Sans"/>
                <a:ea typeface="Google Sans"/>
                <a:cs typeface="Google Sans"/>
                <a:sym typeface="Google Sans"/>
              </a:rPr>
              <a:t>Can be added as a pre-stem group to existing models! I.e., plug-n-play data augmentation pipelines.</a:t>
            </a:r>
            <a:endParaRPr u="sng">
              <a:latin typeface="Google Sans"/>
              <a:ea typeface="Google Sans"/>
              <a:cs typeface="Google Sans"/>
              <a:sym typeface="Google San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500" name="Google Shape;500;p52"/>
          <p:cNvPicPr preferRelativeResize="0"/>
          <p:nvPr/>
        </p:nvPicPr>
        <p:blipFill>
          <a:blip r:embed="rId3">
            <a:alphaModFix/>
          </a:blip>
          <a:stretch>
            <a:fillRect/>
          </a:stretch>
        </p:blipFill>
        <p:spPr>
          <a:xfrm>
            <a:off x="0" y="0"/>
            <a:ext cx="1374225" cy="684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5"/>
          <p:cNvSpPr txBox="1"/>
          <p:nvPr>
            <p:ph idx="1" type="body"/>
          </p:nvPr>
        </p:nvSpPr>
        <p:spPr>
          <a:xfrm>
            <a:off x="5207050" y="1514350"/>
            <a:ext cx="1904700" cy="10575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254" name="Google Shape;254;p35"/>
          <p:cNvSpPr/>
          <p:nvPr/>
        </p:nvSpPr>
        <p:spPr>
          <a:xfrm>
            <a:off x="4572000" y="457175"/>
            <a:ext cx="4576200" cy="469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txBox="1"/>
          <p:nvPr/>
        </p:nvSpPr>
        <p:spPr>
          <a:xfrm>
            <a:off x="2719975" y="1301375"/>
            <a:ext cx="6421200" cy="3820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800"/>
              </a:spcAft>
              <a:buNone/>
            </a:pPr>
            <a:r>
              <a:rPr lang="en" sz="40000">
                <a:solidFill>
                  <a:srgbClr val="FFFFFF"/>
                </a:solidFill>
                <a:latin typeface="Google Sans"/>
                <a:ea typeface="Google Sans"/>
                <a:cs typeface="Google Sans"/>
                <a:sym typeface="Google Sans"/>
              </a:rPr>
              <a:t>01</a:t>
            </a:r>
            <a:endParaRPr sz="40000">
              <a:solidFill>
                <a:srgbClr val="FFFFFF"/>
              </a:solidFill>
              <a:latin typeface="Google Sans"/>
              <a:ea typeface="Google Sans"/>
              <a:cs typeface="Google Sans"/>
              <a:sym typeface="Google Sans"/>
            </a:endParaRPr>
          </a:p>
        </p:txBody>
      </p:sp>
      <p:sp>
        <p:nvSpPr>
          <p:cNvPr id="256" name="Google Shape;256;p35"/>
          <p:cNvSpPr txBox="1"/>
          <p:nvPr>
            <p:ph type="title"/>
          </p:nvPr>
        </p:nvSpPr>
        <p:spPr>
          <a:xfrm>
            <a:off x="761950" y="2219400"/>
            <a:ext cx="3810000" cy="21144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sz="3000"/>
          </a:p>
          <a:p>
            <a:pPr indent="0" lvl="0" marL="0" rtl="0" algn="l">
              <a:spcBef>
                <a:spcPts val="0"/>
              </a:spcBef>
              <a:spcAft>
                <a:spcPts val="0"/>
              </a:spcAft>
              <a:buNone/>
            </a:pPr>
            <a:r>
              <a:rPr lang="en"/>
              <a:t>Infrastructure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53"/>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Build</a:t>
            </a:r>
            <a:r>
              <a:rPr lang="en">
                <a:solidFill>
                  <a:srgbClr val="38761D"/>
                </a:solidFill>
                <a:latin typeface="Google Sans"/>
                <a:ea typeface="Google Sans"/>
                <a:cs typeface="Google Sans"/>
                <a:sym typeface="Google Sans"/>
              </a:rPr>
              <a:t> Data Augmentation into the Graph</a:t>
            </a:r>
            <a:endParaRPr>
              <a:solidFill>
                <a:srgbClr val="38761D"/>
              </a:solidFill>
              <a:latin typeface="Google Sans"/>
              <a:ea typeface="Google Sans"/>
              <a:cs typeface="Google Sans"/>
              <a:sym typeface="Google Sans"/>
            </a:endParaRPr>
          </a:p>
        </p:txBody>
      </p:sp>
      <p:pic>
        <p:nvPicPr>
          <p:cNvPr id="506" name="Google Shape;506;p53"/>
          <p:cNvPicPr preferRelativeResize="0"/>
          <p:nvPr/>
        </p:nvPicPr>
        <p:blipFill>
          <a:blip r:embed="rId3">
            <a:alphaModFix/>
          </a:blip>
          <a:stretch>
            <a:fillRect/>
          </a:stretch>
        </p:blipFill>
        <p:spPr>
          <a:xfrm>
            <a:off x="0" y="0"/>
            <a:ext cx="1146500" cy="571250"/>
          </a:xfrm>
          <a:prstGeom prst="rect">
            <a:avLst/>
          </a:prstGeom>
          <a:noFill/>
          <a:ln>
            <a:noFill/>
          </a:ln>
        </p:spPr>
      </p:pic>
      <p:sp>
        <p:nvSpPr>
          <p:cNvPr id="507" name="Google Shape;507;p53"/>
          <p:cNvSpPr txBox="1"/>
          <p:nvPr/>
        </p:nvSpPr>
        <p:spPr>
          <a:xfrm>
            <a:off x="794050" y="849125"/>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Subclassing for Custom Data Augmentation Layer</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latin typeface="Google Sans"/>
                <a:ea typeface="Google Sans"/>
                <a:cs typeface="Google Sans"/>
                <a:sym typeface="Google Sans"/>
              </a:rPr>
              <a:t>In the code below, we subclass a custom layer for doing data augmentation of the input, and where the augmentation is converted to graph operations in the model.</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t/>
            </a:r>
            <a:endParaRPr b="1" i="1" sz="1100">
              <a:solidFill>
                <a:schemeClr val="dk1"/>
              </a:solidFill>
              <a:highlight>
                <a:srgbClr val="FFFFFF"/>
              </a:highlight>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508" name="Google Shape;508;p53"/>
          <p:cNvGraphicFramePr/>
          <p:nvPr/>
        </p:nvGraphicFramePr>
        <p:xfrm>
          <a:off x="871375" y="1943875"/>
          <a:ext cx="3000000" cy="3000000"/>
        </p:xfrm>
        <a:graphic>
          <a:graphicData uri="http://schemas.openxmlformats.org/drawingml/2006/table">
            <a:tbl>
              <a:tblPr>
                <a:noFill/>
                <a:tableStyleId>{F9C9B22F-AEFE-4231-8040-87D956D7C81A}</a:tableStyleId>
              </a:tblPr>
              <a:tblGrid>
                <a:gridCol w="7401225"/>
              </a:tblGrid>
              <a:tr h="25570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class</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Mirror</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666666"/>
                          </a:solidFill>
                          <a:latin typeface="Consolas"/>
                          <a:ea typeface="Consolas"/>
                          <a:cs typeface="Consolas"/>
                          <a:sym typeface="Consolas"/>
                        </a:rPr>
                        <a:t># removed for BREVITY ….</a:t>
                      </a:r>
                      <a:endParaRPr sz="1000">
                        <a:solidFill>
                          <a:srgbClr val="666666"/>
                        </a:solidFill>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@tf</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function</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call</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self</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inputs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Handler for layer object is callable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latin typeface="Consolas"/>
                          <a:ea typeface="Consolas"/>
                          <a:cs typeface="Consolas"/>
                          <a:sym typeface="Consolas"/>
                        </a:rPr>
                        <a:t>self._tmp = inputs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mirror_inputs():</a:t>
                      </a:r>
                      <a:endParaRPr sz="10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latin typeface="Consolas"/>
                          <a:ea typeface="Consolas"/>
                          <a:cs typeface="Consolas"/>
                          <a:sym typeface="Consolas"/>
                        </a:rPr>
                        <a:t>            </a:t>
                      </a:r>
                      <a:r>
                        <a:rPr lang="en" sz="1000">
                          <a:solidFill>
                            <a:srgbClr val="666666"/>
                          </a:solidFill>
                          <a:latin typeface="Consolas"/>
                          <a:ea typeface="Consolas"/>
                          <a:cs typeface="Consolas"/>
                          <a:sym typeface="Consolas"/>
                        </a:rPr>
                        <a:t># Flip every other batch of images</a:t>
                      </a:r>
                      <a:endParaRPr sz="1000">
                        <a:solidFill>
                          <a:srgbClr val="666666"/>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if</a:t>
                      </a:r>
                      <a:r>
                        <a:rPr lang="en" sz="1000">
                          <a:latin typeface="Consolas"/>
                          <a:ea typeface="Consolas"/>
                          <a:cs typeface="Consolas"/>
                          <a:sym typeface="Consolas"/>
                        </a:rPr>
                        <a:t> self._flag:</a:t>
                      </a:r>
                      <a:endParaRPr sz="10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latin typeface="Consolas"/>
                          <a:ea typeface="Consolas"/>
                          <a:cs typeface="Consolas"/>
                          <a:sym typeface="Consolas"/>
                        </a:rPr>
                        <a:t>                self._flag = !self._flag</a:t>
                      </a:r>
                      <a:endParaRPr sz="10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latin typeface="Consolas"/>
                          <a:ea typeface="Consolas"/>
                          <a:cs typeface="Consolas"/>
                          <a:sym typeface="Consolas"/>
                        </a:rPr>
                        <a:t>                self._tmp = tf.image.flip_left_right(inputs)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self._tmp</a:t>
                      </a:r>
                      <a:endParaRPr sz="10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latin typeface="Consolas"/>
                          <a:ea typeface="Consolas"/>
                          <a:cs typeface="Consolas"/>
                          <a:sym typeface="Consolas"/>
                        </a:rPr>
                        <a:t>        </a:t>
                      </a:r>
                      <a:r>
                        <a:rPr lang="en" sz="1000">
                          <a:solidFill>
                            <a:srgbClr val="666666"/>
                          </a:solidFill>
                          <a:latin typeface="Consolas"/>
                          <a:ea typeface="Consolas"/>
                          <a:cs typeface="Consolas"/>
                          <a:sym typeface="Consolas"/>
                        </a:rPr>
                        <a:t># ENABLE mirror layer only when training</a:t>
                      </a:r>
                      <a:endParaRPr sz="1000">
                        <a:solidFill>
                          <a:srgbClr val="666666"/>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latin typeface="Consolas"/>
                          <a:ea typeface="Consolas"/>
                          <a:cs typeface="Consolas"/>
                          <a:sym typeface="Consolas"/>
                        </a:rPr>
                        <a:t>        K.in_train_phase(mirror_inputs, inputs, training)</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inputs</a:t>
                      </a:r>
                      <a:endParaRPr sz="10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
        <p:nvSpPr>
          <p:cNvPr id="509" name="Google Shape;509;p53"/>
          <p:cNvSpPr/>
          <p:nvPr/>
        </p:nvSpPr>
        <p:spPr>
          <a:xfrm>
            <a:off x="1329775" y="4086975"/>
            <a:ext cx="1323600" cy="8655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3"/>
          <p:cNvSpPr/>
          <p:nvPr/>
        </p:nvSpPr>
        <p:spPr>
          <a:xfrm rot="1099343">
            <a:off x="815405" y="3905034"/>
            <a:ext cx="482881" cy="677551"/>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3"/>
          <p:cNvSpPr txBox="1"/>
          <p:nvPr/>
        </p:nvSpPr>
        <p:spPr>
          <a:xfrm>
            <a:off x="158800" y="3688625"/>
            <a:ext cx="671400" cy="7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CC0000"/>
                </a:solidFill>
              </a:rPr>
              <a:t>Training mode only.</a:t>
            </a:r>
            <a:endParaRPr sz="1000">
              <a:solidFill>
                <a:srgbClr val="CC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54"/>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Build Data Augmentation</a:t>
            </a:r>
            <a:r>
              <a:rPr lang="en">
                <a:solidFill>
                  <a:srgbClr val="38761D"/>
                </a:solidFill>
                <a:latin typeface="Google Sans"/>
                <a:ea typeface="Google Sans"/>
                <a:cs typeface="Google Sans"/>
                <a:sym typeface="Google Sans"/>
              </a:rPr>
              <a:t> into the Graph</a:t>
            </a:r>
            <a:endParaRPr>
              <a:solidFill>
                <a:srgbClr val="38761D"/>
              </a:solidFill>
              <a:latin typeface="Google Sans"/>
              <a:ea typeface="Google Sans"/>
              <a:cs typeface="Google Sans"/>
              <a:sym typeface="Google Sans"/>
            </a:endParaRPr>
          </a:p>
        </p:txBody>
      </p:sp>
      <p:pic>
        <p:nvPicPr>
          <p:cNvPr id="517" name="Google Shape;517;p54"/>
          <p:cNvPicPr preferRelativeResize="0"/>
          <p:nvPr/>
        </p:nvPicPr>
        <p:blipFill>
          <a:blip r:embed="rId3">
            <a:alphaModFix/>
          </a:blip>
          <a:stretch>
            <a:fillRect/>
          </a:stretch>
        </p:blipFill>
        <p:spPr>
          <a:xfrm>
            <a:off x="0" y="0"/>
            <a:ext cx="1222425" cy="609075"/>
          </a:xfrm>
          <a:prstGeom prst="rect">
            <a:avLst/>
          </a:prstGeom>
          <a:noFill/>
          <a:ln>
            <a:noFill/>
          </a:ln>
        </p:spPr>
      </p:pic>
      <p:sp>
        <p:nvSpPr>
          <p:cNvPr id="518" name="Google Shape;518;p54"/>
          <p:cNvSpPr txBox="1"/>
          <p:nvPr/>
        </p:nvSpPr>
        <p:spPr>
          <a:xfrm>
            <a:off x="794050" y="849125"/>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Subclassing for Custom Data Augmentation Layer</a:t>
            </a:r>
            <a:endParaRPr sz="1100">
              <a:solidFill>
                <a:schemeClr val="dk1"/>
              </a:solidFill>
              <a:latin typeface="Google Sans"/>
              <a:ea typeface="Google Sans"/>
              <a:cs typeface="Google Sans"/>
              <a:sym typeface="Google Sans"/>
            </a:endParaRPr>
          </a:p>
          <a:p>
            <a:pPr indent="0" lvl="0" marL="0" rtl="0" algn="l">
              <a:spcBef>
                <a:spcPts val="2000"/>
              </a:spcBef>
              <a:spcAft>
                <a:spcPts val="0"/>
              </a:spcAft>
              <a:buNone/>
            </a:pPr>
            <a:r>
              <a:rPr b="1" i="1" lang="en" sz="1100">
                <a:solidFill>
                  <a:schemeClr val="dk1"/>
                </a:solidFill>
                <a:latin typeface="Google Sans"/>
                <a:ea typeface="Google Sans"/>
                <a:cs typeface="Google Sans"/>
                <a:sym typeface="Google Sans"/>
              </a:rPr>
              <a:t>call() method (custom example)</a:t>
            </a:r>
            <a:endParaRPr b="1" i="1"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b="1" lang="en" sz="1100">
                <a:solidFill>
                  <a:srgbClr val="4A86E8"/>
                </a:solidFill>
                <a:latin typeface="Google Sans"/>
                <a:ea typeface="Google Sans"/>
                <a:cs typeface="Google Sans"/>
                <a:sym typeface="Google Sans"/>
              </a:rPr>
              <a:t>This is where we add our data augmentation</a:t>
            </a:r>
            <a:r>
              <a:rPr lang="en" sz="1100">
                <a:solidFill>
                  <a:schemeClr val="dk1"/>
                </a:solidFill>
                <a:latin typeface="Google Sans"/>
                <a:ea typeface="Google Sans"/>
                <a:cs typeface="Google Sans"/>
                <a:sym typeface="Google Sans"/>
              </a:rPr>
              <a:t>. We use the TF method </a:t>
            </a:r>
            <a:r>
              <a:rPr b="1" lang="en" sz="1100">
                <a:solidFill>
                  <a:srgbClr val="4A86E8"/>
                </a:solidFill>
                <a:latin typeface="Google Sans"/>
                <a:ea typeface="Google Sans"/>
                <a:cs typeface="Google Sans"/>
                <a:sym typeface="Google Sans"/>
              </a:rPr>
              <a:t>tf.image.flip_left_right()</a:t>
            </a:r>
            <a:r>
              <a:rPr lang="en" sz="1000">
                <a:solidFill>
                  <a:schemeClr val="dk1"/>
                </a:solidFill>
                <a:latin typeface="Google Sans"/>
                <a:ea typeface="Google Sans"/>
                <a:cs typeface="Google Sans"/>
                <a:sym typeface="Google Sans"/>
              </a:rPr>
              <a:t> t</a:t>
            </a:r>
            <a:r>
              <a:rPr lang="en" sz="1100">
                <a:solidFill>
                  <a:schemeClr val="dk1"/>
                </a:solidFill>
                <a:latin typeface="Google Sans"/>
                <a:ea typeface="Google Sans"/>
                <a:cs typeface="Google Sans"/>
                <a:sym typeface="Google Sans"/>
              </a:rPr>
              <a:t>o flip a batch of tensors (images) on the vertical axis (mirror).</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latin typeface="Google Sans"/>
                <a:ea typeface="Google Sans"/>
                <a:cs typeface="Google Sans"/>
                <a:sym typeface="Google Sans"/>
              </a:rPr>
              <a:t>Note that we use a class variable ‘self.flag’ to alternate between batches whether we flip or use the original image tensors (images).</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latin typeface="Google Sans"/>
                <a:ea typeface="Google Sans"/>
                <a:cs typeface="Google Sans"/>
                <a:sym typeface="Google Sans"/>
              </a:rPr>
              <a:t>Finally, we use the TF backend method </a:t>
            </a:r>
            <a:r>
              <a:rPr b="1" lang="en" sz="1100">
                <a:solidFill>
                  <a:srgbClr val="4A86E8"/>
                </a:solidFill>
                <a:latin typeface="Google Sans"/>
                <a:ea typeface="Google Sans"/>
                <a:cs typeface="Google Sans"/>
                <a:sym typeface="Google Sans"/>
              </a:rPr>
              <a:t>K.in_train_phase()</a:t>
            </a:r>
            <a:r>
              <a:rPr lang="en" sz="1100">
                <a:solidFill>
                  <a:schemeClr val="dk1"/>
                </a:solidFill>
                <a:latin typeface="Google Sans"/>
                <a:ea typeface="Google Sans"/>
                <a:cs typeface="Google Sans"/>
                <a:sym typeface="Google Sans"/>
              </a:rPr>
              <a:t> to perform the operation only when training (not evaluation).</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55"/>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Build Data Augmentation</a:t>
            </a:r>
            <a:r>
              <a:rPr lang="en">
                <a:solidFill>
                  <a:srgbClr val="38761D"/>
                </a:solidFill>
                <a:latin typeface="Google Sans"/>
                <a:ea typeface="Google Sans"/>
                <a:cs typeface="Google Sans"/>
                <a:sym typeface="Google Sans"/>
              </a:rPr>
              <a:t> into the Graph</a:t>
            </a:r>
            <a:endParaRPr>
              <a:solidFill>
                <a:srgbClr val="38761D"/>
              </a:solidFill>
              <a:latin typeface="Google Sans"/>
              <a:ea typeface="Google Sans"/>
              <a:cs typeface="Google Sans"/>
              <a:sym typeface="Google Sans"/>
            </a:endParaRPr>
          </a:p>
        </p:txBody>
      </p:sp>
      <p:pic>
        <p:nvPicPr>
          <p:cNvPr id="524" name="Google Shape;524;p55"/>
          <p:cNvPicPr preferRelativeResize="0"/>
          <p:nvPr/>
        </p:nvPicPr>
        <p:blipFill>
          <a:blip r:embed="rId3">
            <a:alphaModFix/>
          </a:blip>
          <a:stretch>
            <a:fillRect/>
          </a:stretch>
        </p:blipFill>
        <p:spPr>
          <a:xfrm>
            <a:off x="0" y="0"/>
            <a:ext cx="1209300" cy="602525"/>
          </a:xfrm>
          <a:prstGeom prst="rect">
            <a:avLst/>
          </a:prstGeom>
          <a:noFill/>
          <a:ln>
            <a:noFill/>
          </a:ln>
        </p:spPr>
      </p:pic>
      <p:sp>
        <p:nvSpPr>
          <p:cNvPr id="525" name="Google Shape;525;p55"/>
          <p:cNvSpPr txBox="1"/>
          <p:nvPr/>
        </p:nvSpPr>
        <p:spPr>
          <a:xfrm>
            <a:off x="794050" y="672050"/>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Subclassing for Custom Data Augmentation Layer - New Model</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latin typeface="Google Sans"/>
                <a:ea typeface="Google Sans"/>
                <a:cs typeface="Google Sans"/>
                <a:sym typeface="Google Sans"/>
              </a:rPr>
              <a:t>Let's build a model to train on the CIFAR10 dataset. We will keep it really basic:</a:t>
            </a:r>
            <a:br>
              <a:rPr lang="en" sz="1100">
                <a:solidFill>
                  <a:schemeClr val="dk1"/>
                </a:solidFill>
                <a:latin typeface="Google Sans"/>
                <a:ea typeface="Google Sans"/>
                <a:cs typeface="Google Sans"/>
                <a:sym typeface="Google Sans"/>
              </a:rPr>
            </a:br>
            <a:endParaRPr sz="1100">
              <a:solidFill>
                <a:schemeClr val="dk1"/>
              </a:solidFill>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highlight>
                  <a:srgbClr val="FFFFFF"/>
                </a:highlight>
                <a:latin typeface="Google Sans"/>
                <a:ea typeface="Google Sans"/>
                <a:cs typeface="Google Sans"/>
                <a:sym typeface="Google Sans"/>
              </a:rPr>
              <a:t>1. Use the Functional API method for defining the model.</a:t>
            </a:r>
            <a:endParaRPr sz="11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highlight>
                  <a:srgbClr val="FFFFFF"/>
                </a:highlight>
                <a:latin typeface="Google Sans"/>
                <a:ea typeface="Google Sans"/>
                <a:cs typeface="Google Sans"/>
                <a:sym typeface="Google Sans"/>
              </a:rPr>
              <a:t>2. Make the first layers of our model the custom preprocessing and augmentation layers.</a:t>
            </a:r>
            <a:endParaRPr sz="11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highlight>
                  <a:srgbClr val="FFFFFF"/>
                </a:highlight>
                <a:latin typeface="Google Sans"/>
                <a:ea typeface="Google Sans"/>
                <a:cs typeface="Google Sans"/>
                <a:sym typeface="Google Sans"/>
              </a:rPr>
              <a:t>3. The remaining layers are the model for CIFAR-10.</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526" name="Google Shape;526;p55"/>
          <p:cNvGraphicFramePr/>
          <p:nvPr/>
        </p:nvGraphicFramePr>
        <p:xfrm>
          <a:off x="871388" y="2163850"/>
          <a:ext cx="3000000" cy="3000000"/>
        </p:xfrm>
        <a:graphic>
          <a:graphicData uri="http://schemas.openxmlformats.org/drawingml/2006/table">
            <a:tbl>
              <a:tblPr>
                <a:noFill/>
                <a:tableStyleId>{F9C9B22F-AEFE-4231-8040-87D956D7C81A}</a:tableStyleId>
              </a:tblPr>
              <a:tblGrid>
                <a:gridCol w="7401225"/>
              </a:tblGrid>
              <a:tr h="2556550">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Create the input vector for 32x32 CIFAR-10 images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inputs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32, 3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i="1" sz="1000">
                        <a:solidFill>
                          <a:srgbClr val="408080"/>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The first layer is the preprocessing layer, which is bound to the input vector</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00">
                          <a:solidFill>
                            <a:srgbClr val="333333"/>
                          </a:solidFill>
                          <a:highlight>
                            <a:srgbClr val="F7F7F7"/>
                          </a:highlight>
                        </a:rPr>
                        <a:t>x </a:t>
                      </a:r>
                      <a:r>
                        <a:rPr lang="en" sz="1000">
                          <a:solidFill>
                            <a:srgbClr val="666666"/>
                          </a:solidFill>
                          <a:highlight>
                            <a:srgbClr val="F7F7F7"/>
                          </a:highlight>
                        </a:rPr>
                        <a:t>=</a:t>
                      </a:r>
                      <a:r>
                        <a:rPr lang="en" sz="1000">
                          <a:solidFill>
                            <a:srgbClr val="333333"/>
                          </a:solidFill>
                          <a:highlight>
                            <a:srgbClr val="F7F7F7"/>
                          </a:highlight>
                        </a:rPr>
                        <a:t> Normalize()(inputs)</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Next layer, we add the image augmentation (for training only)</a:t>
                      </a:r>
                      <a:endParaRPr i="1" sz="1000">
                        <a:solidFill>
                          <a:srgbClr val="408080"/>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b="1" lang="en" sz="1000">
                          <a:solidFill>
                            <a:srgbClr val="333333"/>
                          </a:solidFill>
                          <a:highlight>
                            <a:srgbClr val="F7F7F7"/>
                          </a:highlight>
                        </a:rPr>
                        <a:t>x </a:t>
                      </a:r>
                      <a:r>
                        <a:rPr b="1" lang="en" sz="1000">
                          <a:solidFill>
                            <a:srgbClr val="666666"/>
                          </a:solidFill>
                          <a:highlight>
                            <a:srgbClr val="F7F7F7"/>
                          </a:highlight>
                        </a:rPr>
                        <a:t>=</a:t>
                      </a:r>
                      <a:r>
                        <a:rPr b="1" lang="en" sz="1000">
                          <a:solidFill>
                            <a:srgbClr val="333333"/>
                          </a:solidFill>
                          <a:highlight>
                            <a:srgbClr val="F7F7F7"/>
                          </a:highlight>
                        </a:rPr>
                        <a:t> Mirror()(x)</a:t>
                      </a:r>
                      <a:endParaRPr b="1"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Create the stem and learner section of the model</a:t>
                      </a:r>
                      <a:endParaRPr i="1" sz="1000">
                        <a:solidFill>
                          <a:srgbClr val="408080"/>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00">
                          <a:solidFill>
                            <a:srgbClr val="666666"/>
                          </a:solidFill>
                          <a:highlight>
                            <a:srgbClr val="F7F7F7"/>
                          </a:highlight>
                        </a:rPr>
                        <a:t># Removed for BREVITY….</a:t>
                      </a:r>
                      <a:br>
                        <a:rPr i="1" lang="en" sz="1000">
                          <a:solidFill>
                            <a:srgbClr val="408080"/>
                          </a:solidFill>
                          <a:highlight>
                            <a:srgbClr val="F7F7F7"/>
                          </a:highlight>
                        </a:rPr>
                      </a:br>
                      <a:endParaRPr i="1" sz="1000">
                        <a:solidFill>
                          <a:srgbClr val="408080"/>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Create an output layer for classifying the 10 objects</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00">
                          <a:solidFill>
                            <a:srgbClr val="333333"/>
                          </a:solidFill>
                          <a:highlight>
                            <a:srgbClr val="F7F7F7"/>
                          </a:highlight>
                        </a:rPr>
                        <a:t>outputs </a:t>
                      </a:r>
                      <a:r>
                        <a:rPr lang="en" sz="1000">
                          <a:solidFill>
                            <a:srgbClr val="666666"/>
                          </a:solidFill>
                          <a:highlight>
                            <a:srgbClr val="F7F7F7"/>
                          </a:highlight>
                        </a:rPr>
                        <a:t>=</a:t>
                      </a:r>
                      <a:r>
                        <a:rPr lang="en" sz="1000">
                          <a:solidFill>
                            <a:srgbClr val="333333"/>
                          </a:solidFill>
                          <a:highlight>
                            <a:srgbClr val="F7F7F7"/>
                          </a:highlight>
                        </a:rPr>
                        <a:t> Dense(</a:t>
                      </a:r>
                      <a:r>
                        <a:rPr lang="en" sz="1000">
                          <a:solidFill>
                            <a:srgbClr val="666666"/>
                          </a:solidFill>
                          <a:highlight>
                            <a:srgbClr val="F7F7F7"/>
                          </a:highlight>
                        </a:rPr>
                        <a:t>10</a:t>
                      </a:r>
                      <a:r>
                        <a:rPr lang="en" sz="1000">
                          <a:solidFill>
                            <a:srgbClr val="333333"/>
                          </a:solidFill>
                          <a:highlight>
                            <a:srgbClr val="F7F7F7"/>
                          </a:highlight>
                        </a:rPr>
                        <a:t>, activation</a:t>
                      </a:r>
                      <a:r>
                        <a:rPr lang="en" sz="1000">
                          <a:solidFill>
                            <a:srgbClr val="666666"/>
                          </a:solidFill>
                          <a:highlight>
                            <a:srgbClr val="F7F7F7"/>
                          </a:highlight>
                        </a:rPr>
                        <a:t>=</a:t>
                      </a:r>
                      <a:r>
                        <a:rPr lang="en" sz="1000">
                          <a:solidFill>
                            <a:srgbClr val="BA2121"/>
                          </a:solidFill>
                          <a:highlight>
                            <a:srgbClr val="F7F7F7"/>
                          </a:highlight>
                        </a:rPr>
                        <a:t>'softmax'</a:t>
                      </a:r>
                      <a:r>
                        <a:rPr lang="en" sz="1000">
                          <a:solidFill>
                            <a:srgbClr val="333333"/>
                          </a:solidFill>
                          <a:highlight>
                            <a:srgbClr val="F7F7F7"/>
                          </a:highlight>
                        </a:rPr>
                        <a:t>)(x)</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Instantiate the model</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00">
                          <a:solidFill>
                            <a:srgbClr val="333333"/>
                          </a:solidFill>
                          <a:highlight>
                            <a:srgbClr val="F7F7F7"/>
                          </a:highlight>
                        </a:rPr>
                        <a:t>model </a:t>
                      </a:r>
                      <a:r>
                        <a:rPr lang="en" sz="1000">
                          <a:solidFill>
                            <a:srgbClr val="666666"/>
                          </a:solidFill>
                          <a:highlight>
                            <a:srgbClr val="F7F7F7"/>
                          </a:highlight>
                        </a:rPr>
                        <a:t>=</a:t>
                      </a:r>
                      <a:r>
                        <a:rPr lang="en" sz="1000">
                          <a:solidFill>
                            <a:srgbClr val="333333"/>
                          </a:solidFill>
                          <a:highlight>
                            <a:srgbClr val="F7F7F7"/>
                          </a:highlight>
                        </a:rPr>
                        <a:t> Model(inputs, outputs)</a:t>
                      </a:r>
                      <a:endParaRPr sz="10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
        <p:nvSpPr>
          <p:cNvPr id="527" name="Google Shape;527;p55"/>
          <p:cNvSpPr/>
          <p:nvPr/>
        </p:nvSpPr>
        <p:spPr>
          <a:xfrm>
            <a:off x="759050" y="3338050"/>
            <a:ext cx="1323600" cy="3750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5"/>
          <p:cNvSpPr/>
          <p:nvPr/>
        </p:nvSpPr>
        <p:spPr>
          <a:xfrm rot="1099343">
            <a:off x="229205" y="2976784"/>
            <a:ext cx="482881" cy="677551"/>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56"/>
          <p:cNvSpPr txBox="1"/>
          <p:nvPr>
            <p:ph idx="1" type="body"/>
          </p:nvPr>
        </p:nvSpPr>
        <p:spPr>
          <a:xfrm>
            <a:off x="5207050" y="1514350"/>
            <a:ext cx="1904700" cy="10575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534" name="Google Shape;534;p56"/>
          <p:cNvSpPr/>
          <p:nvPr/>
        </p:nvSpPr>
        <p:spPr>
          <a:xfrm>
            <a:off x="4572000" y="457175"/>
            <a:ext cx="4576200" cy="469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6"/>
          <p:cNvSpPr txBox="1"/>
          <p:nvPr/>
        </p:nvSpPr>
        <p:spPr>
          <a:xfrm>
            <a:off x="2560700" y="1301375"/>
            <a:ext cx="6580500" cy="3820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800"/>
              </a:spcAft>
              <a:buNone/>
            </a:pPr>
            <a:r>
              <a:rPr lang="en" sz="40000">
                <a:solidFill>
                  <a:srgbClr val="FFFFFF"/>
                </a:solidFill>
                <a:latin typeface="Google Sans"/>
                <a:ea typeface="Google Sans"/>
                <a:cs typeface="Google Sans"/>
                <a:sym typeface="Google Sans"/>
              </a:rPr>
              <a:t>04</a:t>
            </a:r>
            <a:endParaRPr sz="40000">
              <a:solidFill>
                <a:srgbClr val="FFFFFF"/>
              </a:solidFill>
              <a:latin typeface="Google Sans"/>
              <a:ea typeface="Google Sans"/>
              <a:cs typeface="Google Sans"/>
              <a:sym typeface="Google Sans"/>
            </a:endParaRPr>
          </a:p>
        </p:txBody>
      </p:sp>
      <p:sp>
        <p:nvSpPr>
          <p:cNvPr id="536" name="Google Shape;536;p56"/>
          <p:cNvSpPr txBox="1"/>
          <p:nvPr>
            <p:ph type="title"/>
          </p:nvPr>
        </p:nvSpPr>
        <p:spPr>
          <a:xfrm>
            <a:off x="761950" y="2219400"/>
            <a:ext cx="3810000" cy="21144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000"/>
              <a:t>Warmups</a:t>
            </a:r>
            <a:endParaRPr sz="3000"/>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57"/>
          <p:cNvSpPr txBox="1"/>
          <p:nvPr>
            <p:ph type="title"/>
          </p:nvPr>
        </p:nvSpPr>
        <p:spPr>
          <a:xfrm>
            <a:off x="311700" y="219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38761D"/>
                </a:solidFill>
                <a:latin typeface="Google Sans"/>
                <a:ea typeface="Google Sans"/>
                <a:cs typeface="Google Sans"/>
                <a:sym typeface="Google Sans"/>
              </a:rPr>
              <a:t>Warmups</a:t>
            </a:r>
            <a:endParaRPr>
              <a:solidFill>
                <a:srgbClr val="38761D"/>
              </a:solidFill>
              <a:latin typeface="Google Sans"/>
              <a:ea typeface="Google Sans"/>
              <a:cs typeface="Google Sans"/>
              <a:sym typeface="Google Sans"/>
            </a:endParaRPr>
          </a:p>
        </p:txBody>
      </p:sp>
      <p:sp>
        <p:nvSpPr>
          <p:cNvPr id="542" name="Google Shape;542;p57"/>
          <p:cNvSpPr txBox="1"/>
          <p:nvPr/>
        </p:nvSpPr>
        <p:spPr>
          <a:xfrm>
            <a:off x="944575" y="893025"/>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Weight Initialization</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rPr lang="en" sz="1100">
                <a:solidFill>
                  <a:schemeClr val="dk1"/>
                </a:solidFill>
                <a:latin typeface="Google Sans"/>
                <a:ea typeface="Google Sans"/>
                <a:cs typeface="Google Sans"/>
                <a:sym typeface="Google Sans"/>
              </a:rPr>
              <a:t>A common production practice, is to </a:t>
            </a:r>
            <a:r>
              <a:rPr b="1" lang="en" sz="1100">
                <a:solidFill>
                  <a:srgbClr val="4A86E8"/>
                </a:solidFill>
                <a:latin typeface="Google Sans"/>
                <a:ea typeface="Google Sans"/>
                <a:cs typeface="Google Sans"/>
                <a:sym typeface="Google Sans"/>
              </a:rPr>
              <a:t>use some form of warmup. </a:t>
            </a:r>
            <a:r>
              <a:rPr lang="en" sz="1100">
                <a:latin typeface="Google Sans"/>
                <a:ea typeface="Google Sans"/>
                <a:cs typeface="Google Sans"/>
                <a:sym typeface="Google Sans"/>
              </a:rPr>
              <a:t>The purpose of the warmup is have the best initial settings for the weights, such that you are more likely to dive into the best (global) optima (minima). </a:t>
            </a:r>
            <a:endParaRPr sz="1100">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latin typeface="Google Sans"/>
              <a:ea typeface="Google Sans"/>
              <a:cs typeface="Google Sans"/>
              <a:sym typeface="Google Sans"/>
            </a:endParaRPr>
          </a:p>
          <a:p>
            <a:pPr indent="0" lvl="0" marL="0" rtl="0" algn="l">
              <a:lnSpc>
                <a:spcPct val="115000"/>
              </a:lnSpc>
              <a:spcBef>
                <a:spcPts val="0"/>
              </a:spcBef>
              <a:spcAft>
                <a:spcPts val="0"/>
              </a:spcAft>
              <a:buNone/>
            </a:pPr>
            <a:r>
              <a:rPr lang="en" sz="1100">
                <a:latin typeface="Google Sans"/>
                <a:ea typeface="Google Sans"/>
                <a:cs typeface="Google Sans"/>
                <a:sym typeface="Google Sans"/>
              </a:rPr>
              <a:t>Production and Research have shown that even when the initial weights are drawn from an otherwise “ideal” random distribution, some draws will outperform others in the final training (</a:t>
            </a:r>
            <a:r>
              <a:rPr lang="en" sz="1000">
                <a:solidFill>
                  <a:schemeClr val="dk1"/>
                </a:solidFill>
                <a:highlight>
                  <a:srgbClr val="FFFFFF"/>
                </a:highlight>
                <a:latin typeface="Google Sans"/>
                <a:ea typeface="Google Sans"/>
                <a:cs typeface="Google Sans"/>
                <a:sym typeface="Google Sans"/>
              </a:rPr>
              <a:t>The Lottery Ticket Hypothesis: Finding Sparse, Trainable Neural Networks)</a:t>
            </a:r>
            <a:endParaRPr sz="1000">
              <a:solidFill>
                <a:schemeClr val="dk1"/>
              </a:solidFill>
              <a:highlight>
                <a:srgbClr val="FFFFFF"/>
              </a:highlight>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latin typeface="Google Sans"/>
              <a:ea typeface="Google Sans"/>
              <a:cs typeface="Google Sans"/>
              <a:sym typeface="Google Sans"/>
            </a:endParaRPr>
          </a:p>
          <a:p>
            <a:pPr indent="0" lvl="0" marL="0" rtl="0" algn="l">
              <a:lnSpc>
                <a:spcPct val="115000"/>
              </a:lnSpc>
              <a:spcBef>
                <a:spcPts val="0"/>
              </a:spcBef>
              <a:spcAft>
                <a:spcPts val="0"/>
              </a:spcAft>
              <a:buNone/>
            </a:pPr>
            <a:r>
              <a:t/>
            </a:r>
            <a:endParaRPr b="1" sz="1100">
              <a:solidFill>
                <a:srgbClr val="4A86E8"/>
              </a:solidFill>
              <a:latin typeface="Google Sans"/>
              <a:ea typeface="Google Sans"/>
              <a:cs typeface="Google Sans"/>
              <a:sym typeface="Google Sans"/>
            </a:endParaRPr>
          </a:p>
          <a:p>
            <a:pPr indent="-298450" lvl="0" marL="457200" rtl="0" algn="l">
              <a:lnSpc>
                <a:spcPct val="115000"/>
              </a:lnSpc>
              <a:spcBef>
                <a:spcPts val="0"/>
              </a:spcBef>
              <a:spcAft>
                <a:spcPts val="0"/>
              </a:spcAft>
              <a:buClr>
                <a:srgbClr val="4A86E8"/>
              </a:buClr>
              <a:buSzPts val="1100"/>
              <a:buFont typeface="Google Sans"/>
              <a:buAutoNum type="arabicPeriod"/>
            </a:pPr>
            <a:r>
              <a:rPr b="1" lang="en" sz="1100">
                <a:solidFill>
                  <a:srgbClr val="4A86E8"/>
                </a:solidFill>
                <a:latin typeface="Google Sans"/>
                <a:ea typeface="Google Sans"/>
                <a:cs typeface="Google Sans"/>
                <a:sym typeface="Google Sans"/>
              </a:rPr>
              <a:t>Ensemble of Models, each with a different draw for the weight initialization.</a:t>
            </a:r>
            <a:endParaRPr b="1" sz="1100">
              <a:solidFill>
                <a:srgbClr val="4A86E8"/>
              </a:solidFill>
              <a:latin typeface="Google Sans"/>
              <a:ea typeface="Google Sans"/>
              <a:cs typeface="Google Sans"/>
              <a:sym typeface="Google Sans"/>
            </a:endParaRPr>
          </a:p>
          <a:p>
            <a:pPr indent="-298450" lvl="0" marL="457200" rtl="0" algn="l">
              <a:lnSpc>
                <a:spcPct val="115000"/>
              </a:lnSpc>
              <a:spcBef>
                <a:spcPts val="0"/>
              </a:spcBef>
              <a:spcAft>
                <a:spcPts val="0"/>
              </a:spcAft>
              <a:buClr>
                <a:srgbClr val="4A86E8"/>
              </a:buClr>
              <a:buSzPts val="1100"/>
              <a:buFont typeface="Google Sans"/>
              <a:buAutoNum type="arabicPeriod"/>
            </a:pPr>
            <a:r>
              <a:rPr b="1" lang="en" sz="1100">
                <a:solidFill>
                  <a:srgbClr val="4A86E8"/>
                </a:solidFill>
                <a:latin typeface="Google Sans"/>
                <a:ea typeface="Google Sans"/>
                <a:cs typeface="Google Sans"/>
                <a:sym typeface="Google Sans"/>
              </a:rPr>
              <a:t>A very low learning rate (e.g., 0.00001)</a:t>
            </a:r>
            <a:endParaRPr b="1" sz="1100">
              <a:solidFill>
                <a:srgbClr val="4A86E8"/>
              </a:solidFill>
              <a:latin typeface="Google Sans"/>
              <a:ea typeface="Google Sans"/>
              <a:cs typeface="Google Sans"/>
              <a:sym typeface="Google Sans"/>
            </a:endParaRPr>
          </a:p>
          <a:p>
            <a:pPr indent="-298450" lvl="0" marL="457200" rtl="0" algn="l">
              <a:lnSpc>
                <a:spcPct val="115000"/>
              </a:lnSpc>
              <a:spcBef>
                <a:spcPts val="0"/>
              </a:spcBef>
              <a:spcAft>
                <a:spcPts val="0"/>
              </a:spcAft>
              <a:buClr>
                <a:srgbClr val="4A86E8"/>
              </a:buClr>
              <a:buSzPts val="1100"/>
              <a:buFont typeface="Google Sans"/>
              <a:buAutoNum type="arabicPeriod"/>
            </a:pPr>
            <a:r>
              <a:rPr b="1" lang="en" sz="1100">
                <a:solidFill>
                  <a:srgbClr val="4A86E8"/>
                </a:solidFill>
                <a:latin typeface="Google Sans"/>
                <a:ea typeface="Google Sans"/>
                <a:cs typeface="Google Sans"/>
                <a:sym typeface="Google Sans"/>
              </a:rPr>
              <a:t>A small number of mini-epochs.</a:t>
            </a:r>
            <a:endParaRPr b="1" sz="1100">
              <a:solidFill>
                <a:srgbClr val="4A86E8"/>
              </a:solidFill>
              <a:latin typeface="Google Sans"/>
              <a:ea typeface="Google Sans"/>
              <a:cs typeface="Google Sans"/>
              <a:sym typeface="Google Sans"/>
            </a:endParaRPr>
          </a:p>
          <a:p>
            <a:pPr indent="-298450" lvl="0" marL="457200" rtl="0" algn="l">
              <a:lnSpc>
                <a:spcPct val="115000"/>
              </a:lnSpc>
              <a:spcBef>
                <a:spcPts val="0"/>
              </a:spcBef>
              <a:spcAft>
                <a:spcPts val="0"/>
              </a:spcAft>
              <a:buClr>
                <a:srgbClr val="4A86E8"/>
              </a:buClr>
              <a:buSzPts val="1100"/>
              <a:buFont typeface="Google Sans"/>
              <a:buAutoNum type="arabicPeriod"/>
            </a:pPr>
            <a:r>
              <a:rPr b="1" lang="en" sz="1100">
                <a:solidFill>
                  <a:srgbClr val="4A86E8"/>
                </a:solidFill>
                <a:latin typeface="Google Sans"/>
                <a:ea typeface="Google Sans"/>
                <a:cs typeface="Google Sans"/>
                <a:sym typeface="Google Sans"/>
              </a:rPr>
              <a:t>Save the weights of the model with the best accuracy and validation loss results.</a:t>
            </a:r>
            <a:endParaRPr b="1" sz="1100">
              <a:solidFill>
                <a:srgbClr val="4A86E8"/>
              </a:solidFill>
              <a:latin typeface="Google Sans"/>
              <a:ea typeface="Google Sans"/>
              <a:cs typeface="Google Sans"/>
              <a:sym typeface="Google Sans"/>
            </a:endParaRPr>
          </a:p>
          <a:p>
            <a:pPr indent="-298450" lvl="0" marL="457200" rtl="0" algn="l">
              <a:lnSpc>
                <a:spcPct val="115000"/>
              </a:lnSpc>
              <a:spcBef>
                <a:spcPts val="0"/>
              </a:spcBef>
              <a:spcAft>
                <a:spcPts val="0"/>
              </a:spcAft>
              <a:buClr>
                <a:srgbClr val="4A86E8"/>
              </a:buClr>
              <a:buSzPts val="1100"/>
              <a:buFont typeface="Google Sans"/>
              <a:buAutoNum type="arabicPeriod"/>
            </a:pPr>
            <a:r>
              <a:rPr b="1" lang="en" sz="1100">
                <a:solidFill>
                  <a:srgbClr val="4A86E8"/>
                </a:solidFill>
                <a:latin typeface="Google Sans"/>
                <a:ea typeface="Google Sans"/>
                <a:cs typeface="Google Sans"/>
                <a:sym typeface="Google Sans"/>
              </a:rPr>
              <a:t>Initialize the model(s) for full training with the these weights.</a:t>
            </a:r>
            <a:endParaRPr b="1" sz="1100">
              <a:solidFill>
                <a:srgbClr val="4A86E8"/>
              </a:solidFill>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b="1" sz="1100">
              <a:solidFill>
                <a:srgbClr val="38761D"/>
              </a:solidFill>
            </a:endParaRPr>
          </a:p>
          <a:p>
            <a:pPr indent="0" lvl="0" marL="0" rtl="0" algn="l">
              <a:lnSpc>
                <a:spcPct val="115000"/>
              </a:lnSpc>
              <a:spcBef>
                <a:spcPts val="0"/>
              </a:spcBef>
              <a:spcAft>
                <a:spcPts val="0"/>
              </a:spcAft>
              <a:buNone/>
            </a:pPr>
            <a:r>
              <a:t/>
            </a:r>
            <a:endParaRPr b="1" sz="1100">
              <a:solidFill>
                <a:srgbClr val="38761D"/>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543" name="Google Shape;543;p57"/>
          <p:cNvPicPr preferRelativeResize="0"/>
          <p:nvPr/>
        </p:nvPicPr>
        <p:blipFill>
          <a:blip r:embed="rId3">
            <a:alphaModFix/>
          </a:blip>
          <a:stretch>
            <a:fillRect/>
          </a:stretch>
        </p:blipFill>
        <p:spPr>
          <a:xfrm>
            <a:off x="0" y="0"/>
            <a:ext cx="1466275" cy="730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58"/>
          <p:cNvSpPr txBox="1"/>
          <p:nvPr>
            <p:ph type="title"/>
          </p:nvPr>
        </p:nvSpPr>
        <p:spPr>
          <a:xfrm>
            <a:off x="311700" y="193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38761D"/>
                </a:solidFill>
                <a:latin typeface="Google Sans"/>
                <a:ea typeface="Google Sans"/>
                <a:cs typeface="Google Sans"/>
                <a:sym typeface="Google Sans"/>
              </a:rPr>
              <a:t>Warmups</a:t>
            </a:r>
            <a:endParaRPr>
              <a:solidFill>
                <a:srgbClr val="38761D"/>
              </a:solidFill>
              <a:latin typeface="Google Sans"/>
              <a:ea typeface="Google Sans"/>
              <a:cs typeface="Google Sans"/>
              <a:sym typeface="Google Sans"/>
            </a:endParaRPr>
          </a:p>
        </p:txBody>
      </p:sp>
      <p:sp>
        <p:nvSpPr>
          <p:cNvPr id="549" name="Google Shape;549;p58"/>
          <p:cNvSpPr txBox="1"/>
          <p:nvPr/>
        </p:nvSpPr>
        <p:spPr>
          <a:xfrm>
            <a:off x="4458025" y="229672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Model Training</a:t>
            </a:r>
            <a:endParaRPr sz="900"/>
          </a:p>
        </p:txBody>
      </p:sp>
      <p:cxnSp>
        <p:nvCxnSpPr>
          <p:cNvPr id="550" name="Google Shape;550;p58"/>
          <p:cNvCxnSpPr/>
          <p:nvPr/>
        </p:nvCxnSpPr>
        <p:spPr>
          <a:xfrm flipH="1" rot="10800000">
            <a:off x="632775" y="2790975"/>
            <a:ext cx="7702800" cy="25200"/>
          </a:xfrm>
          <a:prstGeom prst="straightConnector1">
            <a:avLst/>
          </a:prstGeom>
          <a:noFill/>
          <a:ln cap="flat" cmpd="sng" w="19050">
            <a:solidFill>
              <a:schemeClr val="dk2"/>
            </a:solidFill>
            <a:prstDash val="dash"/>
            <a:round/>
            <a:headEnd len="med" w="med" type="none"/>
            <a:tailEnd len="med" w="med" type="none"/>
          </a:ln>
        </p:spPr>
      </p:cxnSp>
      <p:sp>
        <p:nvSpPr>
          <p:cNvPr id="551" name="Google Shape;551;p58"/>
          <p:cNvSpPr txBox="1"/>
          <p:nvPr/>
        </p:nvSpPr>
        <p:spPr>
          <a:xfrm>
            <a:off x="740150" y="2816175"/>
            <a:ext cx="10413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B45F06"/>
                </a:solidFill>
              </a:rPr>
              <a:t>TF 2.0 (recommend)</a:t>
            </a:r>
            <a:endParaRPr b="1" sz="1000">
              <a:solidFill>
                <a:srgbClr val="B45F06"/>
              </a:solidFill>
            </a:endParaRPr>
          </a:p>
        </p:txBody>
      </p:sp>
      <p:sp>
        <p:nvSpPr>
          <p:cNvPr id="552" name="Google Shape;552;p58"/>
          <p:cNvSpPr txBox="1"/>
          <p:nvPr/>
        </p:nvSpPr>
        <p:spPr>
          <a:xfrm>
            <a:off x="591350" y="2424725"/>
            <a:ext cx="11901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B45F06"/>
                </a:solidFill>
              </a:rPr>
              <a:t>General Practice</a:t>
            </a:r>
            <a:endParaRPr b="1" sz="1000">
              <a:solidFill>
                <a:srgbClr val="B45F06"/>
              </a:solidFill>
            </a:endParaRPr>
          </a:p>
        </p:txBody>
      </p:sp>
      <p:pic>
        <p:nvPicPr>
          <p:cNvPr id="553" name="Google Shape;553;p58"/>
          <p:cNvPicPr preferRelativeResize="0"/>
          <p:nvPr/>
        </p:nvPicPr>
        <p:blipFill>
          <a:blip r:embed="rId3">
            <a:alphaModFix/>
          </a:blip>
          <a:stretch>
            <a:fillRect/>
          </a:stretch>
        </p:blipFill>
        <p:spPr>
          <a:xfrm>
            <a:off x="3991600" y="915675"/>
            <a:ext cx="853250" cy="853250"/>
          </a:xfrm>
          <a:prstGeom prst="rect">
            <a:avLst/>
          </a:prstGeom>
          <a:noFill/>
          <a:ln>
            <a:noFill/>
          </a:ln>
        </p:spPr>
      </p:pic>
      <p:sp>
        <p:nvSpPr>
          <p:cNvPr id="554" name="Google Shape;554;p58"/>
          <p:cNvSpPr/>
          <p:nvPr/>
        </p:nvSpPr>
        <p:spPr>
          <a:xfrm>
            <a:off x="3584963" y="1072300"/>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5" name="Google Shape;555;p58"/>
          <p:cNvPicPr preferRelativeResize="0"/>
          <p:nvPr/>
        </p:nvPicPr>
        <p:blipFill>
          <a:blip r:embed="rId4">
            <a:alphaModFix/>
          </a:blip>
          <a:stretch>
            <a:fillRect/>
          </a:stretch>
        </p:blipFill>
        <p:spPr>
          <a:xfrm>
            <a:off x="2958550" y="2222212"/>
            <a:ext cx="1087928" cy="561414"/>
          </a:xfrm>
          <a:prstGeom prst="rect">
            <a:avLst/>
          </a:prstGeom>
          <a:noFill/>
          <a:ln>
            <a:noFill/>
          </a:ln>
        </p:spPr>
      </p:pic>
      <p:pic>
        <p:nvPicPr>
          <p:cNvPr id="556" name="Google Shape;556;p58"/>
          <p:cNvPicPr preferRelativeResize="0"/>
          <p:nvPr/>
        </p:nvPicPr>
        <p:blipFill>
          <a:blip r:embed="rId4">
            <a:alphaModFix/>
          </a:blip>
          <a:stretch>
            <a:fillRect/>
          </a:stretch>
        </p:blipFill>
        <p:spPr>
          <a:xfrm>
            <a:off x="3825647" y="2210925"/>
            <a:ext cx="1087928" cy="561414"/>
          </a:xfrm>
          <a:prstGeom prst="rect">
            <a:avLst/>
          </a:prstGeom>
          <a:noFill/>
          <a:ln>
            <a:noFill/>
          </a:ln>
        </p:spPr>
      </p:pic>
      <p:pic>
        <p:nvPicPr>
          <p:cNvPr id="557" name="Google Shape;557;p58"/>
          <p:cNvPicPr preferRelativeResize="0"/>
          <p:nvPr/>
        </p:nvPicPr>
        <p:blipFill>
          <a:blip r:embed="rId4">
            <a:alphaModFix/>
          </a:blip>
          <a:stretch>
            <a:fillRect/>
          </a:stretch>
        </p:blipFill>
        <p:spPr>
          <a:xfrm>
            <a:off x="4582472" y="2210925"/>
            <a:ext cx="1087928" cy="561414"/>
          </a:xfrm>
          <a:prstGeom prst="rect">
            <a:avLst/>
          </a:prstGeom>
          <a:noFill/>
          <a:ln>
            <a:noFill/>
          </a:ln>
        </p:spPr>
      </p:pic>
      <p:sp>
        <p:nvSpPr>
          <p:cNvPr id="558" name="Google Shape;558;p58"/>
          <p:cNvSpPr txBox="1"/>
          <p:nvPr/>
        </p:nvSpPr>
        <p:spPr>
          <a:xfrm>
            <a:off x="3946725" y="70317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Model Training</a:t>
            </a:r>
            <a:endParaRPr sz="900"/>
          </a:p>
        </p:txBody>
      </p:sp>
      <p:sp>
        <p:nvSpPr>
          <p:cNvPr id="559" name="Google Shape;559;p58"/>
          <p:cNvSpPr/>
          <p:nvPr/>
        </p:nvSpPr>
        <p:spPr>
          <a:xfrm rot="5400000">
            <a:off x="4189025" y="1103250"/>
            <a:ext cx="380700" cy="1728900"/>
          </a:xfrm>
          <a:prstGeom prst="leftBrace">
            <a:avLst>
              <a:gd fmla="val 0" name="adj1"/>
              <a:gd fmla="val 50000" name="adj2"/>
            </a:avLst>
          </a:prstGeom>
          <a:no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8"/>
          <p:cNvSpPr txBox="1"/>
          <p:nvPr/>
        </p:nvSpPr>
        <p:spPr>
          <a:xfrm>
            <a:off x="3841925" y="200972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Model Instances</a:t>
            </a:r>
            <a:endParaRPr sz="900"/>
          </a:p>
        </p:txBody>
      </p:sp>
      <p:sp>
        <p:nvSpPr>
          <p:cNvPr id="561" name="Google Shape;561;p58"/>
          <p:cNvSpPr/>
          <p:nvPr/>
        </p:nvSpPr>
        <p:spPr>
          <a:xfrm>
            <a:off x="5093250" y="1073050"/>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8"/>
          <p:cNvSpPr txBox="1"/>
          <p:nvPr/>
        </p:nvSpPr>
        <p:spPr>
          <a:xfrm>
            <a:off x="5500338" y="455997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Model Training</a:t>
            </a:r>
            <a:endParaRPr sz="900"/>
          </a:p>
        </p:txBody>
      </p:sp>
      <p:pic>
        <p:nvPicPr>
          <p:cNvPr id="563" name="Google Shape;563;p58"/>
          <p:cNvPicPr preferRelativeResize="0"/>
          <p:nvPr/>
        </p:nvPicPr>
        <p:blipFill>
          <a:blip r:embed="rId3">
            <a:alphaModFix/>
          </a:blip>
          <a:stretch>
            <a:fillRect/>
          </a:stretch>
        </p:blipFill>
        <p:spPr>
          <a:xfrm>
            <a:off x="5033913" y="3178925"/>
            <a:ext cx="853250" cy="853250"/>
          </a:xfrm>
          <a:prstGeom prst="rect">
            <a:avLst/>
          </a:prstGeom>
          <a:noFill/>
          <a:ln>
            <a:noFill/>
          </a:ln>
        </p:spPr>
      </p:pic>
      <p:pic>
        <p:nvPicPr>
          <p:cNvPr id="564" name="Google Shape;564;p58"/>
          <p:cNvPicPr preferRelativeResize="0"/>
          <p:nvPr/>
        </p:nvPicPr>
        <p:blipFill>
          <a:blip r:embed="rId4">
            <a:alphaModFix/>
          </a:blip>
          <a:stretch>
            <a:fillRect/>
          </a:stretch>
        </p:blipFill>
        <p:spPr>
          <a:xfrm>
            <a:off x="4000863" y="4485462"/>
            <a:ext cx="1103765" cy="561414"/>
          </a:xfrm>
          <a:prstGeom prst="rect">
            <a:avLst/>
          </a:prstGeom>
          <a:noFill/>
          <a:ln>
            <a:noFill/>
          </a:ln>
        </p:spPr>
      </p:pic>
      <p:pic>
        <p:nvPicPr>
          <p:cNvPr id="565" name="Google Shape;565;p58"/>
          <p:cNvPicPr preferRelativeResize="0"/>
          <p:nvPr/>
        </p:nvPicPr>
        <p:blipFill>
          <a:blip r:embed="rId4">
            <a:alphaModFix/>
          </a:blip>
          <a:stretch>
            <a:fillRect/>
          </a:stretch>
        </p:blipFill>
        <p:spPr>
          <a:xfrm>
            <a:off x="4880581" y="4474175"/>
            <a:ext cx="1103765" cy="561414"/>
          </a:xfrm>
          <a:prstGeom prst="rect">
            <a:avLst/>
          </a:prstGeom>
          <a:noFill/>
          <a:ln>
            <a:noFill/>
          </a:ln>
        </p:spPr>
      </p:pic>
      <p:pic>
        <p:nvPicPr>
          <p:cNvPr id="566" name="Google Shape;566;p58"/>
          <p:cNvPicPr preferRelativeResize="0"/>
          <p:nvPr/>
        </p:nvPicPr>
        <p:blipFill>
          <a:blip r:embed="rId4">
            <a:alphaModFix/>
          </a:blip>
          <a:stretch>
            <a:fillRect/>
          </a:stretch>
        </p:blipFill>
        <p:spPr>
          <a:xfrm>
            <a:off x="5648423" y="4474175"/>
            <a:ext cx="1103765" cy="561414"/>
          </a:xfrm>
          <a:prstGeom prst="rect">
            <a:avLst/>
          </a:prstGeom>
          <a:noFill/>
          <a:ln>
            <a:noFill/>
          </a:ln>
        </p:spPr>
      </p:pic>
      <p:sp>
        <p:nvSpPr>
          <p:cNvPr id="567" name="Google Shape;567;p58"/>
          <p:cNvSpPr txBox="1"/>
          <p:nvPr/>
        </p:nvSpPr>
        <p:spPr>
          <a:xfrm>
            <a:off x="4989038" y="296642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Model Training</a:t>
            </a:r>
            <a:endParaRPr sz="900"/>
          </a:p>
        </p:txBody>
      </p:sp>
      <p:sp>
        <p:nvSpPr>
          <p:cNvPr id="568" name="Google Shape;568;p58"/>
          <p:cNvSpPr/>
          <p:nvPr/>
        </p:nvSpPr>
        <p:spPr>
          <a:xfrm rot="5400000">
            <a:off x="5231338" y="3366500"/>
            <a:ext cx="380700" cy="1728900"/>
          </a:xfrm>
          <a:prstGeom prst="leftBrace">
            <a:avLst>
              <a:gd fmla="val 0" name="adj1"/>
              <a:gd fmla="val 50000" name="adj2"/>
            </a:avLst>
          </a:prstGeom>
          <a:no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8"/>
          <p:cNvSpPr txBox="1"/>
          <p:nvPr/>
        </p:nvSpPr>
        <p:spPr>
          <a:xfrm>
            <a:off x="4884238" y="427297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Model Instances</a:t>
            </a:r>
            <a:endParaRPr sz="900"/>
          </a:p>
        </p:txBody>
      </p:sp>
      <p:sp>
        <p:nvSpPr>
          <p:cNvPr id="570" name="Google Shape;570;p58"/>
          <p:cNvSpPr/>
          <p:nvPr/>
        </p:nvSpPr>
        <p:spPr>
          <a:xfrm>
            <a:off x="6135563" y="3336300"/>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1" name="Google Shape;571;p58"/>
          <p:cNvPicPr preferRelativeResize="0"/>
          <p:nvPr/>
        </p:nvPicPr>
        <p:blipFill>
          <a:blip r:embed="rId3">
            <a:alphaModFix/>
          </a:blip>
          <a:stretch>
            <a:fillRect/>
          </a:stretch>
        </p:blipFill>
        <p:spPr>
          <a:xfrm>
            <a:off x="2356875" y="3202275"/>
            <a:ext cx="853250" cy="853250"/>
          </a:xfrm>
          <a:prstGeom prst="rect">
            <a:avLst/>
          </a:prstGeom>
          <a:noFill/>
          <a:ln>
            <a:noFill/>
          </a:ln>
        </p:spPr>
      </p:pic>
      <p:sp>
        <p:nvSpPr>
          <p:cNvPr id="572" name="Google Shape;572;p58"/>
          <p:cNvSpPr txBox="1"/>
          <p:nvPr/>
        </p:nvSpPr>
        <p:spPr>
          <a:xfrm>
            <a:off x="2440025" y="296642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Warmup</a:t>
            </a:r>
            <a:endParaRPr sz="900"/>
          </a:p>
        </p:txBody>
      </p:sp>
      <p:pic>
        <p:nvPicPr>
          <p:cNvPr id="573" name="Google Shape;573;p58"/>
          <p:cNvPicPr preferRelativeResize="0"/>
          <p:nvPr/>
        </p:nvPicPr>
        <p:blipFill>
          <a:blip r:embed="rId4">
            <a:alphaModFix/>
          </a:blip>
          <a:stretch>
            <a:fillRect/>
          </a:stretch>
        </p:blipFill>
        <p:spPr>
          <a:xfrm>
            <a:off x="3570138" y="3348199"/>
            <a:ext cx="1103765" cy="561414"/>
          </a:xfrm>
          <a:prstGeom prst="rect">
            <a:avLst/>
          </a:prstGeom>
          <a:noFill/>
          <a:ln>
            <a:noFill/>
          </a:ln>
        </p:spPr>
      </p:pic>
      <p:sp>
        <p:nvSpPr>
          <p:cNvPr id="574" name="Google Shape;574;p58"/>
          <p:cNvSpPr/>
          <p:nvPr/>
        </p:nvSpPr>
        <p:spPr>
          <a:xfrm>
            <a:off x="4627275" y="3335550"/>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8"/>
          <p:cNvSpPr/>
          <p:nvPr/>
        </p:nvSpPr>
        <p:spPr>
          <a:xfrm>
            <a:off x="3514913" y="3375925"/>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8"/>
          <p:cNvSpPr txBox="1"/>
          <p:nvPr/>
        </p:nvSpPr>
        <p:spPr>
          <a:xfrm>
            <a:off x="2862150" y="4559963"/>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Model Training</a:t>
            </a:r>
            <a:endParaRPr sz="900"/>
          </a:p>
        </p:txBody>
      </p:sp>
      <p:pic>
        <p:nvPicPr>
          <p:cNvPr id="577" name="Google Shape;577;p58"/>
          <p:cNvPicPr preferRelativeResize="0"/>
          <p:nvPr/>
        </p:nvPicPr>
        <p:blipFill>
          <a:blip r:embed="rId4">
            <a:alphaModFix/>
          </a:blip>
          <a:stretch>
            <a:fillRect/>
          </a:stretch>
        </p:blipFill>
        <p:spPr>
          <a:xfrm>
            <a:off x="1362675" y="4485449"/>
            <a:ext cx="1103765" cy="561414"/>
          </a:xfrm>
          <a:prstGeom prst="rect">
            <a:avLst/>
          </a:prstGeom>
          <a:noFill/>
          <a:ln>
            <a:noFill/>
          </a:ln>
        </p:spPr>
      </p:pic>
      <p:pic>
        <p:nvPicPr>
          <p:cNvPr id="578" name="Google Shape;578;p58"/>
          <p:cNvPicPr preferRelativeResize="0"/>
          <p:nvPr/>
        </p:nvPicPr>
        <p:blipFill>
          <a:blip r:embed="rId4">
            <a:alphaModFix/>
          </a:blip>
          <a:stretch>
            <a:fillRect/>
          </a:stretch>
        </p:blipFill>
        <p:spPr>
          <a:xfrm>
            <a:off x="2242394" y="4474163"/>
            <a:ext cx="1103765" cy="561414"/>
          </a:xfrm>
          <a:prstGeom prst="rect">
            <a:avLst/>
          </a:prstGeom>
          <a:noFill/>
          <a:ln>
            <a:noFill/>
          </a:ln>
        </p:spPr>
      </p:pic>
      <p:pic>
        <p:nvPicPr>
          <p:cNvPr id="579" name="Google Shape;579;p58"/>
          <p:cNvPicPr preferRelativeResize="0"/>
          <p:nvPr/>
        </p:nvPicPr>
        <p:blipFill>
          <a:blip r:embed="rId4">
            <a:alphaModFix/>
          </a:blip>
          <a:stretch>
            <a:fillRect/>
          </a:stretch>
        </p:blipFill>
        <p:spPr>
          <a:xfrm>
            <a:off x="3010235" y="4474163"/>
            <a:ext cx="1103765" cy="561414"/>
          </a:xfrm>
          <a:prstGeom prst="rect">
            <a:avLst/>
          </a:prstGeom>
          <a:noFill/>
          <a:ln>
            <a:noFill/>
          </a:ln>
        </p:spPr>
      </p:pic>
      <p:sp>
        <p:nvSpPr>
          <p:cNvPr id="580" name="Google Shape;580;p58"/>
          <p:cNvSpPr/>
          <p:nvPr/>
        </p:nvSpPr>
        <p:spPr>
          <a:xfrm rot="5400000">
            <a:off x="2593150" y="3366488"/>
            <a:ext cx="380700" cy="1728900"/>
          </a:xfrm>
          <a:prstGeom prst="leftBrace">
            <a:avLst>
              <a:gd fmla="val 0" name="adj1"/>
              <a:gd fmla="val 50000" name="adj2"/>
            </a:avLst>
          </a:prstGeom>
          <a:no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8"/>
          <p:cNvSpPr txBox="1"/>
          <p:nvPr/>
        </p:nvSpPr>
        <p:spPr>
          <a:xfrm>
            <a:off x="2246050" y="4272963"/>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Model Instances</a:t>
            </a:r>
            <a:endParaRPr sz="900"/>
          </a:p>
        </p:txBody>
      </p:sp>
      <p:sp>
        <p:nvSpPr>
          <p:cNvPr id="582" name="Google Shape;582;p58"/>
          <p:cNvSpPr/>
          <p:nvPr/>
        </p:nvSpPr>
        <p:spPr>
          <a:xfrm>
            <a:off x="5500350" y="1787525"/>
            <a:ext cx="1190100" cy="853200"/>
          </a:xfrm>
          <a:prstGeom prst="verticalScroll">
            <a:avLst>
              <a:gd fmla="val 125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Hyperparam Search by training ensemble of models</a:t>
            </a:r>
            <a:endParaRPr sz="800"/>
          </a:p>
        </p:txBody>
      </p:sp>
      <p:sp>
        <p:nvSpPr>
          <p:cNvPr id="583" name="Google Shape;583;p58"/>
          <p:cNvSpPr/>
          <p:nvPr/>
        </p:nvSpPr>
        <p:spPr>
          <a:xfrm>
            <a:off x="553150" y="3375925"/>
            <a:ext cx="1190100" cy="853200"/>
          </a:xfrm>
          <a:prstGeom prst="verticalScroll">
            <a:avLst>
              <a:gd fmla="val 125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Warmup weight initialization by pre-training </a:t>
            </a:r>
            <a:r>
              <a:rPr lang="en" sz="800"/>
              <a:t>small</a:t>
            </a:r>
            <a:r>
              <a:rPr lang="en" sz="800"/>
              <a:t> ensemble of models.</a:t>
            </a:r>
            <a:endParaRPr sz="800"/>
          </a:p>
        </p:txBody>
      </p:sp>
      <p:sp>
        <p:nvSpPr>
          <p:cNvPr id="584" name="Google Shape;584;p58"/>
          <p:cNvSpPr/>
          <p:nvPr/>
        </p:nvSpPr>
        <p:spPr>
          <a:xfrm rot="10012591">
            <a:off x="1609363" y="3098613"/>
            <a:ext cx="4078827" cy="118906"/>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8"/>
          <p:cNvSpPr/>
          <p:nvPr/>
        </p:nvSpPr>
        <p:spPr>
          <a:xfrm>
            <a:off x="3782350" y="3296625"/>
            <a:ext cx="659700" cy="6177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8"/>
          <p:cNvSpPr/>
          <p:nvPr/>
        </p:nvSpPr>
        <p:spPr>
          <a:xfrm>
            <a:off x="7145475" y="3914425"/>
            <a:ext cx="1190100" cy="853200"/>
          </a:xfrm>
          <a:prstGeom prst="verticalScroll">
            <a:avLst>
              <a:gd fmla="val 125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Model with the selected weight initialization.</a:t>
            </a:r>
            <a:endParaRPr sz="800"/>
          </a:p>
        </p:txBody>
      </p:sp>
      <p:cxnSp>
        <p:nvCxnSpPr>
          <p:cNvPr id="587" name="Google Shape;587;p58"/>
          <p:cNvCxnSpPr>
            <a:endCxn id="585" idx="6"/>
          </p:cNvCxnSpPr>
          <p:nvPr/>
        </p:nvCxnSpPr>
        <p:spPr>
          <a:xfrm rot="10800000">
            <a:off x="4442050" y="3605475"/>
            <a:ext cx="2689800" cy="864000"/>
          </a:xfrm>
          <a:prstGeom prst="straightConnector1">
            <a:avLst/>
          </a:prstGeom>
          <a:noFill/>
          <a:ln cap="flat" cmpd="sng" w="19050">
            <a:solidFill>
              <a:schemeClr val="accent1"/>
            </a:solidFill>
            <a:prstDash val="solid"/>
            <a:round/>
            <a:headEnd len="med" w="med" type="none"/>
            <a:tailEnd len="med" w="med" type="triangle"/>
          </a:ln>
        </p:spPr>
      </p:cxnSp>
      <p:pic>
        <p:nvPicPr>
          <p:cNvPr id="588" name="Google Shape;588;p58"/>
          <p:cNvPicPr preferRelativeResize="0"/>
          <p:nvPr/>
        </p:nvPicPr>
        <p:blipFill>
          <a:blip r:embed="rId5">
            <a:alphaModFix/>
          </a:blip>
          <a:stretch>
            <a:fillRect/>
          </a:stretch>
        </p:blipFill>
        <p:spPr>
          <a:xfrm>
            <a:off x="0" y="0"/>
            <a:ext cx="1466275" cy="730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Google Shape;593;p59"/>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Warmups</a:t>
            </a:r>
            <a:endParaRPr>
              <a:solidFill>
                <a:srgbClr val="38761D"/>
              </a:solidFill>
              <a:latin typeface="Google Sans"/>
              <a:ea typeface="Google Sans"/>
              <a:cs typeface="Google Sans"/>
              <a:sym typeface="Google Sans"/>
            </a:endParaRPr>
          </a:p>
        </p:txBody>
      </p:sp>
      <p:pic>
        <p:nvPicPr>
          <p:cNvPr id="594" name="Google Shape;594;p59"/>
          <p:cNvPicPr preferRelativeResize="0"/>
          <p:nvPr/>
        </p:nvPicPr>
        <p:blipFill>
          <a:blip r:embed="rId3">
            <a:alphaModFix/>
          </a:blip>
          <a:stretch>
            <a:fillRect/>
          </a:stretch>
        </p:blipFill>
        <p:spPr>
          <a:xfrm>
            <a:off x="0" y="0"/>
            <a:ext cx="1466275" cy="730575"/>
          </a:xfrm>
          <a:prstGeom prst="rect">
            <a:avLst/>
          </a:prstGeom>
          <a:noFill/>
          <a:ln>
            <a:noFill/>
          </a:ln>
        </p:spPr>
      </p:pic>
      <p:sp>
        <p:nvSpPr>
          <p:cNvPr id="595" name="Google Shape;595;p59"/>
          <p:cNvSpPr txBox="1"/>
          <p:nvPr/>
        </p:nvSpPr>
        <p:spPr>
          <a:xfrm>
            <a:off x="794050" y="672050"/>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Model Construction</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latin typeface="Google Sans"/>
                <a:ea typeface="Google Sans"/>
                <a:cs typeface="Google Sans"/>
                <a:sym typeface="Google Sans"/>
              </a:rPr>
              <a:t>Model Construction steps</a:t>
            </a:r>
            <a:r>
              <a:rPr lang="en" sz="1100">
                <a:solidFill>
                  <a:schemeClr val="dk1"/>
                </a:solidFill>
                <a:latin typeface="Google Sans"/>
                <a:ea typeface="Google Sans"/>
                <a:cs typeface="Google Sans"/>
                <a:sym typeface="Google Sans"/>
              </a:rPr>
              <a:t>:</a:t>
            </a:r>
            <a:br>
              <a:rPr lang="en" sz="1100">
                <a:solidFill>
                  <a:schemeClr val="dk1"/>
                </a:solidFill>
                <a:latin typeface="Google Sans"/>
                <a:ea typeface="Google Sans"/>
                <a:cs typeface="Google Sans"/>
                <a:sym typeface="Google Sans"/>
              </a:rPr>
            </a:br>
            <a:endParaRPr sz="1100">
              <a:solidFill>
                <a:schemeClr val="dk1"/>
              </a:solidFill>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highlight>
                  <a:srgbClr val="FFFFFF"/>
                </a:highlight>
                <a:latin typeface="Google Sans"/>
                <a:ea typeface="Google Sans"/>
                <a:cs typeface="Google Sans"/>
                <a:sym typeface="Google Sans"/>
              </a:rPr>
              <a:t>1. Create an “non-compiled” model.</a:t>
            </a:r>
            <a:endParaRPr sz="11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highlight>
                  <a:srgbClr val="FFFFFF"/>
                </a:highlight>
                <a:latin typeface="Google Sans"/>
                <a:ea typeface="Google Sans"/>
                <a:cs typeface="Google Sans"/>
                <a:sym typeface="Google Sans"/>
              </a:rPr>
              <a:t>2. Save the “non-compiled” model.</a:t>
            </a:r>
            <a:endParaRPr sz="11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t/>
            </a:r>
            <a:endParaRPr sz="1100">
              <a:solidFill>
                <a:schemeClr val="dk1"/>
              </a:solidFill>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596" name="Google Shape;596;p59"/>
          <p:cNvGraphicFramePr/>
          <p:nvPr/>
        </p:nvGraphicFramePr>
        <p:xfrm>
          <a:off x="2491400" y="2432475"/>
          <a:ext cx="3000000" cy="3000000"/>
        </p:xfrm>
        <a:graphic>
          <a:graphicData uri="http://schemas.openxmlformats.org/drawingml/2006/table">
            <a:tbl>
              <a:tblPr>
                <a:noFill/>
                <a:tableStyleId>{F9C9B22F-AEFE-4231-8040-87D956D7C81A}</a:tableStyleId>
              </a:tblPr>
              <a:tblGrid>
                <a:gridCol w="3121100"/>
              </a:tblGrid>
              <a:tr h="1246350">
                <a:tc>
                  <a:txBody>
                    <a:bodyPr/>
                    <a:lstStyle/>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Last step in creating the model</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00">
                          <a:solidFill>
                            <a:srgbClr val="333333"/>
                          </a:solidFill>
                          <a:highlight>
                            <a:srgbClr val="F7F7F7"/>
                          </a:highlight>
                        </a:rPr>
                        <a:t>model </a:t>
                      </a:r>
                      <a:r>
                        <a:rPr lang="en" sz="1000">
                          <a:solidFill>
                            <a:srgbClr val="666666"/>
                          </a:solidFill>
                          <a:highlight>
                            <a:srgbClr val="F7F7F7"/>
                          </a:highlight>
                        </a:rPr>
                        <a:t>=</a:t>
                      </a:r>
                      <a:r>
                        <a:rPr lang="en" sz="1000">
                          <a:solidFill>
                            <a:srgbClr val="333333"/>
                          </a:solidFill>
                          <a:highlight>
                            <a:srgbClr val="F7F7F7"/>
                          </a:highlight>
                        </a:rPr>
                        <a:t> Model(inputs, outputs)</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DO NOT COMPILE.</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00">
                          <a:solidFill>
                            <a:srgbClr val="408080"/>
                          </a:solidFill>
                          <a:highlight>
                            <a:srgbClr val="F7F7F7"/>
                          </a:highlight>
                        </a:rPr>
                        <a:t># Save the Model</a:t>
                      </a:r>
                      <a:endParaRPr i="1" sz="1000">
                        <a:solidFill>
                          <a:srgbClr val="408080"/>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00">
                          <a:solidFill>
                            <a:srgbClr val="333333"/>
                          </a:solidFill>
                          <a:highlight>
                            <a:srgbClr val="F7F7F7"/>
                          </a:highlight>
                        </a:rPr>
                        <a:t>model.save(‘mymodel’)</a:t>
                      </a:r>
                      <a:endParaRPr sz="8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60"/>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Warmups</a:t>
            </a:r>
            <a:endParaRPr>
              <a:solidFill>
                <a:srgbClr val="38761D"/>
              </a:solidFill>
              <a:latin typeface="Google Sans"/>
              <a:ea typeface="Google Sans"/>
              <a:cs typeface="Google Sans"/>
              <a:sym typeface="Google Sans"/>
            </a:endParaRPr>
          </a:p>
        </p:txBody>
      </p:sp>
      <p:pic>
        <p:nvPicPr>
          <p:cNvPr id="602" name="Google Shape;602;p60"/>
          <p:cNvPicPr preferRelativeResize="0"/>
          <p:nvPr/>
        </p:nvPicPr>
        <p:blipFill>
          <a:blip r:embed="rId3">
            <a:alphaModFix/>
          </a:blip>
          <a:stretch>
            <a:fillRect/>
          </a:stretch>
        </p:blipFill>
        <p:spPr>
          <a:xfrm>
            <a:off x="0" y="0"/>
            <a:ext cx="1466275" cy="730575"/>
          </a:xfrm>
          <a:prstGeom prst="rect">
            <a:avLst/>
          </a:prstGeom>
          <a:noFill/>
          <a:ln>
            <a:noFill/>
          </a:ln>
        </p:spPr>
      </p:pic>
      <p:sp>
        <p:nvSpPr>
          <p:cNvPr id="603" name="Google Shape;603;p60"/>
          <p:cNvSpPr txBox="1"/>
          <p:nvPr/>
        </p:nvSpPr>
        <p:spPr>
          <a:xfrm>
            <a:off x="794050" y="672050"/>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Warmup Training</a:t>
            </a:r>
            <a:endParaRPr sz="110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latin typeface="Google Sans"/>
                <a:ea typeface="Google Sans"/>
                <a:cs typeface="Google Sans"/>
                <a:sym typeface="Google Sans"/>
              </a:rPr>
              <a:t>Warmup</a:t>
            </a:r>
            <a:r>
              <a:rPr lang="en" sz="1100">
                <a:solidFill>
                  <a:schemeClr val="dk1"/>
                </a:solidFill>
                <a:latin typeface="Google Sans"/>
                <a:ea typeface="Google Sans"/>
                <a:cs typeface="Google Sans"/>
                <a:sym typeface="Google Sans"/>
              </a:rPr>
              <a:t> steps:</a:t>
            </a:r>
            <a:endParaRPr sz="1100">
              <a:solidFill>
                <a:schemeClr val="dk1"/>
              </a:solidFill>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highlight>
                  <a:srgbClr val="FFFFFF"/>
                </a:highlight>
                <a:latin typeface="Google Sans"/>
                <a:ea typeface="Google Sans"/>
                <a:cs typeface="Google Sans"/>
                <a:sym typeface="Google Sans"/>
              </a:rPr>
              <a:t>1. Load “n” copies of the non-compiled model.</a:t>
            </a:r>
            <a:endParaRPr sz="11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highlight>
                  <a:srgbClr val="FFFFFF"/>
                </a:highlight>
                <a:latin typeface="Google Sans"/>
                <a:ea typeface="Google Sans"/>
                <a:cs typeface="Google Sans"/>
                <a:sym typeface="Google Sans"/>
              </a:rPr>
              <a:t>2. Set the weights for each copy to have its own draw for the weight initialization.</a:t>
            </a:r>
            <a:endParaRPr sz="11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highlight>
                  <a:srgbClr val="FFFFFF"/>
                </a:highlight>
                <a:latin typeface="Google Sans"/>
                <a:ea typeface="Google Sans"/>
                <a:cs typeface="Google Sans"/>
                <a:sym typeface="Google Sans"/>
              </a:rPr>
              <a:t>3. Compile each model for the same low learning rate.</a:t>
            </a:r>
            <a:endParaRPr sz="11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highlight>
                  <a:srgbClr val="FFFFFF"/>
                </a:highlight>
                <a:latin typeface="Google Sans"/>
                <a:ea typeface="Google Sans"/>
                <a:cs typeface="Google Sans"/>
                <a:sym typeface="Google Sans"/>
              </a:rPr>
              <a:t>4. Warmup train each copy for small number of epochs/steps</a:t>
            </a:r>
            <a:endParaRPr sz="11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highlight>
                  <a:srgbClr val="FFFFFF"/>
                </a:highlight>
                <a:latin typeface="Google Sans"/>
                <a:ea typeface="Google Sans"/>
                <a:cs typeface="Google Sans"/>
                <a:sym typeface="Google Sans"/>
              </a:rPr>
              <a:t>5. Keep the </a:t>
            </a:r>
            <a:r>
              <a:rPr lang="en" sz="1100">
                <a:solidFill>
                  <a:schemeClr val="dk1"/>
                </a:solidFill>
                <a:highlight>
                  <a:srgbClr val="FFFFFF"/>
                </a:highlight>
                <a:latin typeface="Google Sans"/>
                <a:ea typeface="Google Sans"/>
                <a:cs typeface="Google Sans"/>
                <a:sym typeface="Google Sans"/>
              </a:rPr>
              <a:t>results</a:t>
            </a:r>
            <a:r>
              <a:rPr lang="en" sz="1100">
                <a:solidFill>
                  <a:schemeClr val="dk1"/>
                </a:solidFill>
                <a:highlight>
                  <a:srgbClr val="FFFFFF"/>
                </a:highlight>
                <a:latin typeface="Google Sans"/>
                <a:ea typeface="Google Sans"/>
                <a:cs typeface="Google Sans"/>
                <a:sym typeface="Google Sans"/>
              </a:rPr>
              <a:t>.</a:t>
            </a:r>
            <a:endParaRPr sz="11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t/>
            </a:r>
            <a:endParaRPr sz="1100">
              <a:solidFill>
                <a:schemeClr val="dk1"/>
              </a:solidFill>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604" name="Google Shape;604;p60"/>
          <p:cNvGraphicFramePr/>
          <p:nvPr/>
        </p:nvGraphicFramePr>
        <p:xfrm>
          <a:off x="794050" y="2345675"/>
          <a:ext cx="3000000" cy="3000000"/>
        </p:xfrm>
        <a:graphic>
          <a:graphicData uri="http://schemas.openxmlformats.org/drawingml/2006/table">
            <a:tbl>
              <a:tblPr>
                <a:noFill/>
                <a:tableStyleId>{F9C9B22F-AEFE-4231-8040-87D956D7C81A}</a:tableStyleId>
              </a:tblPr>
              <a:tblGrid>
                <a:gridCol w="7389400"/>
              </a:tblGrid>
              <a:tr h="1246350">
                <a:tc>
                  <a:txBody>
                    <a:bodyPr/>
                    <a:lstStyle/>
                    <a:p>
                      <a:pPr indent="0" lvl="0" marL="0" rtl="0" algn="l">
                        <a:lnSpc>
                          <a:spcPct val="115000"/>
                        </a:lnSpc>
                        <a:spcBef>
                          <a:spcPts val="0"/>
                        </a:spcBef>
                        <a:spcAft>
                          <a:spcPts val="0"/>
                        </a:spcAft>
                        <a:buClr>
                          <a:schemeClr val="dk1"/>
                        </a:buClr>
                        <a:buSzPts val="1100"/>
                        <a:buFont typeface="Arial"/>
                        <a:buNone/>
                      </a:pPr>
                      <a:r>
                        <a:rPr lang="en" sz="800">
                          <a:solidFill>
                            <a:srgbClr val="333333"/>
                          </a:solidFill>
                          <a:highlight>
                            <a:srgbClr val="F7F7F7"/>
                          </a:highlight>
                        </a:rPr>
                        <a:t>WARMUP_LR=0.00001 </a:t>
                      </a:r>
                      <a:r>
                        <a:rPr i="1" lang="en" sz="800">
                          <a:solidFill>
                            <a:srgbClr val="408080"/>
                          </a:solidFill>
                          <a:highlight>
                            <a:srgbClr val="F7F7F7"/>
                          </a:highlight>
                        </a:rPr>
                        <a:t># The warmup learning rate</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800">
                          <a:solidFill>
                            <a:srgbClr val="333333"/>
                          </a:solidFill>
                          <a:highlight>
                            <a:srgbClr val="F7F7F7"/>
                          </a:highlight>
                        </a:rPr>
                        <a:t>models = []</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800">
                          <a:solidFill>
                            <a:srgbClr val="408080"/>
                          </a:solidFill>
                          <a:highlight>
                            <a:srgbClr val="F7F7F7"/>
                          </a:highlight>
                        </a:rPr>
                        <a:t>#  We will warmup train 5 instances of the non-compiled model.</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800">
                          <a:solidFill>
                            <a:srgbClr val="333333"/>
                          </a:solidFill>
                          <a:highlight>
                            <a:srgbClr val="F7F7F7"/>
                          </a:highlight>
                        </a:rPr>
                        <a:t>for _ in range(5):</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800">
                          <a:solidFill>
                            <a:srgbClr val="333333"/>
                          </a:solidFill>
                          <a:highlight>
                            <a:srgbClr val="F7F7F7"/>
                          </a:highlight>
                        </a:rPr>
                        <a:t>    </a:t>
                      </a:r>
                      <a:r>
                        <a:rPr i="1" lang="en" sz="800">
                          <a:solidFill>
                            <a:srgbClr val="408080"/>
                          </a:solidFill>
                          <a:highlight>
                            <a:srgbClr val="F7F7F7"/>
                          </a:highlight>
                        </a:rPr>
                        <a:t>#  Load a copy of the “non-compiled” model.</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800">
                          <a:solidFill>
                            <a:srgbClr val="333333"/>
                          </a:solidFill>
                          <a:highlight>
                            <a:srgbClr val="F7F7F7"/>
                          </a:highlight>
                        </a:rPr>
                        <a:t>    warmup = tf.keras.models.load_model("mymodel")</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800">
                          <a:solidFill>
                            <a:srgbClr val="333333"/>
                          </a:solidFill>
                          <a:highlight>
                            <a:srgbClr val="F7F7F7"/>
                          </a:highlight>
                        </a:rPr>
                        <a:t>   </a:t>
                      </a:r>
                      <a:r>
                        <a:rPr i="1" lang="en" sz="800">
                          <a:solidFill>
                            <a:srgbClr val="408080"/>
                          </a:solidFill>
                          <a:highlight>
                            <a:srgbClr val="F7F7F7"/>
                          </a:highlight>
                        </a:rPr>
                        <a:t>#  Re-initialize the weights from a random draw from a he_normal distribution</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800">
                          <a:solidFill>
                            <a:srgbClr val="333333"/>
                          </a:solidFill>
                          <a:highlight>
                            <a:srgbClr val="F7F7F7"/>
                          </a:highlight>
                        </a:rPr>
                        <a:t>    weights = [he_normal(seed=random.randint(0, 1000))(w.shape) if w.ndim &gt; 1 else w for w in warmup.get_weights()]</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800">
                          <a:solidFill>
                            <a:srgbClr val="333333"/>
                          </a:solidFill>
                          <a:highlight>
                            <a:srgbClr val="F7F7F7"/>
                          </a:highlight>
                        </a:rPr>
                        <a:t>    warmup.set_weights(weights)</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800">
                          <a:solidFill>
                            <a:srgbClr val="408080"/>
                          </a:solidFill>
                          <a:highlight>
                            <a:srgbClr val="F7F7F7"/>
                          </a:highlight>
                        </a:rPr>
                        <a:t>    #  Compile the model, which will initialize the weights.</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800">
                          <a:solidFill>
                            <a:srgbClr val="333333"/>
                          </a:solidFill>
                          <a:highlight>
                            <a:srgbClr val="F7F7F7"/>
                          </a:highlight>
                        </a:rPr>
                        <a:t>    warmup.compile(loss='sparse_categorical_crossentropy', optimizer=Adam(lr=WARMUP_LR), metrics=['acc'])</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800">
                          <a:solidFill>
                            <a:srgbClr val="333333"/>
                          </a:solidFill>
                          <a:highlight>
                            <a:srgbClr val="F7F7F7"/>
                          </a:highlight>
                        </a:rPr>
                        <a:t>    </a:t>
                      </a:r>
                      <a:r>
                        <a:rPr i="1" lang="en" sz="800">
                          <a:solidFill>
                            <a:srgbClr val="408080"/>
                          </a:solidFill>
                          <a:highlight>
                            <a:srgbClr val="F7F7F7"/>
                          </a:highlight>
                        </a:rPr>
                        <a:t>#  Do a brief warmup training.</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800">
                          <a:solidFill>
                            <a:srgbClr val="333333"/>
                          </a:solidFill>
                          <a:highlight>
                            <a:srgbClr val="F7F7F7"/>
                          </a:highlight>
                        </a:rPr>
                        <a:t>    history = warmup.fit(x_train, y_train, epochs=3, verbose=1, steps_per_epoch=10, batch_size=32, validation_split=0.1)</a:t>
                      </a:r>
                      <a:endParaRPr sz="80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800">
                          <a:solidFill>
                            <a:srgbClr val="333333"/>
                          </a:solidFill>
                          <a:highlight>
                            <a:srgbClr val="F7F7F7"/>
                          </a:highlight>
                        </a:rPr>
                        <a:t>    models.append((warmup, history))</a:t>
                      </a:r>
                      <a:endParaRPr sz="8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
        <p:nvSpPr>
          <p:cNvPr id="605" name="Google Shape;605;p60"/>
          <p:cNvSpPr/>
          <p:nvPr/>
        </p:nvSpPr>
        <p:spPr>
          <a:xfrm>
            <a:off x="4350350" y="2912100"/>
            <a:ext cx="1154100" cy="698400"/>
          </a:xfrm>
          <a:prstGeom prst="wedgeRectCallout">
            <a:avLst>
              <a:gd fmla="val -20833" name="adj1"/>
              <a:gd fmla="val 625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These are the biases. Do not </a:t>
            </a:r>
            <a:r>
              <a:rPr lang="en" sz="800"/>
              <a:t>reinitialize</a:t>
            </a:r>
            <a:r>
              <a:rPr lang="en" sz="800"/>
              <a:t> (they are 0 or 1).</a:t>
            </a:r>
            <a:endParaRPr sz="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61"/>
          <p:cNvSpPr txBox="1"/>
          <p:nvPr>
            <p:ph idx="1" type="body"/>
          </p:nvPr>
        </p:nvSpPr>
        <p:spPr>
          <a:xfrm>
            <a:off x="5207050" y="1514350"/>
            <a:ext cx="1904700" cy="10575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611" name="Google Shape;611;p61"/>
          <p:cNvSpPr/>
          <p:nvPr/>
        </p:nvSpPr>
        <p:spPr>
          <a:xfrm>
            <a:off x="4572000" y="457175"/>
            <a:ext cx="4576200" cy="469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1"/>
          <p:cNvSpPr txBox="1"/>
          <p:nvPr/>
        </p:nvSpPr>
        <p:spPr>
          <a:xfrm>
            <a:off x="2719975" y="1301375"/>
            <a:ext cx="6421200" cy="3820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800"/>
              </a:spcAft>
              <a:buNone/>
            </a:pPr>
            <a:r>
              <a:rPr lang="en" sz="40000">
                <a:solidFill>
                  <a:srgbClr val="FFFFFF"/>
                </a:solidFill>
                <a:latin typeface="Google Sans"/>
                <a:ea typeface="Google Sans"/>
                <a:cs typeface="Google Sans"/>
                <a:sym typeface="Google Sans"/>
              </a:rPr>
              <a:t>05</a:t>
            </a:r>
            <a:endParaRPr sz="40000">
              <a:solidFill>
                <a:srgbClr val="FFFFFF"/>
              </a:solidFill>
              <a:latin typeface="Google Sans"/>
              <a:ea typeface="Google Sans"/>
              <a:cs typeface="Google Sans"/>
              <a:sym typeface="Google Sans"/>
            </a:endParaRPr>
          </a:p>
        </p:txBody>
      </p:sp>
      <p:sp>
        <p:nvSpPr>
          <p:cNvPr id="613" name="Google Shape;613;p61"/>
          <p:cNvSpPr txBox="1"/>
          <p:nvPr>
            <p:ph type="title"/>
          </p:nvPr>
        </p:nvSpPr>
        <p:spPr>
          <a:xfrm>
            <a:off x="761950" y="2219400"/>
            <a:ext cx="3810000" cy="21144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000"/>
              <a:t>Deconvolution</a:t>
            </a:r>
            <a:endParaRPr sz="3000"/>
          </a:p>
          <a:p>
            <a:pPr indent="0" lvl="0" marL="0" rtl="0" algn="l">
              <a:spcBef>
                <a:spcPts val="0"/>
              </a:spcBef>
              <a:spcAft>
                <a:spcPts val="0"/>
              </a:spcAft>
              <a:buNone/>
            </a:pPr>
            <a:r>
              <a:rPr lang="en" sz="3000"/>
              <a:t>(Transpose)</a:t>
            </a:r>
            <a:endParaRPr sz="3000"/>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p62"/>
          <p:cNvSpPr txBox="1"/>
          <p:nvPr>
            <p:ph type="title"/>
          </p:nvPr>
        </p:nvSpPr>
        <p:spPr>
          <a:xfrm>
            <a:off x="311700" y="219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38761D"/>
                </a:solidFill>
                <a:latin typeface="Google Sans"/>
                <a:ea typeface="Google Sans"/>
                <a:cs typeface="Google Sans"/>
                <a:sym typeface="Google Sans"/>
              </a:rPr>
              <a:t>Deconvolution</a:t>
            </a:r>
            <a:endParaRPr>
              <a:solidFill>
                <a:srgbClr val="38761D"/>
              </a:solidFill>
              <a:latin typeface="Google Sans"/>
              <a:ea typeface="Google Sans"/>
              <a:cs typeface="Google Sans"/>
              <a:sym typeface="Google Sans"/>
            </a:endParaRPr>
          </a:p>
        </p:txBody>
      </p:sp>
      <p:sp>
        <p:nvSpPr>
          <p:cNvPr id="619" name="Google Shape;619;p62"/>
          <p:cNvSpPr txBox="1"/>
          <p:nvPr/>
        </p:nvSpPr>
        <p:spPr>
          <a:xfrm>
            <a:off x="944575" y="893025"/>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Changing (smaller) input size for Existing Model</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rPr lang="en" sz="1100">
                <a:solidFill>
                  <a:schemeClr val="dk1"/>
                </a:solidFill>
                <a:latin typeface="Google Sans"/>
                <a:ea typeface="Google Sans"/>
                <a:cs typeface="Google Sans"/>
                <a:sym typeface="Google Sans"/>
              </a:rPr>
              <a:t>When a model is built, it is built for a specific input size (e.g., 128x128). For CNNs, the general practice is that the final feature maps at the bottleneck layer (before flattening to 1D vector) are 4x4 feature maps.</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rPr lang="en" sz="1100">
                <a:solidFill>
                  <a:schemeClr val="dk1"/>
                </a:solidFill>
                <a:latin typeface="Google Sans"/>
                <a:ea typeface="Google Sans"/>
                <a:cs typeface="Google Sans"/>
                <a:sym typeface="Google Sans"/>
              </a:rPr>
              <a:t>If one reuses the same architecture on a substantially smaller input shape (e.g., 32x32), the feature maps will end up being 1x1 at or before the bottleneck layer --the model will not learn.</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rPr lang="en" sz="1100">
                <a:solidFill>
                  <a:schemeClr val="dk1"/>
                </a:solidFill>
                <a:latin typeface="Google Sans"/>
                <a:ea typeface="Google Sans"/>
                <a:cs typeface="Google Sans"/>
                <a:sym typeface="Google Sans"/>
              </a:rPr>
              <a:t>SOLUTION: Add a Strided Deconvolution (Transpose) pre-stem to “learn” the optimal algorithm for upsampling the 32x32 images to 128x128.</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b="1" sz="1100">
              <a:solidFill>
                <a:srgbClr val="38761D"/>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
        <p:nvSpPr>
          <p:cNvPr id="620" name="Google Shape;620;p62"/>
          <p:cNvSpPr/>
          <p:nvPr/>
        </p:nvSpPr>
        <p:spPr>
          <a:xfrm>
            <a:off x="1888025" y="3484750"/>
            <a:ext cx="495600" cy="1260900"/>
          </a:xfrm>
          <a:prstGeom prst="roundRect">
            <a:avLst>
              <a:gd fmla="val 16667" name="adj"/>
            </a:avLst>
          </a:prstGeom>
          <a:solidFill>
            <a:srgbClr val="FFAB4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Conv</a:t>
            </a:r>
            <a:br>
              <a:rPr lang="en" sz="800"/>
            </a:br>
            <a:r>
              <a:rPr lang="en" sz="800"/>
              <a:t>Layer</a:t>
            </a:r>
            <a:br>
              <a:rPr lang="en" sz="800"/>
            </a:br>
            <a:r>
              <a:rPr lang="en" sz="700"/>
              <a:t>(stride&gt;1)</a:t>
            </a:r>
            <a:endParaRPr sz="700"/>
          </a:p>
        </p:txBody>
      </p:sp>
      <p:sp>
        <p:nvSpPr>
          <p:cNvPr id="621" name="Google Shape;621;p62"/>
          <p:cNvSpPr/>
          <p:nvPr/>
        </p:nvSpPr>
        <p:spPr>
          <a:xfrm>
            <a:off x="1078875" y="3880000"/>
            <a:ext cx="495600" cy="4704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2"/>
          <p:cNvSpPr/>
          <p:nvPr/>
        </p:nvSpPr>
        <p:spPr>
          <a:xfrm>
            <a:off x="2697175" y="3974050"/>
            <a:ext cx="276000" cy="2823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62"/>
          <p:cNvSpPr/>
          <p:nvPr/>
        </p:nvSpPr>
        <p:spPr>
          <a:xfrm>
            <a:off x="1674850" y="3974050"/>
            <a:ext cx="112800" cy="33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62"/>
          <p:cNvSpPr/>
          <p:nvPr/>
        </p:nvSpPr>
        <p:spPr>
          <a:xfrm>
            <a:off x="2477800" y="3945850"/>
            <a:ext cx="112800" cy="33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62"/>
          <p:cNvSpPr txBox="1"/>
          <p:nvPr/>
        </p:nvSpPr>
        <p:spPr>
          <a:xfrm>
            <a:off x="715075" y="3033175"/>
            <a:ext cx="36129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B45F06"/>
                </a:solidFill>
              </a:rPr>
              <a:t>Strided Convolution: Outputs smaller feature map</a:t>
            </a:r>
            <a:endParaRPr sz="1000">
              <a:solidFill>
                <a:srgbClr val="B45F06"/>
              </a:solidFill>
            </a:endParaRPr>
          </a:p>
        </p:txBody>
      </p:sp>
      <p:sp>
        <p:nvSpPr>
          <p:cNvPr id="626" name="Google Shape;626;p62"/>
          <p:cNvSpPr txBox="1"/>
          <p:nvPr/>
        </p:nvSpPr>
        <p:spPr>
          <a:xfrm>
            <a:off x="4066475" y="3033175"/>
            <a:ext cx="36129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B45F06"/>
                </a:solidFill>
              </a:rPr>
              <a:t>Strided Deconvolution: Outputs larger feature map</a:t>
            </a:r>
            <a:endParaRPr sz="1000">
              <a:solidFill>
                <a:srgbClr val="B45F06"/>
              </a:solidFill>
            </a:endParaRPr>
          </a:p>
        </p:txBody>
      </p:sp>
      <p:sp>
        <p:nvSpPr>
          <p:cNvPr id="627" name="Google Shape;627;p62"/>
          <p:cNvSpPr/>
          <p:nvPr/>
        </p:nvSpPr>
        <p:spPr>
          <a:xfrm>
            <a:off x="5446425" y="3512950"/>
            <a:ext cx="495600" cy="1260900"/>
          </a:xfrm>
          <a:prstGeom prst="roundRect">
            <a:avLst>
              <a:gd fmla="val 16667" name="adj"/>
            </a:avLst>
          </a:prstGeom>
          <a:solidFill>
            <a:srgbClr val="FFAB4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De-</a:t>
            </a:r>
            <a:br>
              <a:rPr lang="en" sz="800"/>
            </a:br>
            <a:r>
              <a:rPr lang="en" sz="800"/>
              <a:t>C</a:t>
            </a:r>
            <a:r>
              <a:rPr lang="en" sz="800"/>
              <a:t>onv</a:t>
            </a:r>
            <a:br>
              <a:rPr lang="en" sz="800"/>
            </a:br>
            <a:r>
              <a:rPr lang="en" sz="800"/>
              <a:t>Layer</a:t>
            </a:r>
            <a:br>
              <a:rPr lang="en" sz="800"/>
            </a:br>
            <a:r>
              <a:rPr lang="en" sz="700"/>
              <a:t>(stride&gt;1)</a:t>
            </a:r>
            <a:endParaRPr sz="700"/>
          </a:p>
        </p:txBody>
      </p:sp>
      <p:sp>
        <p:nvSpPr>
          <p:cNvPr id="628" name="Google Shape;628;p62"/>
          <p:cNvSpPr/>
          <p:nvPr/>
        </p:nvSpPr>
        <p:spPr>
          <a:xfrm>
            <a:off x="6262825" y="3880000"/>
            <a:ext cx="495600" cy="4704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62"/>
          <p:cNvSpPr/>
          <p:nvPr/>
        </p:nvSpPr>
        <p:spPr>
          <a:xfrm>
            <a:off x="4849625" y="4002250"/>
            <a:ext cx="276000" cy="2823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62"/>
          <p:cNvSpPr/>
          <p:nvPr/>
        </p:nvSpPr>
        <p:spPr>
          <a:xfrm>
            <a:off x="5233250" y="4002250"/>
            <a:ext cx="112800" cy="33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62"/>
          <p:cNvSpPr/>
          <p:nvPr/>
        </p:nvSpPr>
        <p:spPr>
          <a:xfrm>
            <a:off x="6036200" y="3974050"/>
            <a:ext cx="112800" cy="33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2" name="Google Shape;632;p62"/>
          <p:cNvPicPr preferRelativeResize="0"/>
          <p:nvPr/>
        </p:nvPicPr>
        <p:blipFill>
          <a:blip r:embed="rId3">
            <a:alphaModFix/>
          </a:blip>
          <a:stretch>
            <a:fillRect/>
          </a:stretch>
        </p:blipFill>
        <p:spPr>
          <a:xfrm>
            <a:off x="0" y="0"/>
            <a:ext cx="1466275" cy="730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Timeline</a:t>
            </a:r>
            <a:endParaRPr>
              <a:solidFill>
                <a:srgbClr val="38761D"/>
              </a:solidFill>
              <a:latin typeface="Google Sans"/>
              <a:ea typeface="Google Sans"/>
              <a:cs typeface="Google Sans"/>
              <a:sym typeface="Google Sans"/>
            </a:endParaRPr>
          </a:p>
        </p:txBody>
      </p:sp>
      <p:sp>
        <p:nvSpPr>
          <p:cNvPr id="262" name="Google Shape;262;p36"/>
          <p:cNvSpPr txBox="1"/>
          <p:nvPr>
            <p:ph idx="1" type="body"/>
          </p:nvPr>
        </p:nvSpPr>
        <p:spPr>
          <a:xfrm>
            <a:off x="311700" y="1152475"/>
            <a:ext cx="8520600" cy="35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oogle Sans"/>
                <a:ea typeface="Google Sans"/>
                <a:cs typeface="Google Sans"/>
                <a:sym typeface="Google Sans"/>
              </a:rPr>
              <a:t>Where most companies are at (or moving to):</a:t>
            </a:r>
            <a:endParaRPr>
              <a:latin typeface="Google Sans"/>
              <a:ea typeface="Google Sans"/>
              <a:cs typeface="Google Sans"/>
              <a:sym typeface="Google Sans"/>
            </a:endParaRPr>
          </a:p>
          <a:p>
            <a:pPr indent="0" lvl="0" marL="0" rtl="0" algn="l">
              <a:spcBef>
                <a:spcPts val="1600"/>
              </a:spcBef>
              <a:spcAft>
                <a:spcPts val="0"/>
              </a:spcAft>
              <a:buNone/>
            </a:pPr>
            <a:r>
              <a:rPr b="1" lang="en">
                <a:solidFill>
                  <a:srgbClr val="B45F06"/>
                </a:solidFill>
                <a:latin typeface="Google Sans"/>
                <a:ea typeface="Google Sans"/>
                <a:cs typeface="Google Sans"/>
                <a:sym typeface="Google Sans"/>
              </a:rPr>
              <a:t>2017 - PLANNING</a:t>
            </a:r>
            <a:r>
              <a:rPr lang="en">
                <a:latin typeface="Google Sans"/>
                <a:ea typeface="Google Sans"/>
                <a:cs typeface="Google Sans"/>
                <a:sym typeface="Google Sans"/>
              </a:rPr>
              <a:t> - How does AI/ML fit into our business? What skills do we need? How do we organize a Data Science team?</a:t>
            </a:r>
            <a:br>
              <a:rPr lang="en">
                <a:latin typeface="Google Sans"/>
                <a:ea typeface="Google Sans"/>
                <a:cs typeface="Google Sans"/>
                <a:sym typeface="Google Sans"/>
              </a:rPr>
            </a:br>
            <a:endParaRPr>
              <a:latin typeface="Google Sans"/>
              <a:ea typeface="Google Sans"/>
              <a:cs typeface="Google Sans"/>
              <a:sym typeface="Google Sans"/>
            </a:endParaRPr>
          </a:p>
          <a:p>
            <a:pPr indent="0" lvl="0" marL="0" rtl="0" algn="l">
              <a:spcBef>
                <a:spcPts val="1600"/>
              </a:spcBef>
              <a:spcAft>
                <a:spcPts val="0"/>
              </a:spcAft>
              <a:buNone/>
            </a:pPr>
            <a:r>
              <a:rPr b="1" lang="en">
                <a:solidFill>
                  <a:srgbClr val="B45F06"/>
                </a:solidFill>
                <a:latin typeface="Google Sans"/>
                <a:ea typeface="Google Sans"/>
                <a:cs typeface="Google Sans"/>
                <a:sym typeface="Google Sans"/>
              </a:rPr>
              <a:t>2018 - EXPLORATION</a:t>
            </a:r>
            <a:r>
              <a:rPr lang="en">
                <a:solidFill>
                  <a:srgbClr val="85200C"/>
                </a:solidFill>
                <a:latin typeface="Google Sans"/>
                <a:ea typeface="Google Sans"/>
                <a:cs typeface="Google Sans"/>
                <a:sym typeface="Google Sans"/>
              </a:rPr>
              <a:t> </a:t>
            </a:r>
            <a:r>
              <a:rPr lang="en">
                <a:latin typeface="Google Sans"/>
                <a:ea typeface="Google Sans"/>
                <a:cs typeface="Google Sans"/>
                <a:sym typeface="Google Sans"/>
              </a:rPr>
              <a:t>- Experimenting and Prototyping Models with company data. What is the value proposition? What is the projected ROI?</a:t>
            </a:r>
            <a:br>
              <a:rPr lang="en">
                <a:latin typeface="Google Sans"/>
                <a:ea typeface="Google Sans"/>
                <a:cs typeface="Google Sans"/>
                <a:sym typeface="Google Sans"/>
              </a:rPr>
            </a:br>
            <a:endParaRPr>
              <a:latin typeface="Google Sans"/>
              <a:ea typeface="Google Sans"/>
              <a:cs typeface="Google Sans"/>
              <a:sym typeface="Google Sans"/>
            </a:endParaRPr>
          </a:p>
          <a:p>
            <a:pPr indent="0" lvl="0" marL="0" rtl="0" algn="l">
              <a:spcBef>
                <a:spcPts val="1600"/>
              </a:spcBef>
              <a:spcAft>
                <a:spcPts val="1600"/>
              </a:spcAft>
              <a:buNone/>
            </a:pPr>
            <a:r>
              <a:rPr b="1" lang="en">
                <a:solidFill>
                  <a:srgbClr val="B45F06"/>
                </a:solidFill>
                <a:latin typeface="Google Sans"/>
                <a:ea typeface="Google Sans"/>
                <a:cs typeface="Google Sans"/>
                <a:sym typeface="Google Sans"/>
              </a:rPr>
              <a:t>2019</a:t>
            </a:r>
            <a:r>
              <a:rPr b="1" lang="en">
                <a:solidFill>
                  <a:srgbClr val="B45F06"/>
                </a:solidFill>
                <a:latin typeface="Google Sans"/>
                <a:ea typeface="Google Sans"/>
                <a:cs typeface="Google Sans"/>
                <a:sym typeface="Google Sans"/>
              </a:rPr>
              <a:t> - PRODUCTION</a:t>
            </a:r>
            <a:r>
              <a:rPr lang="en">
                <a:latin typeface="Google Sans"/>
                <a:ea typeface="Google Sans"/>
                <a:cs typeface="Google Sans"/>
                <a:sym typeface="Google Sans"/>
              </a:rPr>
              <a:t> - Integrate and deploy models into the company’s products/services.</a:t>
            </a:r>
            <a:endParaRPr>
              <a:latin typeface="Google Sans"/>
              <a:ea typeface="Google Sans"/>
              <a:cs typeface="Google Sans"/>
              <a:sym typeface="Google Sans"/>
            </a:endParaRPr>
          </a:p>
        </p:txBody>
      </p:sp>
      <p:pic>
        <p:nvPicPr>
          <p:cNvPr id="263" name="Google Shape;263;p36"/>
          <p:cNvPicPr preferRelativeResize="0"/>
          <p:nvPr/>
        </p:nvPicPr>
        <p:blipFill>
          <a:blip r:embed="rId3">
            <a:alphaModFix/>
          </a:blip>
          <a:stretch>
            <a:fillRect/>
          </a:stretch>
        </p:blipFill>
        <p:spPr>
          <a:xfrm>
            <a:off x="0" y="0"/>
            <a:ext cx="1466275" cy="7305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6" name="Shape 636"/>
        <p:cNvGrpSpPr/>
        <p:nvPr/>
      </p:nvGrpSpPr>
      <p:grpSpPr>
        <a:xfrm>
          <a:off x="0" y="0"/>
          <a:ext cx="0" cy="0"/>
          <a:chOff x="0" y="0"/>
          <a:chExt cx="0" cy="0"/>
        </a:xfrm>
      </p:grpSpPr>
      <p:sp>
        <p:nvSpPr>
          <p:cNvPr id="637" name="Google Shape;637;p63"/>
          <p:cNvSpPr/>
          <p:nvPr/>
        </p:nvSpPr>
        <p:spPr>
          <a:xfrm>
            <a:off x="3036575" y="1822319"/>
            <a:ext cx="3873000" cy="24270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63"/>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Deconvolution</a:t>
            </a:r>
            <a:endParaRPr>
              <a:solidFill>
                <a:srgbClr val="38761D"/>
              </a:solidFill>
              <a:latin typeface="Google Sans"/>
              <a:ea typeface="Google Sans"/>
              <a:cs typeface="Google Sans"/>
              <a:sym typeface="Google Sans"/>
            </a:endParaRPr>
          </a:p>
        </p:txBody>
      </p:sp>
      <p:pic>
        <p:nvPicPr>
          <p:cNvPr id="639" name="Google Shape;639;p63"/>
          <p:cNvPicPr preferRelativeResize="0"/>
          <p:nvPr/>
        </p:nvPicPr>
        <p:blipFill>
          <a:blip r:embed="rId3">
            <a:alphaModFix/>
          </a:blip>
          <a:stretch>
            <a:fillRect/>
          </a:stretch>
        </p:blipFill>
        <p:spPr>
          <a:xfrm>
            <a:off x="0" y="0"/>
            <a:ext cx="1466275" cy="730575"/>
          </a:xfrm>
          <a:prstGeom prst="rect">
            <a:avLst/>
          </a:prstGeom>
          <a:noFill/>
          <a:ln>
            <a:noFill/>
          </a:ln>
        </p:spPr>
      </p:pic>
      <p:sp>
        <p:nvSpPr>
          <p:cNvPr id="640" name="Google Shape;640;p63"/>
          <p:cNvSpPr txBox="1"/>
          <p:nvPr/>
        </p:nvSpPr>
        <p:spPr>
          <a:xfrm>
            <a:off x="969675" y="730575"/>
            <a:ext cx="7389300" cy="3609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b="1" sz="1350">
              <a:solidFill>
                <a:schemeClr val="dk1"/>
              </a:solidFill>
            </a:endParaRPr>
          </a:p>
          <a:p>
            <a:pPr indent="457200" lvl="0" marL="0" rtl="0" algn="l">
              <a:lnSpc>
                <a:spcPct val="115000"/>
              </a:lnSpc>
              <a:spcBef>
                <a:spcPts val="0"/>
              </a:spcBef>
              <a:spcAft>
                <a:spcPts val="0"/>
              </a:spcAft>
              <a:buNone/>
            </a:pPr>
            <a:r>
              <a:t/>
            </a:r>
            <a:endParaRPr sz="1000">
              <a:solidFill>
                <a:schemeClr val="dk1"/>
              </a:solidFill>
              <a:highlight>
                <a:srgbClr val="FFFFFF"/>
              </a:highlight>
            </a:endParaRPr>
          </a:p>
          <a:p>
            <a:pPr indent="457200" lvl="0" marL="0" rtl="0" algn="l">
              <a:lnSpc>
                <a:spcPct val="115000"/>
              </a:lnSpc>
              <a:spcBef>
                <a:spcPts val="0"/>
              </a:spcBef>
              <a:spcAft>
                <a:spcPts val="0"/>
              </a:spcAft>
              <a:buNone/>
            </a:pPr>
            <a:r>
              <a:t/>
            </a:r>
            <a:endParaRPr sz="1100">
              <a:solidFill>
                <a:schemeClr val="dk1"/>
              </a:solidFill>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
        <p:nvSpPr>
          <p:cNvPr id="641" name="Google Shape;641;p63"/>
          <p:cNvSpPr/>
          <p:nvPr/>
        </p:nvSpPr>
        <p:spPr>
          <a:xfrm>
            <a:off x="7248712" y="2577472"/>
            <a:ext cx="1488900" cy="8868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63"/>
          <p:cNvSpPr/>
          <p:nvPr/>
        </p:nvSpPr>
        <p:spPr>
          <a:xfrm>
            <a:off x="1596491" y="2654393"/>
            <a:ext cx="1155900" cy="662700"/>
          </a:xfrm>
          <a:prstGeom prst="roundRect">
            <a:avLst>
              <a:gd fmla="val 16667" name="adj"/>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Stem</a:t>
            </a:r>
            <a:br>
              <a:rPr b="1" lang="en" sz="1000"/>
            </a:br>
            <a:r>
              <a:rPr b="1" lang="en" sz="1000"/>
              <a:t>Convolution Group</a:t>
            </a:r>
            <a:endParaRPr b="1" sz="1000"/>
          </a:p>
        </p:txBody>
      </p:sp>
      <p:sp>
        <p:nvSpPr>
          <p:cNvPr id="643" name="Google Shape;643;p63"/>
          <p:cNvSpPr/>
          <p:nvPr/>
        </p:nvSpPr>
        <p:spPr>
          <a:xfrm>
            <a:off x="3203107" y="1963866"/>
            <a:ext cx="815400" cy="2174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 Group</a:t>
            </a:r>
            <a:endParaRPr b="1" sz="1000"/>
          </a:p>
          <a:p>
            <a:pPr indent="0" lvl="0" marL="0" rtl="0" algn="l">
              <a:spcBef>
                <a:spcPts val="0"/>
              </a:spcBef>
              <a:spcAft>
                <a:spcPts val="0"/>
              </a:spcAft>
              <a:buNone/>
            </a:pPr>
            <a:r>
              <a:t/>
            </a:r>
            <a:endParaRPr b="1" sz="1000"/>
          </a:p>
        </p:txBody>
      </p:sp>
      <p:sp>
        <p:nvSpPr>
          <p:cNvPr id="644" name="Google Shape;644;p63"/>
          <p:cNvSpPr/>
          <p:nvPr/>
        </p:nvSpPr>
        <p:spPr>
          <a:xfrm rot="-5400000">
            <a:off x="2471501" y="2894357"/>
            <a:ext cx="886800" cy="1569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63"/>
          <p:cNvSpPr/>
          <p:nvPr/>
        </p:nvSpPr>
        <p:spPr>
          <a:xfrm rot="-5400000">
            <a:off x="3696183" y="2925150"/>
            <a:ext cx="886800" cy="1569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63"/>
          <p:cNvSpPr/>
          <p:nvPr/>
        </p:nvSpPr>
        <p:spPr>
          <a:xfrm>
            <a:off x="4261126" y="1933861"/>
            <a:ext cx="815400" cy="2174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 Group</a:t>
            </a:r>
            <a:endParaRPr b="1" sz="1000"/>
          </a:p>
          <a:p>
            <a:pPr indent="0" lvl="0" marL="0" rtl="0" algn="l">
              <a:spcBef>
                <a:spcPts val="0"/>
              </a:spcBef>
              <a:spcAft>
                <a:spcPts val="0"/>
              </a:spcAft>
              <a:buNone/>
            </a:pPr>
            <a:r>
              <a:t/>
            </a:r>
            <a:endParaRPr b="1" sz="1000"/>
          </a:p>
        </p:txBody>
      </p:sp>
      <p:sp>
        <p:nvSpPr>
          <p:cNvPr id="647" name="Google Shape;647;p63"/>
          <p:cNvSpPr/>
          <p:nvPr/>
        </p:nvSpPr>
        <p:spPr>
          <a:xfrm rot="-5400000">
            <a:off x="4754214" y="2894345"/>
            <a:ext cx="886800" cy="1569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63"/>
          <p:cNvSpPr/>
          <p:nvPr/>
        </p:nvSpPr>
        <p:spPr>
          <a:xfrm>
            <a:off x="5319156" y="1963866"/>
            <a:ext cx="815400" cy="21741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a:t>
            </a:r>
            <a:endParaRPr b="1" sz="1000"/>
          </a:p>
          <a:p>
            <a:pPr indent="0" lvl="0" marL="0" rtl="0" algn="ctr">
              <a:spcBef>
                <a:spcPts val="0"/>
              </a:spcBef>
              <a:spcAft>
                <a:spcPts val="0"/>
              </a:spcAft>
              <a:buNone/>
            </a:pPr>
            <a:r>
              <a:rPr b="1" lang="en" sz="1000"/>
              <a:t>Group</a:t>
            </a:r>
            <a:endParaRPr b="1" sz="1000"/>
          </a:p>
          <a:p>
            <a:pPr indent="0" lvl="0" marL="0" rtl="0" algn="l">
              <a:spcBef>
                <a:spcPts val="0"/>
              </a:spcBef>
              <a:spcAft>
                <a:spcPts val="0"/>
              </a:spcAft>
              <a:buNone/>
            </a:pPr>
            <a:r>
              <a:t/>
            </a:r>
            <a:endParaRPr b="1" sz="1000"/>
          </a:p>
        </p:txBody>
      </p:sp>
      <p:sp>
        <p:nvSpPr>
          <p:cNvPr id="649" name="Google Shape;649;p63"/>
          <p:cNvSpPr/>
          <p:nvPr/>
        </p:nvSpPr>
        <p:spPr>
          <a:xfrm rot="-5400000">
            <a:off x="5812256" y="2925150"/>
            <a:ext cx="886800" cy="1569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63"/>
          <p:cNvSpPr/>
          <p:nvPr/>
        </p:nvSpPr>
        <p:spPr>
          <a:xfrm>
            <a:off x="7338355" y="2672160"/>
            <a:ext cx="1309800" cy="6627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Classifier</a:t>
            </a:r>
            <a:br>
              <a:rPr b="1" lang="en" sz="1000"/>
            </a:br>
            <a:r>
              <a:rPr b="1" lang="en" sz="1000"/>
              <a:t>Group</a:t>
            </a:r>
            <a:endParaRPr b="1" sz="1000"/>
          </a:p>
        </p:txBody>
      </p:sp>
      <p:sp>
        <p:nvSpPr>
          <p:cNvPr id="651" name="Google Shape;651;p63"/>
          <p:cNvSpPr txBox="1"/>
          <p:nvPr/>
        </p:nvSpPr>
        <p:spPr>
          <a:xfrm>
            <a:off x="6340868" y="2654393"/>
            <a:ext cx="727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a:t>
            </a:r>
            <a:endParaRPr b="1" sz="2400"/>
          </a:p>
        </p:txBody>
      </p:sp>
      <p:sp>
        <p:nvSpPr>
          <p:cNvPr id="652" name="Google Shape;652;p63"/>
          <p:cNvSpPr/>
          <p:nvPr/>
        </p:nvSpPr>
        <p:spPr>
          <a:xfrm rot="-5400000">
            <a:off x="6635693" y="2972489"/>
            <a:ext cx="886800" cy="1569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63"/>
          <p:cNvSpPr/>
          <p:nvPr/>
        </p:nvSpPr>
        <p:spPr>
          <a:xfrm>
            <a:off x="96525" y="2654393"/>
            <a:ext cx="1155900" cy="662700"/>
          </a:xfrm>
          <a:prstGeom prst="roundRect">
            <a:avLst>
              <a:gd fmla="val 16667" name="adj"/>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Pre-Stem</a:t>
            </a:r>
            <a:br>
              <a:rPr b="1" lang="en" sz="1000"/>
            </a:br>
            <a:r>
              <a:rPr b="1" lang="en" sz="1000"/>
              <a:t>Group</a:t>
            </a:r>
            <a:endParaRPr b="1" sz="1000"/>
          </a:p>
        </p:txBody>
      </p:sp>
      <p:sp>
        <p:nvSpPr>
          <p:cNvPr id="654" name="Google Shape;654;p63"/>
          <p:cNvSpPr/>
          <p:nvPr/>
        </p:nvSpPr>
        <p:spPr>
          <a:xfrm rot="-5400000">
            <a:off x="980926" y="2894357"/>
            <a:ext cx="886800" cy="1569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3"/>
          <p:cNvSpPr/>
          <p:nvPr/>
        </p:nvSpPr>
        <p:spPr>
          <a:xfrm>
            <a:off x="1542626" y="2438713"/>
            <a:ext cx="1250700" cy="10680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63"/>
          <p:cNvSpPr txBox="1"/>
          <p:nvPr/>
        </p:nvSpPr>
        <p:spPr>
          <a:xfrm>
            <a:off x="1845629" y="2113114"/>
            <a:ext cx="7272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rgbClr val="434343"/>
                </a:solidFill>
              </a:rPr>
              <a:t>Stem</a:t>
            </a:r>
            <a:endParaRPr b="1" i="1" sz="1200">
              <a:solidFill>
                <a:srgbClr val="434343"/>
              </a:solidFill>
            </a:endParaRPr>
          </a:p>
        </p:txBody>
      </p:sp>
      <p:sp>
        <p:nvSpPr>
          <p:cNvPr id="657" name="Google Shape;657;p63"/>
          <p:cNvSpPr txBox="1"/>
          <p:nvPr/>
        </p:nvSpPr>
        <p:spPr>
          <a:xfrm>
            <a:off x="4549024" y="1508600"/>
            <a:ext cx="8667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rgbClr val="434343"/>
                </a:solidFill>
              </a:rPr>
              <a:t>Learner</a:t>
            </a:r>
            <a:endParaRPr b="1" i="1" sz="1200">
              <a:solidFill>
                <a:srgbClr val="434343"/>
              </a:solidFill>
            </a:endParaRPr>
          </a:p>
        </p:txBody>
      </p:sp>
      <p:sp>
        <p:nvSpPr>
          <p:cNvPr id="658" name="Google Shape;658;p63"/>
          <p:cNvSpPr txBox="1"/>
          <p:nvPr/>
        </p:nvSpPr>
        <p:spPr>
          <a:xfrm>
            <a:off x="7490176" y="2215500"/>
            <a:ext cx="9714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rgbClr val="434343"/>
                </a:solidFill>
              </a:rPr>
              <a:t>Classifier</a:t>
            </a:r>
            <a:endParaRPr b="1" i="1" sz="1200">
              <a:solidFill>
                <a:srgbClr val="434343"/>
              </a:solidFill>
            </a:endParaRPr>
          </a:p>
        </p:txBody>
      </p:sp>
      <p:sp>
        <p:nvSpPr>
          <p:cNvPr id="659" name="Google Shape;659;p63"/>
          <p:cNvSpPr/>
          <p:nvPr/>
        </p:nvSpPr>
        <p:spPr>
          <a:xfrm rot="-5400000">
            <a:off x="5089229" y="1020446"/>
            <a:ext cx="149700" cy="6978900"/>
          </a:xfrm>
          <a:prstGeom prst="leftBrace">
            <a:avLst>
              <a:gd fmla="val 8333" name="adj1"/>
              <a:gd fmla="val 50000" name="adj2"/>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3"/>
          <p:cNvSpPr txBox="1"/>
          <p:nvPr/>
        </p:nvSpPr>
        <p:spPr>
          <a:xfrm>
            <a:off x="4470822" y="4584746"/>
            <a:ext cx="17064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Existing ResNet50 Model</a:t>
            </a:r>
            <a:endParaRPr b="1" sz="1000"/>
          </a:p>
        </p:txBody>
      </p:sp>
      <p:sp>
        <p:nvSpPr>
          <p:cNvPr id="661" name="Google Shape;661;p63"/>
          <p:cNvSpPr/>
          <p:nvPr/>
        </p:nvSpPr>
        <p:spPr>
          <a:xfrm>
            <a:off x="1522197" y="1355699"/>
            <a:ext cx="654300" cy="757200"/>
          </a:xfrm>
          <a:prstGeom prst="wedgeRectCallout">
            <a:avLst>
              <a:gd fmla="val -20833" name="adj1"/>
              <a:gd fmla="val 62500" name="adj2"/>
            </a:avLst>
          </a:prstGeom>
          <a:solidFill>
            <a:srgbClr val="6AA84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Input Shape:</a:t>
            </a:r>
            <a:br>
              <a:rPr lang="en" sz="800"/>
            </a:br>
            <a:r>
              <a:rPr lang="en" sz="800"/>
              <a:t>128x128x3</a:t>
            </a:r>
            <a:endParaRPr sz="800"/>
          </a:p>
        </p:txBody>
      </p:sp>
      <p:sp>
        <p:nvSpPr>
          <p:cNvPr id="662" name="Google Shape;662;p63"/>
          <p:cNvSpPr/>
          <p:nvPr/>
        </p:nvSpPr>
        <p:spPr>
          <a:xfrm>
            <a:off x="6883508" y="1143333"/>
            <a:ext cx="654300" cy="757200"/>
          </a:xfrm>
          <a:prstGeom prst="wedgeRectCallout">
            <a:avLst>
              <a:gd fmla="val -20833" name="adj1"/>
              <a:gd fmla="val 62500" name="adj2"/>
            </a:avLst>
          </a:prstGeom>
          <a:solidFill>
            <a:srgbClr val="6AA84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Feature Maps:</a:t>
            </a:r>
            <a:br>
              <a:rPr lang="en" sz="800"/>
            </a:br>
            <a:r>
              <a:rPr lang="en" sz="800"/>
              <a:t>4x4x2048</a:t>
            </a:r>
            <a:endParaRPr sz="800"/>
          </a:p>
        </p:txBody>
      </p:sp>
      <p:sp>
        <p:nvSpPr>
          <p:cNvPr id="663" name="Google Shape;663;p63"/>
          <p:cNvSpPr/>
          <p:nvPr/>
        </p:nvSpPr>
        <p:spPr>
          <a:xfrm>
            <a:off x="101209" y="1743045"/>
            <a:ext cx="487500" cy="757200"/>
          </a:xfrm>
          <a:prstGeom prst="wedgeRectCallout">
            <a:avLst>
              <a:gd fmla="val -20833" name="adj1"/>
              <a:gd fmla="val 62500" name="adj2"/>
            </a:avLst>
          </a:prstGeom>
          <a:solidFill>
            <a:srgbClr val="6AA84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Input </a:t>
            </a:r>
            <a:endParaRPr sz="800"/>
          </a:p>
          <a:p>
            <a:pPr indent="0" lvl="0" marL="0" rtl="0" algn="l">
              <a:spcBef>
                <a:spcPts val="0"/>
              </a:spcBef>
              <a:spcAft>
                <a:spcPts val="0"/>
              </a:spcAft>
              <a:buNone/>
            </a:pPr>
            <a:r>
              <a:rPr lang="en" sz="800"/>
              <a:t>Shape:</a:t>
            </a:r>
            <a:br>
              <a:rPr lang="en" sz="800"/>
            </a:br>
            <a:r>
              <a:rPr lang="en" sz="800"/>
              <a:t>32x32x3</a:t>
            </a:r>
            <a:endParaRPr sz="800"/>
          </a:p>
        </p:txBody>
      </p:sp>
      <p:sp>
        <p:nvSpPr>
          <p:cNvPr id="664" name="Google Shape;664;p63"/>
          <p:cNvSpPr/>
          <p:nvPr/>
        </p:nvSpPr>
        <p:spPr>
          <a:xfrm>
            <a:off x="765008" y="1743045"/>
            <a:ext cx="580800" cy="757200"/>
          </a:xfrm>
          <a:prstGeom prst="wedgeRectCallout">
            <a:avLst>
              <a:gd fmla="val -20833" name="adj1"/>
              <a:gd fmla="val 62500" name="adj2"/>
            </a:avLst>
          </a:prstGeom>
          <a:solidFill>
            <a:srgbClr val="6AA84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Output </a:t>
            </a:r>
            <a:endParaRPr sz="800"/>
          </a:p>
          <a:p>
            <a:pPr indent="0" lvl="0" marL="0" rtl="0" algn="l">
              <a:spcBef>
                <a:spcPts val="0"/>
              </a:spcBef>
              <a:spcAft>
                <a:spcPts val="0"/>
              </a:spcAft>
              <a:buNone/>
            </a:pPr>
            <a:r>
              <a:rPr lang="en" sz="800"/>
              <a:t>Shape:</a:t>
            </a:r>
            <a:br>
              <a:rPr lang="en" sz="800"/>
            </a:br>
            <a:r>
              <a:rPr lang="en" sz="800"/>
              <a:t>128x128x3</a:t>
            </a:r>
            <a:endParaRPr sz="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8" name="Shape 668"/>
        <p:cNvGrpSpPr/>
        <p:nvPr/>
      </p:nvGrpSpPr>
      <p:grpSpPr>
        <a:xfrm>
          <a:off x="0" y="0"/>
          <a:ext cx="0" cy="0"/>
          <a:chOff x="0" y="0"/>
          <a:chExt cx="0" cy="0"/>
        </a:xfrm>
      </p:grpSpPr>
      <p:sp>
        <p:nvSpPr>
          <p:cNvPr id="669" name="Google Shape;669;p64"/>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Deconvolution</a:t>
            </a:r>
            <a:endParaRPr>
              <a:solidFill>
                <a:srgbClr val="38761D"/>
              </a:solidFill>
              <a:latin typeface="Google Sans"/>
              <a:ea typeface="Google Sans"/>
              <a:cs typeface="Google Sans"/>
              <a:sym typeface="Google Sans"/>
            </a:endParaRPr>
          </a:p>
        </p:txBody>
      </p:sp>
      <p:pic>
        <p:nvPicPr>
          <p:cNvPr id="670" name="Google Shape;670;p64"/>
          <p:cNvPicPr preferRelativeResize="0"/>
          <p:nvPr/>
        </p:nvPicPr>
        <p:blipFill>
          <a:blip r:embed="rId3">
            <a:alphaModFix/>
          </a:blip>
          <a:stretch>
            <a:fillRect/>
          </a:stretch>
        </p:blipFill>
        <p:spPr>
          <a:xfrm>
            <a:off x="0" y="0"/>
            <a:ext cx="1466275" cy="730575"/>
          </a:xfrm>
          <a:prstGeom prst="rect">
            <a:avLst/>
          </a:prstGeom>
          <a:noFill/>
          <a:ln>
            <a:noFill/>
          </a:ln>
        </p:spPr>
      </p:pic>
      <p:sp>
        <p:nvSpPr>
          <p:cNvPr id="671" name="Google Shape;671;p64"/>
          <p:cNvSpPr txBox="1"/>
          <p:nvPr/>
        </p:nvSpPr>
        <p:spPr>
          <a:xfrm>
            <a:off x="794050" y="672050"/>
            <a:ext cx="73893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Adapting a stock ResNet50 to a much smaller input size</a:t>
            </a:r>
            <a:endParaRPr b="1" sz="1350">
              <a:solidFill>
                <a:schemeClr val="dk1"/>
              </a:solidFill>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b="1" sz="135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latin typeface="Google Sans"/>
                <a:ea typeface="Google Sans"/>
                <a:cs typeface="Google Sans"/>
                <a:sym typeface="Google Sans"/>
              </a:rPr>
              <a:t>Steps:</a:t>
            </a:r>
            <a:endParaRPr sz="1100">
              <a:solidFill>
                <a:schemeClr val="dk1"/>
              </a:solidFill>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000">
                <a:solidFill>
                  <a:schemeClr val="dk1"/>
                </a:solidFill>
                <a:highlight>
                  <a:srgbClr val="FFFFFF"/>
                </a:highlight>
                <a:latin typeface="Google Sans"/>
                <a:ea typeface="Google Sans"/>
                <a:cs typeface="Google Sans"/>
                <a:sym typeface="Google Sans"/>
              </a:rPr>
              <a:t>1. Get a stock ResNet50 for input shape 128x128</a:t>
            </a:r>
            <a:r>
              <a:rPr lang="en" sz="1100">
                <a:solidFill>
                  <a:schemeClr val="dk1"/>
                </a:solidFill>
                <a:highlight>
                  <a:srgbClr val="FFFFFF"/>
                </a:highlight>
                <a:latin typeface="Google Sans"/>
                <a:ea typeface="Google Sans"/>
                <a:cs typeface="Google Sans"/>
                <a:sym typeface="Google Sans"/>
              </a:rPr>
              <a:t> </a:t>
            </a:r>
            <a:r>
              <a:rPr lang="en" sz="1000">
                <a:solidFill>
                  <a:schemeClr val="dk1"/>
                </a:solidFill>
                <a:highlight>
                  <a:srgbClr val="FFFFFF"/>
                </a:highlight>
                <a:latin typeface="Google Sans"/>
                <a:ea typeface="Google Sans"/>
                <a:cs typeface="Google Sans"/>
                <a:sym typeface="Google Sans"/>
              </a:rPr>
              <a:t>--smallest size for this model where final feature maps are still 4x4.</a:t>
            </a:r>
            <a:endParaRPr sz="10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000">
                <a:solidFill>
                  <a:schemeClr val="dk1"/>
                </a:solidFill>
                <a:highlight>
                  <a:srgbClr val="FFFFFF"/>
                </a:highlight>
                <a:latin typeface="Google Sans"/>
                <a:ea typeface="Google Sans"/>
                <a:cs typeface="Google Sans"/>
                <a:sym typeface="Google Sans"/>
              </a:rPr>
              <a:t>2. Add the classifier for the 10 CIFAR classes.</a:t>
            </a:r>
            <a:endParaRPr sz="10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000">
                <a:solidFill>
                  <a:schemeClr val="dk1"/>
                </a:solidFill>
                <a:highlight>
                  <a:srgbClr val="FFFFFF"/>
                </a:highlight>
                <a:latin typeface="Google Sans"/>
                <a:ea typeface="Google Sans"/>
                <a:cs typeface="Google Sans"/>
                <a:sym typeface="Google Sans"/>
              </a:rPr>
              <a:t>3. Rebuild the model</a:t>
            </a:r>
            <a:endParaRPr sz="10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t/>
            </a:r>
            <a:endParaRPr sz="1100">
              <a:solidFill>
                <a:schemeClr val="dk1"/>
              </a:solidFill>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672" name="Google Shape;672;p64"/>
          <p:cNvGraphicFramePr/>
          <p:nvPr/>
        </p:nvGraphicFramePr>
        <p:xfrm>
          <a:off x="794050" y="2345675"/>
          <a:ext cx="3000000" cy="3000000"/>
        </p:xfrm>
        <a:graphic>
          <a:graphicData uri="http://schemas.openxmlformats.org/drawingml/2006/table">
            <a:tbl>
              <a:tblPr>
                <a:noFill/>
                <a:tableStyleId>{F9C9B22F-AEFE-4231-8040-87D956D7C81A}</a:tableStyleId>
              </a:tblPr>
              <a:tblGrid>
                <a:gridCol w="7389400"/>
              </a:tblGrid>
              <a:tr h="1246350">
                <a:tc>
                  <a:txBody>
                    <a:bodyPr/>
                    <a:lstStyle/>
                    <a:p>
                      <a:pPr indent="0" lvl="0" marL="0" rtl="0" algn="l">
                        <a:lnSpc>
                          <a:spcPct val="115000"/>
                        </a:lnSpc>
                        <a:spcBef>
                          <a:spcPts val="0"/>
                        </a:spcBef>
                        <a:spcAft>
                          <a:spcPts val="0"/>
                        </a:spcAft>
                        <a:buClr>
                          <a:schemeClr val="dk1"/>
                        </a:buClr>
                        <a:buSzPts val="1100"/>
                        <a:buFont typeface="Arial"/>
                        <a:buNone/>
                      </a:pPr>
                      <a:r>
                        <a:rPr i="1" lang="en" sz="1050">
                          <a:solidFill>
                            <a:srgbClr val="408080"/>
                          </a:solidFill>
                          <a:highlight>
                            <a:srgbClr val="F7F7F7"/>
                          </a:highlight>
                        </a:rPr>
                        <a:t># Get a pre-built ResNet50 w/o the top layer (classifier) and input shape configured for 128 x 128</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50">
                          <a:solidFill>
                            <a:srgbClr val="333333"/>
                          </a:solidFill>
                          <a:highlight>
                            <a:srgbClr val="F7F7F7"/>
                          </a:highlight>
                        </a:rPr>
                        <a:t>base </a:t>
                      </a:r>
                      <a:r>
                        <a:rPr lang="en" sz="1050">
                          <a:solidFill>
                            <a:srgbClr val="666666"/>
                          </a:solidFill>
                          <a:highlight>
                            <a:srgbClr val="F7F7F7"/>
                          </a:highlight>
                        </a:rPr>
                        <a:t>=</a:t>
                      </a:r>
                      <a:r>
                        <a:rPr lang="en" sz="1050">
                          <a:solidFill>
                            <a:srgbClr val="333333"/>
                          </a:solidFill>
                          <a:highlight>
                            <a:srgbClr val="F7F7F7"/>
                          </a:highlight>
                        </a:rPr>
                        <a:t> ResNet50(include_top</a:t>
                      </a:r>
                      <a:r>
                        <a:rPr lang="en" sz="1050">
                          <a:solidFill>
                            <a:srgbClr val="666666"/>
                          </a:solidFill>
                          <a:highlight>
                            <a:srgbClr val="F7F7F7"/>
                          </a:highlight>
                        </a:rPr>
                        <a:t>=</a:t>
                      </a:r>
                      <a:r>
                        <a:rPr b="1" lang="en" sz="1050">
                          <a:solidFill>
                            <a:srgbClr val="008000"/>
                          </a:solidFill>
                          <a:highlight>
                            <a:srgbClr val="F7F7F7"/>
                          </a:highlight>
                        </a:rPr>
                        <a:t>False</a:t>
                      </a:r>
                      <a:r>
                        <a:rPr lang="en" sz="1050">
                          <a:solidFill>
                            <a:srgbClr val="333333"/>
                          </a:solidFill>
                          <a:highlight>
                            <a:srgbClr val="F7F7F7"/>
                          </a:highlight>
                        </a:rPr>
                        <a:t>, input_shape</a:t>
                      </a:r>
                      <a:r>
                        <a:rPr lang="en" sz="1050">
                          <a:solidFill>
                            <a:srgbClr val="666666"/>
                          </a:solidFill>
                          <a:highlight>
                            <a:srgbClr val="F7F7F7"/>
                          </a:highlight>
                        </a:rPr>
                        <a:t>=</a:t>
                      </a:r>
                      <a:r>
                        <a:rPr lang="en" sz="1050">
                          <a:solidFill>
                            <a:srgbClr val="333333"/>
                          </a:solidFill>
                          <a:highlight>
                            <a:srgbClr val="F7F7F7"/>
                          </a:highlight>
                        </a:rPr>
                        <a:t>(</a:t>
                      </a:r>
                      <a:r>
                        <a:rPr lang="en" sz="1050">
                          <a:solidFill>
                            <a:srgbClr val="666666"/>
                          </a:solidFill>
                          <a:highlight>
                            <a:srgbClr val="F7F7F7"/>
                          </a:highlight>
                        </a:rPr>
                        <a:t>128</a:t>
                      </a:r>
                      <a:r>
                        <a:rPr lang="en" sz="1050">
                          <a:solidFill>
                            <a:srgbClr val="333333"/>
                          </a:solidFill>
                          <a:highlight>
                            <a:srgbClr val="F7F7F7"/>
                          </a:highlight>
                        </a:rPr>
                        <a:t>, </a:t>
                      </a:r>
                      <a:r>
                        <a:rPr lang="en" sz="1050">
                          <a:solidFill>
                            <a:srgbClr val="666666"/>
                          </a:solidFill>
                          <a:highlight>
                            <a:srgbClr val="F7F7F7"/>
                          </a:highlight>
                        </a:rPr>
                        <a:t>128</a:t>
                      </a:r>
                      <a:r>
                        <a:rPr lang="en" sz="1050">
                          <a:solidFill>
                            <a:srgbClr val="333333"/>
                          </a:solidFill>
                          <a:highlight>
                            <a:srgbClr val="F7F7F7"/>
                          </a:highlight>
                        </a:rPr>
                        <a:t>, </a:t>
                      </a:r>
                      <a:r>
                        <a:rPr lang="en" sz="1050">
                          <a:solidFill>
                            <a:srgbClr val="666666"/>
                          </a:solidFill>
                          <a:highlight>
                            <a:srgbClr val="F7F7F7"/>
                          </a:highlight>
                        </a:rPr>
                        <a:t>3</a:t>
                      </a:r>
                      <a:r>
                        <a:rPr lang="en" sz="1050">
                          <a:solidFill>
                            <a:srgbClr val="333333"/>
                          </a:solidFill>
                          <a:highlight>
                            <a:srgbClr val="F7F7F7"/>
                          </a:highlight>
                        </a:rPr>
                        <a:t>), pooling</a:t>
                      </a:r>
                      <a:r>
                        <a:rPr lang="en" sz="1050">
                          <a:solidFill>
                            <a:srgbClr val="666666"/>
                          </a:solidFill>
                          <a:highlight>
                            <a:srgbClr val="F7F7F7"/>
                          </a:highlight>
                        </a:rPr>
                        <a:t>=</a:t>
                      </a:r>
                      <a:r>
                        <a:rPr lang="en" sz="1050">
                          <a:solidFill>
                            <a:srgbClr val="BA2121"/>
                          </a:solidFill>
                          <a:highlight>
                            <a:srgbClr val="F7F7F7"/>
                          </a:highlight>
                        </a:rPr>
                        <a:t>'max'</a:t>
                      </a:r>
                      <a:r>
                        <a:rPr lang="en" sz="1050">
                          <a:solidFill>
                            <a:srgbClr val="333333"/>
                          </a:solidFill>
                          <a:highlight>
                            <a:srgbClr val="F7F7F7"/>
                          </a:highlight>
                        </a:rPr>
                        <a:t>)</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50">
                          <a:solidFill>
                            <a:srgbClr val="408080"/>
                          </a:solidFill>
                          <a:highlight>
                            <a:srgbClr val="F7F7F7"/>
                          </a:highlight>
                        </a:rPr>
                        <a:t># Add a new classifier (top) layer for the 10 classes in CIFAR-10</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50">
                          <a:solidFill>
                            <a:srgbClr val="333333"/>
                          </a:solidFill>
                          <a:highlight>
                            <a:srgbClr val="F7F7F7"/>
                          </a:highlight>
                        </a:rPr>
                        <a:t>outputs </a:t>
                      </a:r>
                      <a:r>
                        <a:rPr lang="en" sz="1050">
                          <a:solidFill>
                            <a:srgbClr val="666666"/>
                          </a:solidFill>
                          <a:highlight>
                            <a:srgbClr val="F7F7F7"/>
                          </a:highlight>
                        </a:rPr>
                        <a:t>=</a:t>
                      </a:r>
                      <a:r>
                        <a:rPr lang="en" sz="1050">
                          <a:solidFill>
                            <a:srgbClr val="333333"/>
                          </a:solidFill>
                          <a:highlight>
                            <a:srgbClr val="F7F7F7"/>
                          </a:highlight>
                        </a:rPr>
                        <a:t> Dense(</a:t>
                      </a:r>
                      <a:r>
                        <a:rPr lang="en" sz="1050">
                          <a:solidFill>
                            <a:srgbClr val="666666"/>
                          </a:solidFill>
                          <a:highlight>
                            <a:srgbClr val="F7F7F7"/>
                          </a:highlight>
                        </a:rPr>
                        <a:t>10</a:t>
                      </a:r>
                      <a:r>
                        <a:rPr lang="en" sz="1050">
                          <a:solidFill>
                            <a:srgbClr val="333333"/>
                          </a:solidFill>
                          <a:highlight>
                            <a:srgbClr val="F7F7F7"/>
                          </a:highlight>
                        </a:rPr>
                        <a:t>, activation</a:t>
                      </a:r>
                      <a:r>
                        <a:rPr lang="en" sz="1050">
                          <a:solidFill>
                            <a:srgbClr val="666666"/>
                          </a:solidFill>
                          <a:highlight>
                            <a:srgbClr val="F7F7F7"/>
                          </a:highlight>
                        </a:rPr>
                        <a:t>=</a:t>
                      </a:r>
                      <a:r>
                        <a:rPr lang="en" sz="1050">
                          <a:solidFill>
                            <a:srgbClr val="BA2121"/>
                          </a:solidFill>
                          <a:highlight>
                            <a:srgbClr val="F7F7F7"/>
                          </a:highlight>
                        </a:rPr>
                        <a:t>'softmax'</a:t>
                      </a:r>
                      <a:r>
                        <a:rPr lang="en" sz="1050">
                          <a:solidFill>
                            <a:srgbClr val="333333"/>
                          </a:solidFill>
                          <a:highlight>
                            <a:srgbClr val="F7F7F7"/>
                          </a:highlight>
                        </a:rPr>
                        <a:t>)(base</a:t>
                      </a:r>
                      <a:r>
                        <a:rPr lang="en" sz="1050">
                          <a:solidFill>
                            <a:srgbClr val="666666"/>
                          </a:solidFill>
                          <a:highlight>
                            <a:srgbClr val="F7F7F7"/>
                          </a:highlight>
                        </a:rPr>
                        <a:t>.</a:t>
                      </a:r>
                      <a:r>
                        <a:rPr lang="en" sz="1050">
                          <a:solidFill>
                            <a:srgbClr val="333333"/>
                          </a:solidFill>
                          <a:highlight>
                            <a:srgbClr val="F7F7F7"/>
                          </a:highlight>
                        </a:rPr>
                        <a:t>output)</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50">
                          <a:solidFill>
                            <a:srgbClr val="408080"/>
                          </a:solidFill>
                          <a:highlight>
                            <a:srgbClr val="F7F7F7"/>
                          </a:highlight>
                        </a:rPr>
                        <a:t># Rebuild the model with the new classifier</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50">
                          <a:solidFill>
                            <a:srgbClr val="333333"/>
                          </a:solidFill>
                          <a:highlight>
                            <a:srgbClr val="F7F7F7"/>
                          </a:highlight>
                        </a:rPr>
                        <a:t>resnet </a:t>
                      </a:r>
                      <a:r>
                        <a:rPr lang="en" sz="1050">
                          <a:solidFill>
                            <a:srgbClr val="666666"/>
                          </a:solidFill>
                          <a:highlight>
                            <a:srgbClr val="F7F7F7"/>
                          </a:highlight>
                        </a:rPr>
                        <a:t>=</a:t>
                      </a:r>
                      <a:r>
                        <a:rPr lang="en" sz="1050">
                          <a:solidFill>
                            <a:srgbClr val="333333"/>
                          </a:solidFill>
                          <a:highlight>
                            <a:srgbClr val="F7F7F7"/>
                          </a:highlight>
                        </a:rPr>
                        <a:t> Model(base</a:t>
                      </a:r>
                      <a:r>
                        <a:rPr lang="en" sz="1050">
                          <a:solidFill>
                            <a:srgbClr val="666666"/>
                          </a:solidFill>
                          <a:highlight>
                            <a:srgbClr val="F7F7F7"/>
                          </a:highlight>
                        </a:rPr>
                        <a:t>.</a:t>
                      </a:r>
                      <a:r>
                        <a:rPr lang="en" sz="1050">
                          <a:solidFill>
                            <a:srgbClr val="333333"/>
                          </a:solidFill>
                          <a:highlight>
                            <a:srgbClr val="F7F7F7"/>
                          </a:highlight>
                        </a:rPr>
                        <a:t>input, outputs)</a:t>
                      </a:r>
                      <a:endParaRPr sz="800">
                        <a:solidFill>
                          <a:srgbClr val="333333"/>
                        </a:solidFill>
                        <a:highlight>
                          <a:srgbClr val="F7F7F7"/>
                        </a:highlight>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6" name="Shape 676"/>
        <p:cNvGrpSpPr/>
        <p:nvPr/>
      </p:nvGrpSpPr>
      <p:grpSpPr>
        <a:xfrm>
          <a:off x="0" y="0"/>
          <a:ext cx="0" cy="0"/>
          <a:chOff x="0" y="0"/>
          <a:chExt cx="0" cy="0"/>
        </a:xfrm>
      </p:grpSpPr>
      <p:sp>
        <p:nvSpPr>
          <p:cNvPr id="677" name="Google Shape;677;p65"/>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Deconvolution</a:t>
            </a:r>
            <a:endParaRPr>
              <a:solidFill>
                <a:srgbClr val="38761D"/>
              </a:solidFill>
              <a:latin typeface="Google Sans"/>
              <a:ea typeface="Google Sans"/>
              <a:cs typeface="Google Sans"/>
              <a:sym typeface="Google Sans"/>
            </a:endParaRPr>
          </a:p>
        </p:txBody>
      </p:sp>
      <p:pic>
        <p:nvPicPr>
          <p:cNvPr id="678" name="Google Shape;678;p65"/>
          <p:cNvPicPr preferRelativeResize="0"/>
          <p:nvPr/>
        </p:nvPicPr>
        <p:blipFill>
          <a:blip r:embed="rId3">
            <a:alphaModFix/>
          </a:blip>
          <a:stretch>
            <a:fillRect/>
          </a:stretch>
        </p:blipFill>
        <p:spPr>
          <a:xfrm>
            <a:off x="0" y="0"/>
            <a:ext cx="1466275" cy="730575"/>
          </a:xfrm>
          <a:prstGeom prst="rect">
            <a:avLst/>
          </a:prstGeom>
          <a:noFill/>
          <a:ln>
            <a:noFill/>
          </a:ln>
        </p:spPr>
      </p:pic>
      <p:sp>
        <p:nvSpPr>
          <p:cNvPr id="679" name="Google Shape;679;p65"/>
          <p:cNvSpPr txBox="1"/>
          <p:nvPr/>
        </p:nvSpPr>
        <p:spPr>
          <a:xfrm>
            <a:off x="794050" y="672050"/>
            <a:ext cx="73893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Summary of the rebuilt stock ResNet50</a:t>
            </a:r>
            <a:endParaRPr b="1" sz="1350">
              <a:solidFill>
                <a:schemeClr val="dk1"/>
              </a:solidFill>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b="1" sz="1350">
              <a:solidFill>
                <a:schemeClr val="dk1"/>
              </a:solidFill>
              <a:latin typeface="Google Sans"/>
              <a:ea typeface="Google Sans"/>
              <a:cs typeface="Google Sans"/>
              <a:sym typeface="Google Sans"/>
            </a:endParaRPr>
          </a:p>
          <a:p>
            <a:pPr indent="457200" lvl="0" marL="0" rtl="0" algn="l">
              <a:lnSpc>
                <a:spcPct val="115000"/>
              </a:lnSpc>
              <a:spcBef>
                <a:spcPts val="0"/>
              </a:spcBef>
              <a:spcAft>
                <a:spcPts val="0"/>
              </a:spcAft>
              <a:buNone/>
            </a:pPr>
            <a:r>
              <a:t/>
            </a:r>
            <a:endParaRPr sz="1000">
              <a:solidFill>
                <a:schemeClr val="dk1"/>
              </a:solidFill>
              <a:highlight>
                <a:srgbClr val="FFFFFF"/>
              </a:highlight>
            </a:endParaRPr>
          </a:p>
          <a:p>
            <a:pPr indent="45720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680" name="Google Shape;680;p65"/>
          <p:cNvGraphicFramePr/>
          <p:nvPr/>
        </p:nvGraphicFramePr>
        <p:xfrm>
          <a:off x="794000" y="2203625"/>
          <a:ext cx="3000000" cy="3000000"/>
        </p:xfrm>
        <a:graphic>
          <a:graphicData uri="http://schemas.openxmlformats.org/drawingml/2006/table">
            <a:tbl>
              <a:tblPr>
                <a:noFill/>
                <a:tableStyleId>{F9C9B22F-AEFE-4231-8040-87D956D7C81A}</a:tableStyleId>
              </a:tblPr>
              <a:tblGrid>
                <a:gridCol w="7389400"/>
              </a:tblGrid>
              <a:tr h="1246350">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rgbClr val="FFFFFF"/>
                          </a:highlight>
                        </a:rPr>
                        <a:t>activation_146 (Activation)                (None, 4, 4, 2048)   0           add_47[0][0]                     </a:t>
                      </a:r>
                      <a:endParaRPr sz="1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rgbClr val="FFFFFF"/>
                          </a:highlight>
                        </a:rPr>
                        <a:t>__________________________________________________________________________________________________</a:t>
                      </a:r>
                      <a:endParaRPr sz="1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rgbClr val="FFFFFF"/>
                          </a:highlight>
                        </a:rPr>
                        <a:t>global_max_pooling2d_2 (GlobalM   (None, 2048)         0           activation_146[0][0]             </a:t>
                      </a:r>
                      <a:endParaRPr sz="1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rgbClr val="FFFFFF"/>
                          </a:highlight>
                        </a:rPr>
                        <a:t>__________________________________________________________________________________________________</a:t>
                      </a:r>
                      <a:endParaRPr sz="1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rgbClr val="FFFFFF"/>
                          </a:highlight>
                        </a:rPr>
                        <a:t>dense_9 (Dense)                               (None, 10)           20490       global_max_pooling2d_2[0][0]     </a:t>
                      </a:r>
                      <a:endParaRPr sz="1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rgbClr val="FFFFFF"/>
                          </a:highlight>
                        </a:rPr>
                        <a:t>=================================================================================================</a:t>
                      </a:r>
                      <a:endParaRPr sz="1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rgbClr val="FFFFFF"/>
                          </a:highlight>
                        </a:rPr>
                        <a:t>Total params: 23,608,202</a:t>
                      </a:r>
                      <a:endParaRPr sz="1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rgbClr val="FFFFFF"/>
                          </a:highlight>
                        </a:rPr>
                        <a:t>Trainable params: 23,555,082</a:t>
                      </a:r>
                      <a:endParaRPr sz="1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rgbClr val="FFFFFF"/>
                          </a:highlight>
                        </a:rPr>
                        <a:t>Non-trainable params: 53,120</a:t>
                      </a:r>
                      <a:endParaRPr sz="1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rgbClr val="333333"/>
                        </a:solidFill>
                        <a:highlight>
                          <a:srgbClr val="F7F7F7"/>
                        </a:highlight>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
        <p:nvSpPr>
          <p:cNvPr id="681" name="Google Shape;681;p65"/>
          <p:cNvSpPr/>
          <p:nvPr/>
        </p:nvSpPr>
        <p:spPr>
          <a:xfrm>
            <a:off x="3089625" y="1367275"/>
            <a:ext cx="1154100" cy="698400"/>
          </a:xfrm>
          <a:prstGeom prst="wedgeRectCallout">
            <a:avLst>
              <a:gd fmla="val -20833" name="adj1"/>
              <a:gd fmla="val 625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Feature maps at the bottleneck layer are 4x4.</a:t>
            </a:r>
            <a:endParaRPr sz="800"/>
          </a:p>
        </p:txBody>
      </p:sp>
      <p:sp>
        <p:nvSpPr>
          <p:cNvPr id="682" name="Google Shape;682;p65"/>
          <p:cNvSpPr/>
          <p:nvPr/>
        </p:nvSpPr>
        <p:spPr>
          <a:xfrm rot="1099343">
            <a:off x="229205" y="2976784"/>
            <a:ext cx="482881" cy="677551"/>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Google Shape;687;p66"/>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Deconvolution</a:t>
            </a:r>
            <a:endParaRPr>
              <a:solidFill>
                <a:srgbClr val="38761D"/>
              </a:solidFill>
              <a:latin typeface="Google Sans"/>
              <a:ea typeface="Google Sans"/>
              <a:cs typeface="Google Sans"/>
              <a:sym typeface="Google Sans"/>
            </a:endParaRPr>
          </a:p>
        </p:txBody>
      </p:sp>
      <p:pic>
        <p:nvPicPr>
          <p:cNvPr id="688" name="Google Shape;688;p66"/>
          <p:cNvPicPr preferRelativeResize="0"/>
          <p:nvPr/>
        </p:nvPicPr>
        <p:blipFill>
          <a:blip r:embed="rId3">
            <a:alphaModFix/>
          </a:blip>
          <a:stretch>
            <a:fillRect/>
          </a:stretch>
        </p:blipFill>
        <p:spPr>
          <a:xfrm>
            <a:off x="0" y="0"/>
            <a:ext cx="1466275" cy="730575"/>
          </a:xfrm>
          <a:prstGeom prst="rect">
            <a:avLst/>
          </a:prstGeom>
          <a:noFill/>
          <a:ln>
            <a:noFill/>
          </a:ln>
        </p:spPr>
      </p:pic>
      <p:sp>
        <p:nvSpPr>
          <p:cNvPr id="689" name="Google Shape;689;p66"/>
          <p:cNvSpPr txBox="1"/>
          <p:nvPr/>
        </p:nvSpPr>
        <p:spPr>
          <a:xfrm>
            <a:off x="794050" y="672050"/>
            <a:ext cx="73893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Build and Add the Pre-Stem</a:t>
            </a:r>
            <a:endParaRPr b="1" sz="1350">
              <a:solidFill>
                <a:schemeClr val="dk1"/>
              </a:solidFill>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b="1" sz="135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100">
                <a:solidFill>
                  <a:schemeClr val="dk1"/>
                </a:solidFill>
                <a:latin typeface="Google Sans"/>
                <a:ea typeface="Google Sans"/>
                <a:cs typeface="Google Sans"/>
                <a:sym typeface="Google Sans"/>
              </a:rPr>
              <a:t>Steps:</a:t>
            </a:r>
            <a:endParaRPr sz="1100">
              <a:solidFill>
                <a:schemeClr val="dk1"/>
              </a:solidFill>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000">
                <a:solidFill>
                  <a:schemeClr val="dk1"/>
                </a:solidFill>
                <a:highlight>
                  <a:srgbClr val="FFFFFF"/>
                </a:highlight>
                <a:latin typeface="Google Sans"/>
                <a:ea typeface="Google Sans"/>
                <a:cs typeface="Google Sans"/>
                <a:sym typeface="Google Sans"/>
              </a:rPr>
              <a:t>1. Create a Sequential model for the pre-stem</a:t>
            </a:r>
            <a:endParaRPr sz="10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000">
                <a:solidFill>
                  <a:schemeClr val="dk1"/>
                </a:solidFill>
                <a:highlight>
                  <a:srgbClr val="FFFFFF"/>
                </a:highlight>
                <a:latin typeface="Google Sans"/>
                <a:ea typeface="Google Sans"/>
                <a:cs typeface="Google Sans"/>
                <a:sym typeface="Google Sans"/>
              </a:rPr>
              <a:t>2. Add two deconvolution layers to upsample to (64, 64, 3) and then (128, 128, 3).</a:t>
            </a:r>
            <a:endParaRPr sz="10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000">
                <a:solidFill>
                  <a:schemeClr val="dk1"/>
                </a:solidFill>
                <a:highlight>
                  <a:srgbClr val="FFFFFF"/>
                </a:highlight>
                <a:latin typeface="Google Sans"/>
                <a:ea typeface="Google Sans"/>
                <a:cs typeface="Google Sans"/>
                <a:sym typeface="Google Sans"/>
              </a:rPr>
              <a:t>3. Add the ResNet50 model.</a:t>
            </a:r>
            <a:endParaRPr sz="1000">
              <a:solidFill>
                <a:schemeClr val="dk1"/>
              </a:solidFill>
              <a:highlight>
                <a:srgbClr val="FFFFFF"/>
              </a:highlight>
              <a:latin typeface="Google Sans"/>
              <a:ea typeface="Google Sans"/>
              <a:cs typeface="Google Sans"/>
              <a:sym typeface="Google Sans"/>
            </a:endParaRPr>
          </a:p>
          <a:p>
            <a:pPr indent="457200" lvl="0" marL="0" rtl="0" algn="l">
              <a:lnSpc>
                <a:spcPct val="115000"/>
              </a:lnSpc>
              <a:spcBef>
                <a:spcPts val="0"/>
              </a:spcBef>
              <a:spcAft>
                <a:spcPts val="0"/>
              </a:spcAft>
              <a:buNone/>
            </a:pPr>
            <a:r>
              <a:t/>
            </a:r>
            <a:endParaRPr sz="1100">
              <a:solidFill>
                <a:schemeClr val="dk1"/>
              </a:solidFill>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690" name="Google Shape;690;p66"/>
          <p:cNvGraphicFramePr/>
          <p:nvPr/>
        </p:nvGraphicFramePr>
        <p:xfrm>
          <a:off x="794050" y="2345675"/>
          <a:ext cx="3000000" cy="3000000"/>
        </p:xfrm>
        <a:graphic>
          <a:graphicData uri="http://schemas.openxmlformats.org/drawingml/2006/table">
            <a:tbl>
              <a:tblPr>
                <a:noFill/>
                <a:tableStyleId>{F9C9B22F-AEFE-4231-8040-87D956D7C81A}</a:tableStyleId>
              </a:tblPr>
              <a:tblGrid>
                <a:gridCol w="7389400"/>
              </a:tblGrid>
              <a:tr h="1246350">
                <a:tc>
                  <a:txBody>
                    <a:bodyPr/>
                    <a:lstStyle/>
                    <a:p>
                      <a:pPr indent="0" lvl="0" marL="0" rtl="0" algn="l">
                        <a:lnSpc>
                          <a:spcPct val="115000"/>
                        </a:lnSpc>
                        <a:spcBef>
                          <a:spcPts val="0"/>
                        </a:spcBef>
                        <a:spcAft>
                          <a:spcPts val="0"/>
                        </a:spcAft>
                        <a:buClr>
                          <a:schemeClr val="dk1"/>
                        </a:buClr>
                        <a:buSzPts val="1100"/>
                        <a:buFont typeface="Arial"/>
                        <a:buNone/>
                      </a:pPr>
                      <a:r>
                        <a:rPr i="1" lang="en" sz="1050">
                          <a:solidFill>
                            <a:srgbClr val="408080"/>
                          </a:solidFill>
                          <a:highlight>
                            <a:srgbClr val="F7F7F7"/>
                          </a:highlight>
                        </a:rPr>
                        <a:t># Create the pre-stem as a Sequential model</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50">
                          <a:solidFill>
                            <a:srgbClr val="333333"/>
                          </a:solidFill>
                          <a:highlight>
                            <a:srgbClr val="F7F7F7"/>
                          </a:highlight>
                        </a:rPr>
                        <a:t>model </a:t>
                      </a:r>
                      <a:r>
                        <a:rPr lang="en" sz="1050">
                          <a:solidFill>
                            <a:srgbClr val="666666"/>
                          </a:solidFill>
                          <a:highlight>
                            <a:srgbClr val="F7F7F7"/>
                          </a:highlight>
                        </a:rPr>
                        <a:t>=</a:t>
                      </a:r>
                      <a:r>
                        <a:rPr lang="en" sz="1050">
                          <a:solidFill>
                            <a:srgbClr val="333333"/>
                          </a:solidFill>
                          <a:highlight>
                            <a:srgbClr val="F7F7F7"/>
                          </a:highlight>
                        </a:rPr>
                        <a:t> Sequential()</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50">
                          <a:solidFill>
                            <a:srgbClr val="408080"/>
                          </a:solidFill>
                          <a:highlight>
                            <a:srgbClr val="F7F7F7"/>
                          </a:highlight>
                        </a:rPr>
                        <a:t># This is the first deconvolution, which takes the (32, 32, 3) CIFAR-10 input and outputs (64, 64, 3)</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50">
                          <a:solidFill>
                            <a:srgbClr val="333333"/>
                          </a:solidFill>
                          <a:highlight>
                            <a:srgbClr val="F7F7F7"/>
                          </a:highlight>
                        </a:rPr>
                        <a:t>model</a:t>
                      </a:r>
                      <a:r>
                        <a:rPr lang="en" sz="1050">
                          <a:solidFill>
                            <a:srgbClr val="666666"/>
                          </a:solidFill>
                          <a:highlight>
                            <a:srgbClr val="F7F7F7"/>
                          </a:highlight>
                        </a:rPr>
                        <a:t>.</a:t>
                      </a:r>
                      <a:r>
                        <a:rPr lang="en" sz="1050">
                          <a:solidFill>
                            <a:srgbClr val="333333"/>
                          </a:solidFill>
                          <a:highlight>
                            <a:srgbClr val="F7F7F7"/>
                          </a:highlight>
                        </a:rPr>
                        <a:t>add(Conv2DTranspose(</a:t>
                      </a:r>
                      <a:r>
                        <a:rPr lang="en" sz="1050">
                          <a:solidFill>
                            <a:srgbClr val="666666"/>
                          </a:solidFill>
                          <a:highlight>
                            <a:srgbClr val="F7F7F7"/>
                          </a:highlight>
                        </a:rPr>
                        <a:t>3</a:t>
                      </a:r>
                      <a:r>
                        <a:rPr lang="en" sz="1050">
                          <a:solidFill>
                            <a:srgbClr val="333333"/>
                          </a:solidFill>
                          <a:highlight>
                            <a:srgbClr val="F7F7F7"/>
                          </a:highlight>
                        </a:rPr>
                        <a:t>, (</a:t>
                      </a:r>
                      <a:r>
                        <a:rPr lang="en" sz="1050">
                          <a:solidFill>
                            <a:srgbClr val="666666"/>
                          </a:solidFill>
                          <a:highlight>
                            <a:srgbClr val="F7F7F7"/>
                          </a:highlight>
                        </a:rPr>
                        <a:t>3</a:t>
                      </a:r>
                      <a:r>
                        <a:rPr lang="en" sz="1050">
                          <a:solidFill>
                            <a:srgbClr val="333333"/>
                          </a:solidFill>
                          <a:highlight>
                            <a:srgbClr val="F7F7F7"/>
                          </a:highlight>
                        </a:rPr>
                        <a:t>, </a:t>
                      </a:r>
                      <a:r>
                        <a:rPr lang="en" sz="1050">
                          <a:solidFill>
                            <a:srgbClr val="666666"/>
                          </a:solidFill>
                          <a:highlight>
                            <a:srgbClr val="F7F7F7"/>
                          </a:highlight>
                        </a:rPr>
                        <a:t>3</a:t>
                      </a:r>
                      <a:r>
                        <a:rPr lang="en" sz="1050">
                          <a:solidFill>
                            <a:srgbClr val="333333"/>
                          </a:solidFill>
                          <a:highlight>
                            <a:srgbClr val="F7F7F7"/>
                          </a:highlight>
                        </a:rPr>
                        <a:t>), strides</a:t>
                      </a:r>
                      <a:r>
                        <a:rPr lang="en" sz="1050">
                          <a:solidFill>
                            <a:srgbClr val="666666"/>
                          </a:solidFill>
                          <a:highlight>
                            <a:srgbClr val="F7F7F7"/>
                          </a:highlight>
                        </a:rPr>
                        <a:t>=2</a:t>
                      </a:r>
                      <a:r>
                        <a:rPr lang="en" sz="1050">
                          <a:solidFill>
                            <a:srgbClr val="333333"/>
                          </a:solidFill>
                          <a:highlight>
                            <a:srgbClr val="F7F7F7"/>
                          </a:highlight>
                        </a:rPr>
                        <a:t>, padding</a:t>
                      </a:r>
                      <a:r>
                        <a:rPr lang="en" sz="1050">
                          <a:solidFill>
                            <a:srgbClr val="666666"/>
                          </a:solidFill>
                          <a:highlight>
                            <a:srgbClr val="F7F7F7"/>
                          </a:highlight>
                        </a:rPr>
                        <a:t>=</a:t>
                      </a:r>
                      <a:r>
                        <a:rPr lang="en" sz="1050">
                          <a:solidFill>
                            <a:srgbClr val="BA2121"/>
                          </a:solidFill>
                          <a:highlight>
                            <a:srgbClr val="F7F7F7"/>
                          </a:highlight>
                        </a:rPr>
                        <a:t>'same'</a:t>
                      </a:r>
                      <a:r>
                        <a:rPr lang="en" sz="1050">
                          <a:solidFill>
                            <a:srgbClr val="333333"/>
                          </a:solidFill>
                          <a:highlight>
                            <a:srgbClr val="F7F7F7"/>
                          </a:highlight>
                        </a:rPr>
                        <a:t>, activation</a:t>
                      </a:r>
                      <a:r>
                        <a:rPr lang="en" sz="1050">
                          <a:solidFill>
                            <a:srgbClr val="666666"/>
                          </a:solidFill>
                          <a:highlight>
                            <a:srgbClr val="F7F7F7"/>
                          </a:highlight>
                        </a:rPr>
                        <a:t>=</a:t>
                      </a:r>
                      <a:r>
                        <a:rPr lang="en" sz="1050">
                          <a:solidFill>
                            <a:srgbClr val="BA2121"/>
                          </a:solidFill>
                          <a:highlight>
                            <a:srgbClr val="F7F7F7"/>
                          </a:highlight>
                        </a:rPr>
                        <a:t>'relu'</a:t>
                      </a:r>
                      <a:r>
                        <a:rPr lang="en" sz="1050">
                          <a:solidFill>
                            <a:srgbClr val="333333"/>
                          </a:solidFill>
                          <a:highlight>
                            <a:srgbClr val="F7F7F7"/>
                          </a:highlight>
                        </a:rPr>
                        <a:t>, input_shape</a:t>
                      </a:r>
                      <a:r>
                        <a:rPr lang="en" sz="1050">
                          <a:solidFill>
                            <a:srgbClr val="666666"/>
                          </a:solidFill>
                          <a:highlight>
                            <a:srgbClr val="F7F7F7"/>
                          </a:highlight>
                        </a:rPr>
                        <a:t>=</a:t>
                      </a:r>
                      <a:r>
                        <a:rPr lang="en" sz="1050">
                          <a:solidFill>
                            <a:srgbClr val="333333"/>
                          </a:solidFill>
                          <a:highlight>
                            <a:srgbClr val="F7F7F7"/>
                          </a:highlight>
                        </a:rPr>
                        <a:t>(</a:t>
                      </a:r>
                      <a:r>
                        <a:rPr lang="en" sz="1050">
                          <a:solidFill>
                            <a:srgbClr val="666666"/>
                          </a:solidFill>
                          <a:highlight>
                            <a:srgbClr val="F7F7F7"/>
                          </a:highlight>
                        </a:rPr>
                        <a:t>32</a:t>
                      </a:r>
                      <a:r>
                        <a:rPr lang="en" sz="1050">
                          <a:solidFill>
                            <a:srgbClr val="333333"/>
                          </a:solidFill>
                          <a:highlight>
                            <a:srgbClr val="F7F7F7"/>
                          </a:highlight>
                        </a:rPr>
                        <a:t>,</a:t>
                      </a:r>
                      <a:r>
                        <a:rPr lang="en" sz="1050">
                          <a:solidFill>
                            <a:srgbClr val="666666"/>
                          </a:solidFill>
                          <a:highlight>
                            <a:srgbClr val="F7F7F7"/>
                          </a:highlight>
                        </a:rPr>
                        <a:t>32</a:t>
                      </a:r>
                      <a:r>
                        <a:rPr lang="en" sz="1050">
                          <a:solidFill>
                            <a:srgbClr val="333333"/>
                          </a:solidFill>
                          <a:highlight>
                            <a:srgbClr val="F7F7F7"/>
                          </a:highlight>
                        </a:rPr>
                        <a:t>,</a:t>
                      </a:r>
                      <a:r>
                        <a:rPr lang="en" sz="1050">
                          <a:solidFill>
                            <a:srgbClr val="666666"/>
                          </a:solidFill>
                          <a:highlight>
                            <a:srgbClr val="F7F7F7"/>
                          </a:highlight>
                        </a:rPr>
                        <a:t>3</a:t>
                      </a:r>
                      <a:r>
                        <a:rPr lang="en" sz="1050">
                          <a:solidFill>
                            <a:srgbClr val="333333"/>
                          </a:solidFill>
                          <a:highlight>
                            <a:srgbClr val="F7F7F7"/>
                          </a:highlight>
                        </a:rPr>
                        <a:t>)))</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50">
                          <a:solidFill>
                            <a:srgbClr val="333333"/>
                          </a:solidFill>
                          <a:highlight>
                            <a:srgbClr val="F7F7F7"/>
                          </a:highlight>
                        </a:rPr>
                        <a:t>model</a:t>
                      </a:r>
                      <a:r>
                        <a:rPr lang="en" sz="1050">
                          <a:solidFill>
                            <a:srgbClr val="666666"/>
                          </a:solidFill>
                          <a:highlight>
                            <a:srgbClr val="F7F7F7"/>
                          </a:highlight>
                        </a:rPr>
                        <a:t>.</a:t>
                      </a:r>
                      <a:r>
                        <a:rPr lang="en" sz="1050">
                          <a:solidFill>
                            <a:srgbClr val="333333"/>
                          </a:solidFill>
                          <a:highlight>
                            <a:srgbClr val="F7F7F7"/>
                          </a:highlight>
                        </a:rPr>
                        <a:t>add(BatchNormalization())</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50">
                          <a:solidFill>
                            <a:srgbClr val="408080"/>
                          </a:solidFill>
                          <a:highlight>
                            <a:srgbClr val="F7F7F7"/>
                          </a:highlight>
                        </a:rPr>
                        <a:t># This is the second deconvolution which outputs (128, 128, 3) which matches the input to our ResNet50 model</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50">
                          <a:solidFill>
                            <a:srgbClr val="333333"/>
                          </a:solidFill>
                          <a:highlight>
                            <a:srgbClr val="F7F7F7"/>
                          </a:highlight>
                        </a:rPr>
                        <a:t>model</a:t>
                      </a:r>
                      <a:r>
                        <a:rPr lang="en" sz="1050">
                          <a:solidFill>
                            <a:srgbClr val="666666"/>
                          </a:solidFill>
                          <a:highlight>
                            <a:srgbClr val="F7F7F7"/>
                          </a:highlight>
                        </a:rPr>
                        <a:t>.</a:t>
                      </a:r>
                      <a:r>
                        <a:rPr lang="en" sz="1050">
                          <a:solidFill>
                            <a:srgbClr val="333333"/>
                          </a:solidFill>
                          <a:highlight>
                            <a:srgbClr val="F7F7F7"/>
                          </a:highlight>
                        </a:rPr>
                        <a:t>add(Conv2DTranspose(</a:t>
                      </a:r>
                      <a:r>
                        <a:rPr lang="en" sz="1050">
                          <a:solidFill>
                            <a:srgbClr val="666666"/>
                          </a:solidFill>
                          <a:highlight>
                            <a:srgbClr val="F7F7F7"/>
                          </a:highlight>
                        </a:rPr>
                        <a:t>3</a:t>
                      </a:r>
                      <a:r>
                        <a:rPr lang="en" sz="1050">
                          <a:solidFill>
                            <a:srgbClr val="333333"/>
                          </a:solidFill>
                          <a:highlight>
                            <a:srgbClr val="F7F7F7"/>
                          </a:highlight>
                        </a:rPr>
                        <a:t>, (</a:t>
                      </a:r>
                      <a:r>
                        <a:rPr lang="en" sz="1050">
                          <a:solidFill>
                            <a:srgbClr val="666666"/>
                          </a:solidFill>
                          <a:highlight>
                            <a:srgbClr val="F7F7F7"/>
                          </a:highlight>
                        </a:rPr>
                        <a:t>3</a:t>
                      </a:r>
                      <a:r>
                        <a:rPr lang="en" sz="1050">
                          <a:solidFill>
                            <a:srgbClr val="333333"/>
                          </a:solidFill>
                          <a:highlight>
                            <a:srgbClr val="F7F7F7"/>
                          </a:highlight>
                        </a:rPr>
                        <a:t>, </a:t>
                      </a:r>
                      <a:r>
                        <a:rPr lang="en" sz="1050">
                          <a:solidFill>
                            <a:srgbClr val="666666"/>
                          </a:solidFill>
                          <a:highlight>
                            <a:srgbClr val="F7F7F7"/>
                          </a:highlight>
                        </a:rPr>
                        <a:t>3</a:t>
                      </a:r>
                      <a:r>
                        <a:rPr lang="en" sz="1050">
                          <a:solidFill>
                            <a:srgbClr val="333333"/>
                          </a:solidFill>
                          <a:highlight>
                            <a:srgbClr val="F7F7F7"/>
                          </a:highlight>
                        </a:rPr>
                        <a:t>), strides</a:t>
                      </a:r>
                      <a:r>
                        <a:rPr lang="en" sz="1050">
                          <a:solidFill>
                            <a:srgbClr val="666666"/>
                          </a:solidFill>
                          <a:highlight>
                            <a:srgbClr val="F7F7F7"/>
                          </a:highlight>
                        </a:rPr>
                        <a:t>=2</a:t>
                      </a:r>
                      <a:r>
                        <a:rPr lang="en" sz="1050">
                          <a:solidFill>
                            <a:srgbClr val="333333"/>
                          </a:solidFill>
                          <a:highlight>
                            <a:srgbClr val="F7F7F7"/>
                          </a:highlight>
                        </a:rPr>
                        <a:t>, padding</a:t>
                      </a:r>
                      <a:r>
                        <a:rPr lang="en" sz="1050">
                          <a:solidFill>
                            <a:srgbClr val="666666"/>
                          </a:solidFill>
                          <a:highlight>
                            <a:srgbClr val="F7F7F7"/>
                          </a:highlight>
                        </a:rPr>
                        <a:t>=</a:t>
                      </a:r>
                      <a:r>
                        <a:rPr lang="en" sz="1050">
                          <a:solidFill>
                            <a:srgbClr val="BA2121"/>
                          </a:solidFill>
                          <a:highlight>
                            <a:srgbClr val="F7F7F7"/>
                          </a:highlight>
                        </a:rPr>
                        <a:t>'same'</a:t>
                      </a:r>
                      <a:r>
                        <a:rPr lang="en" sz="1050">
                          <a:solidFill>
                            <a:srgbClr val="333333"/>
                          </a:solidFill>
                          <a:highlight>
                            <a:srgbClr val="F7F7F7"/>
                          </a:highlight>
                        </a:rPr>
                        <a:t>, activation</a:t>
                      </a:r>
                      <a:r>
                        <a:rPr lang="en" sz="1050">
                          <a:solidFill>
                            <a:srgbClr val="666666"/>
                          </a:solidFill>
                          <a:highlight>
                            <a:srgbClr val="F7F7F7"/>
                          </a:highlight>
                        </a:rPr>
                        <a:t>=</a:t>
                      </a:r>
                      <a:r>
                        <a:rPr lang="en" sz="1050">
                          <a:solidFill>
                            <a:srgbClr val="BA2121"/>
                          </a:solidFill>
                          <a:highlight>
                            <a:srgbClr val="F7F7F7"/>
                          </a:highlight>
                        </a:rPr>
                        <a:t>'relu'</a:t>
                      </a:r>
                      <a:r>
                        <a:rPr lang="en" sz="1050">
                          <a:solidFill>
                            <a:srgbClr val="333333"/>
                          </a:solidFill>
                          <a:highlight>
                            <a:srgbClr val="F7F7F7"/>
                          </a:highlight>
                        </a:rPr>
                        <a:t>))</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50">
                          <a:solidFill>
                            <a:srgbClr val="333333"/>
                          </a:solidFill>
                          <a:highlight>
                            <a:srgbClr val="F7F7F7"/>
                          </a:highlight>
                        </a:rPr>
                        <a:t>model</a:t>
                      </a:r>
                      <a:r>
                        <a:rPr lang="en" sz="1050">
                          <a:solidFill>
                            <a:srgbClr val="666666"/>
                          </a:solidFill>
                          <a:highlight>
                            <a:srgbClr val="F7F7F7"/>
                          </a:highlight>
                        </a:rPr>
                        <a:t>.</a:t>
                      </a:r>
                      <a:r>
                        <a:rPr lang="en" sz="1050">
                          <a:solidFill>
                            <a:srgbClr val="333333"/>
                          </a:solidFill>
                          <a:highlight>
                            <a:srgbClr val="F7F7F7"/>
                          </a:highlight>
                        </a:rPr>
                        <a:t>add(BatchNormalization())</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50">
                          <a:solidFill>
                            <a:srgbClr val="408080"/>
                          </a:solidFill>
                          <a:highlight>
                            <a:srgbClr val="F7F7F7"/>
                          </a:highlight>
                        </a:rPr>
                        <a:t># Add the ResNet50 model as the remaining layers and rebuild</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50">
                          <a:solidFill>
                            <a:srgbClr val="333333"/>
                          </a:solidFill>
                          <a:highlight>
                            <a:srgbClr val="F7F7F7"/>
                          </a:highlight>
                        </a:rPr>
                        <a:t>model</a:t>
                      </a:r>
                      <a:r>
                        <a:rPr lang="en" sz="1050">
                          <a:solidFill>
                            <a:srgbClr val="666666"/>
                          </a:solidFill>
                          <a:highlight>
                            <a:srgbClr val="F7F7F7"/>
                          </a:highlight>
                        </a:rPr>
                        <a:t>.</a:t>
                      </a:r>
                      <a:r>
                        <a:rPr lang="en" sz="1050">
                          <a:solidFill>
                            <a:srgbClr val="333333"/>
                          </a:solidFill>
                          <a:highlight>
                            <a:srgbClr val="F7F7F7"/>
                          </a:highlight>
                        </a:rPr>
                        <a:t>add(resnet)</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50">
                          <a:solidFill>
                            <a:srgbClr val="333333"/>
                          </a:solidFill>
                          <a:highlight>
                            <a:srgbClr val="F7F7F7"/>
                          </a:highlight>
                        </a:rPr>
                        <a:t>model</a:t>
                      </a:r>
                      <a:r>
                        <a:rPr lang="en" sz="1050">
                          <a:solidFill>
                            <a:srgbClr val="666666"/>
                          </a:solidFill>
                          <a:highlight>
                            <a:srgbClr val="F7F7F7"/>
                          </a:highlight>
                        </a:rPr>
                        <a:t>.</a:t>
                      </a:r>
                      <a:r>
                        <a:rPr lang="en" sz="1050">
                          <a:solidFill>
                            <a:srgbClr val="333333"/>
                          </a:solidFill>
                          <a:highlight>
                            <a:srgbClr val="F7F7F7"/>
                          </a:highlight>
                        </a:rPr>
                        <a:t>compile(loss</a:t>
                      </a:r>
                      <a:r>
                        <a:rPr lang="en" sz="1050">
                          <a:solidFill>
                            <a:srgbClr val="666666"/>
                          </a:solidFill>
                          <a:highlight>
                            <a:srgbClr val="F7F7F7"/>
                          </a:highlight>
                        </a:rPr>
                        <a:t>=</a:t>
                      </a:r>
                      <a:r>
                        <a:rPr lang="en" sz="1050">
                          <a:solidFill>
                            <a:srgbClr val="BA2121"/>
                          </a:solidFill>
                          <a:highlight>
                            <a:srgbClr val="F7F7F7"/>
                          </a:highlight>
                        </a:rPr>
                        <a:t>'categorical_crossentropy'</a:t>
                      </a:r>
                      <a:r>
                        <a:rPr lang="en" sz="1050">
                          <a:solidFill>
                            <a:srgbClr val="333333"/>
                          </a:solidFill>
                          <a:highlight>
                            <a:srgbClr val="F7F7F7"/>
                          </a:highlight>
                        </a:rPr>
                        <a:t>, optimizer</a:t>
                      </a:r>
                      <a:r>
                        <a:rPr lang="en" sz="1050">
                          <a:solidFill>
                            <a:srgbClr val="666666"/>
                          </a:solidFill>
                          <a:highlight>
                            <a:srgbClr val="F7F7F7"/>
                          </a:highlight>
                        </a:rPr>
                        <a:t>=</a:t>
                      </a:r>
                      <a:r>
                        <a:rPr lang="en" sz="1050">
                          <a:solidFill>
                            <a:srgbClr val="333333"/>
                          </a:solidFill>
                          <a:highlight>
                            <a:srgbClr val="F7F7F7"/>
                          </a:highlight>
                        </a:rPr>
                        <a:t>Adam(lr</a:t>
                      </a:r>
                      <a:r>
                        <a:rPr lang="en" sz="1050">
                          <a:solidFill>
                            <a:srgbClr val="666666"/>
                          </a:solidFill>
                          <a:highlight>
                            <a:srgbClr val="F7F7F7"/>
                          </a:highlight>
                        </a:rPr>
                        <a:t>=0.001</a:t>
                      </a:r>
                      <a:r>
                        <a:rPr lang="en" sz="1050">
                          <a:solidFill>
                            <a:srgbClr val="333333"/>
                          </a:solidFill>
                          <a:highlight>
                            <a:srgbClr val="F7F7F7"/>
                          </a:highlight>
                        </a:rPr>
                        <a:t>), metrics</a:t>
                      </a:r>
                      <a:r>
                        <a:rPr lang="en" sz="1050">
                          <a:solidFill>
                            <a:srgbClr val="666666"/>
                          </a:solidFill>
                          <a:highlight>
                            <a:srgbClr val="F7F7F7"/>
                          </a:highlight>
                        </a:rPr>
                        <a:t>=</a:t>
                      </a:r>
                      <a:r>
                        <a:rPr lang="en" sz="1050">
                          <a:solidFill>
                            <a:srgbClr val="333333"/>
                          </a:solidFill>
                          <a:highlight>
                            <a:srgbClr val="F7F7F7"/>
                          </a:highlight>
                        </a:rPr>
                        <a:t>[</a:t>
                      </a:r>
                      <a:r>
                        <a:rPr lang="en" sz="1050">
                          <a:solidFill>
                            <a:srgbClr val="BA2121"/>
                          </a:solidFill>
                          <a:highlight>
                            <a:srgbClr val="F7F7F7"/>
                          </a:highlight>
                        </a:rPr>
                        <a:t>'acc'</a:t>
                      </a:r>
                      <a:r>
                        <a:rPr lang="en" sz="1050">
                          <a:solidFill>
                            <a:srgbClr val="333333"/>
                          </a:solidFill>
                          <a:highlight>
                            <a:srgbClr val="F7F7F7"/>
                          </a:highlight>
                        </a:rPr>
                        <a:t>])</a:t>
                      </a:r>
                      <a:endParaRPr i="1" sz="1050">
                        <a:solidFill>
                          <a:srgbClr val="408080"/>
                        </a:solidFill>
                        <a:highlight>
                          <a:srgbClr val="F7F7F7"/>
                        </a:highlight>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
        <p:nvSpPr>
          <p:cNvPr id="691" name="Google Shape;691;p66"/>
          <p:cNvSpPr/>
          <p:nvPr/>
        </p:nvSpPr>
        <p:spPr>
          <a:xfrm>
            <a:off x="751700" y="4454925"/>
            <a:ext cx="1323600" cy="3750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66"/>
          <p:cNvSpPr/>
          <p:nvPr/>
        </p:nvSpPr>
        <p:spPr>
          <a:xfrm rot="1099343">
            <a:off x="174555" y="4167134"/>
            <a:ext cx="482881" cy="677551"/>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sp>
        <p:nvSpPr>
          <p:cNvPr id="697" name="Google Shape;697;p67"/>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Deconvolution</a:t>
            </a:r>
            <a:endParaRPr>
              <a:solidFill>
                <a:srgbClr val="38761D"/>
              </a:solidFill>
              <a:latin typeface="Google Sans"/>
              <a:ea typeface="Google Sans"/>
              <a:cs typeface="Google Sans"/>
              <a:sym typeface="Google Sans"/>
            </a:endParaRPr>
          </a:p>
        </p:txBody>
      </p:sp>
      <p:pic>
        <p:nvPicPr>
          <p:cNvPr id="698" name="Google Shape;698;p67"/>
          <p:cNvPicPr preferRelativeResize="0"/>
          <p:nvPr/>
        </p:nvPicPr>
        <p:blipFill>
          <a:blip r:embed="rId3">
            <a:alphaModFix/>
          </a:blip>
          <a:stretch>
            <a:fillRect/>
          </a:stretch>
        </p:blipFill>
        <p:spPr>
          <a:xfrm>
            <a:off x="0" y="0"/>
            <a:ext cx="1466275" cy="730575"/>
          </a:xfrm>
          <a:prstGeom prst="rect">
            <a:avLst/>
          </a:prstGeom>
          <a:noFill/>
          <a:ln>
            <a:noFill/>
          </a:ln>
        </p:spPr>
      </p:pic>
      <p:sp>
        <p:nvSpPr>
          <p:cNvPr id="699" name="Google Shape;699;p67"/>
          <p:cNvSpPr txBox="1"/>
          <p:nvPr/>
        </p:nvSpPr>
        <p:spPr>
          <a:xfrm>
            <a:off x="794050" y="672050"/>
            <a:ext cx="73893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Results on CIFAR-10</a:t>
            </a:r>
            <a:endParaRPr b="1" sz="1350">
              <a:solidFill>
                <a:schemeClr val="dk1"/>
              </a:solidFill>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b="1" sz="135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rPr lang="en" sz="1100">
                <a:solidFill>
                  <a:schemeClr val="dk1"/>
                </a:solidFill>
                <a:latin typeface="Google Sans"/>
                <a:ea typeface="Google Sans"/>
                <a:cs typeface="Google Sans"/>
                <a:sym typeface="Google Sans"/>
              </a:rPr>
              <a:t>The original papers for ResNet v1 and v2 use a </a:t>
            </a:r>
            <a:r>
              <a:rPr b="1" lang="en" sz="1100">
                <a:solidFill>
                  <a:srgbClr val="4A86E8"/>
                </a:solidFill>
                <a:latin typeface="Google Sans"/>
                <a:ea typeface="Google Sans"/>
                <a:cs typeface="Google Sans"/>
                <a:sym typeface="Google Sans"/>
              </a:rPr>
              <a:t>modified architecture version tailored to CIFAR-10, referred to as ResNet_CIFAR10</a:t>
            </a:r>
            <a:r>
              <a:rPr lang="en" sz="1100">
                <a:solidFill>
                  <a:schemeClr val="dk1"/>
                </a:solidFill>
                <a:latin typeface="Google Sans"/>
                <a:ea typeface="Google Sans"/>
                <a:cs typeface="Google Sans"/>
                <a:sym typeface="Google Sans"/>
              </a:rPr>
              <a:t>. </a:t>
            </a:r>
            <a:r>
              <a:rPr lang="en" sz="1100" u="sng">
                <a:solidFill>
                  <a:schemeClr val="dk1"/>
                </a:solidFill>
                <a:latin typeface="Google Sans"/>
                <a:ea typeface="Google Sans"/>
                <a:cs typeface="Google Sans"/>
                <a:sym typeface="Google Sans"/>
              </a:rPr>
              <a:t>The stock ResNet50+ architectures will not converge when trained on CIFAR-10</a:t>
            </a:r>
            <a:r>
              <a:rPr lang="en" sz="1100">
                <a:solidFill>
                  <a:schemeClr val="dk1"/>
                </a:solidFill>
                <a:latin typeface="Google Sans"/>
                <a:ea typeface="Google Sans"/>
                <a:cs typeface="Google Sans"/>
                <a:sym typeface="Google Sans"/>
              </a:rPr>
              <a:t>.</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rPr lang="en" sz="1100">
                <a:solidFill>
                  <a:schemeClr val="dk1"/>
                </a:solidFill>
                <a:latin typeface="Google Sans"/>
                <a:ea typeface="Google Sans"/>
                <a:cs typeface="Google Sans"/>
                <a:sym typeface="Google Sans"/>
              </a:rPr>
              <a:t>They obtain 92-93% accuracy on 200 epochs.</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rPr b="1" lang="en" sz="1100">
                <a:solidFill>
                  <a:srgbClr val="4A86E8"/>
                </a:solidFill>
                <a:latin typeface="Google Sans"/>
                <a:ea typeface="Google Sans"/>
                <a:cs typeface="Google Sans"/>
                <a:sym typeface="Google Sans"/>
              </a:rPr>
              <a:t>Using the stock ResNet50 with the deconvolutional pre-stem, I was able to get comparable accuracy in ~50 epochs.</a:t>
            </a:r>
            <a:endParaRPr b="1" sz="1100">
              <a:solidFill>
                <a:srgbClr val="4A86E8"/>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b="1" sz="1100">
              <a:solidFill>
                <a:srgbClr val="4A86E8"/>
              </a:solidFill>
              <a:latin typeface="Google Sans"/>
              <a:ea typeface="Google Sans"/>
              <a:cs typeface="Google Sans"/>
              <a:sym typeface="Google Sans"/>
            </a:endParaRPr>
          </a:p>
          <a:p>
            <a:pPr indent="457200" lvl="0" marL="0" rtl="0" algn="l">
              <a:lnSpc>
                <a:spcPct val="115000"/>
              </a:lnSpc>
              <a:spcBef>
                <a:spcPts val="0"/>
              </a:spcBef>
              <a:spcAft>
                <a:spcPts val="0"/>
              </a:spcAft>
              <a:buNone/>
            </a:pPr>
            <a:r>
              <a:rPr b="1" lang="en">
                <a:latin typeface="Google Sans"/>
                <a:ea typeface="Google Sans"/>
                <a:cs typeface="Google Sans"/>
                <a:sym typeface="Google Sans"/>
              </a:rPr>
              <a:t>AS ACCURATE, TRAINED FASTER, NO REDESIGN OF ARCHITECTURE</a:t>
            </a:r>
            <a:endParaRPr b="1">
              <a:latin typeface="Google Sans"/>
              <a:ea typeface="Google Sans"/>
              <a:cs typeface="Google Sans"/>
              <a:sym typeface="Google Sans"/>
            </a:endParaRPr>
          </a:p>
          <a:p>
            <a:pPr indent="0" lvl="0" marL="0" rtl="0" algn="l">
              <a:lnSpc>
                <a:spcPct val="115000"/>
              </a:lnSpc>
              <a:spcBef>
                <a:spcPts val="0"/>
              </a:spcBef>
              <a:spcAft>
                <a:spcPts val="0"/>
              </a:spcAft>
              <a:buNone/>
            </a:pPr>
            <a:r>
              <a:t/>
            </a:r>
            <a:endParaRPr b="1" sz="1100">
              <a:solidFill>
                <a:srgbClr val="4A86E8"/>
              </a:solidFill>
            </a:endParaRPr>
          </a:p>
          <a:p>
            <a:pPr indent="0" lvl="0" marL="0" rtl="0" algn="l">
              <a:lnSpc>
                <a:spcPct val="115000"/>
              </a:lnSpc>
              <a:spcBef>
                <a:spcPts val="0"/>
              </a:spcBef>
              <a:spcAft>
                <a:spcPts val="0"/>
              </a:spcAft>
              <a:buNone/>
            </a:pPr>
            <a:r>
              <a:t/>
            </a:r>
            <a:endParaRPr b="1" sz="1100">
              <a:solidFill>
                <a:srgbClr val="4A86E8"/>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Google Shape;704;p68"/>
          <p:cNvSpPr txBox="1"/>
          <p:nvPr>
            <p:ph idx="1" type="body"/>
          </p:nvPr>
        </p:nvSpPr>
        <p:spPr>
          <a:xfrm>
            <a:off x="5207050" y="1514350"/>
            <a:ext cx="1904700" cy="10575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705" name="Google Shape;705;p68"/>
          <p:cNvSpPr/>
          <p:nvPr/>
        </p:nvSpPr>
        <p:spPr>
          <a:xfrm>
            <a:off x="4572000" y="457175"/>
            <a:ext cx="4576200" cy="469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8"/>
          <p:cNvSpPr txBox="1"/>
          <p:nvPr/>
        </p:nvSpPr>
        <p:spPr>
          <a:xfrm>
            <a:off x="2719975" y="1301375"/>
            <a:ext cx="6421200" cy="3820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800"/>
              </a:spcAft>
              <a:buNone/>
            </a:pPr>
            <a:r>
              <a:rPr lang="en" sz="40000">
                <a:solidFill>
                  <a:srgbClr val="FFFFFF"/>
                </a:solidFill>
                <a:latin typeface="Google Sans"/>
                <a:ea typeface="Google Sans"/>
                <a:cs typeface="Google Sans"/>
                <a:sym typeface="Google Sans"/>
              </a:rPr>
              <a:t>06</a:t>
            </a:r>
            <a:endParaRPr sz="40000">
              <a:solidFill>
                <a:srgbClr val="FFFFFF"/>
              </a:solidFill>
              <a:latin typeface="Google Sans"/>
              <a:ea typeface="Google Sans"/>
              <a:cs typeface="Google Sans"/>
              <a:sym typeface="Google Sans"/>
            </a:endParaRPr>
          </a:p>
        </p:txBody>
      </p:sp>
      <p:sp>
        <p:nvSpPr>
          <p:cNvPr id="707" name="Google Shape;707;p68"/>
          <p:cNvSpPr txBox="1"/>
          <p:nvPr>
            <p:ph type="title"/>
          </p:nvPr>
        </p:nvSpPr>
        <p:spPr>
          <a:xfrm>
            <a:off x="761950" y="2219400"/>
            <a:ext cx="3810000" cy="21144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000"/>
              <a:t>Distributed Batch Prediction</a:t>
            </a:r>
            <a:endParaRPr sz="3000"/>
          </a:p>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1" name="Shape 711"/>
        <p:cNvGrpSpPr/>
        <p:nvPr/>
      </p:nvGrpSpPr>
      <p:grpSpPr>
        <a:xfrm>
          <a:off x="0" y="0"/>
          <a:ext cx="0" cy="0"/>
          <a:chOff x="0" y="0"/>
          <a:chExt cx="0" cy="0"/>
        </a:xfrm>
      </p:grpSpPr>
      <p:sp>
        <p:nvSpPr>
          <p:cNvPr id="712" name="Google Shape;712;p69"/>
          <p:cNvSpPr txBox="1"/>
          <p:nvPr>
            <p:ph type="title"/>
          </p:nvPr>
        </p:nvSpPr>
        <p:spPr>
          <a:xfrm>
            <a:off x="311700" y="219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38761D"/>
                </a:solidFill>
                <a:latin typeface="Google Sans"/>
                <a:ea typeface="Google Sans"/>
                <a:cs typeface="Google Sans"/>
                <a:sym typeface="Google Sans"/>
              </a:rPr>
              <a:t>Distributed Batch Prediction</a:t>
            </a:r>
            <a:endParaRPr>
              <a:solidFill>
                <a:srgbClr val="38761D"/>
              </a:solidFill>
              <a:latin typeface="Google Sans"/>
              <a:ea typeface="Google Sans"/>
              <a:cs typeface="Google Sans"/>
              <a:sym typeface="Google Sans"/>
            </a:endParaRPr>
          </a:p>
        </p:txBody>
      </p:sp>
      <p:sp>
        <p:nvSpPr>
          <p:cNvPr id="713" name="Google Shape;713;p69"/>
          <p:cNvSpPr txBox="1"/>
          <p:nvPr/>
        </p:nvSpPr>
        <p:spPr>
          <a:xfrm>
            <a:off x="944575" y="893025"/>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Scaling Out vs Scaling Up</a:t>
            </a:r>
            <a:endParaRPr b="1" sz="1350">
              <a:solidFill>
                <a:schemeClr val="dk1"/>
              </a:solidFill>
              <a:latin typeface="Google Sans"/>
              <a:ea typeface="Google Sans"/>
              <a:cs typeface="Google Sans"/>
              <a:sym typeface="Google Sans"/>
            </a:endParaRPr>
          </a:p>
          <a:p>
            <a:pPr indent="0" lvl="0" marL="0" rtl="0" algn="ctr">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Google Sans"/>
                <a:ea typeface="Google Sans"/>
                <a:cs typeface="Google Sans"/>
                <a:sym typeface="Google Sans"/>
              </a:rPr>
              <a:t>A common production practice is to use the cloud to scale out, instead of scaling up to meet fluctuations in on-demand usage.</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rPr b="1" lang="en" sz="1100">
                <a:solidFill>
                  <a:schemeClr val="dk1"/>
                </a:solidFill>
                <a:latin typeface="Google Sans"/>
                <a:ea typeface="Google Sans"/>
                <a:cs typeface="Google Sans"/>
                <a:sym typeface="Google Sans"/>
              </a:rPr>
              <a:t>ADVANTAGES:</a:t>
            </a:r>
            <a:endParaRPr b="1" sz="1100">
              <a:solidFill>
                <a:schemeClr val="dk1"/>
              </a:solidFill>
              <a:latin typeface="Google Sans"/>
              <a:ea typeface="Google Sans"/>
              <a:cs typeface="Google Sans"/>
              <a:sym typeface="Google Sans"/>
            </a:endParaRPr>
          </a:p>
          <a:p>
            <a:pPr indent="-298450" lvl="0" marL="457200" rtl="0" algn="l">
              <a:lnSpc>
                <a:spcPct val="115000"/>
              </a:lnSpc>
              <a:spcBef>
                <a:spcPts val="0"/>
              </a:spcBef>
              <a:spcAft>
                <a:spcPts val="0"/>
              </a:spcAft>
              <a:buClr>
                <a:schemeClr val="dk1"/>
              </a:buClr>
              <a:buSzPts val="1100"/>
              <a:buFont typeface="Google Sans"/>
              <a:buAutoNum type="arabicPeriod"/>
            </a:pPr>
            <a:r>
              <a:rPr lang="en" sz="1100">
                <a:solidFill>
                  <a:schemeClr val="dk1"/>
                </a:solidFill>
                <a:latin typeface="Google Sans"/>
                <a:ea typeface="Google Sans"/>
                <a:cs typeface="Google Sans"/>
                <a:sym typeface="Google Sans"/>
              </a:rPr>
              <a:t>Smaller instances are “more” commodity priced.</a:t>
            </a:r>
            <a:endParaRPr sz="1100">
              <a:solidFill>
                <a:schemeClr val="dk1"/>
              </a:solidFill>
              <a:latin typeface="Google Sans"/>
              <a:ea typeface="Google Sans"/>
              <a:cs typeface="Google Sans"/>
              <a:sym typeface="Google Sans"/>
            </a:endParaRPr>
          </a:p>
          <a:p>
            <a:pPr indent="-298450" lvl="0" marL="457200" rtl="0" algn="l">
              <a:lnSpc>
                <a:spcPct val="115000"/>
              </a:lnSpc>
              <a:spcBef>
                <a:spcPts val="0"/>
              </a:spcBef>
              <a:spcAft>
                <a:spcPts val="0"/>
              </a:spcAft>
              <a:buClr>
                <a:schemeClr val="dk1"/>
              </a:buClr>
              <a:buSzPts val="1100"/>
              <a:buFont typeface="Google Sans"/>
              <a:buAutoNum type="arabicPeriod"/>
            </a:pPr>
            <a:r>
              <a:rPr lang="en" sz="1100">
                <a:solidFill>
                  <a:schemeClr val="dk1"/>
                </a:solidFill>
                <a:latin typeface="Google Sans"/>
                <a:ea typeface="Google Sans"/>
                <a:cs typeface="Google Sans"/>
                <a:sym typeface="Google Sans"/>
              </a:rPr>
              <a:t>Provision and release “on-demand” instances for peaks in usage.</a:t>
            </a:r>
            <a:endParaRPr sz="1100">
              <a:solidFill>
                <a:schemeClr val="dk1"/>
              </a:solidFill>
              <a:latin typeface="Google Sans"/>
              <a:ea typeface="Google Sans"/>
              <a:cs typeface="Google Sans"/>
              <a:sym typeface="Google Sans"/>
            </a:endParaRPr>
          </a:p>
          <a:p>
            <a:pPr indent="-298450" lvl="0" marL="457200" rtl="0" algn="l">
              <a:lnSpc>
                <a:spcPct val="115000"/>
              </a:lnSpc>
              <a:spcBef>
                <a:spcPts val="0"/>
              </a:spcBef>
              <a:spcAft>
                <a:spcPts val="0"/>
              </a:spcAft>
              <a:buClr>
                <a:schemeClr val="dk1"/>
              </a:buClr>
              <a:buSzPts val="1100"/>
              <a:buFont typeface="Google Sans"/>
              <a:buAutoNum type="arabicPeriod"/>
            </a:pPr>
            <a:r>
              <a:rPr lang="en" sz="1100">
                <a:solidFill>
                  <a:schemeClr val="dk1"/>
                </a:solidFill>
                <a:latin typeface="Google Sans"/>
                <a:ea typeface="Google Sans"/>
                <a:cs typeface="Google Sans"/>
                <a:sym typeface="Google Sans"/>
              </a:rPr>
              <a:t>Easier to spread instances across regions and zones.</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b="1" sz="1100">
              <a:solidFill>
                <a:srgbClr val="38761D"/>
              </a:solidFill>
              <a:latin typeface="Google Sans"/>
              <a:ea typeface="Google Sans"/>
              <a:cs typeface="Google Sans"/>
              <a:sym typeface="Google Sans"/>
            </a:endParaRPr>
          </a:p>
          <a:p>
            <a:pPr indent="0" lvl="0" marL="0" rtl="0" algn="l">
              <a:lnSpc>
                <a:spcPct val="115000"/>
              </a:lnSpc>
              <a:spcBef>
                <a:spcPts val="0"/>
              </a:spcBef>
              <a:spcAft>
                <a:spcPts val="0"/>
              </a:spcAft>
              <a:buNone/>
            </a:pPr>
            <a:r>
              <a:rPr b="1" lang="en" sz="1100">
                <a:solidFill>
                  <a:schemeClr val="dk1"/>
                </a:solidFill>
                <a:latin typeface="Google Sans"/>
                <a:ea typeface="Google Sans"/>
                <a:cs typeface="Google Sans"/>
                <a:sym typeface="Google Sans"/>
              </a:rPr>
              <a:t>PROBLEM:</a:t>
            </a:r>
            <a:endParaRPr b="1" sz="1100">
              <a:solidFill>
                <a:schemeClr val="dk1"/>
              </a:solidFill>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latin typeface="Google Sans"/>
                <a:ea typeface="Google Sans"/>
                <a:cs typeface="Google Sans"/>
                <a:sym typeface="Google Sans"/>
              </a:rPr>
              <a:t>Prediction requests come to a load balancer in a batch (e.g., 1000). The batch is partitioned and </a:t>
            </a:r>
            <a:br>
              <a:rPr lang="en" sz="1100">
                <a:solidFill>
                  <a:schemeClr val="dk1"/>
                </a:solidFill>
                <a:latin typeface="Google Sans"/>
                <a:ea typeface="Google Sans"/>
                <a:cs typeface="Google Sans"/>
                <a:sym typeface="Google Sans"/>
              </a:rPr>
            </a:br>
            <a:r>
              <a:rPr lang="en" sz="1100">
                <a:solidFill>
                  <a:schemeClr val="dk1"/>
                </a:solidFill>
                <a:latin typeface="Google Sans"/>
                <a:ea typeface="Google Sans"/>
                <a:cs typeface="Google Sans"/>
                <a:sym typeface="Google Sans"/>
              </a:rPr>
              <a:t>              distributed to multiple instances. The results are returned back to the load balancer </a:t>
            </a:r>
            <a:r>
              <a:rPr b="1" lang="en" sz="1100">
                <a:solidFill>
                  <a:srgbClr val="4A86E8"/>
                </a:solidFill>
                <a:latin typeface="Google Sans"/>
                <a:ea typeface="Google Sans"/>
                <a:cs typeface="Google Sans"/>
                <a:sym typeface="Google Sans"/>
              </a:rPr>
              <a:t>asynchronously</a:t>
            </a:r>
            <a:r>
              <a:rPr lang="en" sz="1100">
                <a:solidFill>
                  <a:schemeClr val="dk1"/>
                </a:solidFill>
                <a:latin typeface="Google Sans"/>
                <a:ea typeface="Google Sans"/>
                <a:cs typeface="Google Sans"/>
                <a:sym typeface="Google Sans"/>
              </a:rPr>
              <a:t>.</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b="1" sz="135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rPr lang="en" sz="1100">
                <a:solidFill>
                  <a:schemeClr val="dk1"/>
                </a:solidFill>
                <a:latin typeface="Google Sans"/>
                <a:ea typeface="Google Sans"/>
                <a:cs typeface="Google Sans"/>
                <a:sym typeface="Google Sans"/>
              </a:rPr>
              <a:t>	How does one re-assemble (match up) the async results (“any order”) with the individual requests in </a:t>
            </a:r>
            <a:endParaRPr sz="1100">
              <a:solidFill>
                <a:schemeClr val="dk1"/>
              </a:solidFill>
              <a:latin typeface="Google Sans"/>
              <a:ea typeface="Google Sans"/>
              <a:cs typeface="Google Sans"/>
              <a:sym typeface="Google Sans"/>
            </a:endParaRPr>
          </a:p>
          <a:p>
            <a:pPr indent="457200" lvl="0" marL="0" rtl="0" algn="l">
              <a:lnSpc>
                <a:spcPct val="115000"/>
              </a:lnSpc>
              <a:spcBef>
                <a:spcPts val="0"/>
              </a:spcBef>
              <a:spcAft>
                <a:spcPts val="0"/>
              </a:spcAft>
              <a:buNone/>
            </a:pPr>
            <a:r>
              <a:rPr lang="en" sz="1100">
                <a:solidFill>
                  <a:schemeClr val="dk1"/>
                </a:solidFill>
                <a:latin typeface="Google Sans"/>
                <a:ea typeface="Google Sans"/>
                <a:cs typeface="Google Sans"/>
                <a:sym typeface="Google Sans"/>
              </a:rPr>
              <a:t>The batch!</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714" name="Google Shape;714;p69"/>
          <p:cNvPicPr preferRelativeResize="0"/>
          <p:nvPr/>
        </p:nvPicPr>
        <p:blipFill>
          <a:blip r:embed="rId3">
            <a:alphaModFix/>
          </a:blip>
          <a:stretch>
            <a:fillRect/>
          </a:stretch>
        </p:blipFill>
        <p:spPr>
          <a:xfrm>
            <a:off x="0" y="0"/>
            <a:ext cx="1466275" cy="7305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Google Shape;719;p70"/>
          <p:cNvSpPr txBox="1"/>
          <p:nvPr>
            <p:ph type="title"/>
          </p:nvPr>
        </p:nvSpPr>
        <p:spPr>
          <a:xfrm>
            <a:off x="311700" y="193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38761D"/>
                </a:solidFill>
                <a:latin typeface="Google Sans"/>
                <a:ea typeface="Google Sans"/>
                <a:cs typeface="Google Sans"/>
                <a:sym typeface="Google Sans"/>
              </a:rPr>
              <a:t>Distributed Batch Prediction</a:t>
            </a:r>
            <a:endParaRPr>
              <a:solidFill>
                <a:srgbClr val="38761D"/>
              </a:solidFill>
              <a:latin typeface="Google Sans"/>
              <a:ea typeface="Google Sans"/>
              <a:cs typeface="Google Sans"/>
              <a:sym typeface="Google Sans"/>
            </a:endParaRPr>
          </a:p>
        </p:txBody>
      </p:sp>
      <p:cxnSp>
        <p:nvCxnSpPr>
          <p:cNvPr id="720" name="Google Shape;720;p70"/>
          <p:cNvCxnSpPr/>
          <p:nvPr/>
        </p:nvCxnSpPr>
        <p:spPr>
          <a:xfrm flipH="1" rot="10800000">
            <a:off x="632775" y="2790975"/>
            <a:ext cx="7702800" cy="25200"/>
          </a:xfrm>
          <a:prstGeom prst="straightConnector1">
            <a:avLst/>
          </a:prstGeom>
          <a:noFill/>
          <a:ln cap="flat" cmpd="sng" w="19050">
            <a:solidFill>
              <a:schemeClr val="dk2"/>
            </a:solidFill>
            <a:prstDash val="dash"/>
            <a:round/>
            <a:headEnd len="med" w="med" type="none"/>
            <a:tailEnd len="med" w="med" type="none"/>
          </a:ln>
        </p:spPr>
      </p:cxnSp>
      <p:sp>
        <p:nvSpPr>
          <p:cNvPr id="721" name="Google Shape;721;p70"/>
          <p:cNvSpPr txBox="1"/>
          <p:nvPr/>
        </p:nvSpPr>
        <p:spPr>
          <a:xfrm>
            <a:off x="740150" y="2816175"/>
            <a:ext cx="13293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B45F06"/>
                </a:solidFill>
              </a:rPr>
              <a:t>TF 2.0 (recommendation)</a:t>
            </a:r>
            <a:endParaRPr b="1" sz="1000">
              <a:solidFill>
                <a:srgbClr val="B45F06"/>
              </a:solidFill>
            </a:endParaRPr>
          </a:p>
        </p:txBody>
      </p:sp>
      <p:sp>
        <p:nvSpPr>
          <p:cNvPr id="722" name="Google Shape;722;p70"/>
          <p:cNvSpPr txBox="1"/>
          <p:nvPr/>
        </p:nvSpPr>
        <p:spPr>
          <a:xfrm>
            <a:off x="740150" y="2424725"/>
            <a:ext cx="13293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B45F06"/>
                </a:solidFill>
              </a:rPr>
              <a:t>General Practice</a:t>
            </a:r>
            <a:endParaRPr b="1" sz="1000">
              <a:solidFill>
                <a:srgbClr val="B45F06"/>
              </a:solidFill>
            </a:endParaRPr>
          </a:p>
        </p:txBody>
      </p:sp>
      <p:sp>
        <p:nvSpPr>
          <p:cNvPr id="723" name="Google Shape;723;p70"/>
          <p:cNvSpPr txBox="1"/>
          <p:nvPr/>
        </p:nvSpPr>
        <p:spPr>
          <a:xfrm>
            <a:off x="5390463" y="1227200"/>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Batch Prediction</a:t>
            </a:r>
            <a:endParaRPr sz="900"/>
          </a:p>
        </p:txBody>
      </p:sp>
      <p:sp>
        <p:nvSpPr>
          <p:cNvPr id="724" name="Google Shape;724;p70"/>
          <p:cNvSpPr/>
          <p:nvPr/>
        </p:nvSpPr>
        <p:spPr>
          <a:xfrm>
            <a:off x="6668875" y="933500"/>
            <a:ext cx="1190100" cy="853200"/>
          </a:xfrm>
          <a:prstGeom prst="verticalScroll">
            <a:avLst>
              <a:gd fmla="val 125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Batch Predictions made synchronously on single instance</a:t>
            </a:r>
            <a:endParaRPr sz="800"/>
          </a:p>
        </p:txBody>
      </p:sp>
      <p:sp>
        <p:nvSpPr>
          <p:cNvPr id="725" name="Google Shape;725;p70"/>
          <p:cNvSpPr/>
          <p:nvPr/>
        </p:nvSpPr>
        <p:spPr>
          <a:xfrm rot="5400000">
            <a:off x="6407575" y="2572327"/>
            <a:ext cx="1592100" cy="1200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6" name="Google Shape;726;p70"/>
          <p:cNvPicPr preferRelativeResize="0"/>
          <p:nvPr/>
        </p:nvPicPr>
        <p:blipFill>
          <a:blip r:embed="rId3">
            <a:alphaModFix/>
          </a:blip>
          <a:stretch>
            <a:fillRect/>
          </a:stretch>
        </p:blipFill>
        <p:spPr>
          <a:xfrm>
            <a:off x="2506900" y="1510611"/>
            <a:ext cx="853250" cy="748339"/>
          </a:xfrm>
          <a:prstGeom prst="rect">
            <a:avLst/>
          </a:prstGeom>
          <a:noFill/>
          <a:ln>
            <a:noFill/>
          </a:ln>
        </p:spPr>
      </p:pic>
      <p:sp>
        <p:nvSpPr>
          <p:cNvPr id="727" name="Google Shape;727;p70"/>
          <p:cNvSpPr txBox="1"/>
          <p:nvPr/>
        </p:nvSpPr>
        <p:spPr>
          <a:xfrm>
            <a:off x="2647325" y="1273600"/>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Deploy</a:t>
            </a:r>
            <a:endParaRPr sz="900"/>
          </a:p>
        </p:txBody>
      </p:sp>
      <p:pic>
        <p:nvPicPr>
          <p:cNvPr id="728" name="Google Shape;728;p70"/>
          <p:cNvPicPr preferRelativeResize="0"/>
          <p:nvPr/>
        </p:nvPicPr>
        <p:blipFill>
          <a:blip r:embed="rId4">
            <a:alphaModFix/>
          </a:blip>
          <a:stretch>
            <a:fillRect/>
          </a:stretch>
        </p:blipFill>
        <p:spPr>
          <a:xfrm>
            <a:off x="3937400" y="1527213"/>
            <a:ext cx="853250" cy="748331"/>
          </a:xfrm>
          <a:prstGeom prst="rect">
            <a:avLst/>
          </a:prstGeom>
          <a:noFill/>
          <a:ln>
            <a:noFill/>
          </a:ln>
        </p:spPr>
      </p:pic>
      <p:sp>
        <p:nvSpPr>
          <p:cNvPr id="729" name="Google Shape;729;p70"/>
          <p:cNvSpPr/>
          <p:nvPr/>
        </p:nvSpPr>
        <p:spPr>
          <a:xfrm>
            <a:off x="3545113" y="1583850"/>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70"/>
          <p:cNvSpPr txBox="1"/>
          <p:nvPr/>
        </p:nvSpPr>
        <p:spPr>
          <a:xfrm>
            <a:off x="3782350" y="1273600"/>
            <a:ext cx="12594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Scaled Up Instance</a:t>
            </a:r>
            <a:endParaRPr sz="900"/>
          </a:p>
        </p:txBody>
      </p:sp>
      <p:sp>
        <p:nvSpPr>
          <p:cNvPr id="731" name="Google Shape;731;p70"/>
          <p:cNvSpPr/>
          <p:nvPr/>
        </p:nvSpPr>
        <p:spPr>
          <a:xfrm rot="10800000">
            <a:off x="5041756" y="1632129"/>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2" name="Google Shape;732;p70"/>
          <p:cNvPicPr preferRelativeResize="0"/>
          <p:nvPr/>
        </p:nvPicPr>
        <p:blipFill>
          <a:blip r:embed="rId3">
            <a:alphaModFix/>
          </a:blip>
          <a:stretch>
            <a:fillRect/>
          </a:stretch>
        </p:blipFill>
        <p:spPr>
          <a:xfrm>
            <a:off x="2549750" y="3115611"/>
            <a:ext cx="853250" cy="748339"/>
          </a:xfrm>
          <a:prstGeom prst="rect">
            <a:avLst/>
          </a:prstGeom>
          <a:noFill/>
          <a:ln>
            <a:noFill/>
          </a:ln>
        </p:spPr>
      </p:pic>
      <p:sp>
        <p:nvSpPr>
          <p:cNvPr id="733" name="Google Shape;733;p70"/>
          <p:cNvSpPr txBox="1"/>
          <p:nvPr/>
        </p:nvSpPr>
        <p:spPr>
          <a:xfrm>
            <a:off x="2690175" y="2878600"/>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Deploy</a:t>
            </a:r>
            <a:endParaRPr sz="900"/>
          </a:p>
        </p:txBody>
      </p:sp>
      <p:pic>
        <p:nvPicPr>
          <p:cNvPr id="734" name="Google Shape;734;p70"/>
          <p:cNvPicPr preferRelativeResize="0"/>
          <p:nvPr/>
        </p:nvPicPr>
        <p:blipFill>
          <a:blip r:embed="rId5">
            <a:alphaModFix/>
          </a:blip>
          <a:stretch>
            <a:fillRect/>
          </a:stretch>
        </p:blipFill>
        <p:spPr>
          <a:xfrm>
            <a:off x="3829675" y="3086912"/>
            <a:ext cx="805724" cy="805724"/>
          </a:xfrm>
          <a:prstGeom prst="rect">
            <a:avLst/>
          </a:prstGeom>
          <a:noFill/>
          <a:ln>
            <a:noFill/>
          </a:ln>
        </p:spPr>
      </p:pic>
      <p:sp>
        <p:nvSpPr>
          <p:cNvPr id="735" name="Google Shape;735;p70"/>
          <p:cNvSpPr txBox="1"/>
          <p:nvPr/>
        </p:nvSpPr>
        <p:spPr>
          <a:xfrm>
            <a:off x="3727025" y="2878600"/>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Load Balancing</a:t>
            </a:r>
            <a:endParaRPr sz="900"/>
          </a:p>
        </p:txBody>
      </p:sp>
      <p:sp>
        <p:nvSpPr>
          <p:cNvPr id="736" name="Google Shape;736;p70"/>
          <p:cNvSpPr/>
          <p:nvPr/>
        </p:nvSpPr>
        <p:spPr>
          <a:xfrm rot="5400000">
            <a:off x="4042175" y="3218525"/>
            <a:ext cx="380700" cy="1728900"/>
          </a:xfrm>
          <a:prstGeom prst="leftBrace">
            <a:avLst>
              <a:gd fmla="val 0" name="adj1"/>
              <a:gd fmla="val 50000" name="adj2"/>
            </a:avLst>
          </a:prstGeom>
          <a:no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70"/>
          <p:cNvSpPr txBox="1"/>
          <p:nvPr/>
        </p:nvSpPr>
        <p:spPr>
          <a:xfrm>
            <a:off x="3512700" y="4125000"/>
            <a:ext cx="13293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Commodity</a:t>
            </a:r>
            <a:r>
              <a:rPr lang="en" sz="900"/>
              <a:t> Instances</a:t>
            </a:r>
            <a:endParaRPr sz="900"/>
          </a:p>
        </p:txBody>
      </p:sp>
      <p:sp>
        <p:nvSpPr>
          <p:cNvPr id="738" name="Google Shape;738;p70"/>
          <p:cNvSpPr/>
          <p:nvPr/>
        </p:nvSpPr>
        <p:spPr>
          <a:xfrm>
            <a:off x="3512688" y="3249263"/>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9" name="Google Shape;739;p70"/>
          <p:cNvPicPr preferRelativeResize="0"/>
          <p:nvPr/>
        </p:nvPicPr>
        <p:blipFill>
          <a:blip r:embed="rId4">
            <a:alphaModFix/>
          </a:blip>
          <a:stretch>
            <a:fillRect/>
          </a:stretch>
        </p:blipFill>
        <p:spPr>
          <a:xfrm>
            <a:off x="3037750" y="4439547"/>
            <a:ext cx="614005" cy="538500"/>
          </a:xfrm>
          <a:prstGeom prst="rect">
            <a:avLst/>
          </a:prstGeom>
          <a:noFill/>
          <a:ln>
            <a:noFill/>
          </a:ln>
        </p:spPr>
      </p:pic>
      <p:pic>
        <p:nvPicPr>
          <p:cNvPr id="740" name="Google Shape;740;p70"/>
          <p:cNvPicPr preferRelativeResize="0"/>
          <p:nvPr/>
        </p:nvPicPr>
        <p:blipFill>
          <a:blip r:embed="rId4">
            <a:alphaModFix/>
          </a:blip>
          <a:stretch>
            <a:fillRect/>
          </a:stretch>
        </p:blipFill>
        <p:spPr>
          <a:xfrm>
            <a:off x="3889713" y="4439547"/>
            <a:ext cx="614005" cy="538500"/>
          </a:xfrm>
          <a:prstGeom prst="rect">
            <a:avLst/>
          </a:prstGeom>
          <a:noFill/>
          <a:ln>
            <a:noFill/>
          </a:ln>
        </p:spPr>
      </p:pic>
      <p:pic>
        <p:nvPicPr>
          <p:cNvPr id="741" name="Google Shape;741;p70"/>
          <p:cNvPicPr preferRelativeResize="0"/>
          <p:nvPr/>
        </p:nvPicPr>
        <p:blipFill>
          <a:blip r:embed="rId4">
            <a:alphaModFix/>
          </a:blip>
          <a:stretch>
            <a:fillRect/>
          </a:stretch>
        </p:blipFill>
        <p:spPr>
          <a:xfrm>
            <a:off x="4741675" y="4439547"/>
            <a:ext cx="614005" cy="538500"/>
          </a:xfrm>
          <a:prstGeom prst="rect">
            <a:avLst/>
          </a:prstGeom>
          <a:noFill/>
          <a:ln>
            <a:noFill/>
          </a:ln>
        </p:spPr>
      </p:pic>
      <p:sp>
        <p:nvSpPr>
          <p:cNvPr id="742" name="Google Shape;742;p70"/>
          <p:cNvSpPr txBox="1"/>
          <p:nvPr/>
        </p:nvSpPr>
        <p:spPr>
          <a:xfrm>
            <a:off x="5390463" y="2827100"/>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Batch Prediction</a:t>
            </a:r>
            <a:endParaRPr sz="900"/>
          </a:p>
        </p:txBody>
      </p:sp>
      <p:sp>
        <p:nvSpPr>
          <p:cNvPr id="743" name="Google Shape;743;p70"/>
          <p:cNvSpPr/>
          <p:nvPr/>
        </p:nvSpPr>
        <p:spPr>
          <a:xfrm rot="10800000">
            <a:off x="5062081" y="3249279"/>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70"/>
          <p:cNvSpPr/>
          <p:nvPr/>
        </p:nvSpPr>
        <p:spPr>
          <a:xfrm>
            <a:off x="6668875" y="3476575"/>
            <a:ext cx="1190100" cy="853200"/>
          </a:xfrm>
          <a:prstGeom prst="verticalScroll">
            <a:avLst>
              <a:gd fmla="val 125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Batch Predictions made </a:t>
            </a:r>
            <a:r>
              <a:rPr lang="en" sz="800"/>
              <a:t>asynchronous</a:t>
            </a:r>
            <a:r>
              <a:rPr lang="en" sz="800"/>
              <a:t> distributed across instances</a:t>
            </a:r>
            <a:endParaRPr sz="800"/>
          </a:p>
        </p:txBody>
      </p:sp>
      <p:pic>
        <p:nvPicPr>
          <p:cNvPr id="745" name="Google Shape;745;p70"/>
          <p:cNvPicPr preferRelativeResize="0"/>
          <p:nvPr/>
        </p:nvPicPr>
        <p:blipFill>
          <a:blip r:embed="rId6">
            <a:alphaModFix/>
          </a:blip>
          <a:stretch>
            <a:fillRect/>
          </a:stretch>
        </p:blipFill>
        <p:spPr>
          <a:xfrm>
            <a:off x="0" y="0"/>
            <a:ext cx="1466275" cy="730575"/>
          </a:xfrm>
          <a:prstGeom prst="rect">
            <a:avLst/>
          </a:prstGeom>
          <a:noFill/>
          <a:ln>
            <a:noFill/>
          </a:ln>
        </p:spPr>
      </p:pic>
      <p:pic>
        <p:nvPicPr>
          <p:cNvPr id="746" name="Google Shape;746;p70"/>
          <p:cNvPicPr preferRelativeResize="0"/>
          <p:nvPr/>
        </p:nvPicPr>
        <p:blipFill rotWithShape="1">
          <a:blip r:embed="rId7">
            <a:alphaModFix/>
          </a:blip>
          <a:srcRect b="5092" l="0" r="0" t="5092"/>
          <a:stretch/>
        </p:blipFill>
        <p:spPr>
          <a:xfrm>
            <a:off x="5448663" y="1519525"/>
            <a:ext cx="813300" cy="730500"/>
          </a:xfrm>
          <a:prstGeom prst="rect">
            <a:avLst/>
          </a:prstGeom>
          <a:noFill/>
          <a:ln>
            <a:noFill/>
          </a:ln>
        </p:spPr>
      </p:pic>
      <p:pic>
        <p:nvPicPr>
          <p:cNvPr id="747" name="Google Shape;747;p70"/>
          <p:cNvPicPr preferRelativeResize="0"/>
          <p:nvPr/>
        </p:nvPicPr>
        <p:blipFill rotWithShape="1">
          <a:blip r:embed="rId7">
            <a:alphaModFix/>
          </a:blip>
          <a:srcRect b="5092" l="0" r="0" t="5092"/>
          <a:stretch/>
        </p:blipFill>
        <p:spPr>
          <a:xfrm>
            <a:off x="5448675" y="3124525"/>
            <a:ext cx="813300" cy="730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1" name="Shape 751"/>
        <p:cNvGrpSpPr/>
        <p:nvPr/>
      </p:nvGrpSpPr>
      <p:grpSpPr>
        <a:xfrm>
          <a:off x="0" y="0"/>
          <a:ext cx="0" cy="0"/>
          <a:chOff x="0" y="0"/>
          <a:chExt cx="0" cy="0"/>
        </a:xfrm>
      </p:grpSpPr>
      <p:sp>
        <p:nvSpPr>
          <p:cNvPr id="752" name="Google Shape;752;p71"/>
          <p:cNvSpPr txBox="1"/>
          <p:nvPr/>
        </p:nvSpPr>
        <p:spPr>
          <a:xfrm>
            <a:off x="944575" y="893025"/>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Scaling Out</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b="1" sz="1100">
              <a:solidFill>
                <a:srgbClr val="38761D"/>
              </a:solidFill>
              <a:latin typeface="Google Sans"/>
              <a:ea typeface="Google Sans"/>
              <a:cs typeface="Google Sans"/>
              <a:sym typeface="Google Sans"/>
            </a:endParaRPr>
          </a:p>
          <a:p>
            <a:pPr indent="0" lvl="0" marL="0" rtl="0" algn="l">
              <a:lnSpc>
                <a:spcPct val="115000"/>
              </a:lnSpc>
              <a:spcBef>
                <a:spcPts val="0"/>
              </a:spcBef>
              <a:spcAft>
                <a:spcPts val="0"/>
              </a:spcAft>
              <a:buNone/>
            </a:pPr>
            <a:r>
              <a:rPr b="1" lang="en" sz="1100">
                <a:solidFill>
                  <a:schemeClr val="dk1"/>
                </a:solidFill>
                <a:latin typeface="Google Sans"/>
                <a:ea typeface="Google Sans"/>
                <a:cs typeface="Google Sans"/>
                <a:sym typeface="Google Sans"/>
              </a:rPr>
              <a:t>SOLUTION</a:t>
            </a:r>
            <a:r>
              <a:rPr b="1" lang="en" sz="1100">
                <a:solidFill>
                  <a:schemeClr val="dk1"/>
                </a:solidFill>
                <a:latin typeface="Google Sans"/>
                <a:ea typeface="Google Sans"/>
                <a:cs typeface="Google Sans"/>
                <a:sym typeface="Google Sans"/>
              </a:rPr>
              <a:t>:</a:t>
            </a:r>
            <a:br>
              <a:rPr b="1" lang="en" sz="1100">
                <a:solidFill>
                  <a:schemeClr val="dk1"/>
                </a:solidFill>
                <a:latin typeface="Google Sans"/>
                <a:ea typeface="Google Sans"/>
                <a:cs typeface="Google Sans"/>
                <a:sym typeface="Google Sans"/>
              </a:rPr>
            </a:br>
            <a:endParaRPr b="1"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rPr lang="en" sz="1100">
                <a:solidFill>
                  <a:schemeClr val="dk1"/>
                </a:solidFill>
                <a:latin typeface="Google Sans"/>
                <a:ea typeface="Google Sans"/>
                <a:cs typeface="Google Sans"/>
                <a:sym typeface="Google Sans"/>
              </a:rPr>
              <a:t>	Use a pre-stem to retrofit trained models to output a unique request ID for each prediction.</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
        <p:nvSpPr>
          <p:cNvPr id="753" name="Google Shape;753;p71"/>
          <p:cNvSpPr/>
          <p:nvPr/>
        </p:nvSpPr>
        <p:spPr>
          <a:xfrm>
            <a:off x="2992000" y="2882625"/>
            <a:ext cx="2885400" cy="8028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71"/>
          <p:cNvSpPr txBox="1"/>
          <p:nvPr>
            <p:ph type="title"/>
          </p:nvPr>
        </p:nvSpPr>
        <p:spPr>
          <a:xfrm>
            <a:off x="311700" y="219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38761D"/>
                </a:solidFill>
                <a:latin typeface="Google Sans"/>
                <a:ea typeface="Google Sans"/>
                <a:cs typeface="Google Sans"/>
                <a:sym typeface="Google Sans"/>
              </a:rPr>
              <a:t>Distributed Batch Prediction</a:t>
            </a:r>
            <a:endParaRPr>
              <a:solidFill>
                <a:srgbClr val="38761D"/>
              </a:solidFill>
              <a:latin typeface="Google Sans"/>
              <a:ea typeface="Google Sans"/>
              <a:cs typeface="Google Sans"/>
              <a:sym typeface="Google Sans"/>
            </a:endParaRPr>
          </a:p>
        </p:txBody>
      </p:sp>
      <p:pic>
        <p:nvPicPr>
          <p:cNvPr id="755" name="Google Shape;755;p71"/>
          <p:cNvPicPr preferRelativeResize="0"/>
          <p:nvPr/>
        </p:nvPicPr>
        <p:blipFill>
          <a:blip r:embed="rId3">
            <a:alphaModFix/>
          </a:blip>
          <a:stretch>
            <a:fillRect/>
          </a:stretch>
        </p:blipFill>
        <p:spPr>
          <a:xfrm>
            <a:off x="3554450" y="2912196"/>
            <a:ext cx="1498550" cy="773325"/>
          </a:xfrm>
          <a:prstGeom prst="rect">
            <a:avLst/>
          </a:prstGeom>
          <a:noFill/>
          <a:ln>
            <a:noFill/>
          </a:ln>
        </p:spPr>
      </p:pic>
      <p:sp>
        <p:nvSpPr>
          <p:cNvPr id="756" name="Google Shape;756;p71"/>
          <p:cNvSpPr txBox="1"/>
          <p:nvPr/>
        </p:nvSpPr>
        <p:spPr>
          <a:xfrm>
            <a:off x="2916750" y="3154550"/>
            <a:ext cx="6645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Request</a:t>
            </a:r>
            <a:endParaRPr sz="1000"/>
          </a:p>
        </p:txBody>
      </p:sp>
      <p:sp>
        <p:nvSpPr>
          <p:cNvPr id="757" name="Google Shape;757;p71"/>
          <p:cNvSpPr/>
          <p:nvPr/>
        </p:nvSpPr>
        <p:spPr>
          <a:xfrm>
            <a:off x="3606588" y="3029600"/>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71"/>
          <p:cNvSpPr/>
          <p:nvPr/>
        </p:nvSpPr>
        <p:spPr>
          <a:xfrm>
            <a:off x="4812788" y="3029600"/>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71"/>
          <p:cNvSpPr txBox="1"/>
          <p:nvPr/>
        </p:nvSpPr>
        <p:spPr>
          <a:xfrm>
            <a:off x="5183000" y="3154575"/>
            <a:ext cx="8325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Prediction</a:t>
            </a:r>
            <a:endParaRPr sz="1000"/>
          </a:p>
        </p:txBody>
      </p:sp>
      <p:sp>
        <p:nvSpPr>
          <p:cNvPr id="760" name="Google Shape;760;p71"/>
          <p:cNvSpPr txBox="1"/>
          <p:nvPr/>
        </p:nvSpPr>
        <p:spPr>
          <a:xfrm>
            <a:off x="2916750" y="2504075"/>
            <a:ext cx="7734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Unique ID</a:t>
            </a:r>
            <a:endParaRPr sz="1000"/>
          </a:p>
        </p:txBody>
      </p:sp>
      <p:sp>
        <p:nvSpPr>
          <p:cNvPr id="761" name="Google Shape;761;p71"/>
          <p:cNvSpPr/>
          <p:nvPr/>
        </p:nvSpPr>
        <p:spPr>
          <a:xfrm>
            <a:off x="3690152" y="2552075"/>
            <a:ext cx="1362900" cy="240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71"/>
          <p:cNvSpPr txBox="1"/>
          <p:nvPr/>
        </p:nvSpPr>
        <p:spPr>
          <a:xfrm>
            <a:off x="5140950" y="2504075"/>
            <a:ext cx="8325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Unique ID</a:t>
            </a:r>
            <a:endParaRPr sz="1000"/>
          </a:p>
        </p:txBody>
      </p:sp>
      <p:sp>
        <p:nvSpPr>
          <p:cNvPr id="763" name="Google Shape;763;p71"/>
          <p:cNvSpPr/>
          <p:nvPr/>
        </p:nvSpPr>
        <p:spPr>
          <a:xfrm>
            <a:off x="2928900" y="2439125"/>
            <a:ext cx="3044700" cy="13908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71"/>
          <p:cNvSpPr txBox="1"/>
          <p:nvPr/>
        </p:nvSpPr>
        <p:spPr>
          <a:xfrm>
            <a:off x="1417600" y="2439125"/>
            <a:ext cx="1116600" cy="6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F9D58"/>
                </a:solidFill>
              </a:rPr>
              <a:t>Single input and output trained model.</a:t>
            </a:r>
            <a:endParaRPr sz="1000">
              <a:solidFill>
                <a:srgbClr val="0F9D58"/>
              </a:solidFill>
            </a:endParaRPr>
          </a:p>
        </p:txBody>
      </p:sp>
      <p:cxnSp>
        <p:nvCxnSpPr>
          <p:cNvPr id="765" name="Google Shape;765;p71"/>
          <p:cNvCxnSpPr>
            <a:stCxn id="764" idx="3"/>
          </p:cNvCxnSpPr>
          <p:nvPr/>
        </p:nvCxnSpPr>
        <p:spPr>
          <a:xfrm>
            <a:off x="2534200" y="2750525"/>
            <a:ext cx="451500" cy="303300"/>
          </a:xfrm>
          <a:prstGeom prst="curvedConnector3">
            <a:avLst>
              <a:gd fmla="val 50000" name="adj1"/>
            </a:avLst>
          </a:prstGeom>
          <a:noFill/>
          <a:ln cap="flat" cmpd="sng" w="9525">
            <a:solidFill>
              <a:srgbClr val="0F9D58"/>
            </a:solidFill>
            <a:prstDash val="solid"/>
            <a:round/>
            <a:headEnd len="med" w="med" type="none"/>
            <a:tailEnd len="med" w="med" type="triangle"/>
          </a:ln>
        </p:spPr>
      </p:cxnSp>
      <p:sp>
        <p:nvSpPr>
          <p:cNvPr id="766" name="Google Shape;766;p71"/>
          <p:cNvSpPr txBox="1"/>
          <p:nvPr/>
        </p:nvSpPr>
        <p:spPr>
          <a:xfrm>
            <a:off x="6537875" y="2386125"/>
            <a:ext cx="1116600" cy="6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F9D58"/>
                </a:solidFill>
              </a:rPr>
              <a:t>Dual input and output wrapper model.</a:t>
            </a:r>
            <a:endParaRPr sz="1000">
              <a:solidFill>
                <a:srgbClr val="0F9D58"/>
              </a:solidFill>
            </a:endParaRPr>
          </a:p>
        </p:txBody>
      </p:sp>
      <p:cxnSp>
        <p:nvCxnSpPr>
          <p:cNvPr id="767" name="Google Shape;767;p71"/>
          <p:cNvCxnSpPr/>
          <p:nvPr/>
        </p:nvCxnSpPr>
        <p:spPr>
          <a:xfrm flipH="1">
            <a:off x="5996675" y="2750525"/>
            <a:ext cx="541200" cy="527400"/>
          </a:xfrm>
          <a:prstGeom prst="curvedConnector3">
            <a:avLst>
              <a:gd fmla="val 50000" name="adj1"/>
            </a:avLst>
          </a:prstGeom>
          <a:noFill/>
          <a:ln cap="flat" cmpd="sng" w="9525">
            <a:solidFill>
              <a:srgbClr val="0F9D58"/>
            </a:solidFill>
            <a:prstDash val="solid"/>
            <a:round/>
            <a:headEnd len="med" w="med" type="none"/>
            <a:tailEnd len="med" w="med" type="triangle"/>
          </a:ln>
        </p:spPr>
      </p:cxnSp>
      <p:pic>
        <p:nvPicPr>
          <p:cNvPr id="768" name="Google Shape;768;p71"/>
          <p:cNvPicPr preferRelativeResize="0"/>
          <p:nvPr/>
        </p:nvPicPr>
        <p:blipFill>
          <a:blip r:embed="rId4">
            <a:alphaModFix/>
          </a:blip>
          <a:stretch>
            <a:fillRect/>
          </a:stretch>
        </p:blipFill>
        <p:spPr>
          <a:xfrm>
            <a:off x="0" y="0"/>
            <a:ext cx="1466275" cy="7305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2" name="Shape 772"/>
        <p:cNvGrpSpPr/>
        <p:nvPr/>
      </p:nvGrpSpPr>
      <p:grpSpPr>
        <a:xfrm>
          <a:off x="0" y="0"/>
          <a:ext cx="0" cy="0"/>
          <a:chOff x="0" y="0"/>
          <a:chExt cx="0" cy="0"/>
        </a:xfrm>
      </p:grpSpPr>
      <p:sp>
        <p:nvSpPr>
          <p:cNvPr id="773" name="Google Shape;773;p72"/>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Distributed Batch Prediction</a:t>
            </a:r>
            <a:endParaRPr>
              <a:solidFill>
                <a:srgbClr val="38761D"/>
              </a:solidFill>
              <a:latin typeface="Google Sans"/>
              <a:ea typeface="Google Sans"/>
              <a:cs typeface="Google Sans"/>
              <a:sym typeface="Google Sans"/>
            </a:endParaRPr>
          </a:p>
        </p:txBody>
      </p:sp>
      <p:pic>
        <p:nvPicPr>
          <p:cNvPr id="774" name="Google Shape;774;p72"/>
          <p:cNvPicPr preferRelativeResize="0"/>
          <p:nvPr/>
        </p:nvPicPr>
        <p:blipFill>
          <a:blip r:embed="rId3">
            <a:alphaModFix/>
          </a:blip>
          <a:stretch>
            <a:fillRect/>
          </a:stretch>
        </p:blipFill>
        <p:spPr>
          <a:xfrm>
            <a:off x="0" y="0"/>
            <a:ext cx="1466275" cy="730575"/>
          </a:xfrm>
          <a:prstGeom prst="rect">
            <a:avLst/>
          </a:prstGeom>
          <a:noFill/>
          <a:ln>
            <a:noFill/>
          </a:ln>
        </p:spPr>
      </p:pic>
      <p:sp>
        <p:nvSpPr>
          <p:cNvPr id="775" name="Google Shape;775;p72"/>
          <p:cNvSpPr txBox="1"/>
          <p:nvPr/>
        </p:nvSpPr>
        <p:spPr>
          <a:xfrm>
            <a:off x="794050" y="672050"/>
            <a:ext cx="73893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Get a Trained Model</a:t>
            </a:r>
            <a:endParaRPr b="1" sz="1350">
              <a:solidFill>
                <a:schemeClr val="dk1"/>
              </a:solidFill>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b="1" sz="135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rPr lang="en" sz="1100">
                <a:solidFill>
                  <a:schemeClr val="dk1"/>
                </a:solidFill>
                <a:latin typeface="Google Sans"/>
                <a:ea typeface="Google Sans"/>
                <a:cs typeface="Google Sans"/>
                <a:sym typeface="Google Sans"/>
              </a:rPr>
              <a:t>Get a trained model:</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latin typeface="Google Sans"/>
                <a:ea typeface="Google Sans"/>
                <a:cs typeface="Google Sans"/>
                <a:sym typeface="Google Sans"/>
              </a:rPr>
              <a:t>Next, use the Functional API to make a wrapper with multiple inputs and outputs:</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a:p>
            <a:pPr indent="0" lvl="0" marL="914400" rtl="0" algn="l">
              <a:lnSpc>
                <a:spcPct val="115000"/>
              </a:lnSpc>
              <a:spcBef>
                <a:spcPts val="0"/>
              </a:spcBef>
              <a:spcAft>
                <a:spcPts val="0"/>
              </a:spcAft>
              <a:buNone/>
            </a:pPr>
            <a:r>
              <a:rPr b="1" lang="en" sz="1100">
                <a:solidFill>
                  <a:schemeClr val="dk1"/>
                </a:solidFill>
                <a:latin typeface="Google Sans"/>
                <a:ea typeface="Google Sans"/>
                <a:cs typeface="Google Sans"/>
                <a:sym typeface="Google Sans"/>
              </a:rPr>
              <a:t>Single input/output:</a:t>
            </a:r>
            <a:endParaRPr b="1" sz="1100">
              <a:solidFill>
                <a:schemeClr val="dk1"/>
              </a:solidFill>
              <a:latin typeface="Google Sans"/>
              <a:ea typeface="Google Sans"/>
              <a:cs typeface="Google Sans"/>
              <a:sym typeface="Google Sans"/>
            </a:endParaRPr>
          </a:p>
          <a:p>
            <a:pPr indent="457200" lvl="0" marL="914400" rtl="0" algn="l">
              <a:lnSpc>
                <a:spcPct val="115000"/>
              </a:lnSpc>
              <a:spcBef>
                <a:spcPts val="0"/>
              </a:spcBef>
              <a:spcAft>
                <a:spcPts val="0"/>
              </a:spcAft>
              <a:buNone/>
            </a:pPr>
            <a:r>
              <a:t/>
            </a:r>
            <a:endParaRPr sz="1050">
              <a:solidFill>
                <a:schemeClr val="dk1"/>
              </a:solidFill>
              <a:highlight>
                <a:srgbClr val="FFFFFF"/>
              </a:highlight>
              <a:latin typeface="Google Sans"/>
              <a:ea typeface="Google Sans"/>
              <a:cs typeface="Google Sans"/>
              <a:sym typeface="Google Sans"/>
            </a:endParaRPr>
          </a:p>
          <a:p>
            <a:pPr indent="457200" lvl="0" marL="914400" rtl="0" algn="l">
              <a:lnSpc>
                <a:spcPct val="115000"/>
              </a:lnSpc>
              <a:spcBef>
                <a:spcPts val="0"/>
              </a:spcBef>
              <a:spcAft>
                <a:spcPts val="0"/>
              </a:spcAft>
              <a:buNone/>
            </a:pPr>
            <a:r>
              <a:rPr b="1" lang="en" sz="1050">
                <a:solidFill>
                  <a:srgbClr val="4A86E8"/>
                </a:solidFill>
                <a:highlight>
                  <a:srgbClr val="FFFFFF"/>
                </a:highlight>
                <a:latin typeface="Google Sans"/>
                <a:ea typeface="Google Sans"/>
                <a:cs typeface="Google Sans"/>
                <a:sym typeface="Google Sans"/>
              </a:rPr>
              <a:t>my_model = Model(inputs, outputs)</a:t>
            </a:r>
            <a:endParaRPr b="1" sz="1050">
              <a:solidFill>
                <a:srgbClr val="4A86E8"/>
              </a:solidFill>
              <a:highlight>
                <a:srgbClr val="FFFFFF"/>
              </a:highlight>
              <a:latin typeface="Google Sans"/>
              <a:ea typeface="Google Sans"/>
              <a:cs typeface="Google Sans"/>
              <a:sym typeface="Google Sans"/>
            </a:endParaRPr>
          </a:p>
          <a:p>
            <a:pPr indent="0" lvl="0" marL="914400" rtl="0" algn="just">
              <a:lnSpc>
                <a:spcPct val="115000"/>
              </a:lnSpc>
              <a:spcBef>
                <a:spcPts val="1100"/>
              </a:spcBef>
              <a:spcAft>
                <a:spcPts val="0"/>
              </a:spcAft>
              <a:buClr>
                <a:schemeClr val="dk1"/>
              </a:buClr>
              <a:buSzPts val="1100"/>
              <a:buFont typeface="Arial"/>
              <a:buNone/>
            </a:pPr>
            <a:r>
              <a:rPr b="1" lang="en" sz="1050">
                <a:solidFill>
                  <a:schemeClr val="dk1"/>
                </a:solidFill>
                <a:highlight>
                  <a:srgbClr val="FFFFFF"/>
                </a:highlight>
                <a:latin typeface="Google Sans"/>
                <a:ea typeface="Google Sans"/>
                <a:cs typeface="Google Sans"/>
                <a:sym typeface="Google Sans"/>
              </a:rPr>
              <a:t>Multiple input/output:</a:t>
            </a:r>
            <a:endParaRPr b="1" sz="1050">
              <a:solidFill>
                <a:schemeClr val="dk1"/>
              </a:solidFill>
              <a:highlight>
                <a:srgbClr val="FFFFFF"/>
              </a:highlight>
              <a:latin typeface="Google Sans"/>
              <a:ea typeface="Google Sans"/>
              <a:cs typeface="Google Sans"/>
              <a:sym typeface="Google Sans"/>
            </a:endParaRPr>
          </a:p>
          <a:p>
            <a:pPr indent="177800" lvl="0" marL="1193800" marR="279400" rtl="0" algn="l">
              <a:lnSpc>
                <a:spcPct val="115000"/>
              </a:lnSpc>
              <a:spcBef>
                <a:spcPts val="1100"/>
              </a:spcBef>
              <a:spcAft>
                <a:spcPts val="0"/>
              </a:spcAft>
              <a:buClr>
                <a:schemeClr val="dk1"/>
              </a:buClr>
              <a:buSzPts val="1100"/>
              <a:buFont typeface="Arial"/>
              <a:buNone/>
            </a:pPr>
            <a:r>
              <a:rPr b="1" lang="en" sz="1050">
                <a:solidFill>
                  <a:srgbClr val="4A86E8"/>
                </a:solidFill>
                <a:highlight>
                  <a:srgbClr val="FFFFFF"/>
                </a:highlight>
                <a:latin typeface="Google Sans"/>
                <a:ea typeface="Google Sans"/>
                <a:cs typeface="Google Sans"/>
                <a:sym typeface="Google Sans"/>
              </a:rPr>
              <a:t>my_model = Model( [inputs1, inputs2], [outputs1, outputs2])</a:t>
            </a:r>
            <a:endParaRPr b="1" sz="1050">
              <a:solidFill>
                <a:srgbClr val="4A86E8"/>
              </a:solidFill>
              <a:highlight>
                <a:srgbClr val="FFFFFF"/>
              </a:highlight>
              <a:latin typeface="Google Sans"/>
              <a:ea typeface="Google Sans"/>
              <a:cs typeface="Google Sans"/>
              <a:sym typeface="Google Sans"/>
            </a:endParaRPr>
          </a:p>
          <a:p>
            <a:pPr indent="457200" lvl="0" marL="0" rtl="0" algn="l">
              <a:lnSpc>
                <a:spcPct val="115000"/>
              </a:lnSpc>
              <a:spcBef>
                <a:spcPts val="1100"/>
              </a:spcBef>
              <a:spcAft>
                <a:spcPts val="0"/>
              </a:spcAft>
              <a:buNone/>
            </a:pPr>
            <a:r>
              <a:t/>
            </a:r>
            <a:endParaRPr sz="1100">
              <a:solidFill>
                <a:schemeClr val="dk1"/>
              </a:solidFill>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776" name="Google Shape;776;p72"/>
          <p:cNvGraphicFramePr/>
          <p:nvPr/>
        </p:nvGraphicFramePr>
        <p:xfrm>
          <a:off x="850525" y="1549050"/>
          <a:ext cx="3000000" cy="3000000"/>
        </p:xfrm>
        <a:graphic>
          <a:graphicData uri="http://schemas.openxmlformats.org/drawingml/2006/table">
            <a:tbl>
              <a:tblPr>
                <a:noFill/>
                <a:tableStyleId>{F9C9B22F-AEFE-4231-8040-87D956D7C81A}</a:tableStyleId>
              </a:tblPr>
              <a:tblGrid>
                <a:gridCol w="7389400"/>
              </a:tblGrid>
              <a:tr h="550475">
                <a:tc>
                  <a:txBody>
                    <a:bodyPr/>
                    <a:lstStyle/>
                    <a:p>
                      <a:pPr indent="0" lvl="0" marL="0" rtl="0" algn="l">
                        <a:lnSpc>
                          <a:spcPct val="115000"/>
                        </a:lnSpc>
                        <a:spcBef>
                          <a:spcPts val="0"/>
                        </a:spcBef>
                        <a:spcAft>
                          <a:spcPts val="0"/>
                        </a:spcAft>
                        <a:buClr>
                          <a:schemeClr val="dk1"/>
                        </a:buClr>
                        <a:buSzPts val="1100"/>
                        <a:buFont typeface="Arial"/>
                        <a:buNone/>
                      </a:pPr>
                      <a:r>
                        <a:rPr i="1" lang="en" sz="1050">
                          <a:solidFill>
                            <a:srgbClr val="408080"/>
                          </a:solidFill>
                          <a:highlight>
                            <a:srgbClr val="F7F7F7"/>
                          </a:highlight>
                        </a:rPr>
                        <a:t># Get an Imagenet pre-trained ResNet50</a:t>
                      </a:r>
                      <a:endParaRPr i="1" sz="1050">
                        <a:solidFill>
                          <a:srgbClr val="408080"/>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50">
                          <a:solidFill>
                            <a:srgbClr val="333333"/>
                          </a:solidFill>
                          <a:highlight>
                            <a:srgbClr val="F7F7F7"/>
                          </a:highlight>
                        </a:rPr>
                        <a:t>model</a:t>
                      </a:r>
                      <a:r>
                        <a:rPr lang="en" sz="1050">
                          <a:solidFill>
                            <a:srgbClr val="333333"/>
                          </a:solidFill>
                          <a:highlight>
                            <a:srgbClr val="F7F7F7"/>
                          </a:highlight>
                        </a:rPr>
                        <a:t> </a:t>
                      </a:r>
                      <a:r>
                        <a:rPr lang="en" sz="1050">
                          <a:solidFill>
                            <a:srgbClr val="666666"/>
                          </a:solidFill>
                          <a:highlight>
                            <a:srgbClr val="F7F7F7"/>
                          </a:highlight>
                        </a:rPr>
                        <a:t>=</a:t>
                      </a:r>
                      <a:r>
                        <a:rPr lang="en" sz="1050">
                          <a:solidFill>
                            <a:srgbClr val="333333"/>
                          </a:solidFill>
                          <a:highlight>
                            <a:srgbClr val="F7F7F7"/>
                          </a:highlight>
                        </a:rPr>
                        <a:t> ResNet50(include_top</a:t>
                      </a:r>
                      <a:r>
                        <a:rPr lang="en" sz="1050">
                          <a:solidFill>
                            <a:srgbClr val="666666"/>
                          </a:solidFill>
                          <a:highlight>
                            <a:srgbClr val="F7F7F7"/>
                          </a:highlight>
                        </a:rPr>
                        <a:t>=</a:t>
                      </a:r>
                      <a:r>
                        <a:rPr b="1" lang="en" sz="1050">
                          <a:solidFill>
                            <a:srgbClr val="008000"/>
                          </a:solidFill>
                          <a:highlight>
                            <a:srgbClr val="F7F7F7"/>
                          </a:highlight>
                        </a:rPr>
                        <a:t>True</a:t>
                      </a:r>
                      <a:r>
                        <a:rPr lang="en" sz="1050">
                          <a:solidFill>
                            <a:srgbClr val="333333"/>
                          </a:solidFill>
                          <a:highlight>
                            <a:srgbClr val="F7F7F7"/>
                          </a:highlight>
                        </a:rPr>
                        <a:t>, weights=’imagenet’, pooling</a:t>
                      </a:r>
                      <a:r>
                        <a:rPr lang="en" sz="1050">
                          <a:solidFill>
                            <a:srgbClr val="666666"/>
                          </a:solidFill>
                          <a:highlight>
                            <a:srgbClr val="F7F7F7"/>
                          </a:highlight>
                        </a:rPr>
                        <a:t>=</a:t>
                      </a:r>
                      <a:r>
                        <a:rPr lang="en" sz="1050">
                          <a:solidFill>
                            <a:srgbClr val="BA2121"/>
                          </a:solidFill>
                          <a:highlight>
                            <a:srgbClr val="F7F7F7"/>
                          </a:highlight>
                        </a:rPr>
                        <a:t>'max'</a:t>
                      </a:r>
                      <a:r>
                        <a:rPr lang="en" sz="1050">
                          <a:solidFill>
                            <a:srgbClr val="333333"/>
                          </a:solidFill>
                          <a:highlight>
                            <a:srgbClr val="F7F7F7"/>
                          </a:highlight>
                        </a:rPr>
                        <a:t>)</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i="1" sz="1050">
                        <a:solidFill>
                          <a:srgbClr val="408080"/>
                        </a:solidFill>
                        <a:highlight>
                          <a:srgbClr val="F7F7F7"/>
                        </a:highlight>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Production AI/ML Infrastructure</a:t>
            </a:r>
            <a:endParaRPr>
              <a:solidFill>
                <a:srgbClr val="38761D"/>
              </a:solidFill>
              <a:latin typeface="Google Sans"/>
              <a:ea typeface="Google Sans"/>
              <a:cs typeface="Google Sans"/>
              <a:sym typeface="Google Sans"/>
            </a:endParaRPr>
          </a:p>
        </p:txBody>
      </p:sp>
      <p:sp>
        <p:nvSpPr>
          <p:cNvPr id="269" name="Google Shape;269;p37"/>
          <p:cNvSpPr txBox="1"/>
          <p:nvPr>
            <p:ph idx="1" type="body"/>
          </p:nvPr>
        </p:nvSpPr>
        <p:spPr>
          <a:xfrm>
            <a:off x="311700" y="1152475"/>
            <a:ext cx="8520600" cy="35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oogle Sans"/>
                <a:ea typeface="Google Sans"/>
                <a:cs typeface="Google Sans"/>
                <a:sym typeface="Google Sans"/>
              </a:rPr>
              <a:t>What does one need for production infrastructure:</a:t>
            </a:r>
            <a:endParaRPr>
              <a:latin typeface="Google Sans"/>
              <a:ea typeface="Google Sans"/>
              <a:cs typeface="Google Sans"/>
              <a:sym typeface="Google Sans"/>
            </a:endParaRPr>
          </a:p>
          <a:p>
            <a:pPr indent="0" lvl="0" marL="0" rtl="0" algn="l">
              <a:spcBef>
                <a:spcPts val="1600"/>
              </a:spcBef>
              <a:spcAft>
                <a:spcPts val="0"/>
              </a:spcAft>
              <a:buNone/>
            </a:pPr>
            <a:r>
              <a:rPr b="1" lang="en">
                <a:solidFill>
                  <a:srgbClr val="B45F06"/>
                </a:solidFill>
                <a:latin typeface="Google Sans"/>
                <a:ea typeface="Google Sans"/>
                <a:cs typeface="Google Sans"/>
                <a:sym typeface="Google Sans"/>
              </a:rPr>
              <a:t>AI/ML Framework(s)</a:t>
            </a:r>
            <a:r>
              <a:rPr lang="en">
                <a:latin typeface="Google Sans"/>
                <a:ea typeface="Google Sans"/>
                <a:cs typeface="Google Sans"/>
                <a:sym typeface="Google Sans"/>
              </a:rPr>
              <a:t> - A production-ready AI/ML framework - </a:t>
            </a:r>
            <a:r>
              <a:rPr lang="en" u="sng">
                <a:latin typeface="Google Sans"/>
                <a:ea typeface="Google Sans"/>
                <a:cs typeface="Google Sans"/>
                <a:sym typeface="Google Sans"/>
              </a:rPr>
              <a:t>That’s what </a:t>
            </a:r>
            <a:r>
              <a:rPr lang="en" u="sng">
                <a:solidFill>
                  <a:srgbClr val="4A86E8"/>
                </a:solidFill>
                <a:latin typeface="Google Sans"/>
                <a:ea typeface="Google Sans"/>
                <a:cs typeface="Google Sans"/>
                <a:sym typeface="Google Sans"/>
              </a:rPr>
              <a:t>TF 2.0</a:t>
            </a:r>
            <a:r>
              <a:rPr lang="en" u="sng">
                <a:latin typeface="Google Sans"/>
                <a:ea typeface="Google Sans"/>
                <a:cs typeface="Google Sans"/>
                <a:sym typeface="Google Sans"/>
              </a:rPr>
              <a:t> provides.</a:t>
            </a:r>
            <a:r>
              <a:rPr lang="en" u="sng">
                <a:latin typeface="Google Sans"/>
                <a:ea typeface="Google Sans"/>
                <a:cs typeface="Google Sans"/>
                <a:sym typeface="Google Sans"/>
              </a:rPr>
              <a:t> : </a:t>
            </a:r>
            <a:r>
              <a:rPr lang="en" sz="1200" u="sng">
                <a:latin typeface="Google Sans"/>
                <a:ea typeface="Google Sans"/>
                <a:cs typeface="Google Sans"/>
                <a:sym typeface="Google Sans"/>
              </a:rPr>
              <a:t>consolidation and new features for best practices (covered by TF team presentation)</a:t>
            </a:r>
            <a:br>
              <a:rPr lang="en" u="sng">
                <a:latin typeface="Google Sans"/>
                <a:ea typeface="Google Sans"/>
                <a:cs typeface="Google Sans"/>
                <a:sym typeface="Google Sans"/>
              </a:rPr>
            </a:br>
            <a:endParaRPr u="sng">
              <a:latin typeface="Google Sans"/>
              <a:ea typeface="Google Sans"/>
              <a:cs typeface="Google Sans"/>
              <a:sym typeface="Google Sans"/>
            </a:endParaRPr>
          </a:p>
          <a:p>
            <a:pPr indent="0" lvl="0" marL="0" rtl="0" algn="l">
              <a:spcBef>
                <a:spcPts val="1600"/>
              </a:spcBef>
              <a:spcAft>
                <a:spcPts val="0"/>
              </a:spcAft>
              <a:buNone/>
            </a:pPr>
            <a:r>
              <a:rPr b="1" lang="en">
                <a:solidFill>
                  <a:srgbClr val="B45F06"/>
                </a:solidFill>
                <a:latin typeface="Google Sans"/>
                <a:ea typeface="Google Sans"/>
                <a:cs typeface="Google Sans"/>
                <a:sym typeface="Google Sans"/>
              </a:rPr>
              <a:t>AI/ML Pipeline(s)</a:t>
            </a:r>
            <a:r>
              <a:rPr lang="en">
                <a:latin typeface="Google Sans"/>
                <a:ea typeface="Google Sans"/>
                <a:cs typeface="Google Sans"/>
                <a:sym typeface="Google Sans"/>
              </a:rPr>
              <a:t> - A production-ready AL/ML pipeline for training models/data engineering - </a:t>
            </a:r>
            <a:r>
              <a:rPr lang="en" u="sng">
                <a:latin typeface="Google Sans"/>
                <a:ea typeface="Google Sans"/>
                <a:cs typeface="Google Sans"/>
                <a:sym typeface="Google Sans"/>
              </a:rPr>
              <a:t>That’s what </a:t>
            </a:r>
            <a:r>
              <a:rPr lang="en" u="sng">
                <a:solidFill>
                  <a:srgbClr val="4A86E8"/>
                </a:solidFill>
                <a:latin typeface="Google Sans"/>
                <a:ea typeface="Google Sans"/>
                <a:cs typeface="Google Sans"/>
                <a:sym typeface="Google Sans"/>
              </a:rPr>
              <a:t>TFX</a:t>
            </a:r>
            <a:r>
              <a:rPr lang="en" u="sng">
                <a:latin typeface="Google Sans"/>
                <a:ea typeface="Google Sans"/>
                <a:cs typeface="Google Sans"/>
                <a:sym typeface="Google Sans"/>
              </a:rPr>
              <a:t> provides.</a:t>
            </a:r>
            <a:br>
              <a:rPr lang="en" u="sng">
                <a:latin typeface="Google Sans"/>
                <a:ea typeface="Google Sans"/>
                <a:cs typeface="Google Sans"/>
                <a:sym typeface="Google Sans"/>
              </a:rPr>
            </a:br>
            <a:endParaRPr u="sng">
              <a:latin typeface="Google Sans"/>
              <a:ea typeface="Google Sans"/>
              <a:cs typeface="Google Sans"/>
              <a:sym typeface="Google Sans"/>
            </a:endParaRPr>
          </a:p>
          <a:p>
            <a:pPr indent="0" lvl="0" marL="0" rtl="0" algn="l">
              <a:spcBef>
                <a:spcPts val="1600"/>
              </a:spcBef>
              <a:spcAft>
                <a:spcPts val="1600"/>
              </a:spcAft>
              <a:buNone/>
            </a:pPr>
            <a:r>
              <a:rPr b="1" lang="en">
                <a:solidFill>
                  <a:srgbClr val="B45F06"/>
                </a:solidFill>
                <a:latin typeface="Google Sans"/>
                <a:ea typeface="Google Sans"/>
                <a:cs typeface="Google Sans"/>
                <a:sym typeface="Google Sans"/>
              </a:rPr>
              <a:t>AI/ML Platform</a:t>
            </a:r>
            <a:r>
              <a:rPr lang="en">
                <a:latin typeface="Google Sans"/>
                <a:ea typeface="Google Sans"/>
                <a:cs typeface="Google Sans"/>
                <a:sym typeface="Google Sans"/>
              </a:rPr>
              <a:t> - A production-ready AL/ML platform to manage the (re)training, versioning and deployment of models - </a:t>
            </a:r>
            <a:r>
              <a:rPr lang="en" u="sng">
                <a:latin typeface="Google Sans"/>
                <a:ea typeface="Google Sans"/>
                <a:cs typeface="Google Sans"/>
                <a:sym typeface="Google Sans"/>
              </a:rPr>
              <a:t>That’s what </a:t>
            </a:r>
            <a:r>
              <a:rPr lang="en" u="sng">
                <a:solidFill>
                  <a:srgbClr val="4A86E8"/>
                </a:solidFill>
                <a:latin typeface="Google Sans"/>
                <a:ea typeface="Google Sans"/>
                <a:cs typeface="Google Sans"/>
                <a:sym typeface="Google Sans"/>
              </a:rPr>
              <a:t>GCP AI Platform</a:t>
            </a:r>
            <a:r>
              <a:rPr lang="en" u="sng">
                <a:latin typeface="Google Sans"/>
                <a:ea typeface="Google Sans"/>
                <a:cs typeface="Google Sans"/>
                <a:sym typeface="Google Sans"/>
              </a:rPr>
              <a:t> provides.</a:t>
            </a:r>
            <a:endParaRPr u="sng">
              <a:latin typeface="Google Sans"/>
              <a:ea typeface="Google Sans"/>
              <a:cs typeface="Google Sans"/>
              <a:sym typeface="Google Sans"/>
            </a:endParaRPr>
          </a:p>
        </p:txBody>
      </p:sp>
      <p:pic>
        <p:nvPicPr>
          <p:cNvPr id="270" name="Google Shape;270;p37"/>
          <p:cNvPicPr preferRelativeResize="0"/>
          <p:nvPr/>
        </p:nvPicPr>
        <p:blipFill>
          <a:blip r:embed="rId3">
            <a:alphaModFix/>
          </a:blip>
          <a:stretch>
            <a:fillRect/>
          </a:stretch>
        </p:blipFill>
        <p:spPr>
          <a:xfrm>
            <a:off x="0" y="0"/>
            <a:ext cx="1466275" cy="730575"/>
          </a:xfrm>
          <a:prstGeom prst="rect">
            <a:avLst/>
          </a:prstGeom>
          <a:noFill/>
          <a:ln>
            <a:noFill/>
          </a:ln>
        </p:spPr>
      </p:pic>
      <p:sp>
        <p:nvSpPr>
          <p:cNvPr id="271" name="Google Shape;271;p37"/>
          <p:cNvSpPr/>
          <p:nvPr/>
        </p:nvSpPr>
        <p:spPr>
          <a:xfrm>
            <a:off x="7408375" y="456750"/>
            <a:ext cx="1379400" cy="1114500"/>
          </a:xfrm>
          <a:prstGeom prst="wedgeRectCallout">
            <a:avLst>
              <a:gd fmla="val -20833" name="adj1"/>
              <a:gd fmla="val 625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Not to say TF 1.X isn’t for production --TF 2.0 was designed for today’s production challenges.</a:t>
            </a:r>
            <a:endParaRPr sz="1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0" name="Shape 780"/>
        <p:cNvGrpSpPr/>
        <p:nvPr/>
      </p:nvGrpSpPr>
      <p:grpSpPr>
        <a:xfrm>
          <a:off x="0" y="0"/>
          <a:ext cx="0" cy="0"/>
          <a:chOff x="0" y="0"/>
          <a:chExt cx="0" cy="0"/>
        </a:xfrm>
      </p:grpSpPr>
      <p:sp>
        <p:nvSpPr>
          <p:cNvPr id="781" name="Google Shape;781;p73"/>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Distributed Batch Prediction</a:t>
            </a:r>
            <a:endParaRPr>
              <a:solidFill>
                <a:srgbClr val="38761D"/>
              </a:solidFill>
              <a:latin typeface="Google Sans"/>
              <a:ea typeface="Google Sans"/>
              <a:cs typeface="Google Sans"/>
              <a:sym typeface="Google Sans"/>
            </a:endParaRPr>
          </a:p>
        </p:txBody>
      </p:sp>
      <p:pic>
        <p:nvPicPr>
          <p:cNvPr id="782" name="Google Shape;782;p73"/>
          <p:cNvPicPr preferRelativeResize="0"/>
          <p:nvPr/>
        </p:nvPicPr>
        <p:blipFill>
          <a:blip r:embed="rId3">
            <a:alphaModFix/>
          </a:blip>
          <a:stretch>
            <a:fillRect/>
          </a:stretch>
        </p:blipFill>
        <p:spPr>
          <a:xfrm>
            <a:off x="0" y="0"/>
            <a:ext cx="1466275" cy="730575"/>
          </a:xfrm>
          <a:prstGeom prst="rect">
            <a:avLst/>
          </a:prstGeom>
          <a:noFill/>
          <a:ln>
            <a:noFill/>
          </a:ln>
        </p:spPr>
      </p:pic>
      <p:sp>
        <p:nvSpPr>
          <p:cNvPr id="783" name="Google Shape;783;p73"/>
          <p:cNvSpPr txBox="1"/>
          <p:nvPr/>
        </p:nvSpPr>
        <p:spPr>
          <a:xfrm>
            <a:off x="794050" y="672050"/>
            <a:ext cx="73893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Build the Wrapper Model</a:t>
            </a:r>
            <a:endParaRPr b="1" sz="1350">
              <a:solidFill>
                <a:schemeClr val="dk1"/>
              </a:solidFill>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b="1" sz="1350">
              <a:solidFill>
                <a:schemeClr val="dk1"/>
              </a:solidFill>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050">
                <a:solidFill>
                  <a:schemeClr val="dk1"/>
                </a:solidFill>
                <a:highlight>
                  <a:srgbClr val="FFFFFF"/>
                </a:highlight>
                <a:latin typeface="Google Sans"/>
                <a:ea typeface="Google Sans"/>
                <a:cs typeface="Google Sans"/>
                <a:sym typeface="Google Sans"/>
              </a:rPr>
              <a:t>1) Define a second input for passing through the example key. </a:t>
            </a:r>
            <a:endParaRPr sz="1050">
              <a:solidFill>
                <a:schemeClr val="dk1"/>
              </a:solidFill>
              <a:highlight>
                <a:srgbClr val="FFFFFF"/>
              </a:highlight>
              <a:latin typeface="Google Sans"/>
              <a:ea typeface="Google Sans"/>
              <a:cs typeface="Google Sans"/>
              <a:sym typeface="Google Sans"/>
            </a:endParaRPr>
          </a:p>
          <a:p>
            <a:pPr indent="457200" lvl="0" marL="0" rtl="0" algn="just">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latin typeface="Google Sans"/>
                <a:ea typeface="Google Sans"/>
                <a:cs typeface="Google Sans"/>
                <a:sym typeface="Google Sans"/>
              </a:rPr>
              <a:t>       </a:t>
            </a:r>
            <a:r>
              <a:rPr b="1" lang="en" sz="1050">
                <a:solidFill>
                  <a:srgbClr val="4A86E8"/>
                </a:solidFill>
                <a:highlight>
                  <a:srgbClr val="FFFFFF"/>
                </a:highlight>
                <a:latin typeface="Google Sans"/>
                <a:ea typeface="Google Sans"/>
                <a:cs typeface="Google Sans"/>
                <a:sym typeface="Google Sans"/>
              </a:rPr>
              <a:t>key = Input(1)</a:t>
            </a:r>
            <a:endParaRPr b="1" sz="1050">
              <a:solidFill>
                <a:srgbClr val="4A86E8"/>
              </a:solidFill>
              <a:highlight>
                <a:srgbClr val="FFFFFF"/>
              </a:highlight>
              <a:latin typeface="Google Sans"/>
              <a:ea typeface="Google Sans"/>
              <a:cs typeface="Google Sans"/>
              <a:sym typeface="Google Sans"/>
            </a:endParaRPr>
          </a:p>
          <a:p>
            <a:pPr indent="0" lvl="0" marL="0" rtl="0" algn="just">
              <a:lnSpc>
                <a:spcPct val="115000"/>
              </a:lnSpc>
              <a:spcBef>
                <a:spcPts val="1100"/>
              </a:spcBef>
              <a:spcAft>
                <a:spcPts val="0"/>
              </a:spcAft>
              <a:buNone/>
            </a:pPr>
            <a:r>
              <a:rPr lang="en" sz="1050">
                <a:solidFill>
                  <a:schemeClr val="dk1"/>
                </a:solidFill>
                <a:highlight>
                  <a:srgbClr val="FFFFFF"/>
                </a:highlight>
                <a:latin typeface="Google Sans"/>
                <a:ea typeface="Google Sans"/>
                <a:cs typeface="Google Sans"/>
                <a:sym typeface="Google Sans"/>
              </a:rPr>
              <a:t>2) Build a new model ("the wrapper") reusing the existing trained model, and add the key tensor to both the inputs and outputs. </a:t>
            </a:r>
            <a:endParaRPr sz="1050">
              <a:solidFill>
                <a:schemeClr val="dk1"/>
              </a:solidFill>
              <a:highlight>
                <a:srgbClr val="FFFFFF"/>
              </a:highlight>
              <a:latin typeface="Google Sans"/>
              <a:ea typeface="Google Sans"/>
              <a:cs typeface="Google Sans"/>
              <a:sym typeface="Google Sans"/>
            </a:endParaRPr>
          </a:p>
          <a:p>
            <a:pPr indent="457200" lvl="0" marL="0" rtl="0" algn="just">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latin typeface="Google Sans"/>
                <a:ea typeface="Google Sans"/>
                <a:cs typeface="Google Sans"/>
                <a:sym typeface="Google Sans"/>
              </a:rPr>
              <a:t>       </a:t>
            </a:r>
            <a:r>
              <a:rPr b="1" lang="en" sz="1050">
                <a:solidFill>
                  <a:srgbClr val="4A86E8"/>
                </a:solidFill>
                <a:highlight>
                  <a:srgbClr val="FFFFFF"/>
                </a:highlight>
                <a:latin typeface="Google Sans"/>
                <a:ea typeface="Google Sans"/>
                <a:cs typeface="Google Sans"/>
                <a:sym typeface="Google Sans"/>
              </a:rPr>
              <a:t>wrapper_model = Model( [model.input, key], (model.output, key])</a:t>
            </a:r>
            <a:endParaRPr b="1" sz="1050">
              <a:solidFill>
                <a:srgbClr val="4A86E8"/>
              </a:solidFill>
              <a:highlight>
                <a:srgbClr val="FFFFFF"/>
              </a:highlight>
              <a:latin typeface="Google Sans"/>
              <a:ea typeface="Google Sans"/>
              <a:cs typeface="Google Sans"/>
              <a:sym typeface="Google Sans"/>
            </a:endParaRPr>
          </a:p>
          <a:p>
            <a:pPr indent="0" lvl="0" marL="0" rtl="0" algn="just">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latin typeface="Google Sans"/>
                <a:ea typeface="Google Sans"/>
                <a:cs typeface="Google Sans"/>
                <a:sym typeface="Google Sans"/>
              </a:rPr>
              <a:t>That's it. We did it. We don't need to compile or train --because we reused the tf.keras model that is already trained!</a:t>
            </a:r>
            <a:endParaRPr sz="1050">
              <a:solidFill>
                <a:schemeClr val="dk1"/>
              </a:solidFill>
              <a:highlight>
                <a:srgbClr val="FFFFFF"/>
              </a:highlight>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1193800" marR="279400" rtl="0" algn="l">
              <a:lnSpc>
                <a:spcPct val="115000"/>
              </a:lnSpc>
              <a:spcBef>
                <a:spcPts val="1100"/>
              </a:spcBef>
              <a:spcAft>
                <a:spcPts val="0"/>
              </a:spcAft>
              <a:buNone/>
            </a:pPr>
            <a:r>
              <a:t/>
            </a:r>
            <a:endParaRPr sz="1050">
              <a:solidFill>
                <a:schemeClr val="dk1"/>
              </a:solidFill>
              <a:highlight>
                <a:srgbClr val="FFFFFF"/>
              </a:highlight>
            </a:endParaRPr>
          </a:p>
          <a:p>
            <a:pPr indent="457200" lvl="0" marL="0" rtl="0" algn="l">
              <a:lnSpc>
                <a:spcPct val="115000"/>
              </a:lnSpc>
              <a:spcBef>
                <a:spcPts val="1100"/>
              </a:spcBef>
              <a:spcAft>
                <a:spcPts val="0"/>
              </a:spcAft>
              <a:buNone/>
            </a:pPr>
            <a:r>
              <a:t/>
            </a:r>
            <a:endParaRPr sz="1100">
              <a:solidFill>
                <a:schemeClr val="dk1"/>
              </a:solidFill>
            </a:endParaRPr>
          </a:p>
          <a:p>
            <a:pPr indent="0" lvl="0" marL="0" rtl="0" algn="just">
              <a:lnSpc>
                <a:spcPct val="115000"/>
              </a:lnSpc>
              <a:spcBef>
                <a:spcPts val="11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784" name="Google Shape;784;p73"/>
          <p:cNvGraphicFramePr/>
          <p:nvPr/>
        </p:nvGraphicFramePr>
        <p:xfrm>
          <a:off x="877300" y="3205000"/>
          <a:ext cx="3000000" cy="3000000"/>
        </p:xfrm>
        <a:graphic>
          <a:graphicData uri="http://schemas.openxmlformats.org/drawingml/2006/table">
            <a:tbl>
              <a:tblPr>
                <a:noFill/>
                <a:tableStyleId>{F9C9B22F-AEFE-4231-8040-87D956D7C81A}</a:tableStyleId>
              </a:tblPr>
              <a:tblGrid>
                <a:gridCol w="7389400"/>
              </a:tblGrid>
              <a:tr h="550475">
                <a:tc>
                  <a:txBody>
                    <a:bodyPr/>
                    <a:lstStyle/>
                    <a:p>
                      <a:pPr indent="0" lvl="0" marL="0" rtl="0" algn="l">
                        <a:lnSpc>
                          <a:spcPct val="115000"/>
                        </a:lnSpc>
                        <a:spcBef>
                          <a:spcPts val="0"/>
                        </a:spcBef>
                        <a:spcAft>
                          <a:spcPts val="0"/>
                        </a:spcAft>
                        <a:buClr>
                          <a:schemeClr val="dk1"/>
                        </a:buClr>
                        <a:buSzPts val="1100"/>
                        <a:buFont typeface="Arial"/>
                        <a:buNone/>
                      </a:pPr>
                      <a:r>
                        <a:rPr i="1" lang="en" sz="1050">
                          <a:solidFill>
                            <a:srgbClr val="408080"/>
                          </a:solidFill>
                          <a:highlight>
                            <a:srgbClr val="F7F7F7"/>
                          </a:highlight>
                        </a:rPr>
                        <a:t># Create the second input to the model for passing through the example key to the output</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50">
                          <a:solidFill>
                            <a:srgbClr val="333333"/>
                          </a:solidFill>
                          <a:highlight>
                            <a:srgbClr val="F7F7F7"/>
                          </a:highlight>
                        </a:rPr>
                        <a:t>key </a:t>
                      </a:r>
                      <a:r>
                        <a:rPr lang="en" sz="1050">
                          <a:solidFill>
                            <a:srgbClr val="666666"/>
                          </a:solidFill>
                          <a:highlight>
                            <a:srgbClr val="F7F7F7"/>
                          </a:highlight>
                        </a:rPr>
                        <a:t>=</a:t>
                      </a:r>
                      <a:r>
                        <a:rPr lang="en" sz="1050">
                          <a:solidFill>
                            <a:srgbClr val="333333"/>
                          </a:solidFill>
                          <a:highlight>
                            <a:srgbClr val="F7F7F7"/>
                          </a:highlight>
                        </a:rPr>
                        <a:t> Input((</a:t>
                      </a:r>
                      <a:r>
                        <a:rPr lang="en" sz="1050">
                          <a:solidFill>
                            <a:srgbClr val="666666"/>
                          </a:solidFill>
                          <a:highlight>
                            <a:srgbClr val="F7F7F7"/>
                          </a:highlight>
                        </a:rPr>
                        <a:t>1</a:t>
                      </a:r>
                      <a:r>
                        <a:rPr lang="en" sz="1050">
                          <a:solidFill>
                            <a:srgbClr val="333333"/>
                          </a:solidFill>
                          <a:highlight>
                            <a:srgbClr val="F7F7F7"/>
                          </a:highlight>
                        </a:rPr>
                        <a:t>))</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i="1" lang="en" sz="1050">
                          <a:solidFill>
                            <a:srgbClr val="408080"/>
                          </a:solidFill>
                          <a:highlight>
                            <a:srgbClr val="F7F7F7"/>
                          </a:highlight>
                        </a:rPr>
                        <a:t># Build the wrapper model</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rPr lang="en" sz="1050">
                          <a:solidFill>
                            <a:srgbClr val="333333"/>
                          </a:solidFill>
                          <a:highlight>
                            <a:srgbClr val="F7F7F7"/>
                          </a:highlight>
                        </a:rPr>
                        <a:t>wrapper_model </a:t>
                      </a:r>
                      <a:r>
                        <a:rPr lang="en" sz="1050">
                          <a:solidFill>
                            <a:srgbClr val="666666"/>
                          </a:solidFill>
                          <a:highlight>
                            <a:srgbClr val="F7F7F7"/>
                          </a:highlight>
                        </a:rPr>
                        <a:t>=</a:t>
                      </a:r>
                      <a:r>
                        <a:rPr lang="en" sz="1050">
                          <a:solidFill>
                            <a:srgbClr val="333333"/>
                          </a:solidFill>
                          <a:highlight>
                            <a:srgbClr val="F7F7F7"/>
                          </a:highlight>
                        </a:rPr>
                        <a:t> Model([model</a:t>
                      </a:r>
                      <a:r>
                        <a:rPr lang="en" sz="1050">
                          <a:solidFill>
                            <a:srgbClr val="666666"/>
                          </a:solidFill>
                          <a:highlight>
                            <a:srgbClr val="F7F7F7"/>
                          </a:highlight>
                        </a:rPr>
                        <a:t>.</a:t>
                      </a:r>
                      <a:r>
                        <a:rPr lang="en" sz="1050">
                          <a:solidFill>
                            <a:srgbClr val="333333"/>
                          </a:solidFill>
                          <a:highlight>
                            <a:srgbClr val="F7F7F7"/>
                          </a:highlight>
                        </a:rPr>
                        <a:t>input, key], [model</a:t>
                      </a:r>
                      <a:r>
                        <a:rPr lang="en" sz="1050">
                          <a:solidFill>
                            <a:srgbClr val="666666"/>
                          </a:solidFill>
                          <a:highlight>
                            <a:srgbClr val="F7F7F7"/>
                          </a:highlight>
                        </a:rPr>
                        <a:t>.</a:t>
                      </a:r>
                      <a:r>
                        <a:rPr lang="en" sz="1050">
                          <a:solidFill>
                            <a:srgbClr val="333333"/>
                          </a:solidFill>
                          <a:highlight>
                            <a:srgbClr val="F7F7F7"/>
                          </a:highlight>
                        </a:rPr>
                        <a:t>output, key])</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rgbClr val="333333"/>
                        </a:solidFill>
                        <a:highlight>
                          <a:srgbClr val="F7F7F7"/>
                        </a:highlight>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r h="550475">
                <a:tc>
                  <a:txBody>
                    <a:bodyPr/>
                    <a:lstStyle/>
                    <a:p>
                      <a:pPr indent="0" lvl="0" marL="0" rtl="0" algn="l">
                        <a:lnSpc>
                          <a:spcPct val="115000"/>
                        </a:lnSpc>
                        <a:spcBef>
                          <a:spcPts val="0"/>
                        </a:spcBef>
                        <a:spcAft>
                          <a:spcPts val="0"/>
                        </a:spcAft>
                        <a:buNone/>
                      </a:pPr>
                      <a:r>
                        <a:t/>
                      </a:r>
                      <a:endParaRPr i="1" sz="1050">
                        <a:solidFill>
                          <a:srgbClr val="408080"/>
                        </a:solidFill>
                        <a:highlight>
                          <a:srgbClr val="F7F7F7"/>
                        </a:highlight>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8" name="Shape 788"/>
        <p:cNvGrpSpPr/>
        <p:nvPr/>
      </p:nvGrpSpPr>
      <p:grpSpPr>
        <a:xfrm>
          <a:off x="0" y="0"/>
          <a:ext cx="0" cy="0"/>
          <a:chOff x="0" y="0"/>
          <a:chExt cx="0" cy="0"/>
        </a:xfrm>
      </p:grpSpPr>
      <p:pic>
        <p:nvPicPr>
          <p:cNvPr id="789" name="Google Shape;789;p74"/>
          <p:cNvPicPr preferRelativeResize="0"/>
          <p:nvPr/>
        </p:nvPicPr>
        <p:blipFill>
          <a:blip r:embed="rId3">
            <a:alphaModFix/>
          </a:blip>
          <a:stretch>
            <a:fillRect/>
          </a:stretch>
        </p:blipFill>
        <p:spPr>
          <a:xfrm>
            <a:off x="0" y="0"/>
            <a:ext cx="9144000" cy="5148260"/>
          </a:xfrm>
          <a:prstGeom prst="rect">
            <a:avLst/>
          </a:prstGeom>
          <a:noFill/>
          <a:ln>
            <a:noFill/>
          </a:ln>
        </p:spPr>
      </p:pic>
      <p:sp>
        <p:nvSpPr>
          <p:cNvPr id="790" name="Google Shape;790;p74"/>
          <p:cNvSpPr/>
          <p:nvPr/>
        </p:nvSpPr>
        <p:spPr>
          <a:xfrm>
            <a:off x="571509" y="575766"/>
            <a:ext cx="2567100" cy="563700"/>
          </a:xfrm>
          <a:prstGeom prst="rect">
            <a:avLst/>
          </a:prstGeom>
          <a:solidFill>
            <a:schemeClr val="lt1"/>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791" name="Google Shape;791;p74"/>
          <p:cNvSpPr/>
          <p:nvPr/>
        </p:nvSpPr>
        <p:spPr>
          <a:xfrm>
            <a:off x="6002578" y="575766"/>
            <a:ext cx="2567100" cy="563700"/>
          </a:xfrm>
          <a:prstGeom prst="rect">
            <a:avLst/>
          </a:prstGeom>
          <a:solidFill>
            <a:schemeClr val="lt1"/>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792" name="Google Shape;792;p74"/>
          <p:cNvSpPr/>
          <p:nvPr/>
        </p:nvSpPr>
        <p:spPr>
          <a:xfrm>
            <a:off x="578147" y="1723041"/>
            <a:ext cx="5124300" cy="2836500"/>
          </a:xfrm>
          <a:prstGeom prst="rect">
            <a:avLst/>
          </a:prstGeom>
          <a:solidFill>
            <a:schemeClr val="lt1"/>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793" name="Google Shape;793;p74"/>
          <p:cNvSpPr txBox="1"/>
          <p:nvPr/>
        </p:nvSpPr>
        <p:spPr>
          <a:xfrm>
            <a:off x="5998491" y="233166"/>
            <a:ext cx="2735700" cy="3192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sz="500">
              <a:latin typeface="Google Sans"/>
              <a:ea typeface="Google Sans"/>
              <a:cs typeface="Google Sans"/>
              <a:sym typeface="Google Sans"/>
            </a:endParaRPr>
          </a:p>
        </p:txBody>
      </p:sp>
      <p:sp>
        <p:nvSpPr>
          <p:cNvPr id="794" name="Google Shape;794;p74"/>
          <p:cNvSpPr txBox="1"/>
          <p:nvPr/>
        </p:nvSpPr>
        <p:spPr>
          <a:xfrm>
            <a:off x="3073550" y="3626534"/>
            <a:ext cx="1635900" cy="884100"/>
          </a:xfrm>
          <a:prstGeom prst="rect">
            <a:avLst/>
          </a:prstGeom>
          <a:noFill/>
          <a:ln>
            <a:noFill/>
          </a:ln>
        </p:spPr>
        <p:txBody>
          <a:bodyPr anchorCtr="0" anchor="ctr" bIns="34275" lIns="34275" spcFirstLastPara="1" rIns="34275" wrap="square" tIns="34275">
            <a:noAutofit/>
          </a:bodyPr>
          <a:lstStyle/>
          <a:p>
            <a:pPr indent="0" lvl="0" marL="0" rtl="0" algn="l">
              <a:lnSpc>
                <a:spcPct val="115000"/>
              </a:lnSpc>
              <a:spcBef>
                <a:spcPts val="0"/>
              </a:spcBef>
              <a:spcAft>
                <a:spcPts val="0"/>
              </a:spcAft>
              <a:buNone/>
            </a:pPr>
            <a:r>
              <a:rPr lang="en" sz="1100">
                <a:solidFill>
                  <a:srgbClr val="202124"/>
                </a:solidFill>
                <a:latin typeface="Google Sans"/>
                <a:ea typeface="Google Sans"/>
                <a:cs typeface="Google Sans"/>
                <a:sym typeface="Google Sans"/>
              </a:rPr>
              <a:t>Andrew Ferlitsch</a:t>
            </a:r>
            <a:endParaRPr sz="1100">
              <a:solidFill>
                <a:srgbClr val="202124"/>
              </a:solidFill>
              <a:latin typeface="Google Sans"/>
              <a:ea typeface="Google Sans"/>
              <a:cs typeface="Google Sans"/>
              <a:sym typeface="Google Sans"/>
            </a:endParaRPr>
          </a:p>
          <a:p>
            <a:pPr indent="0" lvl="0" marL="0" rtl="0" algn="l">
              <a:lnSpc>
                <a:spcPct val="115000"/>
              </a:lnSpc>
              <a:spcBef>
                <a:spcPts val="0"/>
              </a:spcBef>
              <a:spcAft>
                <a:spcPts val="0"/>
              </a:spcAft>
              <a:buNone/>
            </a:pPr>
            <a:r>
              <a:rPr lang="en" sz="1100">
                <a:solidFill>
                  <a:srgbClr val="202124"/>
                </a:solidFill>
                <a:latin typeface="Google Sans"/>
                <a:ea typeface="Google Sans"/>
                <a:cs typeface="Google Sans"/>
                <a:sym typeface="Google Sans"/>
              </a:rPr>
              <a:t>Google Cloud AI / Developer Relations</a:t>
            </a:r>
            <a:endParaRPr sz="1100">
              <a:solidFill>
                <a:srgbClr val="202124"/>
              </a:solidFill>
              <a:latin typeface="Google Sans"/>
              <a:ea typeface="Google Sans"/>
              <a:cs typeface="Google Sans"/>
              <a:sym typeface="Google Sans"/>
            </a:endParaRPr>
          </a:p>
          <a:p>
            <a:pPr indent="0" lvl="0" marL="0" rtl="0" algn="l">
              <a:lnSpc>
                <a:spcPct val="115000"/>
              </a:lnSpc>
              <a:spcBef>
                <a:spcPts val="0"/>
              </a:spcBef>
              <a:spcAft>
                <a:spcPts val="0"/>
              </a:spcAft>
              <a:buNone/>
            </a:pPr>
            <a:r>
              <a:rPr lang="en" sz="1100">
                <a:solidFill>
                  <a:srgbClr val="202124"/>
                </a:solidFill>
                <a:latin typeface="Google Sans"/>
                <a:ea typeface="Google Sans"/>
                <a:cs typeface="Google Sans"/>
                <a:sym typeface="Google Sans"/>
              </a:rPr>
              <a:t>@aferlitsch</a:t>
            </a:r>
            <a:endParaRPr sz="1100">
              <a:solidFill>
                <a:srgbClr val="202124"/>
              </a:solidFill>
              <a:latin typeface="Google Sans"/>
              <a:ea typeface="Google Sans"/>
              <a:cs typeface="Google Sans"/>
              <a:sym typeface="Google Sans"/>
            </a:endParaRPr>
          </a:p>
        </p:txBody>
      </p:sp>
      <p:pic>
        <p:nvPicPr>
          <p:cNvPr id="795" name="Google Shape;795;p74"/>
          <p:cNvPicPr preferRelativeResize="0"/>
          <p:nvPr/>
        </p:nvPicPr>
        <p:blipFill>
          <a:blip r:embed="rId4">
            <a:alphaModFix/>
          </a:blip>
          <a:stretch>
            <a:fillRect/>
          </a:stretch>
        </p:blipFill>
        <p:spPr>
          <a:xfrm>
            <a:off x="6267300" y="719602"/>
            <a:ext cx="2037580" cy="275953"/>
          </a:xfrm>
          <a:prstGeom prst="rect">
            <a:avLst/>
          </a:prstGeom>
          <a:noFill/>
          <a:ln>
            <a:noFill/>
          </a:ln>
        </p:spPr>
      </p:pic>
      <p:sp>
        <p:nvSpPr>
          <p:cNvPr id="796" name="Google Shape;796;p74"/>
          <p:cNvSpPr txBox="1"/>
          <p:nvPr>
            <p:ph idx="4294967295" type="subTitle"/>
          </p:nvPr>
        </p:nvSpPr>
        <p:spPr>
          <a:xfrm>
            <a:off x="831844" y="1896984"/>
            <a:ext cx="4870500" cy="12204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400"/>
              <a:buFont typeface="Arial"/>
              <a:buNone/>
            </a:pPr>
            <a:br>
              <a:rPr b="1" lang="en" sz="1800">
                <a:solidFill>
                  <a:schemeClr val="accent1"/>
                </a:solidFill>
              </a:rPr>
            </a:br>
            <a:r>
              <a:rPr b="1" lang="en" sz="1800">
                <a:solidFill>
                  <a:schemeClr val="accent1"/>
                </a:solidFill>
              </a:rPr>
              <a:t>TF 2.0: Transitioning to Production</a:t>
            </a:r>
            <a:endParaRPr b="1" sz="1800">
              <a:solidFill>
                <a:schemeClr val="accent1"/>
              </a:solidFill>
            </a:endParaRPr>
          </a:p>
          <a:p>
            <a:pPr indent="0" lvl="0" marL="0" rtl="0" algn="l">
              <a:lnSpc>
                <a:spcPct val="100000"/>
              </a:lnSpc>
              <a:spcBef>
                <a:spcPts val="400"/>
              </a:spcBef>
              <a:spcAft>
                <a:spcPts val="0"/>
              </a:spcAft>
              <a:buClr>
                <a:schemeClr val="dk1"/>
              </a:buClr>
              <a:buSzPts val="400"/>
              <a:buFont typeface="Arial"/>
              <a:buNone/>
            </a:pPr>
            <a:r>
              <a:t/>
            </a:r>
            <a:endParaRPr b="1" sz="1800">
              <a:solidFill>
                <a:schemeClr val="accent1"/>
              </a:solidFill>
            </a:endParaRPr>
          </a:p>
          <a:p>
            <a:pPr indent="0" lvl="0" marL="0" rtl="0" algn="l">
              <a:lnSpc>
                <a:spcPct val="100000"/>
              </a:lnSpc>
              <a:spcBef>
                <a:spcPts val="400"/>
              </a:spcBef>
              <a:spcAft>
                <a:spcPts val="400"/>
              </a:spcAft>
              <a:buNone/>
            </a:pPr>
            <a:r>
              <a:t/>
            </a:r>
            <a:endParaRPr b="1" sz="1800">
              <a:solidFill>
                <a:schemeClr val="accent1"/>
              </a:solidFill>
            </a:endParaRPr>
          </a:p>
        </p:txBody>
      </p:sp>
      <p:sp>
        <p:nvSpPr>
          <p:cNvPr id="797" name="Google Shape;797;p74"/>
          <p:cNvSpPr txBox="1"/>
          <p:nvPr>
            <p:ph idx="4294967295" type="subTitle"/>
          </p:nvPr>
        </p:nvSpPr>
        <p:spPr>
          <a:xfrm>
            <a:off x="831844" y="671794"/>
            <a:ext cx="2303700" cy="349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300">
                <a:solidFill>
                  <a:srgbClr val="202124"/>
                </a:solidFill>
              </a:rPr>
              <a:t>ML Summit ‘19</a:t>
            </a:r>
            <a:endParaRPr sz="2300">
              <a:solidFill>
                <a:srgbClr val="202124"/>
              </a:solidFill>
            </a:endParaRPr>
          </a:p>
          <a:p>
            <a:pPr indent="0" lvl="0" marL="0" rtl="0" algn="l">
              <a:lnSpc>
                <a:spcPct val="100000"/>
              </a:lnSpc>
              <a:spcBef>
                <a:spcPts val="400"/>
              </a:spcBef>
              <a:spcAft>
                <a:spcPts val="400"/>
              </a:spcAft>
              <a:buNone/>
            </a:pPr>
            <a:r>
              <a:t/>
            </a:r>
            <a:endParaRPr sz="2300">
              <a:solidFill>
                <a:srgbClr val="202124"/>
              </a:solidFill>
            </a:endParaRPr>
          </a:p>
        </p:txBody>
      </p:sp>
      <p:sp>
        <p:nvSpPr>
          <p:cNvPr id="798" name="Google Shape;798;p74"/>
          <p:cNvSpPr/>
          <p:nvPr/>
        </p:nvSpPr>
        <p:spPr>
          <a:xfrm>
            <a:off x="6582497" y="4006894"/>
            <a:ext cx="1984800" cy="563700"/>
          </a:xfrm>
          <a:prstGeom prst="rect">
            <a:avLst/>
          </a:prstGeom>
          <a:solidFill>
            <a:schemeClr val="lt1"/>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799" name="Google Shape;799;p74"/>
          <p:cNvSpPr txBox="1"/>
          <p:nvPr>
            <p:ph idx="4294967295" type="subTitle"/>
          </p:nvPr>
        </p:nvSpPr>
        <p:spPr>
          <a:xfrm>
            <a:off x="6655116" y="4150725"/>
            <a:ext cx="1839600" cy="276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800">
                <a:solidFill>
                  <a:srgbClr val="202124"/>
                </a:solidFill>
              </a:rPr>
              <a:t>#MLSummit</a:t>
            </a:r>
            <a:endParaRPr sz="1800">
              <a:solidFill>
                <a:srgbClr val="202124"/>
              </a:solidFill>
            </a:endParaRPr>
          </a:p>
          <a:p>
            <a:pPr indent="0" lvl="0" marL="0" rtl="0" algn="ctr">
              <a:lnSpc>
                <a:spcPct val="100000"/>
              </a:lnSpc>
              <a:spcBef>
                <a:spcPts val="400"/>
              </a:spcBef>
              <a:spcAft>
                <a:spcPts val="400"/>
              </a:spcAft>
              <a:buNone/>
            </a:pPr>
            <a:r>
              <a:t/>
            </a:r>
            <a:endParaRPr sz="1800">
              <a:solidFill>
                <a:srgbClr val="202124"/>
              </a:solidFill>
            </a:endParaRPr>
          </a:p>
        </p:txBody>
      </p:sp>
      <p:pic>
        <p:nvPicPr>
          <p:cNvPr id="800" name="Google Shape;800;p74"/>
          <p:cNvPicPr preferRelativeResize="0"/>
          <p:nvPr/>
        </p:nvPicPr>
        <p:blipFill>
          <a:blip r:embed="rId5">
            <a:alphaModFix/>
          </a:blip>
          <a:stretch>
            <a:fillRect/>
          </a:stretch>
        </p:blipFill>
        <p:spPr>
          <a:xfrm>
            <a:off x="831850" y="2570676"/>
            <a:ext cx="2241701" cy="1939950"/>
          </a:xfrm>
          <a:prstGeom prst="rect">
            <a:avLst/>
          </a:prstGeom>
          <a:noFill/>
          <a:ln>
            <a:noFill/>
          </a:ln>
        </p:spPr>
      </p:pic>
      <p:sp>
        <p:nvSpPr>
          <p:cNvPr id="801" name="Google Shape;801;p74"/>
          <p:cNvSpPr txBox="1"/>
          <p:nvPr/>
        </p:nvSpPr>
        <p:spPr>
          <a:xfrm>
            <a:off x="154300" y="4768750"/>
            <a:ext cx="6892200" cy="2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Code, Notebooks:</a:t>
            </a:r>
            <a:r>
              <a:rPr lang="en" sz="1000"/>
              <a:t> </a:t>
            </a:r>
            <a:r>
              <a:rPr lang="en" sz="1100">
                <a:solidFill>
                  <a:schemeClr val="hlink"/>
                </a:solidFill>
                <a:uFill>
                  <a:noFill/>
                </a:uFill>
                <a:hlinkClick r:id="rId6"/>
              </a:rPr>
              <a:t>https://github.com/GoogleCloudPlatform/keras-idiomatic-programmer</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5" name="Shape 805"/>
        <p:cNvGrpSpPr/>
        <p:nvPr/>
      </p:nvGrpSpPr>
      <p:grpSpPr>
        <a:xfrm>
          <a:off x="0" y="0"/>
          <a:ext cx="0" cy="0"/>
          <a:chOff x="0" y="0"/>
          <a:chExt cx="0" cy="0"/>
        </a:xfrm>
      </p:grpSpPr>
      <p:pic>
        <p:nvPicPr>
          <p:cNvPr id="806" name="Google Shape;806;p75"/>
          <p:cNvPicPr preferRelativeResize="0"/>
          <p:nvPr/>
        </p:nvPicPr>
        <p:blipFill>
          <a:blip r:embed="rId3">
            <a:alphaModFix/>
          </a:blip>
          <a:stretch>
            <a:fillRect/>
          </a:stretch>
        </p:blipFill>
        <p:spPr>
          <a:xfrm>
            <a:off x="0" y="0"/>
            <a:ext cx="9144000" cy="5148260"/>
          </a:xfrm>
          <a:prstGeom prst="rect">
            <a:avLst/>
          </a:prstGeom>
          <a:noFill/>
          <a:ln>
            <a:noFill/>
          </a:ln>
        </p:spPr>
      </p:pic>
      <p:sp>
        <p:nvSpPr>
          <p:cNvPr id="807" name="Google Shape;807;p75"/>
          <p:cNvSpPr/>
          <p:nvPr/>
        </p:nvSpPr>
        <p:spPr>
          <a:xfrm>
            <a:off x="571509" y="575766"/>
            <a:ext cx="2567100" cy="563700"/>
          </a:xfrm>
          <a:prstGeom prst="rect">
            <a:avLst/>
          </a:prstGeom>
          <a:solidFill>
            <a:schemeClr val="lt1"/>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808" name="Google Shape;808;p75"/>
          <p:cNvSpPr/>
          <p:nvPr/>
        </p:nvSpPr>
        <p:spPr>
          <a:xfrm>
            <a:off x="6002578" y="575766"/>
            <a:ext cx="2567100" cy="563700"/>
          </a:xfrm>
          <a:prstGeom prst="rect">
            <a:avLst/>
          </a:prstGeom>
          <a:solidFill>
            <a:schemeClr val="lt1"/>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809" name="Google Shape;809;p75"/>
          <p:cNvSpPr/>
          <p:nvPr/>
        </p:nvSpPr>
        <p:spPr>
          <a:xfrm>
            <a:off x="578147" y="1723041"/>
            <a:ext cx="5124300" cy="2836500"/>
          </a:xfrm>
          <a:prstGeom prst="rect">
            <a:avLst/>
          </a:prstGeom>
          <a:solidFill>
            <a:schemeClr val="lt1"/>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810" name="Google Shape;810;p75"/>
          <p:cNvSpPr txBox="1"/>
          <p:nvPr/>
        </p:nvSpPr>
        <p:spPr>
          <a:xfrm>
            <a:off x="5998491" y="233166"/>
            <a:ext cx="2735700" cy="3192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sz="500">
              <a:latin typeface="Google Sans"/>
              <a:ea typeface="Google Sans"/>
              <a:cs typeface="Google Sans"/>
              <a:sym typeface="Google Sans"/>
            </a:endParaRPr>
          </a:p>
        </p:txBody>
      </p:sp>
      <p:sp>
        <p:nvSpPr>
          <p:cNvPr id="811" name="Google Shape;811;p75"/>
          <p:cNvSpPr txBox="1"/>
          <p:nvPr/>
        </p:nvSpPr>
        <p:spPr>
          <a:xfrm>
            <a:off x="3073550" y="3626534"/>
            <a:ext cx="1635900" cy="884100"/>
          </a:xfrm>
          <a:prstGeom prst="rect">
            <a:avLst/>
          </a:prstGeom>
          <a:noFill/>
          <a:ln>
            <a:noFill/>
          </a:ln>
        </p:spPr>
        <p:txBody>
          <a:bodyPr anchorCtr="0" anchor="ctr" bIns="34275" lIns="34275" spcFirstLastPara="1" rIns="34275" wrap="square" tIns="34275">
            <a:noAutofit/>
          </a:bodyPr>
          <a:lstStyle/>
          <a:p>
            <a:pPr indent="0" lvl="0" marL="0" rtl="0" algn="l">
              <a:lnSpc>
                <a:spcPct val="115000"/>
              </a:lnSpc>
              <a:spcBef>
                <a:spcPts val="0"/>
              </a:spcBef>
              <a:spcAft>
                <a:spcPts val="0"/>
              </a:spcAft>
              <a:buNone/>
            </a:pPr>
            <a:r>
              <a:rPr lang="en" sz="1100">
                <a:solidFill>
                  <a:srgbClr val="202124"/>
                </a:solidFill>
                <a:latin typeface="Google Sans"/>
                <a:ea typeface="Google Sans"/>
                <a:cs typeface="Google Sans"/>
                <a:sym typeface="Google Sans"/>
              </a:rPr>
              <a:t>Andrew Ferlitsch</a:t>
            </a:r>
            <a:endParaRPr sz="1100">
              <a:solidFill>
                <a:srgbClr val="202124"/>
              </a:solidFill>
              <a:latin typeface="Google Sans"/>
              <a:ea typeface="Google Sans"/>
              <a:cs typeface="Google Sans"/>
              <a:sym typeface="Google Sans"/>
            </a:endParaRPr>
          </a:p>
          <a:p>
            <a:pPr indent="0" lvl="0" marL="0" rtl="0" algn="l">
              <a:lnSpc>
                <a:spcPct val="115000"/>
              </a:lnSpc>
              <a:spcBef>
                <a:spcPts val="0"/>
              </a:spcBef>
              <a:spcAft>
                <a:spcPts val="0"/>
              </a:spcAft>
              <a:buNone/>
            </a:pPr>
            <a:r>
              <a:rPr lang="en" sz="1100">
                <a:solidFill>
                  <a:srgbClr val="202124"/>
                </a:solidFill>
                <a:latin typeface="Google Sans"/>
                <a:ea typeface="Google Sans"/>
                <a:cs typeface="Google Sans"/>
                <a:sym typeface="Google Sans"/>
              </a:rPr>
              <a:t>Google Cloud AI / Developer Relations</a:t>
            </a:r>
            <a:endParaRPr sz="1100">
              <a:solidFill>
                <a:srgbClr val="202124"/>
              </a:solidFill>
              <a:latin typeface="Google Sans"/>
              <a:ea typeface="Google Sans"/>
              <a:cs typeface="Google Sans"/>
              <a:sym typeface="Google Sans"/>
            </a:endParaRPr>
          </a:p>
          <a:p>
            <a:pPr indent="0" lvl="0" marL="0" rtl="0" algn="l">
              <a:lnSpc>
                <a:spcPct val="115000"/>
              </a:lnSpc>
              <a:spcBef>
                <a:spcPts val="0"/>
              </a:spcBef>
              <a:spcAft>
                <a:spcPts val="0"/>
              </a:spcAft>
              <a:buNone/>
            </a:pPr>
            <a:r>
              <a:rPr lang="en" sz="1100">
                <a:solidFill>
                  <a:srgbClr val="202124"/>
                </a:solidFill>
                <a:latin typeface="Google Sans"/>
                <a:ea typeface="Google Sans"/>
                <a:cs typeface="Google Sans"/>
                <a:sym typeface="Google Sans"/>
              </a:rPr>
              <a:t>@aferlitsch</a:t>
            </a:r>
            <a:endParaRPr sz="1100">
              <a:solidFill>
                <a:srgbClr val="202124"/>
              </a:solidFill>
              <a:latin typeface="Google Sans"/>
              <a:ea typeface="Google Sans"/>
              <a:cs typeface="Google Sans"/>
              <a:sym typeface="Google Sans"/>
            </a:endParaRPr>
          </a:p>
        </p:txBody>
      </p:sp>
      <p:sp>
        <p:nvSpPr>
          <p:cNvPr id="812" name="Google Shape;812;p75"/>
          <p:cNvSpPr txBox="1"/>
          <p:nvPr>
            <p:ph idx="4294967295" type="subTitle"/>
          </p:nvPr>
        </p:nvSpPr>
        <p:spPr>
          <a:xfrm>
            <a:off x="831844" y="1896984"/>
            <a:ext cx="4870500" cy="12204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400"/>
              <a:buFont typeface="Arial"/>
              <a:buNone/>
            </a:pPr>
            <a:br>
              <a:rPr b="1" lang="en" sz="1800">
                <a:solidFill>
                  <a:schemeClr val="accent1"/>
                </a:solidFill>
              </a:rPr>
            </a:br>
            <a:r>
              <a:rPr b="1" lang="en" sz="1800">
                <a:solidFill>
                  <a:schemeClr val="accent1"/>
                </a:solidFill>
              </a:rPr>
              <a:t>TF 2.0: Transitioning into Production</a:t>
            </a:r>
            <a:endParaRPr b="1" sz="1800">
              <a:solidFill>
                <a:schemeClr val="accent1"/>
              </a:solidFill>
            </a:endParaRPr>
          </a:p>
          <a:p>
            <a:pPr indent="0" lvl="0" marL="0" rtl="0" algn="l">
              <a:lnSpc>
                <a:spcPct val="100000"/>
              </a:lnSpc>
              <a:spcBef>
                <a:spcPts val="400"/>
              </a:spcBef>
              <a:spcAft>
                <a:spcPts val="0"/>
              </a:spcAft>
              <a:buClr>
                <a:schemeClr val="dk1"/>
              </a:buClr>
              <a:buSzPts val="400"/>
              <a:buFont typeface="Arial"/>
              <a:buNone/>
            </a:pPr>
            <a:r>
              <a:t/>
            </a:r>
            <a:endParaRPr b="1" sz="1800">
              <a:solidFill>
                <a:schemeClr val="accent1"/>
              </a:solidFill>
            </a:endParaRPr>
          </a:p>
          <a:p>
            <a:pPr indent="0" lvl="0" marL="0" rtl="0" algn="l">
              <a:lnSpc>
                <a:spcPct val="100000"/>
              </a:lnSpc>
              <a:spcBef>
                <a:spcPts val="400"/>
              </a:spcBef>
              <a:spcAft>
                <a:spcPts val="400"/>
              </a:spcAft>
              <a:buNone/>
            </a:pPr>
            <a:r>
              <a:t/>
            </a:r>
            <a:endParaRPr b="1" sz="1800">
              <a:solidFill>
                <a:schemeClr val="accent1"/>
              </a:solidFill>
            </a:endParaRPr>
          </a:p>
        </p:txBody>
      </p:sp>
      <p:sp>
        <p:nvSpPr>
          <p:cNvPr id="813" name="Google Shape;813;p75"/>
          <p:cNvSpPr txBox="1"/>
          <p:nvPr>
            <p:ph idx="4294967295" type="subTitle"/>
          </p:nvPr>
        </p:nvSpPr>
        <p:spPr>
          <a:xfrm>
            <a:off x="831850" y="671800"/>
            <a:ext cx="3400500" cy="349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300">
                <a:solidFill>
                  <a:srgbClr val="202124"/>
                </a:solidFill>
              </a:rPr>
              <a:t>GDG DevFest Montreal</a:t>
            </a:r>
            <a:r>
              <a:rPr lang="en" sz="2300">
                <a:solidFill>
                  <a:srgbClr val="202124"/>
                </a:solidFill>
              </a:rPr>
              <a:t> Sept 2019</a:t>
            </a:r>
            <a:endParaRPr sz="2300">
              <a:solidFill>
                <a:srgbClr val="202124"/>
              </a:solidFill>
            </a:endParaRPr>
          </a:p>
          <a:p>
            <a:pPr indent="0" lvl="0" marL="0" rtl="0" algn="l">
              <a:lnSpc>
                <a:spcPct val="100000"/>
              </a:lnSpc>
              <a:spcBef>
                <a:spcPts val="400"/>
              </a:spcBef>
              <a:spcAft>
                <a:spcPts val="400"/>
              </a:spcAft>
              <a:buNone/>
            </a:pPr>
            <a:r>
              <a:t/>
            </a:r>
            <a:endParaRPr sz="2300">
              <a:solidFill>
                <a:srgbClr val="202124"/>
              </a:solidFill>
            </a:endParaRPr>
          </a:p>
        </p:txBody>
      </p:sp>
      <p:sp>
        <p:nvSpPr>
          <p:cNvPr id="814" name="Google Shape;814;p75"/>
          <p:cNvSpPr/>
          <p:nvPr/>
        </p:nvSpPr>
        <p:spPr>
          <a:xfrm>
            <a:off x="6582497" y="4006894"/>
            <a:ext cx="1984800" cy="563700"/>
          </a:xfrm>
          <a:prstGeom prst="rect">
            <a:avLst/>
          </a:prstGeom>
          <a:solidFill>
            <a:schemeClr val="lt1"/>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815" name="Google Shape;815;p75"/>
          <p:cNvSpPr txBox="1"/>
          <p:nvPr>
            <p:ph idx="4294967295" type="subTitle"/>
          </p:nvPr>
        </p:nvSpPr>
        <p:spPr>
          <a:xfrm>
            <a:off x="6655116" y="4150725"/>
            <a:ext cx="1839600" cy="276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800">
                <a:solidFill>
                  <a:srgbClr val="202124"/>
                </a:solidFill>
              </a:rPr>
              <a:t>#AIHuddle</a:t>
            </a:r>
            <a:endParaRPr sz="1800">
              <a:solidFill>
                <a:srgbClr val="202124"/>
              </a:solidFill>
            </a:endParaRPr>
          </a:p>
          <a:p>
            <a:pPr indent="0" lvl="0" marL="0" rtl="0" algn="ctr">
              <a:lnSpc>
                <a:spcPct val="100000"/>
              </a:lnSpc>
              <a:spcBef>
                <a:spcPts val="400"/>
              </a:spcBef>
              <a:spcAft>
                <a:spcPts val="400"/>
              </a:spcAft>
              <a:buNone/>
            </a:pPr>
            <a:r>
              <a:t/>
            </a:r>
            <a:endParaRPr sz="1800">
              <a:solidFill>
                <a:srgbClr val="202124"/>
              </a:solidFill>
            </a:endParaRPr>
          </a:p>
        </p:txBody>
      </p:sp>
      <p:pic>
        <p:nvPicPr>
          <p:cNvPr id="816" name="Google Shape;816;p75"/>
          <p:cNvPicPr preferRelativeResize="0"/>
          <p:nvPr/>
        </p:nvPicPr>
        <p:blipFill>
          <a:blip r:embed="rId4">
            <a:alphaModFix/>
          </a:blip>
          <a:stretch>
            <a:fillRect/>
          </a:stretch>
        </p:blipFill>
        <p:spPr>
          <a:xfrm>
            <a:off x="831850" y="2570676"/>
            <a:ext cx="2241701" cy="1939950"/>
          </a:xfrm>
          <a:prstGeom prst="rect">
            <a:avLst/>
          </a:prstGeom>
          <a:noFill/>
          <a:ln>
            <a:noFill/>
          </a:ln>
        </p:spPr>
      </p:pic>
      <p:sp>
        <p:nvSpPr>
          <p:cNvPr id="817" name="Google Shape;817;p75"/>
          <p:cNvSpPr txBox="1"/>
          <p:nvPr/>
        </p:nvSpPr>
        <p:spPr>
          <a:xfrm>
            <a:off x="154300" y="4768750"/>
            <a:ext cx="6892200" cy="2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Code, Notebooks:</a:t>
            </a:r>
            <a:r>
              <a:rPr lang="en" sz="1000"/>
              <a:t> </a:t>
            </a:r>
            <a:r>
              <a:rPr lang="en" sz="1100">
                <a:solidFill>
                  <a:schemeClr val="hlink"/>
                </a:solidFill>
                <a:uFill>
                  <a:noFill/>
                </a:uFill>
                <a:hlinkClick r:id="rId5"/>
              </a:rPr>
              <a:t>https://github.com/GoogleCloudPlatform/keras-idiomatic-programmer</a:t>
            </a:r>
            <a:endParaRPr/>
          </a:p>
        </p:txBody>
      </p:sp>
      <p:pic>
        <p:nvPicPr>
          <p:cNvPr id="818" name="Google Shape;818;p75"/>
          <p:cNvPicPr preferRelativeResize="0"/>
          <p:nvPr/>
        </p:nvPicPr>
        <p:blipFill>
          <a:blip r:embed="rId6">
            <a:alphaModFix/>
          </a:blip>
          <a:stretch>
            <a:fillRect/>
          </a:stretch>
        </p:blipFill>
        <p:spPr>
          <a:xfrm>
            <a:off x="6856775" y="552375"/>
            <a:ext cx="1984799" cy="992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Production Flow</a:t>
            </a:r>
            <a:endParaRPr>
              <a:solidFill>
                <a:srgbClr val="38761D"/>
              </a:solidFill>
            </a:endParaRPr>
          </a:p>
        </p:txBody>
      </p:sp>
      <p:pic>
        <p:nvPicPr>
          <p:cNvPr id="277" name="Google Shape;277;p38"/>
          <p:cNvPicPr preferRelativeResize="0"/>
          <p:nvPr/>
        </p:nvPicPr>
        <p:blipFill>
          <a:blip r:embed="rId3">
            <a:alphaModFix/>
          </a:blip>
          <a:stretch>
            <a:fillRect/>
          </a:stretch>
        </p:blipFill>
        <p:spPr>
          <a:xfrm>
            <a:off x="427950" y="1054375"/>
            <a:ext cx="895449" cy="895449"/>
          </a:xfrm>
          <a:prstGeom prst="rect">
            <a:avLst/>
          </a:prstGeom>
          <a:noFill/>
          <a:ln>
            <a:noFill/>
          </a:ln>
        </p:spPr>
      </p:pic>
      <p:pic>
        <p:nvPicPr>
          <p:cNvPr id="278" name="Google Shape;278;p38"/>
          <p:cNvPicPr preferRelativeResize="0"/>
          <p:nvPr/>
        </p:nvPicPr>
        <p:blipFill>
          <a:blip r:embed="rId4">
            <a:alphaModFix/>
          </a:blip>
          <a:stretch>
            <a:fillRect/>
          </a:stretch>
        </p:blipFill>
        <p:spPr>
          <a:xfrm>
            <a:off x="7843975" y="1151375"/>
            <a:ext cx="853250" cy="817425"/>
          </a:xfrm>
          <a:prstGeom prst="rect">
            <a:avLst/>
          </a:prstGeom>
          <a:noFill/>
          <a:ln>
            <a:noFill/>
          </a:ln>
        </p:spPr>
      </p:pic>
      <p:sp>
        <p:nvSpPr>
          <p:cNvPr id="279" name="Google Shape;279;p38"/>
          <p:cNvSpPr txBox="1"/>
          <p:nvPr/>
        </p:nvSpPr>
        <p:spPr>
          <a:xfrm>
            <a:off x="559050" y="81982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Data Repo</a:t>
            </a:r>
            <a:endParaRPr sz="900"/>
          </a:p>
        </p:txBody>
      </p:sp>
      <p:sp>
        <p:nvSpPr>
          <p:cNvPr id="280" name="Google Shape;280;p38"/>
          <p:cNvSpPr txBox="1"/>
          <p:nvPr/>
        </p:nvSpPr>
        <p:spPr>
          <a:xfrm>
            <a:off x="7805375" y="84722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Data Labelling</a:t>
            </a:r>
            <a:endParaRPr sz="900"/>
          </a:p>
        </p:txBody>
      </p:sp>
      <p:pic>
        <p:nvPicPr>
          <p:cNvPr id="281" name="Google Shape;281;p38"/>
          <p:cNvPicPr preferRelativeResize="0"/>
          <p:nvPr/>
        </p:nvPicPr>
        <p:blipFill>
          <a:blip r:embed="rId5">
            <a:alphaModFix/>
          </a:blip>
          <a:stretch>
            <a:fillRect/>
          </a:stretch>
        </p:blipFill>
        <p:spPr>
          <a:xfrm>
            <a:off x="470150" y="2571750"/>
            <a:ext cx="853251" cy="853251"/>
          </a:xfrm>
          <a:prstGeom prst="rect">
            <a:avLst/>
          </a:prstGeom>
          <a:noFill/>
          <a:ln>
            <a:noFill/>
          </a:ln>
        </p:spPr>
      </p:pic>
      <p:sp>
        <p:nvSpPr>
          <p:cNvPr id="282" name="Google Shape;282;p38"/>
          <p:cNvSpPr/>
          <p:nvPr/>
        </p:nvSpPr>
        <p:spPr>
          <a:xfrm>
            <a:off x="1464850" y="1432375"/>
            <a:ext cx="6312600" cy="118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8"/>
          <p:cNvSpPr/>
          <p:nvPr/>
        </p:nvSpPr>
        <p:spPr>
          <a:xfrm>
            <a:off x="728025" y="2083450"/>
            <a:ext cx="337500" cy="265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8"/>
          <p:cNvSpPr txBox="1"/>
          <p:nvPr/>
        </p:nvSpPr>
        <p:spPr>
          <a:xfrm>
            <a:off x="359325" y="238507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Data Distribution</a:t>
            </a:r>
            <a:endParaRPr sz="900"/>
          </a:p>
        </p:txBody>
      </p:sp>
      <p:pic>
        <p:nvPicPr>
          <p:cNvPr id="285" name="Google Shape;285;p38"/>
          <p:cNvPicPr preferRelativeResize="0"/>
          <p:nvPr/>
        </p:nvPicPr>
        <p:blipFill>
          <a:blip r:embed="rId6">
            <a:alphaModFix/>
          </a:blip>
          <a:stretch>
            <a:fillRect/>
          </a:stretch>
        </p:blipFill>
        <p:spPr>
          <a:xfrm>
            <a:off x="2068825" y="2571750"/>
            <a:ext cx="853250" cy="853250"/>
          </a:xfrm>
          <a:prstGeom prst="rect">
            <a:avLst/>
          </a:prstGeom>
          <a:noFill/>
          <a:ln>
            <a:noFill/>
          </a:ln>
        </p:spPr>
      </p:pic>
      <p:sp>
        <p:nvSpPr>
          <p:cNvPr id="286" name="Google Shape;286;p38"/>
          <p:cNvSpPr/>
          <p:nvPr/>
        </p:nvSpPr>
        <p:spPr>
          <a:xfrm>
            <a:off x="1592463" y="2729125"/>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7" name="Google Shape;287;p38"/>
          <p:cNvPicPr preferRelativeResize="0"/>
          <p:nvPr/>
        </p:nvPicPr>
        <p:blipFill>
          <a:blip r:embed="rId7">
            <a:alphaModFix/>
          </a:blip>
          <a:stretch>
            <a:fillRect/>
          </a:stretch>
        </p:blipFill>
        <p:spPr>
          <a:xfrm>
            <a:off x="1035775" y="3879925"/>
            <a:ext cx="1140001" cy="642900"/>
          </a:xfrm>
          <a:prstGeom prst="rect">
            <a:avLst/>
          </a:prstGeom>
          <a:noFill/>
          <a:ln>
            <a:noFill/>
          </a:ln>
        </p:spPr>
      </p:pic>
      <p:pic>
        <p:nvPicPr>
          <p:cNvPr id="288" name="Google Shape;288;p38"/>
          <p:cNvPicPr preferRelativeResize="0"/>
          <p:nvPr/>
        </p:nvPicPr>
        <p:blipFill>
          <a:blip r:embed="rId7">
            <a:alphaModFix/>
          </a:blip>
          <a:stretch>
            <a:fillRect/>
          </a:stretch>
        </p:blipFill>
        <p:spPr>
          <a:xfrm>
            <a:off x="1944375" y="3867000"/>
            <a:ext cx="1140001" cy="642900"/>
          </a:xfrm>
          <a:prstGeom prst="rect">
            <a:avLst/>
          </a:prstGeom>
          <a:noFill/>
          <a:ln>
            <a:noFill/>
          </a:ln>
        </p:spPr>
      </p:pic>
      <p:pic>
        <p:nvPicPr>
          <p:cNvPr id="289" name="Google Shape;289;p38"/>
          <p:cNvPicPr preferRelativeResize="0"/>
          <p:nvPr/>
        </p:nvPicPr>
        <p:blipFill>
          <a:blip r:embed="rId7">
            <a:alphaModFix/>
          </a:blip>
          <a:stretch>
            <a:fillRect/>
          </a:stretch>
        </p:blipFill>
        <p:spPr>
          <a:xfrm>
            <a:off x="2737425" y="3867000"/>
            <a:ext cx="1140001" cy="642900"/>
          </a:xfrm>
          <a:prstGeom prst="rect">
            <a:avLst/>
          </a:prstGeom>
          <a:noFill/>
          <a:ln>
            <a:noFill/>
          </a:ln>
        </p:spPr>
      </p:pic>
      <p:sp>
        <p:nvSpPr>
          <p:cNvPr id="290" name="Google Shape;290;p38"/>
          <p:cNvSpPr txBox="1"/>
          <p:nvPr/>
        </p:nvSpPr>
        <p:spPr>
          <a:xfrm>
            <a:off x="2023950" y="2359250"/>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Model Training</a:t>
            </a:r>
            <a:endParaRPr sz="900"/>
          </a:p>
        </p:txBody>
      </p:sp>
      <p:sp>
        <p:nvSpPr>
          <p:cNvPr id="291" name="Google Shape;291;p38"/>
          <p:cNvSpPr/>
          <p:nvPr/>
        </p:nvSpPr>
        <p:spPr>
          <a:xfrm rot="5400000">
            <a:off x="2266250" y="2759325"/>
            <a:ext cx="380700" cy="1728900"/>
          </a:xfrm>
          <a:prstGeom prst="leftBrace">
            <a:avLst>
              <a:gd fmla="val 0" name="adj1"/>
              <a:gd fmla="val 50000" name="adj2"/>
            </a:avLst>
          </a:prstGeom>
          <a:no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2" name="Google Shape;292;p38"/>
          <p:cNvPicPr preferRelativeResize="0"/>
          <p:nvPr/>
        </p:nvPicPr>
        <p:blipFill>
          <a:blip r:embed="rId8">
            <a:alphaModFix/>
          </a:blip>
          <a:stretch>
            <a:fillRect/>
          </a:stretch>
        </p:blipFill>
        <p:spPr>
          <a:xfrm>
            <a:off x="3626200" y="2649600"/>
            <a:ext cx="642900" cy="641649"/>
          </a:xfrm>
          <a:prstGeom prst="rect">
            <a:avLst/>
          </a:prstGeom>
          <a:noFill/>
          <a:ln>
            <a:noFill/>
          </a:ln>
        </p:spPr>
      </p:pic>
      <p:sp>
        <p:nvSpPr>
          <p:cNvPr id="293" name="Google Shape;293;p38"/>
          <p:cNvSpPr txBox="1"/>
          <p:nvPr/>
        </p:nvSpPr>
        <p:spPr>
          <a:xfrm>
            <a:off x="1919150" y="3665800"/>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Model Instances</a:t>
            </a:r>
            <a:endParaRPr sz="900"/>
          </a:p>
        </p:txBody>
      </p:sp>
      <p:sp>
        <p:nvSpPr>
          <p:cNvPr id="294" name="Google Shape;294;p38"/>
          <p:cNvSpPr/>
          <p:nvPr/>
        </p:nvSpPr>
        <p:spPr>
          <a:xfrm>
            <a:off x="3170475" y="2729125"/>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8"/>
          <p:cNvSpPr txBox="1"/>
          <p:nvPr/>
        </p:nvSpPr>
        <p:spPr>
          <a:xfrm>
            <a:off x="3588900" y="1700750"/>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Validation</a:t>
            </a:r>
            <a:endParaRPr sz="900"/>
          </a:p>
        </p:txBody>
      </p:sp>
      <p:pic>
        <p:nvPicPr>
          <p:cNvPr id="296" name="Google Shape;296;p38"/>
          <p:cNvPicPr preferRelativeResize="0"/>
          <p:nvPr/>
        </p:nvPicPr>
        <p:blipFill>
          <a:blip r:embed="rId9">
            <a:alphaModFix/>
          </a:blip>
          <a:stretch>
            <a:fillRect/>
          </a:stretch>
        </p:blipFill>
        <p:spPr>
          <a:xfrm>
            <a:off x="3626200" y="1928850"/>
            <a:ext cx="642900" cy="642900"/>
          </a:xfrm>
          <a:prstGeom prst="rect">
            <a:avLst/>
          </a:prstGeom>
          <a:noFill/>
          <a:ln>
            <a:noFill/>
          </a:ln>
        </p:spPr>
      </p:pic>
      <p:sp>
        <p:nvSpPr>
          <p:cNvPr id="297" name="Google Shape;297;p38"/>
          <p:cNvSpPr/>
          <p:nvPr/>
        </p:nvSpPr>
        <p:spPr>
          <a:xfrm flipH="1" rot="-5400000">
            <a:off x="2891100" y="1763150"/>
            <a:ext cx="269700" cy="1109100"/>
          </a:xfrm>
          <a:prstGeom prst="bentArrow">
            <a:avLst>
              <a:gd fmla="val 25000" name="adj1"/>
              <a:gd fmla="val 19978"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8"/>
          <p:cNvSpPr/>
          <p:nvPr/>
        </p:nvSpPr>
        <p:spPr>
          <a:xfrm>
            <a:off x="4517525" y="2701175"/>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8"/>
          <p:cNvSpPr txBox="1"/>
          <p:nvPr/>
        </p:nvSpPr>
        <p:spPr>
          <a:xfrm>
            <a:off x="4885175" y="238507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Versioning</a:t>
            </a:r>
            <a:endParaRPr sz="900"/>
          </a:p>
        </p:txBody>
      </p:sp>
      <p:pic>
        <p:nvPicPr>
          <p:cNvPr id="300" name="Google Shape;300;p38"/>
          <p:cNvPicPr preferRelativeResize="0"/>
          <p:nvPr/>
        </p:nvPicPr>
        <p:blipFill>
          <a:blip r:embed="rId10">
            <a:alphaModFix/>
          </a:blip>
          <a:stretch>
            <a:fillRect/>
          </a:stretch>
        </p:blipFill>
        <p:spPr>
          <a:xfrm>
            <a:off x="4906513" y="3777175"/>
            <a:ext cx="703675" cy="703675"/>
          </a:xfrm>
          <a:prstGeom prst="rect">
            <a:avLst/>
          </a:prstGeom>
          <a:noFill/>
          <a:ln>
            <a:noFill/>
          </a:ln>
        </p:spPr>
      </p:pic>
      <p:sp>
        <p:nvSpPr>
          <p:cNvPr id="301" name="Google Shape;301;p38"/>
          <p:cNvSpPr txBox="1"/>
          <p:nvPr/>
        </p:nvSpPr>
        <p:spPr>
          <a:xfrm>
            <a:off x="4655925" y="3548325"/>
            <a:ext cx="12477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Trained Model Repo</a:t>
            </a:r>
            <a:endParaRPr sz="900"/>
          </a:p>
        </p:txBody>
      </p:sp>
      <p:sp>
        <p:nvSpPr>
          <p:cNvPr id="302" name="Google Shape;302;p38"/>
          <p:cNvSpPr/>
          <p:nvPr/>
        </p:nvSpPr>
        <p:spPr>
          <a:xfrm>
            <a:off x="5099600" y="3412275"/>
            <a:ext cx="337500" cy="163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8"/>
          <p:cNvSpPr/>
          <p:nvPr/>
        </p:nvSpPr>
        <p:spPr>
          <a:xfrm rot="-5400000">
            <a:off x="3919775" y="3218400"/>
            <a:ext cx="821700" cy="1109100"/>
          </a:xfrm>
          <a:prstGeom prst="bentArrow">
            <a:avLst>
              <a:gd fmla="val 9174" name="adj1"/>
              <a:gd fmla="val 19978" name="adj2"/>
              <a:gd fmla="val 15133"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4" name="Google Shape;304;p38"/>
          <p:cNvPicPr preferRelativeResize="0"/>
          <p:nvPr/>
        </p:nvPicPr>
        <p:blipFill>
          <a:blip r:embed="rId11">
            <a:alphaModFix/>
          </a:blip>
          <a:stretch>
            <a:fillRect/>
          </a:stretch>
        </p:blipFill>
        <p:spPr>
          <a:xfrm>
            <a:off x="6383725" y="2596261"/>
            <a:ext cx="853250" cy="748339"/>
          </a:xfrm>
          <a:prstGeom prst="rect">
            <a:avLst/>
          </a:prstGeom>
          <a:noFill/>
          <a:ln>
            <a:noFill/>
          </a:ln>
        </p:spPr>
      </p:pic>
      <p:sp>
        <p:nvSpPr>
          <p:cNvPr id="305" name="Google Shape;305;p38"/>
          <p:cNvSpPr/>
          <p:nvPr/>
        </p:nvSpPr>
        <p:spPr>
          <a:xfrm>
            <a:off x="5903975" y="2701175"/>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8"/>
          <p:cNvSpPr txBox="1"/>
          <p:nvPr/>
        </p:nvSpPr>
        <p:spPr>
          <a:xfrm>
            <a:off x="6524150" y="2359250"/>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Deploy</a:t>
            </a:r>
            <a:endParaRPr sz="900"/>
          </a:p>
        </p:txBody>
      </p:sp>
      <p:sp>
        <p:nvSpPr>
          <p:cNvPr id="307" name="Google Shape;307;p38"/>
          <p:cNvSpPr/>
          <p:nvPr/>
        </p:nvSpPr>
        <p:spPr>
          <a:xfrm>
            <a:off x="7442575" y="2701175"/>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8"/>
          <p:cNvSpPr txBox="1"/>
          <p:nvPr/>
        </p:nvSpPr>
        <p:spPr>
          <a:xfrm>
            <a:off x="7923175" y="2356363"/>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A/B Testing</a:t>
            </a:r>
            <a:endParaRPr sz="900"/>
          </a:p>
          <a:p>
            <a:pPr indent="0" lvl="0" marL="0" rtl="0" algn="l">
              <a:spcBef>
                <a:spcPts val="0"/>
              </a:spcBef>
              <a:spcAft>
                <a:spcPts val="0"/>
              </a:spcAft>
              <a:buNone/>
            </a:pPr>
            <a:r>
              <a:t/>
            </a:r>
            <a:endParaRPr sz="900"/>
          </a:p>
        </p:txBody>
      </p:sp>
      <p:sp>
        <p:nvSpPr>
          <p:cNvPr id="309" name="Google Shape;309;p38"/>
          <p:cNvSpPr/>
          <p:nvPr/>
        </p:nvSpPr>
        <p:spPr>
          <a:xfrm rot="10796944">
            <a:off x="8127676" y="2168703"/>
            <a:ext cx="337500" cy="163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8"/>
          <p:cNvSpPr/>
          <p:nvPr/>
        </p:nvSpPr>
        <p:spPr>
          <a:xfrm>
            <a:off x="3626200" y="4240250"/>
            <a:ext cx="1247700" cy="118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1" name="Google Shape;311;p38"/>
          <p:cNvPicPr preferRelativeResize="0"/>
          <p:nvPr/>
        </p:nvPicPr>
        <p:blipFill>
          <a:blip r:embed="rId12">
            <a:alphaModFix/>
          </a:blip>
          <a:stretch>
            <a:fillRect/>
          </a:stretch>
        </p:blipFill>
        <p:spPr>
          <a:xfrm>
            <a:off x="0" y="0"/>
            <a:ext cx="1466275" cy="730575"/>
          </a:xfrm>
          <a:prstGeom prst="rect">
            <a:avLst/>
          </a:prstGeom>
          <a:noFill/>
          <a:ln>
            <a:noFill/>
          </a:ln>
        </p:spPr>
      </p:pic>
      <p:pic>
        <p:nvPicPr>
          <p:cNvPr descr="Cloud-Source-Repositories.png" id="312" name="Google Shape;312;p38"/>
          <p:cNvPicPr preferRelativeResize="0"/>
          <p:nvPr/>
        </p:nvPicPr>
        <p:blipFill rotWithShape="1">
          <a:blip r:embed="rId13">
            <a:alphaModFix/>
          </a:blip>
          <a:srcRect b="5092" l="0" r="0" t="5092"/>
          <a:stretch/>
        </p:blipFill>
        <p:spPr>
          <a:xfrm>
            <a:off x="4884224" y="2633131"/>
            <a:ext cx="813300" cy="730500"/>
          </a:xfrm>
          <a:prstGeom prst="rect">
            <a:avLst/>
          </a:prstGeom>
          <a:noFill/>
          <a:ln>
            <a:noFill/>
          </a:ln>
        </p:spPr>
      </p:pic>
      <p:pic>
        <p:nvPicPr>
          <p:cNvPr id="313" name="Google Shape;313;p38"/>
          <p:cNvPicPr preferRelativeResize="0"/>
          <p:nvPr/>
        </p:nvPicPr>
        <p:blipFill rotWithShape="1">
          <a:blip r:embed="rId14">
            <a:alphaModFix/>
          </a:blip>
          <a:srcRect b="5092" l="0" r="0" t="5092"/>
          <a:stretch/>
        </p:blipFill>
        <p:spPr>
          <a:xfrm>
            <a:off x="7893475" y="2619800"/>
            <a:ext cx="813300" cy="730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39"/>
          <p:cNvSpPr txBox="1"/>
          <p:nvPr>
            <p:ph idx="1" type="body"/>
          </p:nvPr>
        </p:nvSpPr>
        <p:spPr>
          <a:xfrm>
            <a:off x="5207050" y="1514350"/>
            <a:ext cx="1904700" cy="10575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319" name="Google Shape;319;p39"/>
          <p:cNvSpPr/>
          <p:nvPr/>
        </p:nvSpPr>
        <p:spPr>
          <a:xfrm>
            <a:off x="4572000" y="457175"/>
            <a:ext cx="4576200" cy="469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9"/>
          <p:cNvSpPr txBox="1"/>
          <p:nvPr/>
        </p:nvSpPr>
        <p:spPr>
          <a:xfrm>
            <a:off x="2719975" y="1301375"/>
            <a:ext cx="6421200" cy="3820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800"/>
              </a:spcAft>
              <a:buNone/>
            </a:pPr>
            <a:r>
              <a:rPr lang="en" sz="40000">
                <a:solidFill>
                  <a:srgbClr val="FFFFFF"/>
                </a:solidFill>
                <a:latin typeface="Google Sans"/>
                <a:ea typeface="Google Sans"/>
                <a:cs typeface="Google Sans"/>
                <a:sym typeface="Google Sans"/>
              </a:rPr>
              <a:t>02</a:t>
            </a:r>
            <a:endParaRPr sz="40000">
              <a:solidFill>
                <a:srgbClr val="FFFFFF"/>
              </a:solidFill>
              <a:latin typeface="Google Sans"/>
              <a:ea typeface="Google Sans"/>
              <a:cs typeface="Google Sans"/>
              <a:sym typeface="Google Sans"/>
            </a:endParaRPr>
          </a:p>
        </p:txBody>
      </p:sp>
      <p:sp>
        <p:nvSpPr>
          <p:cNvPr id="321" name="Google Shape;321;p39"/>
          <p:cNvSpPr txBox="1"/>
          <p:nvPr>
            <p:ph type="title"/>
          </p:nvPr>
        </p:nvSpPr>
        <p:spPr>
          <a:xfrm>
            <a:off x="761950" y="2219400"/>
            <a:ext cx="3810000" cy="21144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000"/>
              <a:t>Moving Data Preprocessing into the Graph</a:t>
            </a:r>
            <a:endParaRPr sz="3000"/>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0"/>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Google Sans"/>
                <a:ea typeface="Google Sans"/>
                <a:cs typeface="Google Sans"/>
                <a:sym typeface="Google Sans"/>
              </a:rPr>
              <a:t>Move Preprocessing into the Graph</a:t>
            </a:r>
            <a:endParaRPr>
              <a:solidFill>
                <a:srgbClr val="38761D"/>
              </a:solidFill>
              <a:latin typeface="Google Sans"/>
              <a:ea typeface="Google Sans"/>
              <a:cs typeface="Google Sans"/>
              <a:sym typeface="Google Sans"/>
            </a:endParaRPr>
          </a:p>
        </p:txBody>
      </p:sp>
      <p:pic>
        <p:nvPicPr>
          <p:cNvPr id="327" name="Google Shape;327;p40"/>
          <p:cNvPicPr preferRelativeResize="0"/>
          <p:nvPr/>
        </p:nvPicPr>
        <p:blipFill>
          <a:blip r:embed="rId3">
            <a:alphaModFix/>
          </a:blip>
          <a:stretch>
            <a:fillRect/>
          </a:stretch>
        </p:blipFill>
        <p:spPr>
          <a:xfrm>
            <a:off x="0" y="0"/>
            <a:ext cx="1466275" cy="730575"/>
          </a:xfrm>
          <a:prstGeom prst="rect">
            <a:avLst/>
          </a:prstGeom>
          <a:noFill/>
          <a:ln>
            <a:noFill/>
          </a:ln>
        </p:spPr>
      </p:pic>
      <p:sp>
        <p:nvSpPr>
          <p:cNvPr id="328" name="Google Shape;328;p40"/>
          <p:cNvSpPr txBox="1"/>
          <p:nvPr/>
        </p:nvSpPr>
        <p:spPr>
          <a:xfrm>
            <a:off x="794050" y="849125"/>
            <a:ext cx="7070100" cy="360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50">
                <a:solidFill>
                  <a:schemeClr val="dk1"/>
                </a:solidFill>
                <a:latin typeface="Google Sans"/>
                <a:ea typeface="Google Sans"/>
                <a:cs typeface="Google Sans"/>
                <a:sym typeface="Google Sans"/>
              </a:rPr>
              <a:t>tft.transform, @tf.function and Subclassing</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rPr lang="en" sz="1100">
                <a:solidFill>
                  <a:schemeClr val="dk1"/>
                </a:solidFill>
                <a:latin typeface="Google Sans"/>
                <a:ea typeface="Google Sans"/>
                <a:cs typeface="Google Sans"/>
                <a:sym typeface="Google Sans"/>
              </a:rPr>
              <a:t>A recommendation of TF 2.0, is to </a:t>
            </a:r>
            <a:r>
              <a:rPr b="1" lang="en" sz="1100">
                <a:solidFill>
                  <a:srgbClr val="4A86E8"/>
                </a:solidFill>
                <a:latin typeface="Google Sans"/>
                <a:ea typeface="Google Sans"/>
                <a:cs typeface="Google Sans"/>
                <a:sym typeface="Google Sans"/>
              </a:rPr>
              <a:t>build the data preprocessing into the graph</a:t>
            </a:r>
            <a:r>
              <a:rPr lang="en" sz="1100">
                <a:solidFill>
                  <a:schemeClr val="dk1"/>
                </a:solidFill>
                <a:latin typeface="Google Sans"/>
                <a:ea typeface="Google Sans"/>
                <a:cs typeface="Google Sans"/>
                <a:sym typeface="Google Sans"/>
              </a:rPr>
              <a:t>. </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Google Sans"/>
                <a:ea typeface="Google Sans"/>
                <a:cs typeface="Google Sans"/>
                <a:sym typeface="Google Sans"/>
              </a:rPr>
              <a:t>Prior to TF 2.0, data preprocessing (e.g., normalization) occurred upstream from the model and was ran on the CPU. If the CPU was not sufficient in speed for feeding the data to the GPUs, the GPUs would be starved waiting for the next batch of data, and not run at their full capacity. TF 2.0 introduced new components to move data preprocessing into the graph, which are:</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Google Sans"/>
              <a:ea typeface="Google Sans"/>
              <a:cs typeface="Google Sans"/>
              <a:sym typeface="Google Sans"/>
            </a:endParaRPr>
          </a:p>
          <a:p>
            <a:pPr indent="-298450" lvl="0" marL="457200" rtl="0" algn="l">
              <a:lnSpc>
                <a:spcPct val="115000"/>
              </a:lnSpc>
              <a:spcBef>
                <a:spcPts val="0"/>
              </a:spcBef>
              <a:spcAft>
                <a:spcPts val="0"/>
              </a:spcAft>
              <a:buClr>
                <a:srgbClr val="38761D"/>
              </a:buClr>
              <a:buSzPts val="1100"/>
              <a:buFont typeface="Google Sans"/>
              <a:buChar char="●"/>
            </a:pPr>
            <a:r>
              <a:rPr b="1" lang="en" sz="1100">
                <a:solidFill>
                  <a:srgbClr val="38761D"/>
                </a:solidFill>
                <a:latin typeface="Google Sans"/>
                <a:ea typeface="Google Sans"/>
                <a:cs typeface="Google Sans"/>
                <a:sym typeface="Google Sans"/>
              </a:rPr>
              <a:t>Builtin data preprocessing as graph ops using Tensorflow Transform component (tft.transform).</a:t>
            </a:r>
            <a:endParaRPr b="1" sz="1100">
              <a:solidFill>
                <a:srgbClr val="38761D"/>
              </a:solidFill>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b="1" sz="1100">
              <a:solidFill>
                <a:srgbClr val="38761D"/>
              </a:solidFill>
              <a:latin typeface="Google Sans"/>
              <a:ea typeface="Google Sans"/>
              <a:cs typeface="Google Sans"/>
              <a:sym typeface="Google Sans"/>
            </a:endParaRPr>
          </a:p>
          <a:p>
            <a:pPr indent="-298450" lvl="0" marL="457200" rtl="0" algn="l">
              <a:lnSpc>
                <a:spcPct val="115000"/>
              </a:lnSpc>
              <a:spcBef>
                <a:spcPts val="0"/>
              </a:spcBef>
              <a:spcAft>
                <a:spcPts val="0"/>
              </a:spcAft>
              <a:buClr>
                <a:srgbClr val="38761D"/>
              </a:buClr>
              <a:buSzPts val="1100"/>
              <a:buChar char="●"/>
            </a:pPr>
            <a:r>
              <a:rPr b="1" lang="en" sz="1100">
                <a:solidFill>
                  <a:srgbClr val="38761D"/>
                </a:solidFill>
                <a:latin typeface="Google Sans"/>
                <a:ea typeface="Google Sans"/>
                <a:cs typeface="Google Sans"/>
                <a:sym typeface="Google Sans"/>
              </a:rPr>
              <a:t>The @tf.function decorator for converting Python code into graph ops using AutoGraph.</a:t>
            </a:r>
            <a:endParaRPr b="1" sz="1100">
              <a:solidFill>
                <a:srgbClr val="38761D"/>
              </a:solidFill>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b="1" sz="1100">
              <a:solidFill>
                <a:srgbClr val="38761D"/>
              </a:solidFill>
              <a:latin typeface="Google Sans"/>
              <a:ea typeface="Google Sans"/>
              <a:cs typeface="Google Sans"/>
              <a:sym typeface="Google Sans"/>
            </a:endParaRPr>
          </a:p>
          <a:p>
            <a:pPr indent="-298450" lvl="0" marL="457200" rtl="0" algn="l">
              <a:lnSpc>
                <a:spcPct val="115000"/>
              </a:lnSpc>
              <a:spcBef>
                <a:spcPts val="0"/>
              </a:spcBef>
              <a:spcAft>
                <a:spcPts val="0"/>
              </a:spcAft>
              <a:buClr>
                <a:srgbClr val="38761D"/>
              </a:buClr>
              <a:buSzPts val="1100"/>
              <a:buFont typeface="Google Sans"/>
              <a:buChar char="●"/>
            </a:pPr>
            <a:r>
              <a:rPr b="1" lang="en" sz="1100">
                <a:solidFill>
                  <a:srgbClr val="38761D"/>
                </a:solidFill>
                <a:latin typeface="Google Sans"/>
                <a:ea typeface="Google Sans"/>
                <a:cs typeface="Google Sans"/>
                <a:sym typeface="Google Sans"/>
              </a:rPr>
              <a:t>Subclassing of layers to add data preprocessing to the graph as a pre-stem operation.</a:t>
            </a:r>
            <a:endParaRPr b="1" sz="1100">
              <a:solidFill>
                <a:srgbClr val="38761D"/>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1"/>
          <p:cNvSpPr/>
          <p:nvPr/>
        </p:nvSpPr>
        <p:spPr>
          <a:xfrm>
            <a:off x="4450475" y="2887275"/>
            <a:ext cx="997200" cy="853200"/>
          </a:xfrm>
          <a:prstGeom prst="hexagon">
            <a:avLst>
              <a:gd fmla="val 25000" name="adj"/>
              <a:gd fmla="val 115470" name="vf"/>
            </a:avLst>
          </a:prstGeom>
          <a:solidFill>
            <a:srgbClr val="FF0000"/>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38761D"/>
                </a:solidFill>
                <a:latin typeface="Google Sans"/>
                <a:ea typeface="Google Sans"/>
                <a:cs typeface="Google Sans"/>
                <a:sym typeface="Google Sans"/>
              </a:rPr>
              <a:t>Move Preprocessing into the Graph</a:t>
            </a:r>
            <a:endParaRPr>
              <a:solidFill>
                <a:srgbClr val="38761D"/>
              </a:solidFill>
              <a:latin typeface="Google Sans"/>
              <a:ea typeface="Google Sans"/>
              <a:cs typeface="Google Sans"/>
              <a:sym typeface="Google Sans"/>
            </a:endParaRPr>
          </a:p>
        </p:txBody>
      </p:sp>
      <p:pic>
        <p:nvPicPr>
          <p:cNvPr id="335" name="Google Shape;335;p41"/>
          <p:cNvPicPr preferRelativeResize="0"/>
          <p:nvPr/>
        </p:nvPicPr>
        <p:blipFill>
          <a:blip r:embed="rId3">
            <a:alphaModFix/>
          </a:blip>
          <a:stretch>
            <a:fillRect/>
          </a:stretch>
        </p:blipFill>
        <p:spPr>
          <a:xfrm>
            <a:off x="2923775" y="1536775"/>
            <a:ext cx="853251" cy="853251"/>
          </a:xfrm>
          <a:prstGeom prst="rect">
            <a:avLst/>
          </a:prstGeom>
          <a:noFill/>
          <a:ln>
            <a:noFill/>
          </a:ln>
        </p:spPr>
      </p:pic>
      <p:sp>
        <p:nvSpPr>
          <p:cNvPr id="336" name="Google Shape;336;p41"/>
          <p:cNvSpPr txBox="1"/>
          <p:nvPr/>
        </p:nvSpPr>
        <p:spPr>
          <a:xfrm>
            <a:off x="2812950" y="1350100"/>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Data Distribution</a:t>
            </a:r>
            <a:endParaRPr sz="900"/>
          </a:p>
        </p:txBody>
      </p:sp>
      <p:pic>
        <p:nvPicPr>
          <p:cNvPr id="337" name="Google Shape;337;p41"/>
          <p:cNvPicPr preferRelativeResize="0"/>
          <p:nvPr/>
        </p:nvPicPr>
        <p:blipFill>
          <a:blip r:embed="rId4">
            <a:alphaModFix/>
          </a:blip>
          <a:stretch>
            <a:fillRect/>
          </a:stretch>
        </p:blipFill>
        <p:spPr>
          <a:xfrm>
            <a:off x="4522450" y="1536775"/>
            <a:ext cx="853250" cy="853250"/>
          </a:xfrm>
          <a:prstGeom prst="rect">
            <a:avLst/>
          </a:prstGeom>
          <a:noFill/>
          <a:ln>
            <a:noFill/>
          </a:ln>
        </p:spPr>
      </p:pic>
      <p:sp>
        <p:nvSpPr>
          <p:cNvPr id="338" name="Google Shape;338;p41"/>
          <p:cNvSpPr/>
          <p:nvPr/>
        </p:nvSpPr>
        <p:spPr>
          <a:xfrm>
            <a:off x="4046088" y="1694150"/>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1"/>
          <p:cNvSpPr txBox="1"/>
          <p:nvPr/>
        </p:nvSpPr>
        <p:spPr>
          <a:xfrm>
            <a:off x="4477575" y="132427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Model Training</a:t>
            </a:r>
            <a:endParaRPr sz="900"/>
          </a:p>
        </p:txBody>
      </p:sp>
      <p:pic>
        <p:nvPicPr>
          <p:cNvPr id="340" name="Google Shape;340;p41"/>
          <p:cNvPicPr preferRelativeResize="0"/>
          <p:nvPr/>
        </p:nvPicPr>
        <p:blipFill>
          <a:blip r:embed="rId3">
            <a:alphaModFix/>
          </a:blip>
          <a:stretch>
            <a:fillRect/>
          </a:stretch>
        </p:blipFill>
        <p:spPr>
          <a:xfrm>
            <a:off x="3040837" y="3004300"/>
            <a:ext cx="619126" cy="619126"/>
          </a:xfrm>
          <a:prstGeom prst="rect">
            <a:avLst/>
          </a:prstGeom>
          <a:noFill/>
          <a:ln>
            <a:noFill/>
          </a:ln>
        </p:spPr>
      </p:pic>
      <p:sp>
        <p:nvSpPr>
          <p:cNvPr id="341" name="Google Shape;341;p41"/>
          <p:cNvSpPr txBox="1"/>
          <p:nvPr/>
        </p:nvSpPr>
        <p:spPr>
          <a:xfrm>
            <a:off x="2812950" y="270057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Data Distribution</a:t>
            </a:r>
            <a:endParaRPr sz="900"/>
          </a:p>
        </p:txBody>
      </p:sp>
      <p:pic>
        <p:nvPicPr>
          <p:cNvPr id="342" name="Google Shape;342;p41"/>
          <p:cNvPicPr preferRelativeResize="0"/>
          <p:nvPr/>
        </p:nvPicPr>
        <p:blipFill>
          <a:blip r:embed="rId4">
            <a:alphaModFix/>
          </a:blip>
          <a:stretch>
            <a:fillRect/>
          </a:stretch>
        </p:blipFill>
        <p:spPr>
          <a:xfrm>
            <a:off x="4522450" y="2887250"/>
            <a:ext cx="853250" cy="853250"/>
          </a:xfrm>
          <a:prstGeom prst="rect">
            <a:avLst/>
          </a:prstGeom>
          <a:noFill/>
          <a:ln>
            <a:noFill/>
          </a:ln>
        </p:spPr>
      </p:pic>
      <p:sp>
        <p:nvSpPr>
          <p:cNvPr id="343" name="Google Shape;343;p41"/>
          <p:cNvSpPr/>
          <p:nvPr/>
        </p:nvSpPr>
        <p:spPr>
          <a:xfrm>
            <a:off x="4046088" y="3044625"/>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1"/>
          <p:cNvSpPr txBox="1"/>
          <p:nvPr/>
        </p:nvSpPr>
        <p:spPr>
          <a:xfrm>
            <a:off x="4477575" y="2674750"/>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Model Training</a:t>
            </a:r>
            <a:endParaRPr sz="900"/>
          </a:p>
        </p:txBody>
      </p:sp>
      <p:cxnSp>
        <p:nvCxnSpPr>
          <p:cNvPr id="345" name="Google Shape;345;p41"/>
          <p:cNvCxnSpPr/>
          <p:nvPr/>
        </p:nvCxnSpPr>
        <p:spPr>
          <a:xfrm flipH="1" rot="10800000">
            <a:off x="740150" y="2483825"/>
            <a:ext cx="7702800" cy="25200"/>
          </a:xfrm>
          <a:prstGeom prst="straightConnector1">
            <a:avLst/>
          </a:prstGeom>
          <a:noFill/>
          <a:ln cap="flat" cmpd="sng" w="19050">
            <a:solidFill>
              <a:schemeClr val="dk2"/>
            </a:solidFill>
            <a:prstDash val="dash"/>
            <a:round/>
            <a:headEnd len="med" w="med" type="none"/>
            <a:tailEnd len="med" w="med" type="none"/>
          </a:ln>
        </p:spPr>
      </p:cxnSp>
      <p:sp>
        <p:nvSpPr>
          <p:cNvPr id="346" name="Google Shape;346;p41"/>
          <p:cNvSpPr txBox="1"/>
          <p:nvPr/>
        </p:nvSpPr>
        <p:spPr>
          <a:xfrm>
            <a:off x="740150" y="2591975"/>
            <a:ext cx="10413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B45F06"/>
                </a:solidFill>
              </a:rPr>
              <a:t>TF 2.0 (tf.keras)</a:t>
            </a:r>
            <a:endParaRPr b="1" sz="1000">
              <a:solidFill>
                <a:srgbClr val="B45F06"/>
              </a:solidFill>
            </a:endParaRPr>
          </a:p>
        </p:txBody>
      </p:sp>
      <p:sp>
        <p:nvSpPr>
          <p:cNvPr id="347" name="Google Shape;347;p41"/>
          <p:cNvSpPr txBox="1"/>
          <p:nvPr/>
        </p:nvSpPr>
        <p:spPr>
          <a:xfrm>
            <a:off x="740150" y="2169125"/>
            <a:ext cx="10413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B45F06"/>
                </a:solidFill>
              </a:rPr>
              <a:t>TF 1.X</a:t>
            </a:r>
            <a:endParaRPr b="1" sz="1000">
              <a:solidFill>
                <a:srgbClr val="B45F06"/>
              </a:solidFill>
            </a:endParaRPr>
          </a:p>
        </p:txBody>
      </p:sp>
      <p:sp>
        <p:nvSpPr>
          <p:cNvPr id="348" name="Google Shape;348;p41"/>
          <p:cNvSpPr/>
          <p:nvPr/>
        </p:nvSpPr>
        <p:spPr>
          <a:xfrm>
            <a:off x="1464600" y="1505400"/>
            <a:ext cx="1190100" cy="853200"/>
          </a:xfrm>
          <a:prstGeom prst="verticalScroll">
            <a:avLst>
              <a:gd fmla="val 125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Data Preprocessing done upstream on cpu (e.g., input_fn())</a:t>
            </a:r>
            <a:endParaRPr sz="800"/>
          </a:p>
        </p:txBody>
      </p:sp>
      <p:sp>
        <p:nvSpPr>
          <p:cNvPr id="349" name="Google Shape;349;p41"/>
          <p:cNvSpPr/>
          <p:nvPr/>
        </p:nvSpPr>
        <p:spPr>
          <a:xfrm rot="1048478">
            <a:off x="2549065" y="2599617"/>
            <a:ext cx="2049064" cy="140613"/>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1"/>
          <p:cNvSpPr/>
          <p:nvPr/>
        </p:nvSpPr>
        <p:spPr>
          <a:xfrm>
            <a:off x="5552475" y="2887250"/>
            <a:ext cx="1190100" cy="853200"/>
          </a:xfrm>
          <a:prstGeom prst="verticalScroll">
            <a:avLst>
              <a:gd fmla="val 125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Data Preprocessing now part of the model, runs on gpu/tpu.</a:t>
            </a:r>
            <a:endParaRPr sz="800"/>
          </a:p>
        </p:txBody>
      </p:sp>
      <p:pic>
        <p:nvPicPr>
          <p:cNvPr id="351" name="Google Shape;351;p41"/>
          <p:cNvPicPr preferRelativeResize="0"/>
          <p:nvPr/>
        </p:nvPicPr>
        <p:blipFill>
          <a:blip r:embed="rId5">
            <a:alphaModFix/>
          </a:blip>
          <a:stretch>
            <a:fillRect/>
          </a:stretch>
        </p:blipFill>
        <p:spPr>
          <a:xfrm>
            <a:off x="0" y="0"/>
            <a:ext cx="1466275" cy="730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38761D"/>
                </a:solidFill>
                <a:latin typeface="Google Sans"/>
                <a:ea typeface="Google Sans"/>
                <a:cs typeface="Google Sans"/>
                <a:sym typeface="Google Sans"/>
              </a:rPr>
              <a:t>Move Preprocessing into the Graph</a:t>
            </a:r>
            <a:endParaRPr>
              <a:solidFill>
                <a:srgbClr val="38761D"/>
              </a:solidFill>
              <a:latin typeface="Google Sans"/>
              <a:ea typeface="Google Sans"/>
              <a:cs typeface="Google Sans"/>
              <a:sym typeface="Google Sans"/>
            </a:endParaRPr>
          </a:p>
        </p:txBody>
      </p:sp>
      <p:cxnSp>
        <p:nvCxnSpPr>
          <p:cNvPr id="357" name="Google Shape;357;p42"/>
          <p:cNvCxnSpPr/>
          <p:nvPr/>
        </p:nvCxnSpPr>
        <p:spPr>
          <a:xfrm flipH="1" rot="10800000">
            <a:off x="790325" y="3326750"/>
            <a:ext cx="7702800" cy="25200"/>
          </a:xfrm>
          <a:prstGeom prst="straightConnector1">
            <a:avLst/>
          </a:prstGeom>
          <a:noFill/>
          <a:ln cap="flat" cmpd="sng" w="19050">
            <a:solidFill>
              <a:schemeClr val="dk2"/>
            </a:solidFill>
            <a:prstDash val="dash"/>
            <a:round/>
            <a:headEnd len="med" w="med" type="none"/>
            <a:tailEnd len="med" w="med" type="none"/>
          </a:ln>
        </p:spPr>
      </p:cxnSp>
      <p:sp>
        <p:nvSpPr>
          <p:cNvPr id="358" name="Google Shape;358;p42"/>
          <p:cNvSpPr txBox="1"/>
          <p:nvPr/>
        </p:nvSpPr>
        <p:spPr>
          <a:xfrm>
            <a:off x="790325" y="3434900"/>
            <a:ext cx="10413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B45F06"/>
                </a:solidFill>
              </a:rPr>
              <a:t>TF 2.0 (tf.keras)</a:t>
            </a:r>
            <a:endParaRPr b="1" sz="1000">
              <a:solidFill>
                <a:srgbClr val="B45F06"/>
              </a:solidFill>
            </a:endParaRPr>
          </a:p>
        </p:txBody>
      </p:sp>
      <p:sp>
        <p:nvSpPr>
          <p:cNvPr id="359" name="Google Shape;359;p42"/>
          <p:cNvSpPr txBox="1"/>
          <p:nvPr/>
        </p:nvSpPr>
        <p:spPr>
          <a:xfrm>
            <a:off x="790325" y="3012050"/>
            <a:ext cx="10413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B45F06"/>
                </a:solidFill>
              </a:rPr>
              <a:t>TF 1.X</a:t>
            </a:r>
            <a:endParaRPr b="1" sz="1000">
              <a:solidFill>
                <a:srgbClr val="B45F06"/>
              </a:solidFill>
            </a:endParaRPr>
          </a:p>
        </p:txBody>
      </p:sp>
      <p:pic>
        <p:nvPicPr>
          <p:cNvPr id="360" name="Google Shape;360;p42"/>
          <p:cNvPicPr preferRelativeResize="0"/>
          <p:nvPr/>
        </p:nvPicPr>
        <p:blipFill>
          <a:blip r:embed="rId3">
            <a:alphaModFix/>
          </a:blip>
          <a:stretch>
            <a:fillRect/>
          </a:stretch>
        </p:blipFill>
        <p:spPr>
          <a:xfrm>
            <a:off x="1277075" y="2276050"/>
            <a:ext cx="425400" cy="425400"/>
          </a:xfrm>
          <a:prstGeom prst="rect">
            <a:avLst/>
          </a:prstGeom>
          <a:noFill/>
          <a:ln>
            <a:noFill/>
          </a:ln>
        </p:spPr>
      </p:pic>
      <p:sp>
        <p:nvSpPr>
          <p:cNvPr id="361" name="Google Shape;361;p42"/>
          <p:cNvSpPr txBox="1"/>
          <p:nvPr/>
        </p:nvSpPr>
        <p:spPr>
          <a:xfrm>
            <a:off x="6657150" y="103202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Deploy</a:t>
            </a:r>
            <a:endParaRPr sz="900"/>
          </a:p>
        </p:txBody>
      </p:sp>
      <p:sp>
        <p:nvSpPr>
          <p:cNvPr id="362" name="Google Shape;362;p42"/>
          <p:cNvSpPr/>
          <p:nvPr/>
        </p:nvSpPr>
        <p:spPr>
          <a:xfrm>
            <a:off x="4669788" y="1402750"/>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2"/>
          <p:cNvSpPr txBox="1"/>
          <p:nvPr/>
        </p:nvSpPr>
        <p:spPr>
          <a:xfrm>
            <a:off x="5107250" y="103202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Versioning</a:t>
            </a:r>
            <a:endParaRPr sz="900"/>
          </a:p>
        </p:txBody>
      </p:sp>
      <p:sp>
        <p:nvSpPr>
          <p:cNvPr id="364" name="Google Shape;364;p42"/>
          <p:cNvSpPr/>
          <p:nvPr/>
        </p:nvSpPr>
        <p:spPr>
          <a:xfrm>
            <a:off x="1386125" y="2090638"/>
            <a:ext cx="207300" cy="1632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2"/>
          <p:cNvSpPr txBox="1"/>
          <p:nvPr/>
        </p:nvSpPr>
        <p:spPr>
          <a:xfrm>
            <a:off x="0" y="2326275"/>
            <a:ext cx="1317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Data Preprocessing</a:t>
            </a:r>
            <a:endParaRPr sz="900"/>
          </a:p>
        </p:txBody>
      </p:sp>
      <p:pic>
        <p:nvPicPr>
          <p:cNvPr id="366" name="Google Shape;366;p42"/>
          <p:cNvPicPr preferRelativeResize="0"/>
          <p:nvPr/>
        </p:nvPicPr>
        <p:blipFill>
          <a:blip r:embed="rId4">
            <a:alphaModFix/>
          </a:blip>
          <a:stretch>
            <a:fillRect/>
          </a:stretch>
        </p:blipFill>
        <p:spPr>
          <a:xfrm>
            <a:off x="6490350" y="1312136"/>
            <a:ext cx="853250" cy="748339"/>
          </a:xfrm>
          <a:prstGeom prst="rect">
            <a:avLst/>
          </a:prstGeom>
          <a:noFill/>
          <a:ln>
            <a:noFill/>
          </a:ln>
        </p:spPr>
      </p:pic>
      <p:sp>
        <p:nvSpPr>
          <p:cNvPr id="367" name="Google Shape;367;p42"/>
          <p:cNvSpPr/>
          <p:nvPr/>
        </p:nvSpPr>
        <p:spPr>
          <a:xfrm>
            <a:off x="6010600" y="1417050"/>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8" name="Google Shape;368;p42"/>
          <p:cNvPicPr preferRelativeResize="0"/>
          <p:nvPr/>
        </p:nvPicPr>
        <p:blipFill>
          <a:blip r:embed="rId3">
            <a:alphaModFix/>
          </a:blip>
          <a:stretch>
            <a:fillRect/>
          </a:stretch>
        </p:blipFill>
        <p:spPr>
          <a:xfrm>
            <a:off x="1063150" y="1283525"/>
            <a:ext cx="853251" cy="853251"/>
          </a:xfrm>
          <a:prstGeom prst="rect">
            <a:avLst/>
          </a:prstGeom>
          <a:noFill/>
          <a:ln>
            <a:noFill/>
          </a:ln>
        </p:spPr>
      </p:pic>
      <p:pic>
        <p:nvPicPr>
          <p:cNvPr id="369" name="Google Shape;369;p42"/>
          <p:cNvPicPr preferRelativeResize="0"/>
          <p:nvPr/>
        </p:nvPicPr>
        <p:blipFill>
          <a:blip r:embed="rId5">
            <a:alphaModFix/>
          </a:blip>
          <a:stretch>
            <a:fillRect/>
          </a:stretch>
        </p:blipFill>
        <p:spPr>
          <a:xfrm>
            <a:off x="2374725" y="1259675"/>
            <a:ext cx="853250" cy="853250"/>
          </a:xfrm>
          <a:prstGeom prst="rect">
            <a:avLst/>
          </a:prstGeom>
          <a:noFill/>
          <a:ln>
            <a:noFill/>
          </a:ln>
        </p:spPr>
      </p:pic>
      <p:pic>
        <p:nvPicPr>
          <p:cNvPr id="370" name="Google Shape;370;p42"/>
          <p:cNvPicPr preferRelativeResize="0"/>
          <p:nvPr/>
        </p:nvPicPr>
        <p:blipFill>
          <a:blip r:embed="rId6">
            <a:alphaModFix/>
          </a:blip>
          <a:stretch>
            <a:fillRect/>
          </a:stretch>
        </p:blipFill>
        <p:spPr>
          <a:xfrm>
            <a:off x="3932100" y="1337525"/>
            <a:ext cx="642900" cy="641649"/>
          </a:xfrm>
          <a:prstGeom prst="rect">
            <a:avLst/>
          </a:prstGeom>
          <a:noFill/>
          <a:ln>
            <a:noFill/>
          </a:ln>
        </p:spPr>
      </p:pic>
      <p:sp>
        <p:nvSpPr>
          <p:cNvPr id="371" name="Google Shape;371;p42"/>
          <p:cNvSpPr/>
          <p:nvPr/>
        </p:nvSpPr>
        <p:spPr>
          <a:xfrm>
            <a:off x="3476375" y="1417050"/>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2"/>
          <p:cNvSpPr txBox="1"/>
          <p:nvPr/>
        </p:nvSpPr>
        <p:spPr>
          <a:xfrm>
            <a:off x="2311550" y="103202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Model Training</a:t>
            </a:r>
            <a:endParaRPr sz="900"/>
          </a:p>
        </p:txBody>
      </p:sp>
      <p:sp>
        <p:nvSpPr>
          <p:cNvPr id="373" name="Google Shape;373;p42"/>
          <p:cNvSpPr/>
          <p:nvPr/>
        </p:nvSpPr>
        <p:spPr>
          <a:xfrm>
            <a:off x="2041913" y="1417050"/>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2"/>
          <p:cNvSpPr txBox="1"/>
          <p:nvPr/>
        </p:nvSpPr>
        <p:spPr>
          <a:xfrm>
            <a:off x="3932088" y="1044725"/>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Validation</a:t>
            </a:r>
            <a:endParaRPr sz="900"/>
          </a:p>
        </p:txBody>
      </p:sp>
      <p:pic>
        <p:nvPicPr>
          <p:cNvPr id="375" name="Google Shape;375;p42"/>
          <p:cNvPicPr preferRelativeResize="0"/>
          <p:nvPr/>
        </p:nvPicPr>
        <p:blipFill>
          <a:blip r:embed="rId3">
            <a:alphaModFix/>
          </a:blip>
          <a:stretch>
            <a:fillRect/>
          </a:stretch>
        </p:blipFill>
        <p:spPr>
          <a:xfrm>
            <a:off x="5900112" y="2192288"/>
            <a:ext cx="425400" cy="425400"/>
          </a:xfrm>
          <a:prstGeom prst="rect">
            <a:avLst/>
          </a:prstGeom>
          <a:noFill/>
          <a:ln>
            <a:noFill/>
          </a:ln>
        </p:spPr>
      </p:pic>
      <p:sp>
        <p:nvSpPr>
          <p:cNvPr id="376" name="Google Shape;376;p42"/>
          <p:cNvSpPr/>
          <p:nvPr/>
        </p:nvSpPr>
        <p:spPr>
          <a:xfrm>
            <a:off x="6009163" y="2006875"/>
            <a:ext cx="207300" cy="1632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2"/>
          <p:cNvSpPr txBox="1"/>
          <p:nvPr/>
        </p:nvSpPr>
        <p:spPr>
          <a:xfrm>
            <a:off x="6383388" y="2233788"/>
            <a:ext cx="1317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Data Preprocessing</a:t>
            </a:r>
            <a:endParaRPr sz="900"/>
          </a:p>
        </p:txBody>
      </p:sp>
      <p:cxnSp>
        <p:nvCxnSpPr>
          <p:cNvPr id="378" name="Google Shape;378;p42"/>
          <p:cNvCxnSpPr/>
          <p:nvPr/>
        </p:nvCxnSpPr>
        <p:spPr>
          <a:xfrm flipH="1" rot="10800000">
            <a:off x="1831700" y="2098550"/>
            <a:ext cx="4114800" cy="432000"/>
          </a:xfrm>
          <a:prstGeom prst="curvedConnector3">
            <a:avLst>
              <a:gd fmla="val 50000" name="adj1"/>
            </a:avLst>
          </a:prstGeom>
          <a:noFill/>
          <a:ln cap="flat" cmpd="sng" w="9525">
            <a:solidFill>
              <a:schemeClr val="dk2"/>
            </a:solidFill>
            <a:prstDash val="solid"/>
            <a:round/>
            <a:headEnd len="med" w="med" type="none"/>
            <a:tailEnd len="med" w="med" type="triangle"/>
          </a:ln>
        </p:spPr>
      </p:cxnSp>
      <p:sp>
        <p:nvSpPr>
          <p:cNvPr id="379" name="Google Shape;379;p42"/>
          <p:cNvSpPr/>
          <p:nvPr/>
        </p:nvSpPr>
        <p:spPr>
          <a:xfrm>
            <a:off x="3612250" y="2226363"/>
            <a:ext cx="1190100" cy="853200"/>
          </a:xfrm>
          <a:prstGeom prst="verticalScroll">
            <a:avLst>
              <a:gd fmla="val 125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Data Preprocessing pipeline re-implemented on deployment.</a:t>
            </a:r>
            <a:endParaRPr sz="800"/>
          </a:p>
        </p:txBody>
      </p:sp>
      <p:sp>
        <p:nvSpPr>
          <p:cNvPr id="380" name="Google Shape;380;p42"/>
          <p:cNvSpPr/>
          <p:nvPr/>
        </p:nvSpPr>
        <p:spPr>
          <a:xfrm>
            <a:off x="4638163" y="3805625"/>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2"/>
          <p:cNvSpPr txBox="1"/>
          <p:nvPr/>
        </p:nvSpPr>
        <p:spPr>
          <a:xfrm>
            <a:off x="5075625" y="3434900"/>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Versioning</a:t>
            </a:r>
            <a:endParaRPr sz="900"/>
          </a:p>
        </p:txBody>
      </p:sp>
      <p:pic>
        <p:nvPicPr>
          <p:cNvPr id="382" name="Google Shape;382;p42"/>
          <p:cNvPicPr preferRelativeResize="0"/>
          <p:nvPr/>
        </p:nvPicPr>
        <p:blipFill>
          <a:blip r:embed="rId4">
            <a:alphaModFix/>
          </a:blip>
          <a:stretch>
            <a:fillRect/>
          </a:stretch>
        </p:blipFill>
        <p:spPr>
          <a:xfrm>
            <a:off x="6458725" y="3715011"/>
            <a:ext cx="853250" cy="748339"/>
          </a:xfrm>
          <a:prstGeom prst="rect">
            <a:avLst/>
          </a:prstGeom>
          <a:noFill/>
          <a:ln>
            <a:noFill/>
          </a:ln>
        </p:spPr>
      </p:pic>
      <p:sp>
        <p:nvSpPr>
          <p:cNvPr id="383" name="Google Shape;383;p42"/>
          <p:cNvSpPr/>
          <p:nvPr/>
        </p:nvSpPr>
        <p:spPr>
          <a:xfrm>
            <a:off x="5978975" y="3819925"/>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4" name="Google Shape;384;p42"/>
          <p:cNvPicPr preferRelativeResize="0"/>
          <p:nvPr/>
        </p:nvPicPr>
        <p:blipFill>
          <a:blip r:embed="rId6">
            <a:alphaModFix/>
          </a:blip>
          <a:stretch>
            <a:fillRect/>
          </a:stretch>
        </p:blipFill>
        <p:spPr>
          <a:xfrm>
            <a:off x="3900475" y="3740400"/>
            <a:ext cx="642900" cy="641649"/>
          </a:xfrm>
          <a:prstGeom prst="rect">
            <a:avLst/>
          </a:prstGeom>
          <a:noFill/>
          <a:ln>
            <a:noFill/>
          </a:ln>
        </p:spPr>
      </p:pic>
      <p:sp>
        <p:nvSpPr>
          <p:cNvPr id="385" name="Google Shape;385;p42"/>
          <p:cNvSpPr/>
          <p:nvPr/>
        </p:nvSpPr>
        <p:spPr>
          <a:xfrm>
            <a:off x="3444750" y="3819925"/>
            <a:ext cx="2073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2"/>
          <p:cNvSpPr txBox="1"/>
          <p:nvPr/>
        </p:nvSpPr>
        <p:spPr>
          <a:xfrm>
            <a:off x="2279925" y="3434900"/>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Model Training</a:t>
            </a:r>
            <a:endParaRPr sz="900"/>
          </a:p>
        </p:txBody>
      </p:sp>
      <p:sp>
        <p:nvSpPr>
          <p:cNvPr id="387" name="Google Shape;387;p42"/>
          <p:cNvSpPr txBox="1"/>
          <p:nvPr/>
        </p:nvSpPr>
        <p:spPr>
          <a:xfrm>
            <a:off x="3900463" y="3447600"/>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Validation</a:t>
            </a:r>
            <a:endParaRPr sz="900"/>
          </a:p>
        </p:txBody>
      </p:sp>
      <p:sp>
        <p:nvSpPr>
          <p:cNvPr id="388" name="Google Shape;388;p42"/>
          <p:cNvSpPr/>
          <p:nvPr/>
        </p:nvSpPr>
        <p:spPr>
          <a:xfrm>
            <a:off x="2302750" y="3662575"/>
            <a:ext cx="997200" cy="853200"/>
          </a:xfrm>
          <a:prstGeom prst="hexagon">
            <a:avLst>
              <a:gd fmla="val 25000" name="adj"/>
              <a:gd fmla="val 115470" name="vf"/>
            </a:avLst>
          </a:prstGeom>
          <a:solidFill>
            <a:srgbClr val="FF0000"/>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9" name="Google Shape;389;p42"/>
          <p:cNvPicPr preferRelativeResize="0"/>
          <p:nvPr/>
        </p:nvPicPr>
        <p:blipFill>
          <a:blip r:embed="rId5">
            <a:alphaModFix/>
          </a:blip>
          <a:stretch>
            <a:fillRect/>
          </a:stretch>
        </p:blipFill>
        <p:spPr>
          <a:xfrm>
            <a:off x="2374725" y="3662550"/>
            <a:ext cx="853250" cy="853250"/>
          </a:xfrm>
          <a:prstGeom prst="rect">
            <a:avLst/>
          </a:prstGeom>
          <a:noFill/>
          <a:ln>
            <a:noFill/>
          </a:ln>
        </p:spPr>
      </p:pic>
      <p:sp>
        <p:nvSpPr>
          <p:cNvPr id="390" name="Google Shape;390;p42"/>
          <p:cNvSpPr/>
          <p:nvPr/>
        </p:nvSpPr>
        <p:spPr>
          <a:xfrm>
            <a:off x="7500075" y="3634625"/>
            <a:ext cx="1190100" cy="853200"/>
          </a:xfrm>
          <a:prstGeom prst="verticalScroll">
            <a:avLst>
              <a:gd fmla="val 125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Data Preprocessing is builtin to the model when deployed</a:t>
            </a:r>
            <a:endParaRPr sz="800"/>
          </a:p>
        </p:txBody>
      </p:sp>
      <p:sp>
        <p:nvSpPr>
          <p:cNvPr id="391" name="Google Shape;391;p42"/>
          <p:cNvSpPr/>
          <p:nvPr/>
        </p:nvSpPr>
        <p:spPr>
          <a:xfrm rot="1048609">
            <a:off x="4725407" y="3273545"/>
            <a:ext cx="2813998" cy="150009"/>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2" name="Google Shape;392;p42"/>
          <p:cNvPicPr preferRelativeResize="0"/>
          <p:nvPr/>
        </p:nvPicPr>
        <p:blipFill>
          <a:blip r:embed="rId7">
            <a:alphaModFix/>
          </a:blip>
          <a:stretch>
            <a:fillRect/>
          </a:stretch>
        </p:blipFill>
        <p:spPr>
          <a:xfrm>
            <a:off x="0" y="0"/>
            <a:ext cx="1466275" cy="730575"/>
          </a:xfrm>
          <a:prstGeom prst="rect">
            <a:avLst/>
          </a:prstGeom>
          <a:noFill/>
          <a:ln>
            <a:noFill/>
          </a:ln>
        </p:spPr>
      </p:pic>
      <p:pic>
        <p:nvPicPr>
          <p:cNvPr descr="Cloud-Source-Repositories.png" id="393" name="Google Shape;393;p42"/>
          <p:cNvPicPr preferRelativeResize="0"/>
          <p:nvPr/>
        </p:nvPicPr>
        <p:blipFill rotWithShape="1">
          <a:blip r:embed="rId8">
            <a:alphaModFix/>
          </a:blip>
          <a:srcRect b="5092" l="0" r="0" t="5092"/>
          <a:stretch/>
        </p:blipFill>
        <p:spPr>
          <a:xfrm>
            <a:off x="5037211" y="1293094"/>
            <a:ext cx="813300" cy="730500"/>
          </a:xfrm>
          <a:prstGeom prst="rect">
            <a:avLst/>
          </a:prstGeom>
          <a:noFill/>
          <a:ln>
            <a:noFill/>
          </a:ln>
        </p:spPr>
      </p:pic>
      <p:pic>
        <p:nvPicPr>
          <p:cNvPr descr="Cloud-Source-Repositories.png" id="394" name="Google Shape;394;p42"/>
          <p:cNvPicPr preferRelativeResize="0"/>
          <p:nvPr/>
        </p:nvPicPr>
        <p:blipFill rotWithShape="1">
          <a:blip r:embed="rId8">
            <a:alphaModFix/>
          </a:blip>
          <a:srcRect b="5092" l="0" r="0" t="5092"/>
          <a:stretch/>
        </p:blipFill>
        <p:spPr>
          <a:xfrm>
            <a:off x="5005574" y="3709631"/>
            <a:ext cx="813300" cy="730500"/>
          </a:xfrm>
          <a:prstGeom prst="rect">
            <a:avLst/>
          </a:prstGeom>
          <a:noFill/>
          <a:ln>
            <a:noFill/>
          </a:ln>
        </p:spPr>
      </p:pic>
      <p:sp>
        <p:nvSpPr>
          <p:cNvPr id="395" name="Google Shape;395;p42"/>
          <p:cNvSpPr txBox="1"/>
          <p:nvPr/>
        </p:nvSpPr>
        <p:spPr>
          <a:xfrm>
            <a:off x="952325" y="1036550"/>
            <a:ext cx="1074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Data Distribution</a:t>
            </a:r>
            <a:endParaRPr sz="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285F4"/>
      </a:accent1>
      <a:accent2>
        <a:srgbClr val="DB4437"/>
      </a:accent2>
      <a:accent3>
        <a:srgbClr val="3F3F3F"/>
      </a:accent3>
      <a:accent4>
        <a:srgbClr val="254A89"/>
      </a:accent4>
      <a:accent5>
        <a:srgbClr val="7B261F"/>
      </a:accent5>
      <a:accent6>
        <a:srgbClr val="232323"/>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