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36B49D3-1F5F-47BC-BDFE-7404AC9E38C0}">
  <a:tblStyle styleId="{436B49D3-1F5F-47BC-BDFE-7404AC9E38C0}" styleName="Table_0">
    <a:wholeTbl>
      <a:tcTxStyle>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8225c0ed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8225c0ed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8225c0ed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8225c0ed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8225c0ed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8225c0ed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8225c0ed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8225c0ed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8225c0ed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8225c0ed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8225c0ede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8225c0ed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8225c0ede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8225c0ede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8225c0ed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8225c0ed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8225c0ede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8225c0ede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8225c0ede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8225c0ede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56d1131b4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56d1131b4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8225c0ede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8225c0ede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8225c0ede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8225c0ede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8225c0ede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8225c0ede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8225c0ede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8225c0ede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8225c0ede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8225c0ed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8225c0ede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58225c0ede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58225c0ede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58225c0ede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58225c0ede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58225c0ede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58952ecb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58952ecb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115d6a80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115d6a80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115d6a80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115d6a80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8225c0ed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8225c0ed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8225c0ed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8225c0ed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8225c0ed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8225c0ed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8225c0ed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8225c0ed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8225c0ed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8225c0ed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hyperlink" Target="http://localhost:8888/notebooks/Idiomatic%20Programmer%20-%20handbook%201%20-%20Codelab%204.ipynb"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3D85C6"/>
                </a:solidFill>
              </a:rPr>
              <a:t>Idiomatic Programmer</a:t>
            </a:r>
            <a:br>
              <a:rPr lang="en">
                <a:solidFill>
                  <a:srgbClr val="3D85C6"/>
                </a:solidFill>
              </a:rPr>
            </a:br>
            <a:r>
              <a:rPr lang="en">
                <a:solidFill>
                  <a:srgbClr val="3D85C6"/>
                </a:solidFill>
              </a:rPr>
              <a:t>Learning Keras</a:t>
            </a:r>
            <a:endParaRPr>
              <a:solidFill>
                <a:srgbClr val="3D85C6"/>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Computer Vision Workshop</a:t>
            </a:r>
            <a:br>
              <a:rPr lang="en">
                <a:solidFill>
                  <a:srgbClr val="38761D"/>
                </a:solidFill>
              </a:rPr>
            </a:br>
            <a:r>
              <a:rPr lang="en" sz="1200">
                <a:solidFill>
                  <a:srgbClr val="38761D"/>
                </a:solidFill>
              </a:rPr>
              <a:t>V</a:t>
            </a:r>
            <a:r>
              <a:rPr lang="en" sz="1200">
                <a:solidFill>
                  <a:srgbClr val="38761D"/>
                </a:solidFill>
              </a:rPr>
              <a:t>ersion: July 2019</a:t>
            </a:r>
            <a:endParaRPr sz="1200">
              <a:solidFill>
                <a:srgbClr val="38761D"/>
              </a:solidFill>
            </a:endParaRPr>
          </a:p>
        </p:txBody>
      </p:sp>
      <p:pic>
        <p:nvPicPr>
          <p:cNvPr id="56" name="Google Shape;56;p13"/>
          <p:cNvPicPr preferRelativeResize="0"/>
          <p:nvPr/>
        </p:nvPicPr>
        <p:blipFill>
          <a:blip r:embed="rId3">
            <a:alphaModFix/>
          </a:blip>
          <a:stretch>
            <a:fillRect/>
          </a:stretch>
        </p:blipFill>
        <p:spPr>
          <a:xfrm>
            <a:off x="0" y="0"/>
            <a:ext cx="1827825" cy="910725"/>
          </a:xfrm>
          <a:prstGeom prst="rect">
            <a:avLst/>
          </a:prstGeom>
          <a:noFill/>
          <a:ln>
            <a:noFill/>
          </a:ln>
        </p:spPr>
      </p:pic>
      <p:pic>
        <p:nvPicPr>
          <p:cNvPr id="57" name="Google Shape;57;p13"/>
          <p:cNvPicPr preferRelativeResize="0"/>
          <p:nvPr/>
        </p:nvPicPr>
        <p:blipFill>
          <a:blip r:embed="rId4">
            <a:alphaModFix/>
          </a:blip>
          <a:stretch>
            <a:fillRect/>
          </a:stretch>
        </p:blipFill>
        <p:spPr>
          <a:xfrm>
            <a:off x="3727025" y="3626725"/>
            <a:ext cx="1747499" cy="1211975"/>
          </a:xfrm>
          <a:prstGeom prst="rect">
            <a:avLst/>
          </a:prstGeom>
          <a:noFill/>
          <a:ln>
            <a:noFill/>
          </a:ln>
        </p:spPr>
      </p:pic>
      <p:pic>
        <p:nvPicPr>
          <p:cNvPr id="58" name="Google Shape;58;p13"/>
          <p:cNvPicPr preferRelativeResize="0"/>
          <p:nvPr/>
        </p:nvPicPr>
        <p:blipFill>
          <a:blip r:embed="rId5">
            <a:alphaModFix/>
          </a:blip>
          <a:stretch>
            <a:fillRect/>
          </a:stretch>
        </p:blipFill>
        <p:spPr>
          <a:xfrm>
            <a:off x="7323975" y="177775"/>
            <a:ext cx="1642475" cy="339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Representational Equivalence</a:t>
            </a:r>
            <a:endParaRPr>
              <a:solidFill>
                <a:srgbClr val="38761D"/>
              </a:solidFill>
            </a:endParaRPr>
          </a:p>
        </p:txBody>
      </p:sp>
      <p:pic>
        <p:nvPicPr>
          <p:cNvPr id="124" name="Google Shape;124;p22"/>
          <p:cNvPicPr preferRelativeResize="0"/>
          <p:nvPr/>
        </p:nvPicPr>
        <p:blipFill>
          <a:blip r:embed="rId3">
            <a:alphaModFix/>
          </a:blip>
          <a:stretch>
            <a:fillRect/>
          </a:stretch>
        </p:blipFill>
        <p:spPr>
          <a:xfrm>
            <a:off x="0" y="0"/>
            <a:ext cx="1466275" cy="730575"/>
          </a:xfrm>
          <a:prstGeom prst="rect">
            <a:avLst/>
          </a:prstGeom>
          <a:noFill/>
          <a:ln>
            <a:noFill/>
          </a:ln>
        </p:spPr>
      </p:pic>
      <p:sp>
        <p:nvSpPr>
          <p:cNvPr id="125" name="Google Shape;125;p22"/>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2000"/>
              </a:spcBef>
              <a:spcAft>
                <a:spcPts val="0"/>
              </a:spcAft>
              <a:buClr>
                <a:schemeClr val="dk1"/>
              </a:buClr>
              <a:buSzPts val="1100"/>
              <a:buFont typeface="Arial"/>
              <a:buNone/>
            </a:pPr>
            <a:r>
              <a:rPr b="1" lang="en" sz="1200">
                <a:solidFill>
                  <a:schemeClr val="dk1"/>
                </a:solidFill>
              </a:rPr>
              <a:t>Representational Equivalence and Factorization</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Factorization is decomposing a first block structure into smaller components which are representationally equivalent. The term </a:t>
            </a:r>
            <a:r>
              <a:rPr b="1" lang="en" sz="1200">
                <a:solidFill>
                  <a:srgbClr val="0000FF"/>
                </a:solidFill>
              </a:rPr>
              <a:t>representational equivalence means that the replaced design will maintain the same accuracy during training</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goal of the factorization is to replace one design with another that </a:t>
            </a:r>
            <a:r>
              <a:rPr b="1" lang="en" sz="1200">
                <a:solidFill>
                  <a:srgbClr val="0000FF"/>
                </a:solidFill>
              </a:rPr>
              <a:t>is representationally equivalent but its computational complexity is less</a:t>
            </a:r>
            <a:r>
              <a:rPr lang="en" sz="1200">
                <a:solidFill>
                  <a:schemeClr val="dk1"/>
                </a:solidFill>
              </a:rPr>
              <a:t>. The result is a smaller model to train, as measured by the number of weights, but retains the same accuracy.</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architectures for ResNeXt and for later versions of Inception relied on factorization. Typically, these factorizations are inferred through computational theory and then proved empirically.</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3"/>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DenseNet</a:t>
            </a:r>
            <a:endParaRPr>
              <a:solidFill>
                <a:srgbClr val="38761D"/>
              </a:solidFill>
            </a:endParaRPr>
          </a:p>
        </p:txBody>
      </p:sp>
      <p:pic>
        <p:nvPicPr>
          <p:cNvPr id="131" name="Google Shape;131;p23"/>
          <p:cNvPicPr preferRelativeResize="0"/>
          <p:nvPr/>
        </p:nvPicPr>
        <p:blipFill>
          <a:blip r:embed="rId3">
            <a:alphaModFix/>
          </a:blip>
          <a:stretch>
            <a:fillRect/>
          </a:stretch>
        </p:blipFill>
        <p:spPr>
          <a:xfrm>
            <a:off x="0" y="0"/>
            <a:ext cx="1466275" cy="730575"/>
          </a:xfrm>
          <a:prstGeom prst="rect">
            <a:avLst/>
          </a:prstGeom>
          <a:noFill/>
          <a:ln>
            <a:noFill/>
          </a:ln>
        </p:spPr>
      </p:pic>
      <p:sp>
        <p:nvSpPr>
          <p:cNvPr id="132" name="Google Shape;132;p23"/>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2000"/>
              </a:spcBef>
              <a:spcAft>
                <a:spcPts val="0"/>
              </a:spcAft>
              <a:buNone/>
            </a:pPr>
            <a:r>
              <a:rPr b="1" lang="en" sz="1200">
                <a:solidFill>
                  <a:schemeClr val="dk1"/>
                </a:solidFill>
              </a:rPr>
              <a:t>DenseNet</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 sz="1200">
                <a:solidFill>
                  <a:schemeClr val="dk1"/>
                </a:solidFill>
              </a:rPr>
              <a:t>DenseNet</a:t>
            </a:r>
            <a:r>
              <a:rPr lang="en" sz="1200">
                <a:solidFill>
                  <a:schemeClr val="dk1"/>
                </a:solidFill>
              </a:rPr>
              <a:t> introduced the concept of a </a:t>
            </a:r>
            <a:r>
              <a:rPr b="1" lang="en" sz="1200">
                <a:solidFill>
                  <a:schemeClr val="dk1"/>
                </a:solidFill>
              </a:rPr>
              <a:t>Densely Connected Convolutional Network</a:t>
            </a:r>
            <a:r>
              <a:rPr lang="en" sz="1200">
                <a:solidFill>
                  <a:schemeClr val="dk1"/>
                </a:solidFill>
              </a:rPr>
              <a:t>. The corresponding paper won </a:t>
            </a:r>
            <a:r>
              <a:rPr lang="en" sz="1200">
                <a:solidFill>
                  <a:schemeClr val="dk1"/>
                </a:solidFill>
                <a:highlight>
                  <a:srgbClr val="FFFFFF"/>
                </a:highlight>
                <a:latin typeface="Roboto"/>
                <a:ea typeface="Roboto"/>
                <a:cs typeface="Roboto"/>
                <a:sym typeface="Roboto"/>
              </a:rPr>
              <a:t>CVPR 2017 (Best Paper Award). It is based on the principal, that the</a:t>
            </a:r>
            <a:r>
              <a:rPr b="1" lang="en" sz="1200">
                <a:solidFill>
                  <a:srgbClr val="0000FF"/>
                </a:solidFill>
                <a:highlight>
                  <a:srgbClr val="FFFFFF"/>
                </a:highlight>
                <a:latin typeface="Roboto"/>
                <a:ea typeface="Roboto"/>
                <a:cs typeface="Roboto"/>
                <a:sym typeface="Roboto"/>
              </a:rPr>
              <a:t> output of each residual block layer is connected to the input of every subsequent residual block layer</a:t>
            </a:r>
            <a:r>
              <a:rPr lang="en" sz="1200">
                <a:solidFill>
                  <a:schemeClr val="dk1"/>
                </a:solidFill>
                <a:highlight>
                  <a:srgbClr val="FFFFFF"/>
                </a:highlight>
                <a:latin typeface="Roboto"/>
                <a:ea typeface="Roboto"/>
                <a:cs typeface="Roboto"/>
                <a:sym typeface="Roboto"/>
              </a:rPr>
              <a:t>. This extends the concept of identity links.</a:t>
            </a:r>
            <a:endParaRPr sz="12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highlight>
                  <a:srgbClr val="FFFFFF"/>
                </a:highlight>
                <a:latin typeface="Roboto"/>
                <a:ea typeface="Roboto"/>
                <a:cs typeface="Roboto"/>
                <a:sym typeface="Roboto"/>
              </a:rPr>
              <a:t>Prior to DenseNet, an identity link between the input and output of a residual block was combined by matrix addition. In a dense block, the input to the residual block is concatenated to the output of the residual block. </a:t>
            </a:r>
            <a:r>
              <a:rPr b="1" lang="en" sz="1200">
                <a:solidFill>
                  <a:srgbClr val="0000FF"/>
                </a:solidFill>
                <a:highlight>
                  <a:srgbClr val="FFFFFF"/>
                </a:highlight>
                <a:latin typeface="Roboto"/>
                <a:ea typeface="Roboto"/>
                <a:cs typeface="Roboto"/>
                <a:sym typeface="Roboto"/>
              </a:rPr>
              <a:t>This change introduced the concept of feature (map) reuse.</a:t>
            </a:r>
            <a:endParaRPr b="1" sz="1200">
              <a:solidFill>
                <a:srgbClr val="0000FF"/>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4"/>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DenseNet - Feature Map Concatenation</a:t>
            </a:r>
            <a:endParaRPr>
              <a:solidFill>
                <a:srgbClr val="38761D"/>
              </a:solidFill>
            </a:endParaRPr>
          </a:p>
        </p:txBody>
      </p:sp>
      <p:pic>
        <p:nvPicPr>
          <p:cNvPr id="138" name="Google Shape;138;p24"/>
          <p:cNvPicPr preferRelativeResize="0"/>
          <p:nvPr/>
        </p:nvPicPr>
        <p:blipFill>
          <a:blip r:embed="rId3">
            <a:alphaModFix/>
          </a:blip>
          <a:stretch>
            <a:fillRect/>
          </a:stretch>
        </p:blipFill>
        <p:spPr>
          <a:xfrm>
            <a:off x="0" y="0"/>
            <a:ext cx="1466275" cy="730575"/>
          </a:xfrm>
          <a:prstGeom prst="rect">
            <a:avLst/>
          </a:prstGeom>
          <a:noFill/>
          <a:ln>
            <a:noFill/>
          </a:ln>
        </p:spPr>
      </p:pic>
      <p:sp>
        <p:nvSpPr>
          <p:cNvPr id="139" name="Google Shape;139;p24"/>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2000"/>
              </a:spcBef>
              <a:spcAft>
                <a:spcPts val="0"/>
              </a:spcAft>
              <a:buNone/>
            </a:pPr>
            <a:r>
              <a:rPr b="1" lang="en" sz="1200">
                <a:solidFill>
                  <a:schemeClr val="dk1"/>
                </a:solidFill>
              </a:rPr>
              <a:t>DenseNet - Feature Map </a:t>
            </a:r>
            <a:r>
              <a:rPr b="1" lang="en" sz="1200">
                <a:solidFill>
                  <a:schemeClr val="dk1"/>
                </a:solidFill>
              </a:rPr>
              <a:t>Concatenation</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140" name="Google Shape;140;p24"/>
          <p:cNvPicPr preferRelativeResize="0"/>
          <p:nvPr/>
        </p:nvPicPr>
        <p:blipFill>
          <a:blip r:embed="rId4">
            <a:alphaModFix/>
          </a:blip>
          <a:stretch>
            <a:fillRect/>
          </a:stretch>
        </p:blipFill>
        <p:spPr>
          <a:xfrm>
            <a:off x="3380850" y="1352100"/>
            <a:ext cx="5647349" cy="3681375"/>
          </a:xfrm>
          <a:prstGeom prst="rect">
            <a:avLst/>
          </a:prstGeom>
          <a:noFill/>
          <a:ln>
            <a:noFill/>
          </a:ln>
        </p:spPr>
      </p:pic>
      <p:sp>
        <p:nvSpPr>
          <p:cNvPr id="141" name="Google Shape;141;p24"/>
          <p:cNvSpPr txBox="1"/>
          <p:nvPr/>
        </p:nvSpPr>
        <p:spPr>
          <a:xfrm>
            <a:off x="549025" y="1415900"/>
            <a:ext cx="2899200" cy="305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highlight>
                  <a:srgbClr val="FFFFFF"/>
                </a:highlight>
                <a:latin typeface="Roboto"/>
                <a:ea typeface="Roboto"/>
                <a:cs typeface="Roboto"/>
                <a:sym typeface="Roboto"/>
              </a:rPr>
              <a:t>Let’s assume the output of a layer are feature maps of size 28 x 28 x 10. After a matrix addition, the outputs continue to be 28 x 28 x 10 feature maps. The values within them are the addition of the residual block’s input and output, and thus do not retain the original values (i.e., they have been merged). In the dense block, the input feature maps are concatenated (not merged) to the residual block output, and the original value of the identity link is preserved. In our example, assuming the input and output where 28 x 28 x 10, after the concatenation the output will be 28 x 28 x 20. Continuing to the next block, the output will be 28 x 28 x 30. In this way, the output of each layer is concatenated into the input of each subsequent layer (hence the reference to densely connected).</a:t>
            </a:r>
            <a:endParaRPr sz="11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b="1"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DenseNet - Feature Map Reuse</a:t>
            </a:r>
            <a:endParaRPr>
              <a:solidFill>
                <a:srgbClr val="38761D"/>
              </a:solidFill>
            </a:endParaRPr>
          </a:p>
        </p:txBody>
      </p:sp>
      <p:pic>
        <p:nvPicPr>
          <p:cNvPr id="147" name="Google Shape;147;p25"/>
          <p:cNvPicPr preferRelativeResize="0"/>
          <p:nvPr/>
        </p:nvPicPr>
        <p:blipFill>
          <a:blip r:embed="rId3">
            <a:alphaModFix/>
          </a:blip>
          <a:stretch>
            <a:fillRect/>
          </a:stretch>
        </p:blipFill>
        <p:spPr>
          <a:xfrm>
            <a:off x="0" y="0"/>
            <a:ext cx="1466275" cy="730575"/>
          </a:xfrm>
          <a:prstGeom prst="rect">
            <a:avLst/>
          </a:prstGeom>
          <a:noFill/>
          <a:ln>
            <a:noFill/>
          </a:ln>
        </p:spPr>
      </p:pic>
      <p:sp>
        <p:nvSpPr>
          <p:cNvPr id="148" name="Google Shape;148;p25"/>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2000"/>
              </a:spcBef>
              <a:spcAft>
                <a:spcPts val="0"/>
              </a:spcAft>
              <a:buNone/>
            </a:pPr>
            <a:r>
              <a:rPr b="1" lang="en" sz="1200">
                <a:solidFill>
                  <a:schemeClr val="dk1"/>
                </a:solidFill>
              </a:rPr>
              <a:t>DenseNet - Feature Map Reuse</a:t>
            </a:r>
            <a:endParaRPr b="1" sz="1200">
              <a:solidFill>
                <a:schemeClr val="dk1"/>
              </a:solidFill>
            </a:endParaRPr>
          </a:p>
          <a:p>
            <a:pPr indent="0" lvl="0" marL="0" rtl="0" algn="ctr">
              <a:spcBef>
                <a:spcPts val="200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highlight>
                  <a:srgbClr val="FFFFFF"/>
                </a:highlight>
                <a:latin typeface="Roboto"/>
                <a:ea typeface="Roboto"/>
                <a:cs typeface="Roboto"/>
                <a:sym typeface="Roboto"/>
              </a:rPr>
              <a:t>The replacing of the matrix addition with a concatenation has the advantages of:</a:t>
            </a:r>
            <a:endParaRPr sz="12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000FF"/>
              </a:buClr>
              <a:buSzPts val="1200"/>
              <a:buFont typeface="Roboto"/>
              <a:buChar char="●"/>
            </a:pPr>
            <a:r>
              <a:rPr b="1" lang="en" sz="1200">
                <a:solidFill>
                  <a:srgbClr val="0000FF"/>
                </a:solidFill>
                <a:highlight>
                  <a:srgbClr val="FFFFFF"/>
                </a:highlight>
                <a:latin typeface="Roboto"/>
                <a:ea typeface="Roboto"/>
                <a:cs typeface="Roboto"/>
                <a:sym typeface="Roboto"/>
              </a:rPr>
              <a:t>Further alleviating the vanishing gradient problem over deeper layers.</a:t>
            </a:r>
            <a:endParaRPr b="1" sz="1200">
              <a:solidFill>
                <a:srgbClr val="0000FF"/>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000FF"/>
              </a:buClr>
              <a:buSzPts val="1200"/>
              <a:buFont typeface="Roboto"/>
              <a:buChar char="●"/>
            </a:pPr>
            <a:r>
              <a:rPr b="1" lang="en" sz="1200">
                <a:solidFill>
                  <a:srgbClr val="0000FF"/>
                </a:solidFill>
                <a:highlight>
                  <a:srgbClr val="FFFFFF"/>
                </a:highlight>
                <a:latin typeface="Roboto"/>
                <a:ea typeface="Roboto"/>
                <a:cs typeface="Roboto"/>
                <a:sym typeface="Roboto"/>
              </a:rPr>
              <a:t>Further reducing the computational complexity (parameters) with narrower feature maps.</a:t>
            </a:r>
            <a:endParaRPr b="1" sz="1200">
              <a:solidFill>
                <a:srgbClr val="0000FF"/>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With concatenation, the distance between the output (classifier) and the feature maps is shorter which reduces the vanishing gradient problem, allowing for deeper networks for higher accuracy.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a:t>
            </a:r>
            <a:r>
              <a:rPr b="1" lang="en" sz="1200">
                <a:solidFill>
                  <a:srgbClr val="0000FF"/>
                </a:solidFill>
              </a:rPr>
              <a:t>reuse of feature maps has representational equivalence with the former operation of a matrix addition, but with more narrow layers. With the narrower layers, the overall number of parameters to train is reduced.</a:t>
            </a:r>
            <a:endParaRPr b="1" sz="1200">
              <a:solidFill>
                <a:srgbClr val="0000FF"/>
              </a:solidFill>
            </a:endParaRPr>
          </a:p>
          <a:p>
            <a:pPr indent="0" lvl="0" marL="0" rtl="0" algn="l">
              <a:spcBef>
                <a:spcPts val="200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6"/>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DenseNet - Transition Block</a:t>
            </a:r>
            <a:endParaRPr>
              <a:solidFill>
                <a:srgbClr val="38761D"/>
              </a:solidFill>
            </a:endParaRPr>
          </a:p>
        </p:txBody>
      </p:sp>
      <p:pic>
        <p:nvPicPr>
          <p:cNvPr id="154" name="Google Shape;154;p26"/>
          <p:cNvPicPr preferRelativeResize="0"/>
          <p:nvPr/>
        </p:nvPicPr>
        <p:blipFill>
          <a:blip r:embed="rId3">
            <a:alphaModFix/>
          </a:blip>
          <a:stretch>
            <a:fillRect/>
          </a:stretch>
        </p:blipFill>
        <p:spPr>
          <a:xfrm>
            <a:off x="0" y="0"/>
            <a:ext cx="1466275" cy="730575"/>
          </a:xfrm>
          <a:prstGeom prst="rect">
            <a:avLst/>
          </a:prstGeom>
          <a:noFill/>
          <a:ln>
            <a:noFill/>
          </a:ln>
        </p:spPr>
      </p:pic>
      <p:sp>
        <p:nvSpPr>
          <p:cNvPr id="155" name="Google Shape;155;p26"/>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2000"/>
              </a:spcBef>
              <a:spcAft>
                <a:spcPts val="0"/>
              </a:spcAft>
              <a:buNone/>
            </a:pPr>
            <a:r>
              <a:rPr b="1" lang="en" sz="1200">
                <a:solidFill>
                  <a:schemeClr val="dk1"/>
                </a:solidFill>
              </a:rPr>
              <a:t>DenseNet - Transition Block</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To further reduce computational complexity, a transition block is inserted between each dense block. The </a:t>
            </a:r>
            <a:r>
              <a:rPr b="1" lang="en" sz="1200">
                <a:solidFill>
                  <a:srgbClr val="0000FF"/>
                </a:solidFill>
              </a:rPr>
              <a:t>transition block is a strided convolution and feature pooling used to reduce the overall size of the concatenated feature maps</a:t>
            </a:r>
            <a:r>
              <a:rPr lang="en" sz="1200">
                <a:solidFill>
                  <a:schemeClr val="dk1"/>
                </a:solidFill>
              </a:rPr>
              <a:t> (feature reuse) as they move from one dense group to the next. Below is a diagram of the DenseNet 121 architecture.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0" rtl="0" algn="l">
              <a:spcBef>
                <a:spcPts val="200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156" name="Google Shape;156;p26"/>
          <p:cNvPicPr preferRelativeResize="0"/>
          <p:nvPr/>
        </p:nvPicPr>
        <p:blipFill>
          <a:blip r:embed="rId4">
            <a:alphaModFix/>
          </a:blip>
          <a:stretch>
            <a:fillRect/>
          </a:stretch>
        </p:blipFill>
        <p:spPr>
          <a:xfrm>
            <a:off x="1466275" y="2308150"/>
            <a:ext cx="5943600" cy="2619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7"/>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DenseNets - Dense Blocks</a:t>
            </a:r>
            <a:endParaRPr>
              <a:solidFill>
                <a:srgbClr val="38761D"/>
              </a:solidFill>
            </a:endParaRPr>
          </a:p>
        </p:txBody>
      </p:sp>
      <p:pic>
        <p:nvPicPr>
          <p:cNvPr id="162" name="Google Shape;162;p27"/>
          <p:cNvPicPr preferRelativeResize="0"/>
          <p:nvPr/>
        </p:nvPicPr>
        <p:blipFill>
          <a:blip r:embed="rId3">
            <a:alphaModFix/>
          </a:blip>
          <a:stretch>
            <a:fillRect/>
          </a:stretch>
        </p:blipFill>
        <p:spPr>
          <a:xfrm>
            <a:off x="0" y="0"/>
            <a:ext cx="1466275" cy="730575"/>
          </a:xfrm>
          <a:prstGeom prst="rect">
            <a:avLst/>
          </a:prstGeom>
          <a:noFill/>
          <a:ln>
            <a:noFill/>
          </a:ln>
        </p:spPr>
      </p:pic>
      <p:sp>
        <p:nvSpPr>
          <p:cNvPr id="163" name="Google Shape;163;p27"/>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DenseNet - </a:t>
            </a:r>
            <a:r>
              <a:rPr b="1" lang="en" sz="1200">
                <a:solidFill>
                  <a:schemeClr val="dk1"/>
                </a:solidFill>
              </a:rPr>
              <a:t>Dense Blocks</a:t>
            </a:r>
            <a:endParaRPr b="1" sz="12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164" name="Google Shape;164;p27"/>
          <p:cNvGraphicFramePr/>
          <p:nvPr/>
        </p:nvGraphicFramePr>
        <p:xfrm>
          <a:off x="423363" y="1073150"/>
          <a:ext cx="3000000" cy="3000000"/>
        </p:xfrm>
        <a:graphic>
          <a:graphicData uri="http://schemas.openxmlformats.org/drawingml/2006/table">
            <a:tbl>
              <a:tblPr>
                <a:noFill/>
                <a:tableStyleId>{436B49D3-1F5F-47BC-BDFE-7404AC9E38C0}</a:tableStyleId>
              </a:tblPr>
              <a:tblGrid>
                <a:gridCol w="7977975"/>
              </a:tblGrid>
              <a:tr h="12700">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dense_block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nblocks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nb_filters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Construct a group of residual blocks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_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range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nblocks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residual_block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nb_filters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x</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residual_block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nb_filters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shortcut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 </a:t>
                      </a:r>
                      <a:r>
                        <a:rPr lang="en" sz="1000">
                          <a:solidFill>
                            <a:srgbClr val="455A64"/>
                          </a:solidFill>
                          <a:latin typeface="Consolas"/>
                          <a:ea typeface="Consolas"/>
                          <a:cs typeface="Consolas"/>
                          <a:sym typeface="Consolas"/>
                        </a:rPr>
                        <a:t># remember input tensor into residual block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Bottleneck convolution, expand filters by 4 (DenseNet-B)</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4</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nb_filters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BatchNormalization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3 x 3 convolution with padding=same to preserve same shape of feature maps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nb_filters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BatchNormalization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Concatenate the input (identity) with the output of the residual block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Concatenation (vs. merging) provides Feature Reuse between layers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concatenate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shortcut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x</a:t>
                      </a:r>
                      <a:endParaRPr sz="1000">
                        <a:solidFill>
                          <a:schemeClr val="dk1"/>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8"/>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DenseNets - Dense Blocks</a:t>
            </a:r>
            <a:endParaRPr>
              <a:solidFill>
                <a:srgbClr val="38761D"/>
              </a:solidFill>
            </a:endParaRPr>
          </a:p>
        </p:txBody>
      </p:sp>
      <p:pic>
        <p:nvPicPr>
          <p:cNvPr id="170" name="Google Shape;170;p28"/>
          <p:cNvPicPr preferRelativeResize="0"/>
          <p:nvPr/>
        </p:nvPicPr>
        <p:blipFill>
          <a:blip r:embed="rId3">
            <a:alphaModFix/>
          </a:blip>
          <a:stretch>
            <a:fillRect/>
          </a:stretch>
        </p:blipFill>
        <p:spPr>
          <a:xfrm>
            <a:off x="0" y="0"/>
            <a:ext cx="1466275" cy="730575"/>
          </a:xfrm>
          <a:prstGeom prst="rect">
            <a:avLst/>
          </a:prstGeom>
          <a:noFill/>
          <a:ln>
            <a:noFill/>
          </a:ln>
        </p:spPr>
      </p:pic>
      <p:sp>
        <p:nvSpPr>
          <p:cNvPr id="171" name="Google Shape;171;p28"/>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DenseNet - Building the Neural Network Architecture</a:t>
            </a:r>
            <a:endParaRPr i="1"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172" name="Google Shape;172;p28"/>
          <p:cNvGraphicFramePr/>
          <p:nvPr/>
        </p:nvGraphicFramePr>
        <p:xfrm>
          <a:off x="423363" y="1073150"/>
          <a:ext cx="3000000" cy="3000000"/>
        </p:xfrm>
        <a:graphic>
          <a:graphicData uri="http://schemas.openxmlformats.org/drawingml/2006/table">
            <a:tbl>
              <a:tblPr>
                <a:noFill/>
                <a:tableStyleId>{436B49D3-1F5F-47BC-BDFE-7404AC9E38C0}</a:tableStyleId>
              </a:tblPr>
              <a:tblGrid>
                <a:gridCol w="7977975"/>
              </a:tblGrid>
              <a:tr h="1270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trans_block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reduce_by</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Reduce (compression) the number of feature maps (DenseNet-C)</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shape[n] returns a class object. We use int() to cast it into the dimension size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nb_filters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int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int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reduce_by </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Bottleneck convolution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nb_filters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BatchNormalization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Use mean value (average) instead of max value sampling when pooling</a:t>
                      </a: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reduce by 75%</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AveragePooling2D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x</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 OMITTED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the dense blocks and interceding transition blocks</a:t>
                      </a:r>
                      <a:endParaRPr sz="10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nb_filters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32</a:t>
                      </a:r>
                      <a:endParaRPr sz="10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nblocks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blocks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dense_block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nblocks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nb_fi</a:t>
                      </a:r>
                      <a:r>
                        <a:rPr lang="en" sz="1000">
                          <a:solidFill>
                            <a:schemeClr val="dk1"/>
                          </a:solidFill>
                          <a:latin typeface="Consolas"/>
                          <a:ea typeface="Consolas"/>
                          <a:cs typeface="Consolas"/>
                          <a:sym typeface="Consolas"/>
                        </a:rPr>
                        <a:t>lters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trans_block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0.5</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the last dense block w/o a following transition block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dense_block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last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nb_filters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 … OMITTED ...</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9"/>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DenseNet121 vs ResNetX50</a:t>
            </a:r>
            <a:endParaRPr>
              <a:solidFill>
                <a:srgbClr val="38761D"/>
              </a:solidFill>
            </a:endParaRPr>
          </a:p>
        </p:txBody>
      </p:sp>
      <p:pic>
        <p:nvPicPr>
          <p:cNvPr id="178" name="Google Shape;178;p29"/>
          <p:cNvPicPr preferRelativeResize="0"/>
          <p:nvPr/>
        </p:nvPicPr>
        <p:blipFill>
          <a:blip r:embed="rId3">
            <a:alphaModFix/>
          </a:blip>
          <a:stretch>
            <a:fillRect/>
          </a:stretch>
        </p:blipFill>
        <p:spPr>
          <a:xfrm>
            <a:off x="0" y="0"/>
            <a:ext cx="1466275" cy="730575"/>
          </a:xfrm>
          <a:prstGeom prst="rect">
            <a:avLst/>
          </a:prstGeom>
          <a:noFill/>
          <a:ln>
            <a:noFill/>
          </a:ln>
        </p:spPr>
      </p:pic>
      <p:sp>
        <p:nvSpPr>
          <p:cNvPr id="179" name="Google Shape;179;p29"/>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Comparing Complexity</a:t>
            </a:r>
            <a:endParaRPr i="1"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Below is the ending of the </a:t>
            </a:r>
            <a:r>
              <a:rPr lang="en" sz="1200">
                <a:solidFill>
                  <a:srgbClr val="0D904F"/>
                </a:solidFill>
                <a:latin typeface="Consolas"/>
                <a:ea typeface="Consolas"/>
                <a:cs typeface="Consolas"/>
                <a:sym typeface="Consolas"/>
              </a:rPr>
              <a:t>summary()</a:t>
            </a:r>
            <a:r>
              <a:rPr lang="en" sz="1200">
                <a:solidFill>
                  <a:schemeClr val="dk1"/>
                </a:solidFill>
              </a:rPr>
              <a:t> output. Note how the number of trainable parameters in this 121 layer DenseNet architecture is half of that of a 50 layer ResNeXt architecture.</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In summary, this means that: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rgbClr val="0000FF"/>
              </a:buClr>
              <a:buSzPts val="1200"/>
              <a:buAutoNum type="arabicPeriod"/>
            </a:pPr>
            <a:r>
              <a:rPr b="1" lang="en" sz="1200">
                <a:solidFill>
                  <a:srgbClr val="0000FF"/>
                </a:solidFill>
              </a:rPr>
              <a:t>With ½ of the number of parameters we can train roughly in ½ of the time.</a:t>
            </a:r>
            <a:endParaRPr b="1" sz="1200">
              <a:solidFill>
                <a:srgbClr val="0000FF"/>
              </a:solidFill>
            </a:endParaRPr>
          </a:p>
          <a:p>
            <a:pPr indent="-304800" lvl="0" marL="457200" rtl="0" algn="l">
              <a:lnSpc>
                <a:spcPct val="115000"/>
              </a:lnSpc>
              <a:spcBef>
                <a:spcPts val="0"/>
              </a:spcBef>
              <a:spcAft>
                <a:spcPts val="0"/>
              </a:spcAft>
              <a:buClr>
                <a:srgbClr val="0000FF"/>
              </a:buClr>
              <a:buSzPts val="1200"/>
              <a:buAutoNum type="arabicPeriod"/>
            </a:pPr>
            <a:r>
              <a:rPr b="1" lang="en" sz="1200">
                <a:solidFill>
                  <a:srgbClr val="0000FF"/>
                </a:solidFill>
              </a:rPr>
              <a:t>With more than double the number of layers (121 vs 50) we can train for more accurate results</a:t>
            </a:r>
            <a:endParaRPr b="1" sz="1200">
              <a:solidFill>
                <a:srgbClr val="0000FF"/>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180" name="Google Shape;180;p29"/>
          <p:cNvGraphicFramePr/>
          <p:nvPr/>
        </p:nvGraphicFramePr>
        <p:xfrm>
          <a:off x="515575" y="2114200"/>
          <a:ext cx="3000000" cy="3000000"/>
        </p:xfrm>
        <a:graphic>
          <a:graphicData uri="http://schemas.openxmlformats.org/drawingml/2006/table">
            <a:tbl>
              <a:tblPr>
                <a:noFill/>
                <a:tableStyleId>{436B49D3-1F5F-47BC-BDFE-7404AC9E38C0}</a:tableStyleId>
              </a:tblPr>
              <a:tblGrid>
                <a:gridCol w="7977975"/>
              </a:tblGrid>
              <a:tr h="12700">
                <a:tc>
                  <a:txBody>
                    <a:bodyPr/>
                    <a:lstStyle/>
                    <a:p>
                      <a:pPr indent="0" lvl="0" marL="0" rtl="0" algn="l">
                        <a:lnSpc>
                          <a:spcPct val="115000"/>
                        </a:lnSpc>
                        <a:spcBef>
                          <a:spcPts val="0"/>
                        </a:spcBef>
                        <a:spcAft>
                          <a:spcPts val="0"/>
                        </a:spcAft>
                        <a:buNone/>
                      </a:pPr>
                      <a:r>
                        <a:rPr lang="en" sz="1000">
                          <a:solidFill>
                            <a:srgbClr val="3367D6"/>
                          </a:solidFill>
                          <a:latin typeface="Consolas"/>
                          <a:ea typeface="Consolas"/>
                          <a:cs typeface="Consolas"/>
                          <a:sym typeface="Consolas"/>
                        </a:rPr>
                        <a:t>Total</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params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7</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946</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408</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3367D6"/>
                          </a:solidFill>
                          <a:latin typeface="Consolas"/>
                          <a:ea typeface="Consolas"/>
                          <a:cs typeface="Consolas"/>
                          <a:sym typeface="Consolas"/>
                        </a:rPr>
                        <a:t>Trainable</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params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7</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925</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928</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3367D6"/>
                          </a:solidFill>
                          <a:latin typeface="Consolas"/>
                          <a:ea typeface="Consolas"/>
                          <a:cs typeface="Consolas"/>
                          <a:sym typeface="Consolas"/>
                        </a:rPr>
                        <a:t>Non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trainable </a:t>
                      </a:r>
                      <a:r>
                        <a:rPr lang="en" sz="1000">
                          <a:solidFill>
                            <a:srgbClr val="9C27B0"/>
                          </a:solidFill>
                          <a:latin typeface="Consolas"/>
                          <a:ea typeface="Consolas"/>
                          <a:cs typeface="Consolas"/>
                          <a:sym typeface="Consolas"/>
                        </a:rPr>
                        <a:t>params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20</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480</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0"/>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Xception</a:t>
            </a:r>
            <a:endParaRPr>
              <a:solidFill>
                <a:srgbClr val="38761D"/>
              </a:solidFill>
            </a:endParaRPr>
          </a:p>
        </p:txBody>
      </p:sp>
      <p:pic>
        <p:nvPicPr>
          <p:cNvPr id="186" name="Google Shape;186;p30"/>
          <p:cNvPicPr preferRelativeResize="0"/>
          <p:nvPr/>
        </p:nvPicPr>
        <p:blipFill>
          <a:blip r:embed="rId3">
            <a:alphaModFix/>
          </a:blip>
          <a:stretch>
            <a:fillRect/>
          </a:stretch>
        </p:blipFill>
        <p:spPr>
          <a:xfrm>
            <a:off x="0" y="0"/>
            <a:ext cx="1466275" cy="730575"/>
          </a:xfrm>
          <a:prstGeom prst="rect">
            <a:avLst/>
          </a:prstGeom>
          <a:noFill/>
          <a:ln>
            <a:noFill/>
          </a:ln>
        </p:spPr>
      </p:pic>
      <p:sp>
        <p:nvSpPr>
          <p:cNvPr id="187" name="Google Shape;187;p30"/>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Xception</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The Xception (Extreme Inception) architecture was introduced by Google in 2017 as a further improvement over the Inception v3 architecture. In this architecture </a:t>
            </a:r>
            <a:r>
              <a:rPr b="1" lang="en" sz="1200">
                <a:solidFill>
                  <a:srgbClr val="0000FF"/>
                </a:solidFill>
              </a:rPr>
              <a:t>the factorization of a convolution into a spatial separable convolution in an inception module is replaced with a depthwise separable convolution</a:t>
            </a:r>
            <a:r>
              <a:rPr lang="en" sz="1200">
                <a:solidFill>
                  <a:schemeClr val="dk1"/>
                </a:solidFill>
              </a:rPr>
              <a:t>.</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1"/>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Xception</a:t>
            </a:r>
            <a:endParaRPr>
              <a:solidFill>
                <a:srgbClr val="38761D"/>
              </a:solidFill>
            </a:endParaRPr>
          </a:p>
        </p:txBody>
      </p:sp>
      <p:pic>
        <p:nvPicPr>
          <p:cNvPr id="193" name="Google Shape;193;p31"/>
          <p:cNvPicPr preferRelativeResize="0"/>
          <p:nvPr/>
        </p:nvPicPr>
        <p:blipFill>
          <a:blip r:embed="rId3">
            <a:alphaModFix/>
          </a:blip>
          <a:stretch>
            <a:fillRect/>
          </a:stretch>
        </p:blipFill>
        <p:spPr>
          <a:xfrm>
            <a:off x="0" y="0"/>
            <a:ext cx="1466275" cy="730575"/>
          </a:xfrm>
          <a:prstGeom prst="rect">
            <a:avLst/>
          </a:prstGeom>
          <a:noFill/>
          <a:ln>
            <a:noFill/>
          </a:ln>
        </p:spPr>
      </p:pic>
      <p:sp>
        <p:nvSpPr>
          <p:cNvPr id="194" name="Google Shape;194;p31"/>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Normal Convolution</a:t>
            </a:r>
            <a:endParaRPr b="1" sz="1350">
              <a:solidFill>
                <a:schemeClr val="dk1"/>
              </a:solidFill>
            </a:endParaRPr>
          </a:p>
          <a:p>
            <a:pPr indent="0" lvl="0" marL="0" rtl="0" algn="l">
              <a:lnSpc>
                <a:spcPct val="115000"/>
              </a:lnSpc>
              <a:spcBef>
                <a:spcPts val="1100"/>
              </a:spcBef>
              <a:spcAft>
                <a:spcPts val="0"/>
              </a:spcAft>
              <a:buNone/>
            </a:pPr>
            <a:r>
              <a:rPr lang="en" sz="1200">
                <a:solidFill>
                  <a:schemeClr val="dk1"/>
                </a:solidFill>
              </a:rPr>
              <a:t>In a normal convolution, the kernel (e.g., 3 x 3) is applied across the height (H), width (W) and depth (D, channels). Each time the kernel is moved, the number of multiply operations equals the number of pixels as H x W x D.</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On an RGB image (3 channels) with a 3 x 3 kernel done across all 3 channels, one has </a:t>
            </a:r>
            <a:r>
              <a:rPr b="1" lang="en" sz="1200">
                <a:solidFill>
                  <a:srgbClr val="0000FF"/>
                </a:solidFill>
              </a:rPr>
              <a:t>3 x 3 x 3 = 27 multiply operations</a:t>
            </a:r>
            <a:r>
              <a:rPr lang="en" sz="1200">
                <a:solidFill>
                  <a:schemeClr val="dk1"/>
                </a:solidFill>
              </a:rPr>
              <a:t>, producing a N x M x 1 (e.g., 8 x 8 x 1) feature map (per kernel), where N and M are the resulting height and width of the feature map.</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195" name="Google Shape;195;p31"/>
          <p:cNvPicPr preferRelativeResize="0"/>
          <p:nvPr/>
        </p:nvPicPr>
        <p:blipFill>
          <a:blip r:embed="rId4">
            <a:alphaModFix/>
          </a:blip>
          <a:stretch>
            <a:fillRect/>
          </a:stretch>
        </p:blipFill>
        <p:spPr>
          <a:xfrm>
            <a:off x="2406038" y="2571750"/>
            <a:ext cx="4638675" cy="2257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3D85C6"/>
                </a:solidFill>
              </a:rPr>
              <a:t>Idiomatic Programmer</a:t>
            </a:r>
            <a:br>
              <a:rPr lang="en">
                <a:solidFill>
                  <a:srgbClr val="3D85C6"/>
                </a:solidFill>
              </a:rPr>
            </a:br>
            <a:r>
              <a:rPr lang="en">
                <a:solidFill>
                  <a:srgbClr val="3D85C6"/>
                </a:solidFill>
              </a:rPr>
              <a:t>Learning Keras</a:t>
            </a:r>
            <a:endParaRPr>
              <a:solidFill>
                <a:srgbClr val="3D85C6"/>
              </a:solidFill>
            </a:endParaRPr>
          </a:p>
        </p:txBody>
      </p:sp>
      <p:sp>
        <p:nvSpPr>
          <p:cNvPr id="64" name="Google Shape;64;p14"/>
          <p:cNvSpPr txBox="1"/>
          <p:nvPr>
            <p:ph idx="1" type="subTitle"/>
          </p:nvPr>
        </p:nvSpPr>
        <p:spPr>
          <a:xfrm>
            <a:off x="125225" y="2834125"/>
            <a:ext cx="8832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38761D"/>
                </a:solidFill>
              </a:rPr>
              <a:t>Repo: github.com/GoogleCloudPlatform/keras-idiomatic-programmer</a:t>
            </a:r>
            <a:br>
              <a:rPr lang="en" sz="2400">
                <a:solidFill>
                  <a:srgbClr val="38761D"/>
                </a:solidFill>
              </a:rPr>
            </a:br>
            <a:endParaRPr sz="2400" u="sng">
              <a:solidFill>
                <a:srgbClr val="38761D"/>
              </a:solidFill>
            </a:endParaRPr>
          </a:p>
          <a:p>
            <a:pPr indent="0" lvl="0" marL="0" rtl="0" algn="ctr">
              <a:spcBef>
                <a:spcPts val="0"/>
              </a:spcBef>
              <a:spcAft>
                <a:spcPts val="0"/>
              </a:spcAft>
              <a:buNone/>
            </a:pPr>
            <a:r>
              <a:rPr lang="en" sz="2400">
                <a:solidFill>
                  <a:srgbClr val="38761D"/>
                </a:solidFill>
              </a:rPr>
              <a:t>Workshops, Handbooks, and Model Zoo</a:t>
            </a:r>
            <a:endParaRPr sz="2400">
              <a:solidFill>
                <a:srgbClr val="38761D"/>
              </a:solidFill>
            </a:endParaRPr>
          </a:p>
          <a:p>
            <a:pPr indent="0" lvl="0" marL="0" rtl="0" algn="l">
              <a:spcBef>
                <a:spcPts val="0"/>
              </a:spcBef>
              <a:spcAft>
                <a:spcPts val="0"/>
              </a:spcAft>
              <a:buNone/>
            </a:pPr>
            <a:r>
              <a:t/>
            </a:r>
            <a:endParaRPr sz="2400">
              <a:solidFill>
                <a:srgbClr val="38761D"/>
              </a:solidFill>
            </a:endParaRPr>
          </a:p>
        </p:txBody>
      </p:sp>
      <p:pic>
        <p:nvPicPr>
          <p:cNvPr id="65" name="Google Shape;65;p14"/>
          <p:cNvPicPr preferRelativeResize="0"/>
          <p:nvPr/>
        </p:nvPicPr>
        <p:blipFill>
          <a:blip r:embed="rId3">
            <a:alphaModFix/>
          </a:blip>
          <a:stretch>
            <a:fillRect/>
          </a:stretch>
        </p:blipFill>
        <p:spPr>
          <a:xfrm>
            <a:off x="0" y="0"/>
            <a:ext cx="1827825" cy="910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2"/>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Xception</a:t>
            </a:r>
            <a:endParaRPr>
              <a:solidFill>
                <a:srgbClr val="38761D"/>
              </a:solidFill>
            </a:endParaRPr>
          </a:p>
        </p:txBody>
      </p:sp>
      <p:pic>
        <p:nvPicPr>
          <p:cNvPr id="201" name="Google Shape;201;p32"/>
          <p:cNvPicPr preferRelativeResize="0"/>
          <p:nvPr/>
        </p:nvPicPr>
        <p:blipFill>
          <a:blip r:embed="rId3">
            <a:alphaModFix/>
          </a:blip>
          <a:stretch>
            <a:fillRect/>
          </a:stretch>
        </p:blipFill>
        <p:spPr>
          <a:xfrm>
            <a:off x="0" y="0"/>
            <a:ext cx="1466275" cy="730575"/>
          </a:xfrm>
          <a:prstGeom prst="rect">
            <a:avLst/>
          </a:prstGeom>
          <a:noFill/>
          <a:ln>
            <a:noFill/>
          </a:ln>
        </p:spPr>
      </p:pic>
      <p:sp>
        <p:nvSpPr>
          <p:cNvPr id="202" name="Google Shape;202;p32"/>
          <p:cNvSpPr txBox="1"/>
          <p:nvPr/>
        </p:nvSpPr>
        <p:spPr>
          <a:xfrm>
            <a:off x="423375" y="840600"/>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Normal Convolution (Multiple Filters)</a:t>
            </a:r>
            <a:endParaRPr b="1" sz="1350">
              <a:solidFill>
                <a:schemeClr val="dk1"/>
              </a:solidFill>
            </a:endParaRPr>
          </a:p>
          <a:p>
            <a:pPr indent="0" lvl="0" marL="0" rtl="0" algn="l">
              <a:lnSpc>
                <a:spcPct val="115000"/>
              </a:lnSpc>
              <a:spcBef>
                <a:spcPts val="1100"/>
              </a:spcBef>
              <a:spcAft>
                <a:spcPts val="0"/>
              </a:spcAft>
              <a:buNone/>
            </a:pPr>
            <a:r>
              <a:rPr lang="en" sz="1200">
                <a:solidFill>
                  <a:schemeClr val="dk1"/>
                </a:solidFill>
              </a:rPr>
              <a:t>If we specify 256 filters for the output of the convolution, we have 256 kernels to train. In the RGB example using </a:t>
            </a:r>
            <a:r>
              <a:rPr b="1" lang="en" sz="1200">
                <a:solidFill>
                  <a:srgbClr val="0000FF"/>
                </a:solidFill>
              </a:rPr>
              <a:t>256 3x3 kernels, we have 6,912 multiply operations</a:t>
            </a:r>
            <a:r>
              <a:rPr lang="en" sz="1200">
                <a:solidFill>
                  <a:schemeClr val="dk1"/>
                </a:solidFill>
              </a:rPr>
              <a:t> each time the kernels move.</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203" name="Google Shape;203;p32"/>
          <p:cNvPicPr preferRelativeResize="0"/>
          <p:nvPr/>
        </p:nvPicPr>
        <p:blipFill>
          <a:blip r:embed="rId4">
            <a:alphaModFix/>
          </a:blip>
          <a:stretch>
            <a:fillRect/>
          </a:stretch>
        </p:blipFill>
        <p:spPr>
          <a:xfrm>
            <a:off x="2347338" y="2069175"/>
            <a:ext cx="5495925" cy="2305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3"/>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Xception - Spatial Separable Convolution</a:t>
            </a:r>
            <a:endParaRPr>
              <a:solidFill>
                <a:srgbClr val="38761D"/>
              </a:solidFill>
            </a:endParaRPr>
          </a:p>
        </p:txBody>
      </p:sp>
      <p:pic>
        <p:nvPicPr>
          <p:cNvPr id="209" name="Google Shape;209;p33"/>
          <p:cNvPicPr preferRelativeResize="0"/>
          <p:nvPr/>
        </p:nvPicPr>
        <p:blipFill>
          <a:blip r:embed="rId3">
            <a:alphaModFix/>
          </a:blip>
          <a:stretch>
            <a:fillRect/>
          </a:stretch>
        </p:blipFill>
        <p:spPr>
          <a:xfrm>
            <a:off x="0" y="0"/>
            <a:ext cx="1466275" cy="730575"/>
          </a:xfrm>
          <a:prstGeom prst="rect">
            <a:avLst/>
          </a:prstGeom>
          <a:noFill/>
          <a:ln>
            <a:noFill/>
          </a:ln>
        </p:spPr>
      </p:pic>
      <p:sp>
        <p:nvSpPr>
          <p:cNvPr id="210" name="Google Shape;210;p33"/>
          <p:cNvSpPr txBox="1"/>
          <p:nvPr/>
        </p:nvSpPr>
        <p:spPr>
          <a:xfrm>
            <a:off x="423375" y="840600"/>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chemeClr val="dk1"/>
                </a:solidFill>
              </a:rPr>
              <a:t>Spatial Separable Convolution</a:t>
            </a:r>
            <a:endParaRPr b="1"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A </a:t>
            </a:r>
            <a:r>
              <a:rPr b="1" lang="en" sz="1200">
                <a:solidFill>
                  <a:srgbClr val="0000FF"/>
                </a:solidFill>
              </a:rPr>
              <a:t>spatial separable convolution factors a 2D kernel (e.g., 3x3) into two smaller 1D kernels</a:t>
            </a:r>
            <a:r>
              <a:rPr lang="en" sz="1200">
                <a:solidFill>
                  <a:schemeClr val="dk1"/>
                </a:solidFill>
              </a:rPr>
              <a:t>. Representing the 2D kernel as H x W, then the factored two smaller 1D kernels would be H x 1 and 1 x W. It </a:t>
            </a:r>
            <a:r>
              <a:rPr b="1" lang="en" sz="1200">
                <a:solidFill>
                  <a:srgbClr val="0000FF"/>
                </a:solidFill>
              </a:rPr>
              <a:t>lowers the total number of computations by 1/3</a:t>
            </a:r>
            <a:r>
              <a:rPr lang="en" sz="1200">
                <a:solidFill>
                  <a:schemeClr val="dk1"/>
                </a:solidFill>
              </a:rPr>
              <a:t>.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In the same RGB example with a factored 3 x 3 kernel</a:t>
            </a:r>
            <a:r>
              <a:rPr b="1" lang="en" sz="1200">
                <a:solidFill>
                  <a:srgbClr val="0000FF"/>
                </a:solidFill>
              </a:rPr>
              <a:t>, a spatial separable convolution would be (3 x 1 x 3) + (1 x 3 x 3) = 18 multiply operations</a:t>
            </a:r>
            <a:r>
              <a:rPr lang="en" sz="1200">
                <a:solidFill>
                  <a:schemeClr val="dk1"/>
                </a:solidFill>
              </a:rPr>
              <a:t> each time the kernel is moved (vs. 27 in a normal convolution)</a:t>
            </a:r>
            <a:endParaRPr sz="1200">
              <a:solidFill>
                <a:schemeClr val="dk1"/>
              </a:solidFill>
            </a:endParaRPr>
          </a:p>
          <a:p>
            <a:pPr indent="0" lvl="0" marL="0" rtl="0" algn="ctr">
              <a:lnSpc>
                <a:spcPct val="115000"/>
              </a:lnSpc>
              <a:spcBef>
                <a:spcPts val="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211" name="Google Shape;211;p33"/>
          <p:cNvPicPr preferRelativeResize="0"/>
          <p:nvPr/>
        </p:nvPicPr>
        <p:blipFill>
          <a:blip r:embed="rId4">
            <a:alphaModFix/>
          </a:blip>
          <a:stretch>
            <a:fillRect/>
          </a:stretch>
        </p:blipFill>
        <p:spPr>
          <a:xfrm>
            <a:off x="2377400" y="2810850"/>
            <a:ext cx="4762500" cy="2200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4"/>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Xception - Depthwise Separable Convolution</a:t>
            </a:r>
            <a:endParaRPr>
              <a:solidFill>
                <a:srgbClr val="38761D"/>
              </a:solidFill>
            </a:endParaRPr>
          </a:p>
        </p:txBody>
      </p:sp>
      <p:pic>
        <p:nvPicPr>
          <p:cNvPr id="217" name="Google Shape;217;p34"/>
          <p:cNvPicPr preferRelativeResize="0"/>
          <p:nvPr/>
        </p:nvPicPr>
        <p:blipFill>
          <a:blip r:embed="rId3">
            <a:alphaModFix/>
          </a:blip>
          <a:stretch>
            <a:fillRect/>
          </a:stretch>
        </p:blipFill>
        <p:spPr>
          <a:xfrm>
            <a:off x="0" y="0"/>
            <a:ext cx="1466275" cy="730575"/>
          </a:xfrm>
          <a:prstGeom prst="rect">
            <a:avLst/>
          </a:prstGeom>
          <a:noFill/>
          <a:ln>
            <a:noFill/>
          </a:ln>
        </p:spPr>
      </p:pic>
      <p:sp>
        <p:nvSpPr>
          <p:cNvPr id="218" name="Google Shape;218;p34"/>
          <p:cNvSpPr txBox="1"/>
          <p:nvPr/>
        </p:nvSpPr>
        <p:spPr>
          <a:xfrm>
            <a:off x="423375" y="840600"/>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Depthwise Separable Convolution</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A depthwise separable convolution is used where a convolution </a:t>
            </a:r>
            <a:r>
              <a:rPr b="1" lang="en" sz="1200">
                <a:solidFill>
                  <a:srgbClr val="0000FF"/>
                </a:solidFill>
              </a:rPr>
              <a:t>cannot be factored into a spatial separable convolution without representational loss</a:t>
            </a:r>
            <a:r>
              <a:rPr lang="en" sz="1200">
                <a:solidFill>
                  <a:schemeClr val="dk1"/>
                </a:solidFill>
              </a:rPr>
              <a:t>. A depthwise spatial convolution factors a 2D kernel into two 2D kernels, where the first is a depthwise convolution and the second is a pointwise convolution.</a:t>
            </a:r>
            <a:endParaRPr b="1"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ctr">
              <a:lnSpc>
                <a:spcPct val="115000"/>
              </a:lnSpc>
              <a:spcBef>
                <a:spcPts val="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5"/>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Xception - Depthwise Convolution</a:t>
            </a:r>
            <a:endParaRPr>
              <a:solidFill>
                <a:srgbClr val="38761D"/>
              </a:solidFill>
            </a:endParaRPr>
          </a:p>
        </p:txBody>
      </p:sp>
      <p:pic>
        <p:nvPicPr>
          <p:cNvPr id="224" name="Google Shape;224;p35"/>
          <p:cNvPicPr preferRelativeResize="0"/>
          <p:nvPr/>
        </p:nvPicPr>
        <p:blipFill>
          <a:blip r:embed="rId3">
            <a:alphaModFix/>
          </a:blip>
          <a:stretch>
            <a:fillRect/>
          </a:stretch>
        </p:blipFill>
        <p:spPr>
          <a:xfrm>
            <a:off x="0" y="0"/>
            <a:ext cx="1466275" cy="730575"/>
          </a:xfrm>
          <a:prstGeom prst="rect">
            <a:avLst/>
          </a:prstGeom>
          <a:noFill/>
          <a:ln>
            <a:noFill/>
          </a:ln>
        </p:spPr>
      </p:pic>
      <p:sp>
        <p:nvSpPr>
          <p:cNvPr id="225" name="Google Shape;225;p35"/>
          <p:cNvSpPr txBox="1"/>
          <p:nvPr/>
        </p:nvSpPr>
        <p:spPr>
          <a:xfrm>
            <a:off x="423375" y="840600"/>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Depthwise Convolution</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In a </a:t>
            </a:r>
            <a:r>
              <a:rPr b="1" lang="en" sz="1200">
                <a:solidFill>
                  <a:srgbClr val="0000FF"/>
                </a:solidFill>
              </a:rPr>
              <a:t>depthwise convolution the kernel is split into single H x W x 1 kernels,</a:t>
            </a:r>
            <a:r>
              <a:rPr lang="en" sz="1200">
                <a:solidFill>
                  <a:schemeClr val="dk1"/>
                </a:solidFill>
              </a:rPr>
              <a:t> one per channel, and where each kernel operates on a single channel instead across all channels.</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In the RGB example using a 3x3 kernel, a </a:t>
            </a:r>
            <a:r>
              <a:rPr lang="en" sz="1200">
                <a:solidFill>
                  <a:schemeClr val="dk1"/>
                </a:solidFill>
              </a:rPr>
              <a:t>depthwise convolution would be three 3x3x1 kernels</a:t>
            </a:r>
            <a:r>
              <a:rPr lang="en" sz="1200">
                <a:solidFill>
                  <a:schemeClr val="dk1"/>
                </a:solidFill>
              </a:rPr>
              <a:t>. While the </a:t>
            </a:r>
            <a:r>
              <a:rPr b="1" lang="en" sz="1200">
                <a:solidFill>
                  <a:srgbClr val="0000FF"/>
                </a:solidFill>
              </a:rPr>
              <a:t>number of multiply operations as the kernel is moved is the same as the normal convolution (e.g., 27 for 3x3 on three channels), the output is a D depth feature map instead of a 2D (depth=1) feature map</a:t>
            </a:r>
            <a:r>
              <a:rPr lang="en" sz="1200">
                <a:solidFill>
                  <a:schemeClr val="dk1"/>
                </a:solidFill>
              </a:rPr>
              <a:t>.</a:t>
            </a:r>
            <a:endParaRPr sz="1200">
              <a:solidFill>
                <a:schemeClr val="dk1"/>
              </a:solidFill>
            </a:endParaRPr>
          </a:p>
          <a:p>
            <a:pPr indent="0" lvl="0" marL="0" rtl="0" algn="ctr">
              <a:lnSpc>
                <a:spcPct val="115000"/>
              </a:lnSpc>
              <a:spcBef>
                <a:spcPts val="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226" name="Google Shape;226;p35"/>
          <p:cNvPicPr preferRelativeResize="0"/>
          <p:nvPr/>
        </p:nvPicPr>
        <p:blipFill>
          <a:blip r:embed="rId4">
            <a:alphaModFix/>
          </a:blip>
          <a:stretch>
            <a:fillRect/>
          </a:stretch>
        </p:blipFill>
        <p:spPr>
          <a:xfrm>
            <a:off x="2213650" y="2571750"/>
            <a:ext cx="5143500" cy="2438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6"/>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Xception - Pointwise Convolution</a:t>
            </a:r>
            <a:endParaRPr>
              <a:solidFill>
                <a:srgbClr val="38761D"/>
              </a:solidFill>
            </a:endParaRPr>
          </a:p>
        </p:txBody>
      </p:sp>
      <p:pic>
        <p:nvPicPr>
          <p:cNvPr id="232" name="Google Shape;232;p36"/>
          <p:cNvPicPr preferRelativeResize="0"/>
          <p:nvPr/>
        </p:nvPicPr>
        <p:blipFill>
          <a:blip r:embed="rId3">
            <a:alphaModFix/>
          </a:blip>
          <a:stretch>
            <a:fillRect/>
          </a:stretch>
        </p:blipFill>
        <p:spPr>
          <a:xfrm>
            <a:off x="0" y="0"/>
            <a:ext cx="1466275" cy="730575"/>
          </a:xfrm>
          <a:prstGeom prst="rect">
            <a:avLst/>
          </a:prstGeom>
          <a:noFill/>
          <a:ln>
            <a:noFill/>
          </a:ln>
        </p:spPr>
      </p:pic>
      <p:sp>
        <p:nvSpPr>
          <p:cNvPr id="233" name="Google Shape;233;p36"/>
          <p:cNvSpPr txBox="1"/>
          <p:nvPr/>
        </p:nvSpPr>
        <p:spPr>
          <a:xfrm>
            <a:off x="423375" y="840600"/>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2200"/>
              </a:spcBef>
              <a:spcAft>
                <a:spcPts val="0"/>
              </a:spcAft>
              <a:buClr>
                <a:schemeClr val="dk1"/>
              </a:buClr>
              <a:buSzPts val="1100"/>
              <a:buFont typeface="Arial"/>
              <a:buNone/>
            </a:pPr>
            <a:r>
              <a:rPr b="1" lang="en" sz="1200">
                <a:solidFill>
                  <a:schemeClr val="dk1"/>
                </a:solidFill>
              </a:rPr>
              <a:t>Pointwise Convolution</a:t>
            </a:r>
            <a:endParaRPr b="1"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The </a:t>
            </a:r>
            <a:r>
              <a:rPr b="1" lang="en" sz="1200">
                <a:solidFill>
                  <a:srgbClr val="0000FF"/>
                </a:solidFill>
              </a:rPr>
              <a:t>output from a depthwise convolution is then passed as the input to a pointwise convolution</a:t>
            </a:r>
            <a:r>
              <a:rPr lang="en" sz="1200">
                <a:solidFill>
                  <a:schemeClr val="dk1"/>
                </a:solidFill>
              </a:rPr>
              <a:t>, which forms a depthwise separable convolution. The pointwise convolution is used to combine the outputs of the depthwise convolution and expand the number of feature maps to match the specified number of filters (feature maps).</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A pointwise convolution has a 1x1xD (number of channels).</a:t>
            </a:r>
            <a:r>
              <a:rPr b="1" lang="en" sz="1200">
                <a:solidFill>
                  <a:srgbClr val="0000FF"/>
                </a:solidFill>
              </a:rPr>
              <a:t> It will iterate through each pixel producing a N x M x 1 feature map, which replaces the N x M x D feature map</a:t>
            </a:r>
            <a:r>
              <a:rPr lang="en" sz="1200">
                <a:solidFill>
                  <a:schemeClr val="dk1"/>
                </a:solidFill>
              </a:rPr>
              <a:t>.</a:t>
            </a:r>
            <a:endParaRPr sz="1200">
              <a:solidFill>
                <a:schemeClr val="dk1"/>
              </a:solidFill>
            </a:endParaRPr>
          </a:p>
          <a:p>
            <a:pPr indent="0" lvl="0" marL="0" rtl="0" algn="ctr">
              <a:lnSpc>
                <a:spcPct val="115000"/>
              </a:lnSpc>
              <a:spcBef>
                <a:spcPts val="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234" name="Google Shape;234;p36"/>
          <p:cNvPicPr preferRelativeResize="0"/>
          <p:nvPr/>
        </p:nvPicPr>
        <p:blipFill>
          <a:blip r:embed="rId4">
            <a:alphaModFix/>
          </a:blip>
          <a:stretch>
            <a:fillRect/>
          </a:stretch>
        </p:blipFill>
        <p:spPr>
          <a:xfrm>
            <a:off x="2194400" y="2859000"/>
            <a:ext cx="4543425" cy="2152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7"/>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Xception - Depthwise Separable Convolution</a:t>
            </a:r>
            <a:endParaRPr>
              <a:solidFill>
                <a:srgbClr val="38761D"/>
              </a:solidFill>
            </a:endParaRPr>
          </a:p>
        </p:txBody>
      </p:sp>
      <p:pic>
        <p:nvPicPr>
          <p:cNvPr id="240" name="Google Shape;240;p37"/>
          <p:cNvPicPr preferRelativeResize="0"/>
          <p:nvPr/>
        </p:nvPicPr>
        <p:blipFill>
          <a:blip r:embed="rId3">
            <a:alphaModFix/>
          </a:blip>
          <a:stretch>
            <a:fillRect/>
          </a:stretch>
        </p:blipFill>
        <p:spPr>
          <a:xfrm>
            <a:off x="0" y="0"/>
            <a:ext cx="1466275" cy="730575"/>
          </a:xfrm>
          <a:prstGeom prst="rect">
            <a:avLst/>
          </a:prstGeom>
          <a:noFill/>
          <a:ln>
            <a:noFill/>
          </a:ln>
        </p:spPr>
      </p:pic>
      <p:sp>
        <p:nvSpPr>
          <p:cNvPr id="241" name="Google Shape;241;p37"/>
          <p:cNvSpPr txBox="1"/>
          <p:nvPr/>
        </p:nvSpPr>
        <p:spPr>
          <a:xfrm>
            <a:off x="423375" y="840600"/>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2200"/>
              </a:spcBef>
              <a:spcAft>
                <a:spcPts val="0"/>
              </a:spcAft>
              <a:buNone/>
            </a:pPr>
            <a:r>
              <a:rPr b="1" lang="en" sz="1200">
                <a:solidFill>
                  <a:schemeClr val="dk1"/>
                </a:solidFill>
              </a:rPr>
              <a:t>Computational Complexity</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In the pointwise convolution we use 1x1xD kernels, one for each output. As in the early example, of our output is 256 filters (feature maps), we will use 256 1x1xD kernels.</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In the RGB example using a 3x3x3 kernel for the depthwise convolution, we have 27 multiply operations each time the kernel moves. This would be followed by a 1x1x3x256 (where 256 is the number of outputted filters) which is 768. The total number of multiply operations would be:</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304800" lvl="0" marL="2743200" rtl="0" algn="l">
              <a:lnSpc>
                <a:spcPct val="115000"/>
              </a:lnSpc>
              <a:spcBef>
                <a:spcPts val="1100"/>
              </a:spcBef>
              <a:spcAft>
                <a:spcPts val="0"/>
              </a:spcAft>
              <a:buClr>
                <a:srgbClr val="0000FF"/>
              </a:buClr>
              <a:buSzPts val="1200"/>
              <a:buChar char="●"/>
            </a:pPr>
            <a:r>
              <a:rPr b="1" lang="en" sz="1200">
                <a:solidFill>
                  <a:srgbClr val="0000FF"/>
                </a:solidFill>
              </a:rPr>
              <a:t>Normal Convolution: 6912</a:t>
            </a:r>
            <a:endParaRPr b="1" sz="1200">
              <a:solidFill>
                <a:srgbClr val="0000FF"/>
              </a:solidFill>
            </a:endParaRPr>
          </a:p>
          <a:p>
            <a:pPr indent="-304800" lvl="0" marL="2743200" rtl="0" algn="l">
              <a:lnSpc>
                <a:spcPct val="115000"/>
              </a:lnSpc>
              <a:spcBef>
                <a:spcPts val="0"/>
              </a:spcBef>
              <a:spcAft>
                <a:spcPts val="0"/>
              </a:spcAft>
              <a:buClr>
                <a:srgbClr val="0000FF"/>
              </a:buClr>
              <a:buSzPts val="1200"/>
              <a:buChar char="●"/>
            </a:pPr>
            <a:r>
              <a:rPr b="1" lang="en" sz="1200">
                <a:solidFill>
                  <a:srgbClr val="0000FF"/>
                </a:solidFill>
              </a:rPr>
              <a:t>Spatial Separable Convolution: 4608</a:t>
            </a:r>
            <a:endParaRPr b="1" sz="1200">
              <a:solidFill>
                <a:srgbClr val="0000FF"/>
              </a:solidFill>
            </a:endParaRPr>
          </a:p>
          <a:p>
            <a:pPr indent="-304800" lvl="0" marL="2743200" rtl="0" algn="l">
              <a:lnSpc>
                <a:spcPct val="115000"/>
              </a:lnSpc>
              <a:spcBef>
                <a:spcPts val="0"/>
              </a:spcBef>
              <a:spcAft>
                <a:spcPts val="0"/>
              </a:spcAft>
              <a:buClr>
                <a:srgbClr val="0000FF"/>
              </a:buClr>
              <a:buSzPts val="1200"/>
              <a:buChar char="●"/>
            </a:pPr>
            <a:r>
              <a:rPr b="1" lang="en" sz="1200">
                <a:solidFill>
                  <a:srgbClr val="0000FF"/>
                </a:solidFill>
              </a:rPr>
              <a:t>Depthwise Separable Convolution: 795</a:t>
            </a:r>
            <a:endParaRPr b="1" sz="1200">
              <a:solidFill>
                <a:srgbClr val="0000FF"/>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ctr">
              <a:lnSpc>
                <a:spcPct val="115000"/>
              </a:lnSpc>
              <a:spcBef>
                <a:spcPts val="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8"/>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Xception - Architecture</a:t>
            </a:r>
            <a:endParaRPr>
              <a:solidFill>
                <a:srgbClr val="38761D"/>
              </a:solidFill>
            </a:endParaRPr>
          </a:p>
        </p:txBody>
      </p:sp>
      <p:pic>
        <p:nvPicPr>
          <p:cNvPr id="247" name="Google Shape;247;p38"/>
          <p:cNvPicPr preferRelativeResize="0"/>
          <p:nvPr/>
        </p:nvPicPr>
        <p:blipFill>
          <a:blip r:embed="rId3">
            <a:alphaModFix/>
          </a:blip>
          <a:stretch>
            <a:fillRect/>
          </a:stretch>
        </p:blipFill>
        <p:spPr>
          <a:xfrm>
            <a:off x="0" y="0"/>
            <a:ext cx="1466275" cy="730575"/>
          </a:xfrm>
          <a:prstGeom prst="rect">
            <a:avLst/>
          </a:prstGeom>
          <a:noFill/>
          <a:ln>
            <a:noFill/>
          </a:ln>
        </p:spPr>
      </p:pic>
      <p:sp>
        <p:nvSpPr>
          <p:cNvPr id="248" name="Google Shape;248;p38"/>
          <p:cNvSpPr txBox="1"/>
          <p:nvPr/>
        </p:nvSpPr>
        <p:spPr>
          <a:xfrm>
            <a:off x="423375" y="840600"/>
            <a:ext cx="8430600" cy="430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In the Xception architecture, the spatial separable convolutions in the inception module are replaced with a depthwise separable convolution, reducing computational complexity (number of multiply operations) by 83%.</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ctr">
              <a:lnSpc>
                <a:spcPct val="115000"/>
              </a:lnSpc>
              <a:spcBef>
                <a:spcPts val="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249" name="Google Shape;249;p38"/>
          <p:cNvPicPr preferRelativeResize="0"/>
          <p:nvPr/>
        </p:nvPicPr>
        <p:blipFill>
          <a:blip r:embed="rId4">
            <a:alphaModFix/>
          </a:blip>
          <a:stretch>
            <a:fillRect/>
          </a:stretch>
        </p:blipFill>
        <p:spPr>
          <a:xfrm>
            <a:off x="1568300" y="1490875"/>
            <a:ext cx="5164474" cy="35204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9"/>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Xception - Architecture</a:t>
            </a:r>
            <a:endParaRPr>
              <a:solidFill>
                <a:srgbClr val="38761D"/>
              </a:solidFill>
            </a:endParaRPr>
          </a:p>
        </p:txBody>
      </p:sp>
      <p:pic>
        <p:nvPicPr>
          <p:cNvPr id="255" name="Google Shape;255;p39"/>
          <p:cNvPicPr preferRelativeResize="0"/>
          <p:nvPr/>
        </p:nvPicPr>
        <p:blipFill>
          <a:blip r:embed="rId3">
            <a:alphaModFix/>
          </a:blip>
          <a:stretch>
            <a:fillRect/>
          </a:stretch>
        </p:blipFill>
        <p:spPr>
          <a:xfrm>
            <a:off x="0" y="0"/>
            <a:ext cx="1466275" cy="730575"/>
          </a:xfrm>
          <a:prstGeom prst="rect">
            <a:avLst/>
          </a:prstGeom>
          <a:noFill/>
          <a:ln>
            <a:noFill/>
          </a:ln>
        </p:spPr>
      </p:pic>
      <p:sp>
        <p:nvSpPr>
          <p:cNvPr id="256" name="Google Shape;256;p39"/>
          <p:cNvSpPr txBox="1"/>
          <p:nvPr/>
        </p:nvSpPr>
        <p:spPr>
          <a:xfrm>
            <a:off x="423375" y="840600"/>
            <a:ext cx="8430600" cy="430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200">
                <a:solidFill>
                  <a:schemeClr val="dk1"/>
                </a:solidFill>
              </a:rPr>
              <a:t>Code snippet of a Keras implementation of a Depthwise Separable Convolution followed by a Pooling and Strided Convolution.</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ctr">
              <a:lnSpc>
                <a:spcPct val="115000"/>
              </a:lnSpc>
              <a:spcBef>
                <a:spcPts val="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57" name="Google Shape;257;p39"/>
          <p:cNvGraphicFramePr/>
          <p:nvPr/>
        </p:nvGraphicFramePr>
        <p:xfrm>
          <a:off x="423363" y="1535500"/>
          <a:ext cx="3000000" cy="3000000"/>
        </p:xfrm>
        <a:graphic>
          <a:graphicData uri="http://schemas.openxmlformats.org/drawingml/2006/table">
            <a:tbl>
              <a:tblPr>
                <a:noFill/>
                <a:tableStyleId>{436B49D3-1F5F-47BC-BDFE-7404AC9E38C0}</a:tableStyleId>
              </a:tblPr>
              <a:tblGrid>
                <a:gridCol w="7977975"/>
              </a:tblGrid>
              <a:tr h="12700">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shortcut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First Depthwise Separable Convolution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SeparableConv2D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728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BatchNormalization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Second Depthwise Separable Convolution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SeparableConv2D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1024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BatchNormalization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Create pooled feature maps, reduce size by 75%</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Add strided convolution to identity link to double number of filters to</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match output of residual block for the add operation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shortcut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1024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shortcut</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shortcut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BatchNormalization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shortcut</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shortcut</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0"/>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Advanced</a:t>
            </a:r>
            <a:r>
              <a:rPr lang="en">
                <a:solidFill>
                  <a:srgbClr val="38761D"/>
                </a:solidFill>
              </a:rPr>
              <a:t> CNN - Code Lab #4</a:t>
            </a:r>
            <a:endParaRPr>
              <a:solidFill>
                <a:srgbClr val="38761D"/>
              </a:solidFill>
            </a:endParaRPr>
          </a:p>
        </p:txBody>
      </p:sp>
      <p:pic>
        <p:nvPicPr>
          <p:cNvPr id="263" name="Google Shape;263;p40"/>
          <p:cNvPicPr preferRelativeResize="0"/>
          <p:nvPr/>
        </p:nvPicPr>
        <p:blipFill>
          <a:blip r:embed="rId3">
            <a:alphaModFix/>
          </a:blip>
          <a:stretch>
            <a:fillRect/>
          </a:stretch>
        </p:blipFill>
        <p:spPr>
          <a:xfrm>
            <a:off x="0" y="0"/>
            <a:ext cx="1466275" cy="730575"/>
          </a:xfrm>
          <a:prstGeom prst="rect">
            <a:avLst/>
          </a:prstGeom>
          <a:noFill/>
          <a:ln>
            <a:noFill/>
          </a:ln>
        </p:spPr>
      </p:pic>
      <p:sp>
        <p:nvSpPr>
          <p:cNvPr id="264" name="Google Shape;264;p40"/>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chemeClr val="lt1"/>
                </a:highlight>
              </a:rPr>
              <a:t>Optional Code Lab - </a:t>
            </a:r>
            <a:r>
              <a:rPr b="1" lang="en" sz="1200">
                <a:solidFill>
                  <a:srgbClr val="0000FF"/>
                </a:solidFill>
                <a:highlight>
                  <a:srgbClr val="FFFFFF"/>
                </a:highlight>
              </a:rPr>
              <a:t>Get Familiar with Advanced Convolutional Neural Networks</a:t>
            </a:r>
            <a:endParaRPr b="1" sz="1200">
              <a:solidFill>
                <a:srgbClr val="0000FF"/>
              </a:solidFill>
              <a:highlight>
                <a:srgbClr val="FFFFFF"/>
              </a:highlight>
            </a:endParaRPr>
          </a:p>
          <a:p>
            <a:pPr indent="0" lvl="0" marL="0" rtl="0" algn="l">
              <a:lnSpc>
                <a:spcPct val="115000"/>
              </a:lnSpc>
              <a:spcBef>
                <a:spcPts val="0"/>
              </a:spcBef>
              <a:spcAft>
                <a:spcPts val="0"/>
              </a:spcAft>
              <a:buNone/>
            </a:pPr>
            <a:r>
              <a:t/>
            </a:r>
            <a:endParaRPr sz="1100">
              <a:solidFill>
                <a:schemeClr val="dk1"/>
              </a:solidFill>
            </a:endParaRPr>
          </a:p>
          <a:p>
            <a:pPr indent="0" lvl="0" marL="0" rtl="0" algn="l">
              <a:spcBef>
                <a:spcPts val="1100"/>
              </a:spcBef>
              <a:spcAft>
                <a:spcPts val="0"/>
              </a:spcAft>
              <a:buNone/>
            </a:pPr>
            <a:r>
              <a:t/>
            </a:r>
            <a:endParaRPr b="1" sz="1650">
              <a:solidFill>
                <a:srgbClr val="337AB7"/>
              </a:solidFill>
              <a:highlight>
                <a:srgbClr val="FFFFFF"/>
              </a:highlight>
            </a:endParaRPr>
          </a:p>
          <a:p>
            <a:pPr indent="0" lvl="0" marL="0" rtl="0" algn="ctr">
              <a:lnSpc>
                <a:spcPct val="115000"/>
              </a:lnSpc>
              <a:spcBef>
                <a:spcPts val="0"/>
              </a:spcBef>
              <a:spcAft>
                <a:spcPts val="0"/>
              </a:spcAft>
              <a:buNone/>
            </a:pPr>
            <a:r>
              <a:rPr lang="en" sz="1000">
                <a:solidFill>
                  <a:srgbClr val="337AB7"/>
                </a:solidFill>
                <a:highlight>
                  <a:srgbClr val="FAFAFA"/>
                </a:highlight>
                <a:uFill>
                  <a:noFill/>
                </a:uFill>
                <a:hlinkClick r:id="rId4"/>
              </a:rPr>
              <a:t>Idiomatic Programmer - handbook 1 - Codelab 4.ipynb</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Computer Vision Workshop - 2019</a:t>
            </a:r>
            <a:endParaRPr>
              <a:solidFill>
                <a:srgbClr val="38761D"/>
              </a:solidFill>
            </a:endParaRPr>
          </a:p>
        </p:txBody>
      </p:sp>
      <p:pic>
        <p:nvPicPr>
          <p:cNvPr id="71" name="Google Shape;71;p15"/>
          <p:cNvPicPr preferRelativeResize="0"/>
          <p:nvPr/>
        </p:nvPicPr>
        <p:blipFill>
          <a:blip r:embed="rId3">
            <a:alphaModFix/>
          </a:blip>
          <a:stretch>
            <a:fillRect/>
          </a:stretch>
        </p:blipFill>
        <p:spPr>
          <a:xfrm>
            <a:off x="0" y="0"/>
            <a:ext cx="1466275" cy="730575"/>
          </a:xfrm>
          <a:prstGeom prst="rect">
            <a:avLst/>
          </a:prstGeom>
          <a:noFill/>
          <a:ln>
            <a:noFill/>
          </a:ln>
        </p:spPr>
      </p:pic>
      <p:sp>
        <p:nvSpPr>
          <p:cNvPr id="72" name="Google Shape;72;p15"/>
          <p:cNvSpPr txBox="1"/>
          <p:nvPr/>
        </p:nvSpPr>
        <p:spPr>
          <a:xfrm>
            <a:off x="824850" y="1307950"/>
            <a:ext cx="7070100" cy="1743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2400"/>
              <a:t>Session 1 : Models</a:t>
            </a:r>
            <a:endParaRPr sz="2400"/>
          </a:p>
          <a:p>
            <a:pPr indent="0" lvl="0" marL="457200" rtl="0" algn="l">
              <a:spcBef>
                <a:spcPts val="0"/>
              </a:spcBef>
              <a:spcAft>
                <a:spcPts val="0"/>
              </a:spcAft>
              <a:buNone/>
            </a:pPr>
            <a:r>
              <a:t/>
            </a:r>
            <a:endParaRPr sz="2400"/>
          </a:p>
          <a:p>
            <a:pPr indent="0" lvl="0" marL="457200" rtl="0" algn="l">
              <a:spcBef>
                <a:spcPts val="0"/>
              </a:spcBef>
              <a:spcAft>
                <a:spcPts val="0"/>
              </a:spcAft>
              <a:buNone/>
            </a:pPr>
            <a:r>
              <a:rPr lang="en" sz="2400"/>
              <a:t>Session 2 : Data Engineering</a:t>
            </a:r>
            <a:endParaRPr sz="2400"/>
          </a:p>
          <a:p>
            <a:pPr indent="0" lvl="0" marL="457200" rtl="0" algn="l">
              <a:spcBef>
                <a:spcPts val="0"/>
              </a:spcBef>
              <a:spcAft>
                <a:spcPts val="0"/>
              </a:spcAft>
              <a:buNone/>
            </a:pPr>
            <a:r>
              <a:t/>
            </a:r>
            <a:endParaRPr sz="2400"/>
          </a:p>
          <a:p>
            <a:pPr indent="0" lvl="0" marL="457200" rtl="0" algn="l">
              <a:spcBef>
                <a:spcPts val="0"/>
              </a:spcBef>
              <a:spcAft>
                <a:spcPts val="0"/>
              </a:spcAft>
              <a:buNone/>
            </a:pPr>
            <a:r>
              <a:rPr lang="en" sz="2400"/>
              <a:t>Session 3 : Training &amp; Deployment</a:t>
            </a:r>
            <a:endParaRPr sz="2400"/>
          </a:p>
          <a:p>
            <a:pPr indent="0" lvl="0" marL="457200" rtl="0" algn="l">
              <a:spcBef>
                <a:spcPts val="0"/>
              </a:spcBef>
              <a:spcAft>
                <a:spcPts val="0"/>
              </a:spcAft>
              <a:buNone/>
            </a:pPr>
            <a:r>
              <a:t/>
            </a:r>
            <a:endParaRPr sz="2400"/>
          </a:p>
          <a:p>
            <a:pPr indent="0" lvl="0" marL="457200" rtl="0" algn="l">
              <a:spcBef>
                <a:spcPts val="0"/>
              </a:spcBef>
              <a:spcAft>
                <a:spcPts val="0"/>
              </a:spcAft>
              <a:buNone/>
            </a:pPr>
            <a:r>
              <a:rPr i="1" lang="en"/>
              <a:t>Each session is approximately 2 hrs, consisting of:</a:t>
            </a:r>
            <a:endParaRPr i="1"/>
          </a:p>
          <a:p>
            <a:pPr indent="0" lvl="0" marL="457200" rtl="0" algn="l">
              <a:spcBef>
                <a:spcPts val="0"/>
              </a:spcBef>
              <a:spcAft>
                <a:spcPts val="0"/>
              </a:spcAft>
              <a:buNone/>
            </a:pPr>
            <a:r>
              <a:t/>
            </a:r>
            <a:endParaRPr i="1"/>
          </a:p>
          <a:p>
            <a:pPr indent="-317500" lvl="0" marL="914400" rtl="0" algn="l">
              <a:spcBef>
                <a:spcPts val="0"/>
              </a:spcBef>
              <a:spcAft>
                <a:spcPts val="0"/>
              </a:spcAft>
              <a:buSzPts val="1400"/>
              <a:buChar char="-"/>
            </a:pPr>
            <a:r>
              <a:rPr lang="en"/>
              <a:t>1 hr and 15 minute presentation and code-follow</a:t>
            </a:r>
            <a:endParaRPr/>
          </a:p>
          <a:p>
            <a:pPr indent="-317500" lvl="0" marL="914400" rtl="0" algn="l">
              <a:spcBef>
                <a:spcPts val="0"/>
              </a:spcBef>
              <a:spcAft>
                <a:spcPts val="0"/>
              </a:spcAft>
              <a:buSzPts val="1400"/>
              <a:buChar char="-"/>
            </a:pPr>
            <a:r>
              <a:rPr lang="en"/>
              <a:t>20 minute post Q&amp;A and Exercises</a:t>
            </a:r>
            <a:endParaRPr/>
          </a:p>
          <a:p>
            <a:pPr indent="-317500" lvl="0" marL="914400" rtl="0" algn="l">
              <a:spcBef>
                <a:spcPts val="0"/>
              </a:spcBef>
              <a:spcAft>
                <a:spcPts val="0"/>
              </a:spcAft>
              <a:buSzPts val="1400"/>
              <a:buChar char="-"/>
            </a:pPr>
            <a:r>
              <a:rPr lang="en"/>
              <a:t>10 minute break / network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Computer Vision - Models</a:t>
            </a:r>
            <a:endParaRPr>
              <a:solidFill>
                <a:srgbClr val="38761D"/>
              </a:solidFill>
            </a:endParaRPr>
          </a:p>
        </p:txBody>
      </p:sp>
      <p:pic>
        <p:nvPicPr>
          <p:cNvPr id="78" name="Google Shape;78;p16"/>
          <p:cNvPicPr preferRelativeResize="0"/>
          <p:nvPr/>
        </p:nvPicPr>
        <p:blipFill>
          <a:blip r:embed="rId3">
            <a:alphaModFix/>
          </a:blip>
          <a:stretch>
            <a:fillRect/>
          </a:stretch>
        </p:blipFill>
        <p:spPr>
          <a:xfrm>
            <a:off x="0" y="0"/>
            <a:ext cx="1466275" cy="730575"/>
          </a:xfrm>
          <a:prstGeom prst="rect">
            <a:avLst/>
          </a:prstGeom>
          <a:noFill/>
          <a:ln>
            <a:noFill/>
          </a:ln>
        </p:spPr>
      </p:pic>
      <p:sp>
        <p:nvSpPr>
          <p:cNvPr id="79" name="Google Shape;79;p16"/>
          <p:cNvSpPr txBox="1"/>
          <p:nvPr/>
        </p:nvSpPr>
        <p:spPr>
          <a:xfrm>
            <a:off x="824850" y="1307950"/>
            <a:ext cx="7384200" cy="2860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800"/>
              <a:t>Part</a:t>
            </a:r>
            <a:r>
              <a:rPr lang="en" sz="1800"/>
              <a:t> 1 : Covered in Neural_Network Study Pack</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rPr lang="en" sz="1800"/>
              <a:t>Part 2 : Covered in Convolutional_Neural Network Study Pack</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rPr lang="en" sz="1800"/>
              <a:t>Part 3 : Covered in Wide_Convolutional_Neural_Networks</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rPr lang="en" sz="1800"/>
              <a:t>Part 4: Covered in Advanced_Convolutional_Neura</a:t>
            </a:r>
            <a:r>
              <a:rPr lang="en" sz="1800"/>
              <a:t>l_Networks</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rPr lang="en" sz="1800"/>
              <a:t>Part 5: Mobile Convolutional Neural Networks</a:t>
            </a:r>
            <a:endParaRPr sz="1800"/>
          </a:p>
          <a:p>
            <a:pPr indent="0" lvl="0" marL="457200" rtl="0" algn="l">
              <a:spcBef>
                <a:spcPts val="0"/>
              </a:spcBef>
              <a:spcAft>
                <a:spcPts val="0"/>
              </a:spcAft>
              <a:buNone/>
            </a:pPr>
            <a:r>
              <a:t/>
            </a:r>
            <a:endParaRPr sz="2400"/>
          </a:p>
          <a:p>
            <a:pPr indent="0" lvl="0" marL="137160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Advanced - Pre-Stems</a:t>
            </a:r>
            <a:endParaRPr>
              <a:solidFill>
                <a:srgbClr val="38761D"/>
              </a:solidFill>
            </a:endParaRPr>
          </a:p>
        </p:txBody>
      </p:sp>
      <p:pic>
        <p:nvPicPr>
          <p:cNvPr id="85" name="Google Shape;85;p17"/>
          <p:cNvPicPr preferRelativeResize="0"/>
          <p:nvPr/>
        </p:nvPicPr>
        <p:blipFill>
          <a:blip r:embed="rId3">
            <a:alphaModFix/>
          </a:blip>
          <a:stretch>
            <a:fillRect/>
          </a:stretch>
        </p:blipFill>
        <p:spPr>
          <a:xfrm>
            <a:off x="0" y="0"/>
            <a:ext cx="1466275" cy="730575"/>
          </a:xfrm>
          <a:prstGeom prst="rect">
            <a:avLst/>
          </a:prstGeom>
          <a:noFill/>
          <a:ln>
            <a:noFill/>
          </a:ln>
        </p:spPr>
      </p:pic>
      <p:sp>
        <p:nvSpPr>
          <p:cNvPr id="86" name="Google Shape;86;p17"/>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Pre-Stems - Different Input Sizes</a:t>
            </a:r>
            <a:endParaRPr b="1" sz="12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Generally, your input data is preprocessed into a specific shape for the target network architecture. But what if you want to </a:t>
            </a:r>
            <a:r>
              <a:rPr b="1" lang="en" sz="1200">
                <a:solidFill>
                  <a:srgbClr val="0000FF"/>
                </a:solidFill>
              </a:rPr>
              <a:t>reuse the image data preprocessed for one neural network on another with a different input shape</a:t>
            </a:r>
            <a:r>
              <a:rPr lang="en" sz="1200">
                <a:solidFill>
                  <a:schemeClr val="dk1"/>
                </a:solidFill>
              </a:rPr>
              <a:t>, without reprocessing it.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simplest approach would be to</a:t>
            </a:r>
            <a:r>
              <a:rPr b="1" lang="en" sz="1200">
                <a:solidFill>
                  <a:schemeClr val="dk1"/>
                </a:solidFill>
              </a:rPr>
              <a:t> resize()</a:t>
            </a:r>
            <a:r>
              <a:rPr lang="en" sz="1200">
                <a:solidFill>
                  <a:schemeClr val="dk1"/>
                </a:solidFill>
              </a:rPr>
              <a:t> the preprocessed image data, which could introduce the following issues: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 amount of computational time expended in re-processing the images.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Introduction of artifacts as a result of resizing, particularly if upsampled.</a:t>
            </a:r>
            <a:endParaRPr i="1" sz="12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conventional practice when reusing preprocessed image data for a stem that takes a different input shape is: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If the input shape of the new stem is smaller, then downsample (resize()) the preprocessed images (e.g., (299, 299, 3) =&gt; (224, 224, 3)).</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rgbClr val="0000FF"/>
                </a:solidFill>
              </a:rPr>
              <a:t>If the input shape of the new stem is greater, then zero pad</a:t>
            </a:r>
            <a:r>
              <a:rPr lang="en" sz="1200">
                <a:solidFill>
                  <a:schemeClr val="dk1"/>
                </a:solidFill>
              </a:rPr>
              <a:t> the image to enlarge the dimensions to the new shape (e.g., (224, 224, 3) =&gt; (230, 230 3). That is your adding an outer pad of zeros to match the shape.</a:t>
            </a:r>
            <a:endParaRPr i="1" sz="12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Advanced - Pre-Stems</a:t>
            </a:r>
            <a:endParaRPr>
              <a:solidFill>
                <a:srgbClr val="38761D"/>
              </a:solidFill>
            </a:endParaRPr>
          </a:p>
        </p:txBody>
      </p:sp>
      <p:pic>
        <p:nvPicPr>
          <p:cNvPr id="92" name="Google Shape;92;p18"/>
          <p:cNvPicPr preferRelativeResize="0"/>
          <p:nvPr/>
        </p:nvPicPr>
        <p:blipFill>
          <a:blip r:embed="rId3">
            <a:alphaModFix/>
          </a:blip>
          <a:stretch>
            <a:fillRect/>
          </a:stretch>
        </p:blipFill>
        <p:spPr>
          <a:xfrm>
            <a:off x="0" y="0"/>
            <a:ext cx="1466275" cy="730575"/>
          </a:xfrm>
          <a:prstGeom prst="rect">
            <a:avLst/>
          </a:prstGeom>
          <a:noFill/>
          <a:ln>
            <a:noFill/>
          </a:ln>
        </p:spPr>
      </p:pic>
      <p:sp>
        <p:nvSpPr>
          <p:cNvPr id="93" name="Google Shape;93;p18"/>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Pre-Stems - Stem Mismatch</a:t>
            </a:r>
            <a:endParaRPr b="1" sz="12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rPr lang="en" sz="1200">
                <a:solidFill>
                  <a:schemeClr val="dk1"/>
                </a:solidFill>
              </a:rPr>
              <a:t>Let’s now assume that we instead use the input shape (224, 224, 3) on the same stem, as in the code example below. In this case, the stem would output a 109 x 109 feature maps instead of 112 x 112 which the architecture was not optimized for.</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 sz="1200">
                <a:solidFill>
                  <a:srgbClr val="0000FF"/>
                </a:solidFill>
              </a:rPr>
              <a:t>This will be more problematic if the model has been pretrained (weights). The weights trained for the feature maps won’t match now.</a:t>
            </a:r>
            <a:endParaRPr b="1" sz="1200">
              <a:solidFill>
                <a:srgbClr val="0000FF"/>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94" name="Google Shape;94;p18"/>
          <p:cNvGraphicFramePr/>
          <p:nvPr/>
        </p:nvGraphicFramePr>
        <p:xfrm>
          <a:off x="528075" y="1992125"/>
          <a:ext cx="3000000" cy="3000000"/>
        </p:xfrm>
        <a:graphic>
          <a:graphicData uri="http://schemas.openxmlformats.org/drawingml/2006/table">
            <a:tbl>
              <a:tblPr>
                <a:noFill/>
                <a:tableStyleId>{436B49D3-1F5F-47BC-BDFE-7404AC9E38C0}</a:tableStyleId>
              </a:tblPr>
              <a:tblGrid>
                <a:gridCol w="7977975"/>
              </a:tblGrid>
              <a:tr h="1270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latin typeface="Consolas"/>
                          <a:ea typeface="Consolas"/>
                          <a:cs typeface="Consolas"/>
                          <a:sym typeface="Consolas"/>
                        </a:rPr>
                        <a:t> keras </a:t>
                      </a: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Input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inputs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224</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224</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this stem's expected shape is (230, 230, 3)</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7</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7</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BatchNormalization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this will output: (?, 109, 109, 64)</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shape</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Advanced - Pre-Stems</a:t>
            </a:r>
            <a:endParaRPr>
              <a:solidFill>
                <a:srgbClr val="38761D"/>
              </a:solidFill>
            </a:endParaRPr>
          </a:p>
        </p:txBody>
      </p:sp>
      <p:pic>
        <p:nvPicPr>
          <p:cNvPr id="100" name="Google Shape;100;p19"/>
          <p:cNvPicPr preferRelativeResize="0"/>
          <p:nvPr/>
        </p:nvPicPr>
        <p:blipFill>
          <a:blip r:embed="rId3">
            <a:alphaModFix/>
          </a:blip>
          <a:stretch>
            <a:fillRect/>
          </a:stretch>
        </p:blipFill>
        <p:spPr>
          <a:xfrm>
            <a:off x="0" y="0"/>
            <a:ext cx="1466275" cy="730575"/>
          </a:xfrm>
          <a:prstGeom prst="rect">
            <a:avLst/>
          </a:prstGeom>
          <a:noFill/>
          <a:ln>
            <a:noFill/>
          </a:ln>
        </p:spPr>
      </p:pic>
      <p:sp>
        <p:nvSpPr>
          <p:cNvPr id="101" name="Google Shape;101;p19"/>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Pre-Stems - Stem Mismatch</a:t>
            </a:r>
            <a:endParaRPr b="1" sz="12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rPr lang="en" sz="1200">
                <a:solidFill>
                  <a:schemeClr val="dk1"/>
                </a:solidFill>
              </a:rPr>
              <a:t>Let’s now assume that we instead use the input shape (224, 224, 3) on the same stem, as in the code example below. In this case, the stem would output a 109 x 109 feature maps instead of 112 x 112 which the architecture was not optimized for.</a:t>
            </a:r>
            <a:endParaRPr sz="12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102" name="Google Shape;102;p19"/>
          <p:cNvGraphicFramePr/>
          <p:nvPr/>
        </p:nvGraphicFramePr>
        <p:xfrm>
          <a:off x="528075" y="1992125"/>
          <a:ext cx="3000000" cy="3000000"/>
        </p:xfrm>
        <a:graphic>
          <a:graphicData uri="http://schemas.openxmlformats.org/drawingml/2006/table">
            <a:tbl>
              <a:tblPr>
                <a:noFill/>
                <a:tableStyleId>{436B49D3-1F5F-47BC-BDFE-7404AC9E38C0}</a:tableStyleId>
              </a:tblPr>
              <a:tblGrid>
                <a:gridCol w="7977975"/>
              </a:tblGrid>
              <a:tr h="1270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latin typeface="Consolas"/>
                          <a:ea typeface="Consolas"/>
                          <a:cs typeface="Consolas"/>
                          <a:sym typeface="Consolas"/>
                        </a:rPr>
                        <a:t> keras </a:t>
                      </a: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Input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inputs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224</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224</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this stem's expected shape is (230, 230, 3)</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7</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7</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BatchNormalization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this will output: (?, 109, 109, 64)</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shape</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Pre-Stems - Zero Padding</a:t>
            </a:r>
            <a:endParaRPr>
              <a:solidFill>
                <a:srgbClr val="38761D"/>
              </a:solidFill>
            </a:endParaRPr>
          </a:p>
        </p:txBody>
      </p:sp>
      <p:pic>
        <p:nvPicPr>
          <p:cNvPr id="108" name="Google Shape;108;p20"/>
          <p:cNvPicPr preferRelativeResize="0"/>
          <p:nvPr/>
        </p:nvPicPr>
        <p:blipFill>
          <a:blip r:embed="rId3">
            <a:alphaModFix/>
          </a:blip>
          <a:stretch>
            <a:fillRect/>
          </a:stretch>
        </p:blipFill>
        <p:spPr>
          <a:xfrm>
            <a:off x="0" y="0"/>
            <a:ext cx="1466275" cy="730575"/>
          </a:xfrm>
          <a:prstGeom prst="rect">
            <a:avLst/>
          </a:prstGeom>
          <a:noFill/>
          <a:ln>
            <a:noFill/>
          </a:ln>
        </p:spPr>
      </p:pic>
      <p:sp>
        <p:nvSpPr>
          <p:cNvPr id="109" name="Google Shape;109;p20"/>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Pre-Stems - Zero Padding</a:t>
            </a:r>
            <a:endParaRPr b="1" sz="1200">
              <a:solidFill>
                <a:schemeClr val="dk1"/>
              </a:solidFill>
            </a:endParaRPr>
          </a:p>
          <a:p>
            <a:pPr indent="0" lvl="0" marL="0" rtl="0" algn="l">
              <a:lnSpc>
                <a:spcPct val="115000"/>
              </a:lnSpc>
              <a:spcBef>
                <a:spcPts val="0"/>
              </a:spcBef>
              <a:spcAft>
                <a:spcPts val="0"/>
              </a:spcAft>
              <a:buNone/>
            </a:pPr>
            <a:r>
              <a:t/>
            </a:r>
            <a:endParaRPr i="1" sz="1200">
              <a:solidFill>
                <a:schemeClr val="dk1"/>
              </a:solidFill>
            </a:endParaRPr>
          </a:p>
          <a:p>
            <a:pPr indent="0" lvl="0" marL="0" rtl="0" algn="l">
              <a:lnSpc>
                <a:spcPct val="115000"/>
              </a:lnSpc>
              <a:spcBef>
                <a:spcPts val="0"/>
              </a:spcBef>
              <a:spcAft>
                <a:spcPts val="0"/>
              </a:spcAft>
              <a:buNone/>
            </a:pPr>
            <a:r>
              <a:rPr lang="en" sz="1200">
                <a:solidFill>
                  <a:schemeClr val="dk1"/>
                </a:solidFill>
              </a:rPr>
              <a:t>We fix this problem by adding padding around the input shape to match the input shape that the neural network architecture was optimized and/or trained for. In our example, we need to extend the 224 x 224 to 230 x 230. </a:t>
            </a:r>
            <a:r>
              <a:rPr b="1" lang="en" sz="1200">
                <a:solidFill>
                  <a:srgbClr val="0000FF"/>
                </a:solidFill>
              </a:rPr>
              <a:t>We can do this by adding a 3 x 3 pad (of zero values) around the image</a:t>
            </a:r>
            <a:r>
              <a:rPr lang="en" sz="1200">
                <a:solidFill>
                  <a:schemeClr val="dk1"/>
                </a:solidFill>
              </a:rPr>
              <a:t>, as shown below:</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110" name="Google Shape;110;p20"/>
          <p:cNvPicPr preferRelativeResize="0"/>
          <p:nvPr/>
        </p:nvPicPr>
        <p:blipFill>
          <a:blip r:embed="rId4">
            <a:alphaModFix/>
          </a:blip>
          <a:stretch>
            <a:fillRect/>
          </a:stretch>
        </p:blipFill>
        <p:spPr>
          <a:xfrm>
            <a:off x="1466275" y="2146250"/>
            <a:ext cx="5366725" cy="2713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Advanced - Pre-Stems - Zero Padding</a:t>
            </a:r>
            <a:endParaRPr>
              <a:solidFill>
                <a:srgbClr val="38761D"/>
              </a:solidFill>
            </a:endParaRPr>
          </a:p>
        </p:txBody>
      </p:sp>
      <p:pic>
        <p:nvPicPr>
          <p:cNvPr id="116" name="Google Shape;116;p21"/>
          <p:cNvPicPr preferRelativeResize="0"/>
          <p:nvPr/>
        </p:nvPicPr>
        <p:blipFill>
          <a:blip r:embed="rId3">
            <a:alphaModFix/>
          </a:blip>
          <a:stretch>
            <a:fillRect/>
          </a:stretch>
        </p:blipFill>
        <p:spPr>
          <a:xfrm>
            <a:off x="0" y="0"/>
            <a:ext cx="1466275" cy="730575"/>
          </a:xfrm>
          <a:prstGeom prst="rect">
            <a:avLst/>
          </a:prstGeom>
          <a:noFill/>
          <a:ln>
            <a:noFill/>
          </a:ln>
        </p:spPr>
      </p:pic>
      <p:sp>
        <p:nvSpPr>
          <p:cNvPr id="117" name="Google Shape;117;p21"/>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Pre-Stems - Zero Padding</a:t>
            </a:r>
            <a:endParaRPr b="1" sz="12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rPr lang="en" sz="1200">
                <a:solidFill>
                  <a:schemeClr val="dk1"/>
                </a:solidFill>
              </a:rPr>
              <a:t>The code below demonstrates using the </a:t>
            </a:r>
            <a:r>
              <a:rPr lang="en" sz="1200">
                <a:solidFill>
                  <a:srgbClr val="0D904F"/>
                </a:solidFill>
                <a:latin typeface="Consolas"/>
                <a:ea typeface="Consolas"/>
                <a:cs typeface="Consolas"/>
                <a:sym typeface="Consolas"/>
              </a:rPr>
              <a:t>ZeroPadding2D()</a:t>
            </a:r>
            <a:r>
              <a:rPr lang="en" sz="1200">
                <a:solidFill>
                  <a:schemeClr val="dk1"/>
                </a:solidFill>
              </a:rPr>
              <a:t> method for adding a pad, where the parameter (3, 3) specifies the height and width of the pad to place around the image.</a:t>
            </a:r>
            <a:endParaRPr sz="12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118" name="Google Shape;118;p21"/>
          <p:cNvGraphicFramePr/>
          <p:nvPr/>
        </p:nvGraphicFramePr>
        <p:xfrm>
          <a:off x="528075" y="1992125"/>
          <a:ext cx="3000000" cy="3000000"/>
        </p:xfrm>
        <a:graphic>
          <a:graphicData uri="http://schemas.openxmlformats.org/drawingml/2006/table">
            <a:tbl>
              <a:tblPr>
                <a:noFill/>
                <a:tableStyleId>{436B49D3-1F5F-47BC-BDFE-7404AC9E38C0}</a:tableStyleId>
              </a:tblPr>
              <a:tblGrid>
                <a:gridCol w="7977975"/>
              </a:tblGrid>
              <a:tr h="1270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not the input shape expected by the stem (which is (230, 230, 3)</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inputs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224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224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pre-stem</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inputs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ZeroPadding2D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this will output: (230, 230, 3)</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shape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this stem's expected shape is (230, 230, 3)</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7</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7</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BatchNormalization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this will output: (?, 112, 112, 64)</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shape</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