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A4F1E0-E4C3-4829-B4FE-BD69FE6FA8BA}">
  <a:tblStyle styleId="{DCA4F1E0-E4C3-4829-B4FE-BD69FE6FA8BA}"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1e144a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1e144a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hyperlink" Target="https://github.com/GoogleCloudPlatform/keras-idiomatic-programmer/blob/master/workshops/Idiomatic%20Programmer%20-%20handbook%201%20-%20Codelab%202.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0483" y="571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40475" y="2661225"/>
            <a:ext cx="85206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Convolutional Neural Networks</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23" name="Google Shape;123;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4" name="Google Shape;124;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30" name="Google Shape;130;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1" name="Google Shape;131;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32" name="Google Shape;132;p23"/>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8" name="Google Shape;138;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39" name="Google Shape;139;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457200" lvl="0" marL="1828800" rtl="0" algn="l">
              <a:lnSpc>
                <a:spcPct val="115000"/>
              </a:lnSpc>
              <a:spcBef>
                <a:spcPts val="0"/>
              </a:spcBef>
              <a:spcAft>
                <a:spcPts val="0"/>
              </a:spcAft>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5" name="Google Shape;145;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6" name="Google Shape;146;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is less than the size of the image (e.g., ~75% to 90% reduction),</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52" name="Google Shape;152;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3" name="Google Shape;153;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4" name="Google Shape;154;p26"/>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60" name="Google Shape;160;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1" name="Google Shape;161;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62" name="Google Shape;162;p27"/>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68" name="Google Shape;168;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lang="en" sz="1200">
                <a:solidFill>
                  <a:srgbClr val="0D904F"/>
                </a:solidFill>
                <a:latin typeface="Consolas"/>
                <a:ea typeface="Consolas"/>
                <a:cs typeface="Consolas"/>
                <a:sym typeface="Consolas"/>
              </a:rPr>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lang="en" sz="1200">
                <a:solidFill>
                  <a:srgbClr val="0D904F"/>
                </a:solidFill>
                <a:latin typeface="Consolas"/>
                <a:ea typeface="Consolas"/>
                <a:cs typeface="Consolas"/>
                <a:sym typeface="Consolas"/>
              </a:rPr>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lang="en" sz="1200">
                <a:solidFill>
                  <a:srgbClr val="0D904F"/>
                </a:solidFill>
                <a:latin typeface="Consolas"/>
                <a:ea typeface="Consolas"/>
                <a:cs typeface="Consolas"/>
                <a:sym typeface="Consolas"/>
              </a:rPr>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0" name="Google Shape;170;p28"/>
          <p:cNvGraphicFramePr/>
          <p:nvPr/>
        </p:nvGraphicFramePr>
        <p:xfrm>
          <a:off x="433300" y="3743975"/>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6" name="Google Shape;176;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7" name="Google Shape;177;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lang="en" sz="1200">
                <a:solidFill>
                  <a:srgbClr val="0D904F"/>
                </a:solidFill>
                <a:latin typeface="Consolas"/>
                <a:ea typeface="Consolas"/>
                <a:cs typeface="Consolas"/>
                <a:sym typeface="Consolas"/>
              </a:rPr>
              <a:t>MaxPool2D</a:t>
            </a:r>
            <a:r>
              <a:rPr lang="en" sz="1200">
                <a:solidFill>
                  <a:srgbClr val="434343"/>
                </a:solidFill>
              </a:rPr>
              <a:t> class object. The size of the pooling region will be 2x2, specified by the parameter </a:t>
            </a:r>
            <a:r>
              <a:rPr lang="en" sz="1200">
                <a:solidFill>
                  <a:srgbClr val="0D904F"/>
                </a:solidFill>
                <a:latin typeface="Consolas"/>
                <a:ea typeface="Consolas"/>
                <a:cs typeface="Consolas"/>
                <a:sym typeface="Consolas"/>
              </a:rPr>
              <a:t>pool_size</a:t>
            </a:r>
            <a:r>
              <a:rPr lang="en" sz="1200">
                <a:solidFill>
                  <a:srgbClr val="434343"/>
                </a:solidFill>
              </a:rPr>
              <a:t>, with a stride of 2 by the parameter </a:t>
            </a:r>
            <a:r>
              <a:rPr lang="en" sz="1200">
                <a:solidFill>
                  <a:srgbClr val="0D904F"/>
                </a:solidFill>
                <a:latin typeface="Consolas"/>
                <a:ea typeface="Consolas"/>
                <a:cs typeface="Consolas"/>
                <a:sym typeface="Consolas"/>
              </a:rPr>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lang="en" sz="1200">
                <a:solidFill>
                  <a:srgbClr val="0D904F"/>
                </a:solidFill>
                <a:latin typeface="Consolas"/>
                <a:ea typeface="Consolas"/>
                <a:cs typeface="Consolas"/>
                <a:sym typeface="Consolas"/>
              </a:rPr>
              <a:t>Flatten</a:t>
            </a:r>
            <a:r>
              <a:rPr lang="en" sz="1200">
                <a:solidFill>
                  <a:srgbClr val="434343"/>
                </a:solidFill>
              </a:rPr>
              <a:t> class object, into a 1D vector for input into the DNN. We will glance over the parameter </a:t>
            </a:r>
            <a:r>
              <a:rPr lang="en" sz="1200">
                <a:solidFill>
                  <a:srgbClr val="0D904F"/>
                </a:solidFill>
                <a:latin typeface="Consolas"/>
                <a:ea typeface="Consolas"/>
                <a:cs typeface="Consolas"/>
                <a:sym typeface="Consolas"/>
              </a:rPr>
              <a:t>padding</a:t>
            </a:r>
            <a:r>
              <a:rPr lang="en" sz="1200">
                <a:solidFill>
                  <a:srgbClr val="434343"/>
                </a:solidFill>
              </a:rPr>
              <a:t>.In almost all cases, you will use the value </a:t>
            </a:r>
            <a:r>
              <a:rPr lang="en" sz="1200">
                <a:solidFill>
                  <a:srgbClr val="0D904F"/>
                </a:solidFill>
                <a:latin typeface="Consolas"/>
                <a:ea typeface="Consolas"/>
                <a:cs typeface="Consolas"/>
                <a:sym typeface="Consolas"/>
              </a:rPr>
              <a:t>same</a:t>
            </a:r>
            <a:r>
              <a:rPr lang="en" sz="1200">
                <a:solidFill>
                  <a:srgbClr val="434343"/>
                </a:solidFill>
              </a:rPr>
              <a:t>; it’s just that the default is </a:t>
            </a:r>
            <a:r>
              <a:rPr lang="en" sz="1200">
                <a:solidFill>
                  <a:srgbClr val="0D904F"/>
                </a:solidFill>
                <a:latin typeface="Consolas"/>
                <a:ea typeface="Consolas"/>
                <a:cs typeface="Consolas"/>
                <a:sym typeface="Consolas"/>
              </a:rPr>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8" name="Google Shape;178;p29"/>
          <p:cNvGraphicFramePr/>
          <p:nvPr/>
        </p:nvGraphicFramePr>
        <p:xfrm>
          <a:off x="422350" y="3165275"/>
          <a:ext cx="3000000" cy="3000000"/>
        </p:xfrm>
        <a:graphic>
          <a:graphicData uri="http://schemas.openxmlformats.org/drawingml/2006/table">
            <a:tbl>
              <a:tblPr>
                <a:noFill/>
                <a:tableStyleId>{DCA4F1E0-E4C3-4829-B4FE-BD69FE6FA8BA}</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4" name="Google Shape;184;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5" name="Google Shape;185;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6" name="Google Shape;186;p30"/>
          <p:cNvGraphicFramePr/>
          <p:nvPr/>
        </p:nvGraphicFramePr>
        <p:xfrm>
          <a:off x="444225" y="2658500"/>
          <a:ext cx="3000000" cy="3000000"/>
        </p:xfrm>
        <a:graphic>
          <a:graphicData uri="http://schemas.openxmlformats.org/drawingml/2006/table">
            <a:tbl>
              <a:tblPr>
                <a:noFill/>
                <a:tableStyleId>{DCA4F1E0-E4C3-4829-B4FE-BD69FE6FA8BA}</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92" name="Google Shape;192;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3" name="Google Shape;193;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4" name="Google Shape;194;p31"/>
          <p:cNvGraphicFramePr/>
          <p:nvPr/>
        </p:nvGraphicFramePr>
        <p:xfrm>
          <a:off x="519725" y="1306025"/>
          <a:ext cx="3000000" cy="3000000"/>
        </p:xfrm>
        <a:graphic>
          <a:graphicData uri="http://schemas.openxmlformats.org/drawingml/2006/table">
            <a:tbl>
              <a:tblPr>
                <a:noFill/>
                <a:tableStyleId>{DCA4F1E0-E4C3-4829-B4FE-BD69FE6FA8BA}</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5" name="Google Shape;195;p31"/>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31"/>
          <p:cNvCxnSpPr>
            <a:endCxn id="199"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201" name="Google Shape;201;p31"/>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202" name="Google Shape;202;p31"/>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203" name="Google Shape;203;p31"/>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4" name="Google Shape;204;p31"/>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5" name="Google Shape;205;p31"/>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06" name="Google Shape;206;p31"/>
          <p:cNvCxnSpPr>
            <a:endCxn id="197"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07" name="Google Shape;207;p31"/>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08" name="Google Shape;208;p31"/>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09" name="Google Shape;209;p31"/>
          <p:cNvCxnSpPr>
            <a:stCxn id="208" idx="1"/>
            <a:endCxn id="198"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0" name="Google Shape;210;p31"/>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11" name="Google Shape;211;p31"/>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12" name="Google Shape;212;p31"/>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18" name="Google Shape;218;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19" name="Google Shape;219;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20" name="Google Shape;220;p32"/>
          <p:cNvGraphicFramePr/>
          <p:nvPr/>
        </p:nvGraphicFramePr>
        <p:xfrm>
          <a:off x="444225" y="2439625"/>
          <a:ext cx="3000000" cy="3000000"/>
        </p:xfrm>
        <a:graphic>
          <a:graphicData uri="http://schemas.openxmlformats.org/drawingml/2006/table">
            <a:tbl>
              <a:tblPr>
                <a:noFill/>
                <a:tableStyleId>{DCA4F1E0-E4C3-4829-B4FE-BD69FE6FA8BA}</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21" name="Google Shape;221;p32"/>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26" name="Google Shape;226;p32"/>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27" name="Google Shape;227;p32"/>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28" name="Google Shape;228;p32"/>
          <p:cNvCxnSpPr>
            <a:endCxn id="222"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29" name="Google Shape;229;p32"/>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30" name="Google Shape;230;p32"/>
          <p:cNvCxnSpPr>
            <a:stCxn id="229" idx="1"/>
            <a:endCxn id="223"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31" name="Google Shape;231;p32"/>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32" name="Google Shape;232;p32"/>
          <p:cNvCxnSpPr>
            <a:stCxn id="231" idx="1"/>
            <a:endCxn id="224"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38" name="Google Shape;238;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39" name="Google Shape;239;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40" name="Google Shape;240;p33"/>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46" name="Google Shape;246;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47" name="Google Shape;247;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48" name="Google Shape;248;p34"/>
          <p:cNvGraphicFramePr/>
          <p:nvPr/>
        </p:nvGraphicFramePr>
        <p:xfrm>
          <a:off x="454050" y="1506050"/>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4" name="Google Shape;254;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5" name="Google Shape;255;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6" name="Google Shape;256;p35"/>
          <p:cNvGraphicFramePr/>
          <p:nvPr/>
        </p:nvGraphicFramePr>
        <p:xfrm>
          <a:off x="411425" y="2069600"/>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2" name="Google Shape;262;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3" name="Google Shape;263;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9" name="Google Shape;269;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0" name="Google Shape;270;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71" name="Google Shape;271;p37"/>
          <p:cNvPicPr preferRelativeResize="0"/>
          <p:nvPr/>
        </p:nvPicPr>
        <p:blipFill>
          <a:blip r:embed="rId4">
            <a:alphaModFix/>
          </a:blip>
          <a:stretch>
            <a:fillRect/>
          </a:stretch>
        </p:blipFill>
        <p:spPr>
          <a:xfrm>
            <a:off x="2433777" y="2571750"/>
            <a:ext cx="4008175" cy="239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77" name="Google Shape;277;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78" name="Google Shape;278;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Keras</a:t>
            </a:r>
            <a:r>
              <a:rPr lang="en" sz="1200">
                <a:solidFill>
                  <a:schemeClr val="dk1"/>
                </a:solidFill>
              </a:rPr>
              <a:t> using the </a:t>
            </a:r>
            <a:r>
              <a:rPr lang="en" sz="1200">
                <a:solidFill>
                  <a:srgbClr val="0D904F"/>
                </a:solidFill>
                <a:latin typeface="Consolas"/>
                <a:ea typeface="Consolas"/>
                <a:cs typeface="Consolas"/>
                <a:sym typeface="Consolas"/>
              </a:rPr>
              <a:t>Sequential</a:t>
            </a:r>
            <a:r>
              <a:rPr lang="en" sz="1200">
                <a:solidFill>
                  <a:schemeClr val="dk1"/>
                </a:solidFill>
              </a:rPr>
              <a:t> method approach.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lang="en" sz="1200">
                <a:solidFill>
                  <a:srgbClr val="0D904F"/>
                </a:solidFill>
                <a:latin typeface="Consolas"/>
                <a:ea typeface="Consolas"/>
                <a:cs typeface="Consolas"/>
                <a:sym typeface="Consolas"/>
              </a:rPr>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79" name="Google Shape;279;p38"/>
          <p:cNvGraphicFramePr/>
          <p:nvPr/>
        </p:nvGraphicFramePr>
        <p:xfrm>
          <a:off x="411425" y="2638650"/>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5" name="Google Shape;285;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86" name="Google Shape;286;p3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7" name="Google Shape;287;p39"/>
          <p:cNvGraphicFramePr/>
          <p:nvPr/>
        </p:nvGraphicFramePr>
        <p:xfrm>
          <a:off x="433300" y="3371875"/>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93" name="Google Shape;293;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4" name="Google Shape;294;p40"/>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5" name="Google Shape;295;p40"/>
          <p:cNvGraphicFramePr/>
          <p:nvPr/>
        </p:nvGraphicFramePr>
        <p:xfrm>
          <a:off x="466150" y="1150325"/>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301" name="Google Shape;301;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2" name="Google Shape;302;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lang="en" sz="1200">
                <a:solidFill>
                  <a:srgbClr val="0D904F"/>
                </a:solidFill>
                <a:latin typeface="Consolas"/>
                <a:ea typeface="Consolas"/>
                <a:cs typeface="Consolas"/>
                <a:sym typeface="Consolas"/>
              </a:rPr>
              <a:t>GlobalAveragePooling2D</a:t>
            </a:r>
            <a:r>
              <a:rPr lang="en" sz="1200">
                <a:solidFill>
                  <a:schemeClr val="dk1"/>
                </a:solidFill>
              </a:rPr>
              <a:t>), which is then passed to a single </a:t>
            </a:r>
            <a:r>
              <a:rPr lang="en" sz="1200">
                <a:solidFill>
                  <a:srgbClr val="0D904F"/>
                </a:solidFill>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03" name="Google Shape;303;p41"/>
          <p:cNvGraphicFramePr/>
          <p:nvPr/>
        </p:nvGraphicFramePr>
        <p:xfrm>
          <a:off x="466150" y="2779100"/>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906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Convolutional Neural Networks</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2400">
                <a:solidFill>
                  <a:schemeClr val="dk1"/>
                </a:solidFill>
              </a:rPr>
              <a:t>Cover fundamentals of Convolutional Neural Networks (CNN) and coding them in Keras.</a:t>
            </a:r>
            <a:endParaRPr sz="2400">
              <a:solidFill>
                <a:schemeClr val="dk1"/>
              </a:solidFill>
            </a:endParaRPr>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09" name="Google Shape;309;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0" name="Google Shape;310;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lang="en" sz="1100">
                <a:solidFill>
                  <a:srgbClr val="0D904F"/>
                </a:solidFill>
                <a:latin typeface="Consolas"/>
                <a:ea typeface="Consolas"/>
                <a:cs typeface="Consolas"/>
                <a:sym typeface="Consolas"/>
              </a:rPr>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16" name="Google Shape;316;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17" name="Google Shape;317;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18" name="Google Shape;318;p43"/>
          <p:cNvPicPr preferRelativeResize="0"/>
          <p:nvPr/>
        </p:nvPicPr>
        <p:blipFill>
          <a:blip r:embed="rId4">
            <a:alphaModFix/>
          </a:blip>
          <a:stretch>
            <a:fillRect/>
          </a:stretch>
        </p:blipFill>
        <p:spPr>
          <a:xfrm>
            <a:off x="2705100" y="2276475"/>
            <a:ext cx="3609975" cy="1998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4" name="Google Shape;324;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5" name="Google Shape;325;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26" name="Google Shape;326;p44"/>
          <p:cNvGraphicFramePr/>
          <p:nvPr/>
        </p:nvGraphicFramePr>
        <p:xfrm>
          <a:off x="519725" y="2210900"/>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2" name="Google Shape;332;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3" name="Google Shape;333;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9" name="Google Shape;339;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0" name="Google Shape;340;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Keras </a:t>
            </a:r>
            <a:r>
              <a:rPr lang="en" sz="1100">
                <a:solidFill>
                  <a:schemeClr val="dk1"/>
                </a:solidFill>
              </a:rPr>
              <a:t>with the </a:t>
            </a:r>
            <a:r>
              <a:rPr lang="en" sz="1100">
                <a:solidFill>
                  <a:srgbClr val="0D904F"/>
                </a:solidFill>
                <a:latin typeface="Consolas"/>
                <a:ea typeface="Consolas"/>
                <a:cs typeface="Consolas"/>
                <a:sym typeface="Consolas"/>
              </a:rPr>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41" name="Google Shape;341;p46"/>
          <p:cNvGraphicFramePr/>
          <p:nvPr/>
        </p:nvGraphicFramePr>
        <p:xfrm>
          <a:off x="471000" y="2273300"/>
          <a:ext cx="3000000" cy="3000000"/>
        </p:xfrm>
        <a:graphic>
          <a:graphicData uri="http://schemas.openxmlformats.org/drawingml/2006/table">
            <a:tbl>
              <a:tblPr>
                <a:noFill/>
                <a:tableStyleId>{DCA4F1E0-E4C3-4829-B4FE-BD69FE6FA8BA}</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Code Lab #2</a:t>
            </a:r>
            <a:endParaRPr>
              <a:solidFill>
                <a:srgbClr val="38761D"/>
              </a:solidFill>
            </a:endParaRPr>
          </a:p>
        </p:txBody>
      </p:sp>
      <p:pic>
        <p:nvPicPr>
          <p:cNvPr id="347" name="Google Shape;347;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8" name="Google Shape;348;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1 -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0" name="Google Shape;80;p16"/>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86" name="Google Shape;86;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7" name="Google Shape;87;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Presume you have a 1MB image, where each pixel is represented by a single byte (0..255 value). </a:t>
            </a:r>
            <a:r>
              <a:rPr b="1" lang="en" sz="1200">
                <a:solidFill>
                  <a:srgbClr val="0000FF"/>
                </a:solidFill>
              </a:rPr>
              <a:t>At 1MB you 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93" name="Google Shape;93;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4" name="Google Shape;94;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5" name="Google Shape;95;p18"/>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101" name="Google Shape;101;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2" name="Google Shape;102;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8" name="Google Shape;108;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9" name="Google Shape;109;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Visualize an image, and ask yourself what makes you recognize what's there? Go beyond the high level of asking is that a person, a cat, a building, but ask why can you seperate in a picture a person standing in front of a building, or a person holding a cat.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Your eyes are recognizing low-level features, such as edges, blurs, contrast, etc. These</a:t>
            </a:r>
            <a:r>
              <a:rPr b="1" lang="en" sz="1200">
                <a:solidFill>
                  <a:srgbClr val="0000FF"/>
                </a:solidFill>
              </a:rPr>
              <a:t> low-level features are built up into contours and then spatial relationships</a:t>
            </a:r>
            <a:r>
              <a:rPr lang="en" sz="1200">
                <a:solidFill>
                  <a:schemeClr val="dk1"/>
                </a:solidFill>
              </a:rPr>
              <a:t>. Suddenly, the eye/brain have the ability to recognize nose, ears, eyes - that's a cat face, that's a human face.</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10" name="Google Shape;110;p20"/>
          <p:cNvPicPr preferRelativeResize="0"/>
          <p:nvPr/>
        </p:nvPicPr>
        <p:blipFill>
          <a:blip r:embed="rId4">
            <a:alphaModFix/>
          </a:blip>
          <a:stretch>
            <a:fillRect/>
          </a:stretch>
        </p:blipFill>
        <p:spPr>
          <a:xfrm>
            <a:off x="2176950" y="2975850"/>
            <a:ext cx="4595525" cy="199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16" name="Google Shape;116;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