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C2BDFB-3A8E-4BE3-86C1-BFC2091C4542}">
  <a:tblStyle styleId="{49C2BDFB-3A8E-4BE3-86C1-BFC2091C45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dc9017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dc9017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dc9017c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dc9017c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dc9017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dc9017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dc9017c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dc9017c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dc9017c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dc9017c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dc9017c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dc9017c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d1131b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d1131b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15d6a8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15d6a8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225c0ed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225c0ed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225c0ed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225c0ed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25c0ed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25c0ed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25c0ed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25c0ed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dc901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dc901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dc9017c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dc9017c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Idiomatic Programmer</a:t>
            </a:r>
            <a:br>
              <a:rPr lang="en">
                <a:solidFill>
                  <a:srgbClr val="3D85C6"/>
                </a:solidFill>
              </a:rPr>
            </a:br>
            <a:r>
              <a:rPr lang="en">
                <a:solidFill>
                  <a:srgbClr val="3D85C6"/>
                </a:solidFill>
              </a:rPr>
              <a:t>Learning Keras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Computer Vision Workshop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</a:t>
            </a:r>
            <a:r>
              <a:rPr lang="en" sz="1200">
                <a:solidFill>
                  <a:srgbClr val="38761D"/>
                </a:solidFill>
              </a:rPr>
              <a:t>ersion: July 2019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25" y="3626725"/>
            <a:ext cx="1747499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Architecture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Architecture Goals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authors wanted to </a:t>
            </a:r>
            <a:r>
              <a:rPr lang="en" sz="1200" u="sng">
                <a:solidFill>
                  <a:schemeClr val="dk1"/>
                </a:solidFill>
              </a:rPr>
              <a:t>demonstrate a CNN architecture design that would fit on a mobile device and still retain comparable accuracy of </a:t>
            </a:r>
            <a:r>
              <a:rPr i="1" lang="en" sz="1200" u="sng">
                <a:solidFill>
                  <a:schemeClr val="dk1"/>
                </a:solidFill>
              </a:rPr>
              <a:t>AlexNet </a:t>
            </a:r>
            <a:r>
              <a:rPr lang="en" sz="1200" u="sng">
                <a:solidFill>
                  <a:schemeClr val="dk1"/>
                </a:solidFill>
              </a:rPr>
              <a:t>on </a:t>
            </a:r>
            <a:r>
              <a:rPr i="1" lang="en" sz="1200" u="sng">
                <a:solidFill>
                  <a:schemeClr val="dk1"/>
                </a:solidFill>
              </a:rPr>
              <a:t>ImageNet 2012</a:t>
            </a:r>
            <a:r>
              <a:rPr lang="en" sz="1200" u="sng">
                <a:solidFill>
                  <a:schemeClr val="dk1"/>
                </a:solidFill>
              </a:rPr>
              <a:t> dataset</a:t>
            </a:r>
            <a:r>
              <a:rPr lang="en" sz="1200">
                <a:solidFill>
                  <a:schemeClr val="dk1"/>
                </a:solidFill>
              </a:rPr>
              <a:t>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authors reported </a:t>
            </a:r>
            <a:r>
              <a:rPr b="1" lang="en" sz="1200">
                <a:solidFill>
                  <a:srgbClr val="0000FF"/>
                </a:solidFill>
              </a:rPr>
              <a:t>achieving the same results empirically with a 50X reduction (fewer) parameters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authors reported that a small CNN architecture </a:t>
            </a:r>
            <a:r>
              <a:rPr b="1" lang="en" sz="1200">
                <a:solidFill>
                  <a:srgbClr val="0000FF"/>
                </a:solidFill>
              </a:rPr>
              <a:t>could maintain accuracy when compressed</a:t>
            </a:r>
            <a:r>
              <a:rPr lang="en" sz="1200">
                <a:solidFill>
                  <a:schemeClr val="dk1"/>
                </a:solidFill>
              </a:rPr>
              <a:t>, with the </a:t>
            </a:r>
            <a:r>
              <a:rPr i="1" lang="en" sz="1200">
                <a:solidFill>
                  <a:schemeClr val="dk1"/>
                </a:solidFill>
              </a:rPr>
              <a:t>DeepCompression</a:t>
            </a:r>
            <a:r>
              <a:rPr lang="en" sz="1200">
                <a:solidFill>
                  <a:schemeClr val="dk1"/>
                </a:solidFill>
              </a:rPr>
              <a:t> algorithm, which reduced the size of the model from 4.8Mb to 0.47Mb.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904F"/>
                </a:solidFill>
              </a:rPr>
              <a:t>The work contributed to an emerging field now referred to as compact models.</a:t>
            </a:r>
            <a:endParaRPr b="1" sz="1200">
              <a:solidFill>
                <a:srgbClr val="0D90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Architecture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Architecture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SqueezeNet architecture consists of a stem group, followed by eight </a:t>
            </a:r>
            <a:r>
              <a:rPr i="1" lang="en" sz="1200">
                <a:solidFill>
                  <a:schemeClr val="dk1"/>
                </a:solidFill>
              </a:rPr>
              <a:t>fire</a:t>
            </a:r>
            <a:r>
              <a:rPr lang="en" sz="1200">
                <a:solidFill>
                  <a:schemeClr val="dk1"/>
                </a:solidFill>
              </a:rPr>
              <a:t> modules and then a classifier.</a:t>
            </a:r>
            <a:endParaRPr b="1" sz="1200" u="sng">
              <a:solidFill>
                <a:srgbClr val="0D90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216525"/>
            <a:ext cx="5943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Architecture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Design Principles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The authors describe their design principles to achieve their objectives, which they referred to as strategy 1, 2 and 3: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Strategy 1: </a:t>
            </a:r>
            <a:r>
              <a:rPr b="1" lang="en" sz="1200">
                <a:solidFill>
                  <a:srgbClr val="0000FF"/>
                </a:solidFill>
              </a:rPr>
              <a:t>Use mostly 1x1 filters instead of the more common convention of 3x3 filters, which give a 9X reduction in the number of parameters</a:t>
            </a:r>
            <a:r>
              <a:rPr lang="en" sz="1200">
                <a:solidFill>
                  <a:schemeClr val="dk1"/>
                </a:solidFill>
              </a:rPr>
              <a:t>. The v1.0 version of </a:t>
            </a:r>
            <a:r>
              <a:rPr i="1" lang="en" sz="1200">
                <a:solidFill>
                  <a:schemeClr val="dk1"/>
                </a:solidFill>
              </a:rPr>
              <a:t>SqueezeNe</a:t>
            </a:r>
            <a:r>
              <a:rPr lang="en" sz="1200">
                <a:solidFill>
                  <a:schemeClr val="dk1"/>
                </a:solidFill>
              </a:rPr>
              <a:t>t used a 2:1 ratio of 1x1 to 3x3 filters.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Strategy 2:</a:t>
            </a:r>
            <a:r>
              <a:rPr b="1" lang="en" sz="1200">
                <a:solidFill>
                  <a:srgbClr val="0000FF"/>
                </a:solidFill>
              </a:rPr>
              <a:t> Reduce the number of input filters to the 3x3 layers to further reduce the number of parameters</a:t>
            </a:r>
            <a:r>
              <a:rPr lang="en" sz="1200">
                <a:solidFill>
                  <a:schemeClr val="dk1"/>
                </a:solidFill>
              </a:rPr>
              <a:t>. They r</a:t>
            </a:r>
            <a:r>
              <a:rPr lang="en" sz="1200" u="sng">
                <a:solidFill>
                  <a:schemeClr val="dk1"/>
                </a:solidFill>
              </a:rPr>
              <a:t>efer to this component of the </a:t>
            </a:r>
            <a:r>
              <a:rPr i="1" lang="en" sz="1200" u="sng">
                <a:solidFill>
                  <a:schemeClr val="dk1"/>
                </a:solidFill>
              </a:rPr>
              <a:t>fire</a:t>
            </a:r>
            <a:r>
              <a:rPr lang="en" sz="1200" u="sng">
                <a:solidFill>
                  <a:schemeClr val="dk1"/>
                </a:solidFill>
              </a:rPr>
              <a:t> module as the</a:t>
            </a:r>
            <a:r>
              <a:rPr i="1" lang="en" sz="1200" u="sng">
                <a:solidFill>
                  <a:schemeClr val="dk1"/>
                </a:solidFill>
              </a:rPr>
              <a:t> squeeze layer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Strategy 3:</a:t>
            </a:r>
            <a:r>
              <a:rPr b="1" lang="en" sz="1200">
                <a:solidFill>
                  <a:srgbClr val="0000FF"/>
                </a:solidFill>
              </a:rPr>
              <a:t> Delay downsampling of feature maps to as late as possible in the network, in contrast to the convention of the time to downsample early to preserve accuracy,</a:t>
            </a:r>
            <a:r>
              <a:rPr lang="en" sz="1200">
                <a:solidFill>
                  <a:schemeClr val="dk1"/>
                </a:solidFill>
              </a:rPr>
              <a:t> by using a stride of 1 on the early convolution layers and delay using stride of 2, which are strided convolutions which perform feature map downsampling.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Fire Module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Fire Module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</a:t>
            </a:r>
            <a:r>
              <a:rPr i="1" lang="en" sz="1200">
                <a:solidFill>
                  <a:schemeClr val="dk1"/>
                </a:solidFill>
              </a:rPr>
              <a:t> fire</a:t>
            </a:r>
            <a:r>
              <a:rPr lang="en" sz="1200">
                <a:solidFill>
                  <a:schemeClr val="dk1"/>
                </a:solidFill>
              </a:rPr>
              <a:t> module consists of two convolutional layers, where the</a:t>
            </a:r>
            <a:r>
              <a:rPr b="1" lang="en" sz="1200">
                <a:solidFill>
                  <a:srgbClr val="0000FF"/>
                </a:solidFill>
              </a:rPr>
              <a:t> first layer is the </a:t>
            </a:r>
            <a:r>
              <a:rPr b="1" i="1" lang="en" sz="1200">
                <a:solidFill>
                  <a:srgbClr val="0000FF"/>
                </a:solidFill>
              </a:rPr>
              <a:t>squeeze layer</a:t>
            </a:r>
            <a:r>
              <a:rPr b="1" lang="en" sz="1200">
                <a:solidFill>
                  <a:srgbClr val="0000FF"/>
                </a:solidFill>
              </a:rPr>
              <a:t> and the second layer is the </a:t>
            </a:r>
            <a:r>
              <a:rPr b="1" i="1" lang="en" sz="1200">
                <a:solidFill>
                  <a:srgbClr val="0000FF"/>
                </a:solidFill>
              </a:rPr>
              <a:t>expand layer</a:t>
            </a:r>
            <a:r>
              <a:rPr lang="en" sz="1200">
                <a:solidFill>
                  <a:schemeClr val="dk1"/>
                </a:solidFill>
              </a:rPr>
              <a:t>. The </a:t>
            </a:r>
            <a:r>
              <a:rPr i="1" lang="en" sz="1200" u="sng">
                <a:solidFill>
                  <a:schemeClr val="dk1"/>
                </a:solidFill>
              </a:rPr>
              <a:t>squeeze layer</a:t>
            </a:r>
            <a:r>
              <a:rPr lang="en" sz="1200" u="sng">
                <a:solidFill>
                  <a:schemeClr val="dk1"/>
                </a:solidFill>
              </a:rPr>
              <a:t> uses a bottleneck convolution to preserve the size of the feature maps</a:t>
            </a:r>
            <a:r>
              <a:rPr lang="en" sz="1200">
                <a:solidFill>
                  <a:schemeClr val="dk1"/>
                </a:solidFill>
              </a:rPr>
              <a:t> (i.e., no downsampling), and reduce the number of filters passed to the </a:t>
            </a:r>
            <a:r>
              <a:rPr i="1" lang="en" sz="1200">
                <a:solidFill>
                  <a:schemeClr val="dk1"/>
                </a:solidFill>
              </a:rPr>
              <a:t>expand layer.</a:t>
            </a:r>
            <a:endParaRPr i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i="1" lang="en" sz="1200" u="sng">
                <a:solidFill>
                  <a:schemeClr val="dk1"/>
                </a:solidFill>
              </a:rPr>
              <a:t>expand layer </a:t>
            </a:r>
            <a:r>
              <a:rPr lang="en" sz="1200" u="sng">
                <a:solidFill>
                  <a:schemeClr val="dk1"/>
                </a:solidFill>
              </a:rPr>
              <a:t>is a branch of two convolutions, a 1x1 convolution and a 3x3 convolution</a:t>
            </a:r>
            <a:r>
              <a:rPr lang="en" sz="1200">
                <a:solidFill>
                  <a:schemeClr val="dk1"/>
                </a:solidFill>
              </a:rPr>
              <a:t>. The outputs (feature maps) from the convolutions are then concatenated. The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i="1" lang="en" sz="1200" u="sng">
                <a:solidFill>
                  <a:schemeClr val="dk1"/>
                </a:solidFill>
              </a:rPr>
              <a:t>expand layer</a:t>
            </a:r>
            <a:r>
              <a:rPr lang="en" sz="1200" u="sng">
                <a:solidFill>
                  <a:schemeClr val="dk1"/>
                </a:solidFill>
              </a:rPr>
              <a:t> expands the number of feature maps by a factor of 4.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100" y="2772525"/>
            <a:ext cx="2216300" cy="22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Fire Module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Fire Module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code below implements a fire module: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423363" y="19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{49C2BDFB-3A8E-4BE3-86C1-BFC2091C4542}</a:tableStyleId>
              </a:tblPr>
              <a:tblGrid>
                <a:gridCol w="797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Create a fire module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squeeze layer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squeeze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kernel_initializer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'glorot_uniform'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branch the squeeze layer into a 1x1 and 3x3 convolution and double the number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of filters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expand1x1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kernel_initializer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'glorot_uniform'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squeeze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expand3x3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kernel_initializer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'glorot_uniform'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squeeze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concatenate the feature maps from the 1x1 and 3x3 branches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Concatenate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()([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expand1x1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expand3x3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Classifier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An Unconventional Classifier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lang="en" sz="1200" u="sng">
                <a:solidFill>
                  <a:schemeClr val="dk1"/>
                </a:solidFill>
              </a:rPr>
              <a:t>classifier does not follow the conventional practice of a global averaging pooling layer followed by a dense layer </a:t>
            </a:r>
            <a:r>
              <a:rPr lang="en" sz="1200">
                <a:solidFill>
                  <a:schemeClr val="dk1"/>
                </a:solidFill>
              </a:rPr>
              <a:t>where the number of output nodes equals the number of classes.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Instead, </a:t>
            </a:r>
            <a:r>
              <a:rPr b="1" lang="en" sz="1200">
                <a:solidFill>
                  <a:srgbClr val="0000FF"/>
                </a:solidFill>
              </a:rPr>
              <a:t>it uses a convolutional layer where the number of filters equals the number of classes</a:t>
            </a:r>
            <a:r>
              <a:rPr lang="en" sz="1200">
                <a:solidFill>
                  <a:schemeClr val="dk1"/>
                </a:solidFill>
              </a:rPr>
              <a:t>, followed by a global averaging pooling layer such that each prior filter (class) is reduced to a single value.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423363" y="29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{49C2BDFB-3A8E-4BE3-86C1-BFC2091C4542}</a:tableStyleId>
              </a:tblPr>
              <a:tblGrid>
                <a:gridCol w="797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classifier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n_classes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 The classifier '''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the number of filters equal to number of classes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n_classes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kernel_initializer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'glorot_uniform'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reduce each filter (class) to a single value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GlobalAveragePooling2D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Idiomatic Programmer</a:t>
            </a:r>
            <a:br>
              <a:rPr lang="en">
                <a:solidFill>
                  <a:srgbClr val="3D85C6"/>
                </a:solidFill>
              </a:rPr>
            </a:br>
            <a:r>
              <a:rPr lang="en">
                <a:solidFill>
                  <a:srgbClr val="3D85C6"/>
                </a:solidFill>
              </a:rPr>
              <a:t>Learning Keras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25225" y="2834125"/>
            <a:ext cx="883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Repo: github.com/GoogleCloudPlatform/keras-idiomatic-programmer</a:t>
            </a:r>
            <a:br>
              <a:rPr lang="en" sz="2400">
                <a:solidFill>
                  <a:srgbClr val="38761D"/>
                </a:solidFill>
              </a:rPr>
            </a:br>
            <a:endParaRPr sz="2400" u="sng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Workshops, Handbooks, and Model Zoo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3495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Computer Vision - Models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24850" y="1307950"/>
            <a:ext cx="73842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</a:t>
            </a:r>
            <a:r>
              <a:rPr lang="en" sz="1800"/>
              <a:t> 1 : Covered in Neural_Network Study Pack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2 : Covered in Convolutional_Neural Network Study Pack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3 : Covered in Wide_Convolutional_Neural_Networks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4: Covered in Advanced_Convolutional_Neura</a:t>
            </a:r>
            <a:r>
              <a:rPr lang="en" sz="1800"/>
              <a:t>l_Networks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5: Covered in Mobile_Networks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536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MobileNet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Mobile Neural Networks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MobileNet </a:t>
            </a:r>
            <a:r>
              <a:rPr lang="en" sz="1200">
                <a:solidFill>
                  <a:schemeClr val="dk1"/>
                </a:solidFill>
              </a:rPr>
              <a:t>is an architecture introduced by Google in 2017 for producing smaller networks which can fit on mobile and embedded devices, while maintaining accuracy close to their larger network counterparts. The MobileNet architecture </a:t>
            </a:r>
            <a:r>
              <a:rPr b="1" lang="en" sz="1200">
                <a:solidFill>
                  <a:srgbClr val="0000FF"/>
                </a:solidFill>
              </a:rPr>
              <a:t>replaces normal convolutions with depthwise separable convolutions to further reduce computational complexity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Two additional hyperparameters were introduced for </a:t>
            </a:r>
            <a:r>
              <a:rPr b="1" i="1" lang="en" sz="1200">
                <a:solidFill>
                  <a:schemeClr val="dk1"/>
                </a:solidFill>
              </a:rPr>
              <a:t>thinning</a:t>
            </a:r>
            <a:r>
              <a:rPr b="1" lang="en" sz="1200">
                <a:solidFill>
                  <a:schemeClr val="dk1"/>
                </a:solidFill>
              </a:rPr>
              <a:t> the size of the network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i="1" lang="en" sz="1200">
                <a:solidFill>
                  <a:schemeClr val="dk1"/>
                </a:solidFill>
              </a:rPr>
              <a:t>width multiplier </a:t>
            </a:r>
            <a:r>
              <a:rPr lang="en" sz="1200">
                <a:solidFill>
                  <a:schemeClr val="dk1"/>
                </a:solidFill>
              </a:rPr>
              <a:t>and </a:t>
            </a:r>
            <a:r>
              <a:rPr i="1" lang="en" sz="1200">
                <a:solidFill>
                  <a:schemeClr val="dk1"/>
                </a:solidFill>
              </a:rPr>
              <a:t>resolution multiplier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17150" y="14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MobileNet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Width Multiplier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first hyperparameter introduced was the </a:t>
            </a:r>
            <a:r>
              <a:rPr b="1" lang="en" sz="1200">
                <a:solidFill>
                  <a:schemeClr val="dk1"/>
                </a:solidFill>
              </a:rPr>
              <a:t>width multiplier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α </a:t>
            </a:r>
            <a:r>
              <a:rPr b="1" lang="en" sz="1200">
                <a:solidFill>
                  <a:schemeClr val="dk1"/>
                </a:solidFill>
              </a:rPr>
              <a:t>(alpha)</a:t>
            </a:r>
            <a:r>
              <a:rPr lang="en" sz="1200">
                <a:solidFill>
                  <a:schemeClr val="dk1"/>
                </a:solidFill>
              </a:rPr>
              <a:t>, which </a:t>
            </a:r>
            <a:r>
              <a:rPr b="1" lang="en" sz="1200">
                <a:solidFill>
                  <a:srgbClr val="0000FF"/>
                </a:solidFill>
              </a:rPr>
              <a:t>thins a network uniformly at each layer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value of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α </a:t>
            </a:r>
            <a:r>
              <a:rPr lang="en" sz="1200">
                <a:solidFill>
                  <a:schemeClr val="dk1"/>
                </a:solidFill>
              </a:rPr>
              <a:t>(alpha) is between 0 and 1, and will reduce the computational complexity of a mobile net by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α </a:t>
            </a:r>
            <a:r>
              <a:rPr lang="en" sz="1200">
                <a:solidFill>
                  <a:schemeClr val="dk1"/>
                </a:solidFill>
              </a:rPr>
              <a:t>(alpha)**2. Typically values are 0.25 (6%), 0.50 (25%), and 0.75 (56%).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tests results reported in the paper, a non-thinned mobilenet-224 had a 70.6% accuracy on ImageNet with 4.2 million parameters and 569 million matrix multi-add operations, while a 0.25 (width multiplier) mobilenet-224 had 50.6% accuracy with 0.5 million parameters and 41 million matrix multi-add operations.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517150" y="14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MobileNet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Resolution Multiplier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second hyperparameter introduced was the </a:t>
            </a:r>
            <a:r>
              <a:rPr b="1" lang="en" sz="1200">
                <a:solidFill>
                  <a:schemeClr val="dk1"/>
                </a:solidFill>
              </a:rPr>
              <a:t>resolution multiplier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ρ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(rho)</a:t>
            </a:r>
            <a:r>
              <a:rPr lang="en" sz="1200">
                <a:solidFill>
                  <a:schemeClr val="dk1"/>
                </a:solidFill>
              </a:rPr>
              <a:t>, which </a:t>
            </a:r>
            <a:r>
              <a:rPr b="1" lang="en" sz="1200">
                <a:solidFill>
                  <a:srgbClr val="0000FF"/>
                </a:solidFill>
              </a:rPr>
              <a:t>thins the input shape and consequently the feature map sizes at each layer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value of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ρ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</a:rPr>
              <a:t>(rho) is between 0 and 1, and will reduced computational complexity of a mobile net by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ρ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</a:rPr>
              <a:t>(rho)**2.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tests results reported in the paper, a 0.25 (resolution multiplier) mobilenet-224 had 64.4% accuracy with 4.2 million parameters and 186 million matrix multi-add operations.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MobileNet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 Use of Width Multiplier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423363" y="1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{49C2BDFB-3A8E-4BE3-86C1-BFC2091C4542}</a:tableStyleId>
              </a:tblPr>
              <a:tblGrid>
                <a:gridCol w="797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stem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alpha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 Create the stem group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inputs : input tensor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alpha  : width multiplier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"""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Apply the width filter to the number of feature maps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filters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alpha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Normal Convolutional block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ZeroPadding2D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'valid'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BatchNormalization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Depthwise Separable Convolution Block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depthwise_block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alpha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9"/>
          <p:cNvSpPr/>
          <p:nvPr/>
        </p:nvSpPr>
        <p:spPr>
          <a:xfrm>
            <a:off x="1781925" y="1444150"/>
            <a:ext cx="5106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704875" y="2501950"/>
            <a:ext cx="9327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568325" y="4031725"/>
            <a:ext cx="510600" cy="45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078925" y="1535500"/>
            <a:ext cx="2196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F9D58"/>
                </a:solidFill>
              </a:rPr>
              <a:t>#1 Width multiplier for reducing number of filters</a:t>
            </a:r>
            <a:endParaRPr sz="1000">
              <a:solidFill>
                <a:srgbClr val="0F9D58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2680000"/>
            <a:ext cx="2196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F9D58"/>
                </a:solidFill>
              </a:rPr>
              <a:t>#2 Number of filters for stem convolution is reduced</a:t>
            </a:r>
            <a:endParaRPr sz="1000">
              <a:solidFill>
                <a:srgbClr val="0F9D58"/>
              </a:solidFill>
            </a:endParaRPr>
          </a:p>
        </p:txBody>
      </p:sp>
      <p:cxnSp>
        <p:nvCxnSpPr>
          <p:cNvPr id="107" name="Google Shape;107;p19"/>
          <p:cNvCxnSpPr>
            <a:endCxn id="102" idx="7"/>
          </p:cNvCxnSpPr>
          <p:nvPr/>
        </p:nvCxnSpPr>
        <p:spPr>
          <a:xfrm rot="10800000">
            <a:off x="2217749" y="1510446"/>
            <a:ext cx="861300" cy="217800"/>
          </a:xfrm>
          <a:prstGeom prst="curvedConnector4">
            <a:avLst>
              <a:gd fmla="val 45659" name="adj1"/>
              <a:gd fmla="val 2397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endCxn id="103" idx="6"/>
          </p:cNvCxnSpPr>
          <p:nvPr/>
        </p:nvCxnSpPr>
        <p:spPr>
          <a:xfrm rot="10800000">
            <a:off x="2637575" y="2728300"/>
            <a:ext cx="1934400" cy="14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115750" y="3680200"/>
            <a:ext cx="2196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F9D58"/>
                </a:solidFill>
              </a:rPr>
              <a:t>#3 Pass along the  width multiplier to the next convolution group</a:t>
            </a:r>
            <a:endParaRPr sz="1000">
              <a:solidFill>
                <a:srgbClr val="0F9D58"/>
              </a:solidFill>
            </a:endParaRPr>
          </a:p>
        </p:txBody>
      </p:sp>
      <p:cxnSp>
        <p:nvCxnSpPr>
          <p:cNvPr id="110" name="Google Shape;110;p19"/>
          <p:cNvCxnSpPr>
            <a:stCxn id="109" idx="1"/>
            <a:endCxn id="104" idx="6"/>
          </p:cNvCxnSpPr>
          <p:nvPr/>
        </p:nvCxnSpPr>
        <p:spPr>
          <a:xfrm flipH="1">
            <a:off x="3078950" y="3872800"/>
            <a:ext cx="1036800" cy="3852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</a:t>
            </a:r>
            <a:r>
              <a:rPr lang="en">
                <a:solidFill>
                  <a:srgbClr val="38761D"/>
                </a:solidFill>
              </a:rPr>
              <a:t>Net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23375" y="84060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New Module and Terminology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</a:t>
            </a:r>
            <a:r>
              <a:rPr lang="en" sz="1200">
                <a:solidFill>
                  <a:schemeClr val="dk1"/>
                </a:solidFill>
              </a:rPr>
              <a:t>is an architecture proposed by joint research of DeepScale and UC Berkeley and Stanford University in 2015. In the corresponding paper, the authors introduced a new type of module, referred to as the </a:t>
            </a:r>
            <a:r>
              <a:rPr b="1" i="1" lang="en" sz="1200">
                <a:solidFill>
                  <a:srgbClr val="0000FF"/>
                </a:solidFill>
              </a:rPr>
              <a:t>fire </a:t>
            </a:r>
            <a:r>
              <a:rPr lang="en" sz="1200">
                <a:solidFill>
                  <a:schemeClr val="dk1"/>
                </a:solidFill>
              </a:rPr>
              <a:t>module, and </a:t>
            </a:r>
            <a:r>
              <a:rPr b="1" lang="en" sz="1200">
                <a:solidFill>
                  <a:srgbClr val="0000FF"/>
                </a:solidFill>
              </a:rPr>
              <a:t>introduced terminology for microarchitecture, macroarchitecture and metaparameters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904F"/>
              </a:buClr>
              <a:buSzPts val="1400"/>
              <a:buChar char="●"/>
            </a:pPr>
            <a:r>
              <a:rPr b="1" lang="en">
                <a:solidFill>
                  <a:srgbClr val="0D904F"/>
                </a:solidFill>
              </a:rPr>
              <a:t>Microarchitecture is the design of modules, or groups.</a:t>
            </a:r>
            <a:endParaRPr b="1">
              <a:solidFill>
                <a:srgbClr val="0D904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904F"/>
              </a:buClr>
              <a:buSzPts val="1400"/>
              <a:buChar char="●"/>
            </a:pPr>
            <a:r>
              <a:rPr b="1" lang="en">
                <a:solidFill>
                  <a:srgbClr val="0D904F"/>
                </a:solidFill>
              </a:rPr>
              <a:t>Macroarchitecture is how the modules, or groups, are connected. </a:t>
            </a:r>
            <a:endParaRPr b="1">
              <a:solidFill>
                <a:srgbClr val="0D90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623400" y="10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SqueezeNet - Metaparameters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12075" y="592450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SqueezeNet - Metaparameters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The use of the term metaparameters aided in better distinguishing what a hyperparameter is.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D904F"/>
              </a:buClr>
              <a:buSzPts val="1400"/>
              <a:buAutoNum type="arabicPeriod"/>
            </a:pPr>
            <a:r>
              <a:rPr b="1" lang="en">
                <a:solidFill>
                  <a:srgbClr val="0D904F"/>
                </a:solidFill>
              </a:rPr>
              <a:t>Model Parameters - the weights and biases that are learned during training are the model parameters.</a:t>
            </a:r>
            <a:endParaRPr b="1">
              <a:solidFill>
                <a:srgbClr val="0D904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904F"/>
              </a:buClr>
              <a:buSzPts val="1400"/>
              <a:buAutoNum type="arabicPeriod"/>
            </a:pPr>
            <a:r>
              <a:rPr b="1" lang="en">
                <a:solidFill>
                  <a:srgbClr val="0D904F"/>
                </a:solidFill>
              </a:rPr>
              <a:t>Hyperparameters - the tunable parameters used to train the model.</a:t>
            </a:r>
            <a:endParaRPr b="1">
              <a:solidFill>
                <a:srgbClr val="0D904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904F"/>
              </a:buClr>
              <a:buSzPts val="1400"/>
              <a:buAutoNum type="arabicPeriod"/>
            </a:pPr>
            <a:r>
              <a:rPr b="1" lang="en" u="sng">
                <a:solidFill>
                  <a:srgbClr val="0D904F"/>
                </a:solidFill>
              </a:rPr>
              <a:t>Metaparameters -  the structure of the model architecture that is configurable.</a:t>
            </a:r>
            <a:endParaRPr b="1" u="sng">
              <a:solidFill>
                <a:srgbClr val="0D90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