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b0f80c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b0f80c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4b0f80c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b0f80c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b0f80cc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b0f80cc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4b0f80c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4b0f80c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4b0f80cc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4b0f80cc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4b0f80cc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4b0f80cc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4b0f80cc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4b0f80cc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b0f80cc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4b0f80cc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4b0f80cc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4b0f80cc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4b0f80cc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4b0f80cc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b0f80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b0f80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4b0f80cc3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4b0f80cc3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4b0f80cc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4b0f80cc3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64b0f80cc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4b0f80cc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4b0f80cc3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4b0f80cc3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4b0f80cc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4b0f80cc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4b0f80c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4b0f80c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4b0f80cc3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4b0f80cc3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64b0f80c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4b0f80c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4b0f80cc3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4b0f80cc3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64b0f80cc3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4b0f80cc3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b0f80c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b0f80c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64b0f80cc3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4b0f80cc3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64b0f80cc3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4b0f80cc3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64b0f80cc3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4b0f80cc3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64b0f80cc3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4b0f80cc3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64b0f80cc3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64b0f80cc3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64b0f80cc3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4b0f80cc3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64b0f80c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64b0f80c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64b0f80cc3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64b0f80cc3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4b0f80cc3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4b0f80cc3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64b0f80cc3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64b0f80cc3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b0f80c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4b0f80c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64b0f80cc3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4b0f80cc3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64b0f80cc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64b0f80cc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g64b0f80c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64b0f80c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64b0f80cc3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64b0f80cc3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64b0f80cc3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64b0f80cc3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g64b0f80cc3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64b0f80cc3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g64b0f80c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64b0f80c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64b0f80cc3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64b0f80cc3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64b0f80cc3_0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64b0f80cc3_0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64b0f80cc3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64b0f80cc3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4b0f80c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4b0f80cc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Google Shape;1048;g64b0f80cc3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64b0f80cc3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64b0f80cc3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64b0f80cc3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g64b0f80cc3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64b0f80cc3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4" name="Shape 1084"/>
        <p:cNvGrpSpPr/>
        <p:nvPr/>
      </p:nvGrpSpPr>
      <p:grpSpPr>
        <a:xfrm>
          <a:off x="0" y="0"/>
          <a:ext cx="0" cy="0"/>
          <a:chOff x="0" y="0"/>
          <a:chExt cx="0" cy="0"/>
        </a:xfrm>
      </p:grpSpPr>
      <p:sp>
        <p:nvSpPr>
          <p:cNvPr id="1085" name="Google Shape;1085;g64b0f80cc3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64b0f80cc3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Google Shape;1107;g64b0f80c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64b0f80c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Google Shape;1130;g64b0f80cc3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64b0f80cc3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64b0f80cc3_0_1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64b0f80cc3_0_1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9" name="Shape 1159"/>
        <p:cNvGrpSpPr/>
        <p:nvPr/>
      </p:nvGrpSpPr>
      <p:grpSpPr>
        <a:xfrm>
          <a:off x="0" y="0"/>
          <a:ext cx="0" cy="0"/>
          <a:chOff x="0" y="0"/>
          <a:chExt cx="0" cy="0"/>
        </a:xfrm>
      </p:grpSpPr>
      <p:sp>
        <p:nvSpPr>
          <p:cNvPr id="1160" name="Google Shape;1160;g64b0f80cc3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64b0f80cc3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64b0f80cc3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4b0f80cc3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g64b0f80cc3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64b0f80cc3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b0f80c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b0f80c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2" name="Shape 1212"/>
        <p:cNvGrpSpPr/>
        <p:nvPr/>
      </p:nvGrpSpPr>
      <p:grpSpPr>
        <a:xfrm>
          <a:off x="0" y="0"/>
          <a:ext cx="0" cy="0"/>
          <a:chOff x="0" y="0"/>
          <a:chExt cx="0" cy="0"/>
        </a:xfrm>
      </p:grpSpPr>
      <p:sp>
        <p:nvSpPr>
          <p:cNvPr id="1213" name="Google Shape;1213;g64b0f80cc3_0_1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64b0f80cc3_0_1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Google Shape;1245;g64b0f80cc3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64b0f80cc3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64b0f80cc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64b0f80cc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Google Shape;1278;g64b0f80cc3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64b0f80cc3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64b0f80cc3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4b0f80cc3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Google Shape;1312;g64b0f80cc3_0_2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64b0f80cc3_0_2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64b0f80cc3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64b0f80cc3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7" name="Shape 1347"/>
        <p:cNvGrpSpPr/>
        <p:nvPr/>
      </p:nvGrpSpPr>
      <p:grpSpPr>
        <a:xfrm>
          <a:off x="0" y="0"/>
          <a:ext cx="0" cy="0"/>
          <a:chOff x="0" y="0"/>
          <a:chExt cx="0" cy="0"/>
        </a:xfrm>
      </p:grpSpPr>
      <p:sp>
        <p:nvSpPr>
          <p:cNvPr id="1348" name="Google Shape;1348;g64b0f80cc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64b0f80cc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9" name="Shape 1379"/>
        <p:cNvGrpSpPr/>
        <p:nvPr/>
      </p:nvGrpSpPr>
      <p:grpSpPr>
        <a:xfrm>
          <a:off x="0" y="0"/>
          <a:ext cx="0" cy="0"/>
          <a:chOff x="0" y="0"/>
          <a:chExt cx="0" cy="0"/>
        </a:xfrm>
      </p:grpSpPr>
      <p:sp>
        <p:nvSpPr>
          <p:cNvPr id="1380" name="Google Shape;1380;g64b0f80cc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64b0f80cc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b0f80cc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b0f80cc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4b0f80cc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4b0f80cc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b0f80c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b0f80c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4A86E8"/>
                </a:solidFill>
                <a:highlight>
                  <a:srgbClr val="FFFFFF"/>
                </a:highlight>
              </a:rPr>
              <a:t>Modern </a:t>
            </a:r>
            <a:endParaRPr b="1" sz="3000">
              <a:solidFill>
                <a:srgbClr val="4A86E8"/>
              </a:solidFill>
              <a:highlight>
                <a:srgbClr val="FFFFFF"/>
              </a:highlight>
            </a:endParaRPr>
          </a:p>
          <a:p>
            <a:pPr indent="0" lvl="0" marL="0" rtl="0" algn="ctr">
              <a:spcBef>
                <a:spcPts val="0"/>
              </a:spcBef>
              <a:spcAft>
                <a:spcPts val="0"/>
              </a:spcAft>
              <a:buNone/>
            </a:pPr>
            <a:r>
              <a:rPr b="1" lang="en" sz="3000">
                <a:solidFill>
                  <a:srgbClr val="4A86E8"/>
                </a:solidFill>
                <a:highlight>
                  <a:srgbClr val="FFFFFF"/>
                </a:highlight>
              </a:rPr>
              <a:t>Convolutional Neural Network </a:t>
            </a:r>
            <a:endParaRPr b="1" sz="3000">
              <a:solidFill>
                <a:srgbClr val="4A86E8"/>
              </a:solidFill>
              <a:highlight>
                <a:srgbClr val="FFFFFF"/>
              </a:highlight>
            </a:endParaRPr>
          </a:p>
          <a:p>
            <a:pPr indent="0" lvl="0" marL="0" rtl="0" algn="ctr">
              <a:spcBef>
                <a:spcPts val="0"/>
              </a:spcBef>
              <a:spcAft>
                <a:spcPts val="0"/>
              </a:spcAft>
              <a:buNone/>
            </a:pPr>
            <a:r>
              <a:rPr b="1" lang="en" sz="3000">
                <a:solidFill>
                  <a:srgbClr val="4A86E8"/>
                </a:solidFill>
                <a:highlight>
                  <a:srgbClr val="FFFFFF"/>
                </a:highlight>
              </a:rPr>
              <a:t>Architectures</a:t>
            </a:r>
            <a:endParaRPr b="1" sz="3000">
              <a:solidFill>
                <a:srgbClr val="4A86E8"/>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Andrew Ferlitsch</a:t>
            </a:r>
            <a:endParaRPr sz="1400"/>
          </a:p>
          <a:p>
            <a:pPr indent="0" lvl="0" marL="0" rtl="0" algn="ctr">
              <a:spcBef>
                <a:spcPts val="0"/>
              </a:spcBef>
              <a:spcAft>
                <a:spcPts val="0"/>
              </a:spcAft>
              <a:buNone/>
            </a:pPr>
            <a:r>
              <a:rPr lang="en" sz="1400"/>
              <a:t>Google Cloud AI/Developer Relations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VGG</a:t>
            </a:r>
            <a:endParaRPr>
              <a:solidFill>
                <a:srgbClr val="A61C00"/>
              </a:solidFill>
            </a:endParaRPr>
          </a:p>
        </p:txBody>
      </p:sp>
      <p:sp>
        <p:nvSpPr>
          <p:cNvPr id="171" name="Google Shape;171;p22"/>
          <p:cNvSpPr/>
          <p:nvPr/>
        </p:nvSpPr>
        <p:spPr>
          <a:xfrm>
            <a:off x="2113200" y="1587125"/>
            <a:ext cx="49419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2447575" y="174640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173" name="Google Shape;173;p22"/>
          <p:cNvSpPr/>
          <p:nvPr/>
        </p:nvSpPr>
        <p:spPr>
          <a:xfrm rot="-5400000">
            <a:off x="3136775" y="28020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nvSpPr>
        <p:spPr>
          <a:xfrm>
            <a:off x="2811400" y="1246800"/>
            <a:ext cx="40617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VGG - Convolutional Group (Micro-Architecture)</a:t>
            </a:r>
            <a:endParaRPr b="1" sz="1200"/>
          </a:p>
        </p:txBody>
      </p:sp>
      <p:sp>
        <p:nvSpPr>
          <p:cNvPr id="175" name="Google Shape;175;p22"/>
          <p:cNvSpPr/>
          <p:nvPr/>
        </p:nvSpPr>
        <p:spPr>
          <a:xfrm rot="-5400000">
            <a:off x="4550413" y="28020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804750" y="174640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177" name="Google Shape;177;p22"/>
          <p:cNvSpPr txBox="1"/>
          <p:nvPr/>
        </p:nvSpPr>
        <p:spPr>
          <a:xfrm>
            <a:off x="5222088" y="2550200"/>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178" name="Google Shape;178;p22"/>
          <p:cNvSpPr txBox="1"/>
          <p:nvPr/>
        </p:nvSpPr>
        <p:spPr>
          <a:xfrm>
            <a:off x="4313000" y="4685425"/>
            <a:ext cx="3399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Delay max pooling to end of convolutional group</a:t>
            </a:r>
            <a:endParaRPr b="1" sz="1000"/>
          </a:p>
        </p:txBody>
      </p:sp>
      <p:sp>
        <p:nvSpPr>
          <p:cNvPr id="179" name="Google Shape;179;p22"/>
          <p:cNvSpPr/>
          <p:nvPr/>
        </p:nvSpPr>
        <p:spPr>
          <a:xfrm rot="-5400000">
            <a:off x="1740524" y="28645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5400000">
            <a:off x="7109949" y="28214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1254825" y="2831850"/>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82" name="Google Shape;182;p22"/>
          <p:cNvSpPr txBox="1"/>
          <p:nvPr/>
        </p:nvSpPr>
        <p:spPr>
          <a:xfrm>
            <a:off x="7482625" y="2767925"/>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183" name="Google Shape;183;p22"/>
          <p:cNvCxnSpPr>
            <a:endCxn id="184" idx="2"/>
          </p:cNvCxnSpPr>
          <p:nvPr/>
        </p:nvCxnSpPr>
        <p:spPr>
          <a:xfrm flipH="1" rot="5400000">
            <a:off x="5956175" y="4364350"/>
            <a:ext cx="560700" cy="81600"/>
          </a:xfrm>
          <a:prstGeom prst="curvedConnector3">
            <a:avLst>
              <a:gd fmla="val 50000" name="adj1"/>
            </a:avLst>
          </a:prstGeom>
          <a:noFill/>
          <a:ln cap="flat" cmpd="sng" w="9525">
            <a:solidFill>
              <a:srgbClr val="999999"/>
            </a:solidFill>
            <a:prstDash val="solid"/>
            <a:round/>
            <a:headEnd len="med" w="med" type="none"/>
            <a:tailEnd len="med" w="med" type="triangle"/>
          </a:ln>
        </p:spPr>
      </p:cxnSp>
      <p:sp>
        <p:nvSpPr>
          <p:cNvPr id="184" name="Google Shape;184;p22"/>
          <p:cNvSpPr/>
          <p:nvPr/>
        </p:nvSpPr>
        <p:spPr>
          <a:xfrm>
            <a:off x="5671775" y="174640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Max </a:t>
            </a:r>
            <a:br>
              <a:rPr b="1" lang="en" sz="1000"/>
            </a:br>
            <a:r>
              <a:rPr b="1" lang="en" sz="1000"/>
              <a:t>Pooling</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VGG</a:t>
            </a:r>
            <a:endParaRPr>
              <a:solidFill>
                <a:srgbClr val="A61C00"/>
              </a:solidFill>
            </a:endParaRPr>
          </a:p>
        </p:txBody>
      </p:sp>
      <p:sp>
        <p:nvSpPr>
          <p:cNvPr id="190" name="Google Shape;190;p23"/>
          <p:cNvSpPr txBox="1"/>
          <p:nvPr/>
        </p:nvSpPr>
        <p:spPr>
          <a:xfrm>
            <a:off x="311700" y="1150825"/>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def </a:t>
            </a:r>
            <a:r>
              <a:rPr lang="en">
                <a:solidFill>
                  <a:srgbClr val="FFFFFF"/>
                </a:solidFill>
              </a:rPr>
              <a:t>group(inputs, **metaparameters):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r>
              <a:rPr lang="en">
                <a:solidFill>
                  <a:srgbClr val="93C47D"/>
                </a:solidFill>
              </a:rPr>
              <a:t># Block of Layers</a:t>
            </a:r>
            <a:endParaRPr>
              <a:solidFill>
                <a:srgbClr val="93C47D"/>
              </a:solidFill>
            </a:endParaRPr>
          </a:p>
          <a:p>
            <a:pPr indent="0" lvl="0" marL="0" rtl="0" algn="l">
              <a:spcBef>
                <a:spcPts val="0"/>
              </a:spcBef>
              <a:spcAft>
                <a:spcPts val="0"/>
              </a:spcAft>
              <a:buNone/>
            </a:pPr>
            <a:r>
              <a:rPr lang="en">
                <a:solidFill>
                  <a:srgbClr val="FFFFFF"/>
                </a:solidFill>
              </a:rPr>
              <a:t>      n_filters = metaparameters[‘n_filters’]</a:t>
            </a:r>
            <a:endParaRPr>
              <a:solidFill>
                <a:srgbClr val="FFFFFF"/>
              </a:solidFill>
            </a:endParaRPr>
          </a:p>
          <a:p>
            <a:pPr indent="0" lvl="0" marL="0" rtl="0" algn="l">
              <a:spcBef>
                <a:spcPts val="0"/>
              </a:spcBef>
              <a:spcAft>
                <a:spcPts val="0"/>
              </a:spcAft>
              <a:buNone/>
            </a:pPr>
            <a:r>
              <a:rPr b="1" lang="en">
                <a:solidFill>
                  <a:srgbClr val="6D9EEB"/>
                </a:solidFill>
              </a:rPr>
              <a:t>      for</a:t>
            </a:r>
            <a:r>
              <a:rPr lang="en">
                <a:solidFill>
                  <a:srgbClr val="FFFFFF"/>
                </a:solidFill>
              </a:rPr>
              <a:t> layer_params </a:t>
            </a:r>
            <a:r>
              <a:rPr b="1" lang="en">
                <a:solidFill>
                  <a:srgbClr val="6FA8DC"/>
                </a:solidFill>
              </a:rPr>
              <a:t>in</a:t>
            </a:r>
            <a:r>
              <a:rPr lang="en">
                <a:solidFill>
                  <a:srgbClr val="FFFFFF"/>
                </a:solidFill>
              </a:rPr>
              <a:t> metaparameters[‘n_layers’’]:</a:t>
            </a:r>
            <a:endParaRPr>
              <a:solidFill>
                <a:srgbClr val="FFFFFF"/>
              </a:solidFill>
            </a:endParaRPr>
          </a:p>
          <a:p>
            <a:pPr indent="0" lvl="0" marL="0" rtl="0" algn="l">
              <a:spcBef>
                <a:spcPts val="0"/>
              </a:spcBef>
              <a:spcAft>
                <a:spcPts val="0"/>
              </a:spcAft>
              <a:buNone/>
            </a:pPr>
            <a:r>
              <a:rPr lang="en">
                <a:solidFill>
                  <a:srgbClr val="FFFFFF"/>
                </a:solidFill>
              </a:rPr>
              <a:t>	  inputs = Conv2D(n_filters, (3, 3), strides=(1, 1),        </a:t>
            </a:r>
            <a:endParaRPr>
              <a:solidFill>
                <a:srgbClr val="FFFFFF"/>
              </a:solidFill>
            </a:endParaRPr>
          </a:p>
          <a:p>
            <a:pPr indent="0" lvl="0" marL="0" rtl="0" algn="l">
              <a:spcBef>
                <a:spcPts val="0"/>
              </a:spcBef>
              <a:spcAft>
                <a:spcPts val="0"/>
              </a:spcAft>
              <a:buNone/>
            </a:pPr>
            <a:r>
              <a:rPr lang="en">
                <a:solidFill>
                  <a:srgbClr val="FFFFFF"/>
                </a:solidFill>
              </a:rPr>
              <a:t>                                       padding=’same’, activation=’relu’)(inputs)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r>
              <a:rPr lang="en">
                <a:solidFill>
                  <a:srgbClr val="93C47D"/>
                </a:solidFill>
              </a:rPr>
              <a:t># Max Pooling (downsampling) at end of group</a:t>
            </a:r>
            <a:endParaRPr>
              <a:solidFill>
                <a:srgbClr val="93C47D"/>
              </a:solidFill>
            </a:endParaRPr>
          </a:p>
          <a:p>
            <a:pPr indent="0" lvl="0" marL="0" rtl="0" algn="l">
              <a:spcBef>
                <a:spcPts val="0"/>
              </a:spcBef>
              <a:spcAft>
                <a:spcPts val="0"/>
              </a:spcAft>
              <a:buNone/>
            </a:pPr>
            <a:r>
              <a:rPr lang="en">
                <a:solidFill>
                  <a:srgbClr val="FFFFFF"/>
                </a:solidFill>
              </a:rPr>
              <a:t>       inputs = MaxPooling2D((2, 2), strides=(2, 2))(inputs)</a:t>
            </a:r>
            <a:endParaRPr>
              <a:solidFill>
                <a:srgbClr val="FFFFFF"/>
              </a:solidFill>
            </a:endParaRPr>
          </a:p>
          <a:p>
            <a:pPr indent="0" lvl="0" marL="0" rtl="0" algn="l">
              <a:spcBef>
                <a:spcPts val="0"/>
              </a:spcBef>
              <a:spcAft>
                <a:spcPts val="0"/>
              </a:spcAft>
              <a:buNone/>
            </a:pPr>
            <a:r>
              <a:rPr b="1" lang="en">
                <a:solidFill>
                  <a:srgbClr val="6D9EEB"/>
                </a:solidFill>
              </a:rPr>
              <a:t>       return</a:t>
            </a:r>
            <a:r>
              <a:rPr lang="en">
                <a:solidFill>
                  <a:srgbClr val="FFFFFF"/>
                </a:solidFill>
              </a:rPr>
              <a:t> inputs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91" name="Google Shape;191;p23"/>
          <p:cNvSpPr txBox="1"/>
          <p:nvPr/>
        </p:nvSpPr>
        <p:spPr>
          <a:xfrm>
            <a:off x="6063925" y="1260900"/>
            <a:ext cx="2598900" cy="36150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padding=’same’ preserves size of feature maps: </a:t>
            </a:r>
            <a:endParaRPr/>
          </a:p>
          <a:p>
            <a:pPr indent="0" lvl="0" marL="0" rtl="0" algn="l">
              <a:spcBef>
                <a:spcPts val="0"/>
              </a:spcBef>
              <a:spcAft>
                <a:spcPts val="0"/>
              </a:spcAft>
              <a:buNone/>
            </a:pPr>
            <a:r>
              <a:rPr lang="en"/>
              <a:t>(H, W)in = (H, W)out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strides=2 reduces height, width by ½</a:t>
            </a:r>
            <a:r>
              <a:rPr lang="en"/>
              <a:t>: </a:t>
            </a:r>
            <a:endParaRPr/>
          </a:p>
          <a:p>
            <a:pPr indent="0" lvl="0" marL="0" rtl="0" algn="l">
              <a:spcBef>
                <a:spcPts val="0"/>
              </a:spcBef>
              <a:spcAft>
                <a:spcPts val="0"/>
              </a:spcAft>
              <a:buNone/>
            </a:pPr>
            <a:r>
              <a:rPr lang="en"/>
              <a:t>(H, W)in = (½ H, ½ W)out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VGG</a:t>
            </a:r>
            <a:endParaRPr>
              <a:solidFill>
                <a:srgbClr val="A61C00"/>
              </a:solidFill>
            </a:endParaRPr>
          </a:p>
        </p:txBody>
      </p:sp>
      <p:sp>
        <p:nvSpPr>
          <p:cNvPr id="197" name="Google Shape;197;p24"/>
          <p:cNvSpPr/>
          <p:nvPr/>
        </p:nvSpPr>
        <p:spPr>
          <a:xfrm>
            <a:off x="2586813" y="2025638"/>
            <a:ext cx="675000" cy="23784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br>
              <a:rPr b="1" lang="en" sz="1000"/>
            </a:br>
            <a:r>
              <a:rPr b="1" lang="en" sz="1000"/>
              <a:t>Layer</a:t>
            </a:r>
            <a:endParaRPr b="1" sz="1000"/>
          </a:p>
        </p:txBody>
      </p:sp>
      <p:sp>
        <p:nvSpPr>
          <p:cNvPr id="198" name="Google Shape;198;p24"/>
          <p:cNvSpPr txBox="1"/>
          <p:nvPr/>
        </p:nvSpPr>
        <p:spPr>
          <a:xfrm>
            <a:off x="3036200" y="1278000"/>
            <a:ext cx="4152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VGG Classifier Group (Micro-Architecture)</a:t>
            </a:r>
            <a:endParaRPr b="1" sz="1200"/>
          </a:p>
        </p:txBody>
      </p:sp>
      <p:sp>
        <p:nvSpPr>
          <p:cNvPr id="199" name="Google Shape;199;p24"/>
          <p:cNvSpPr/>
          <p:nvPr/>
        </p:nvSpPr>
        <p:spPr>
          <a:xfrm>
            <a:off x="3514613" y="2002388"/>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Layer</a:t>
            </a:r>
            <a:br>
              <a:rPr b="1" lang="en" sz="1000"/>
            </a:br>
            <a:r>
              <a:rPr b="1" lang="en" sz="1000"/>
              <a:t>(4096)</a:t>
            </a:r>
            <a:endParaRPr b="1" sz="1000"/>
          </a:p>
        </p:txBody>
      </p:sp>
      <p:sp>
        <p:nvSpPr>
          <p:cNvPr id="200" name="Google Shape;200;p24"/>
          <p:cNvSpPr/>
          <p:nvPr/>
        </p:nvSpPr>
        <p:spPr>
          <a:xfrm rot="-5400000">
            <a:off x="2903100" y="30813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442413" y="2002388"/>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Layer</a:t>
            </a:r>
            <a:br>
              <a:rPr b="1" lang="en" sz="1000"/>
            </a:br>
            <a:r>
              <a:rPr b="1" lang="en" sz="1000"/>
              <a:t>(4096)</a:t>
            </a:r>
            <a:endParaRPr b="1" sz="1000"/>
          </a:p>
        </p:txBody>
      </p:sp>
      <p:sp>
        <p:nvSpPr>
          <p:cNvPr id="202" name="Google Shape;202;p24"/>
          <p:cNvSpPr/>
          <p:nvPr/>
        </p:nvSpPr>
        <p:spPr>
          <a:xfrm>
            <a:off x="5370213" y="2002388"/>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(Dense)</a:t>
            </a:r>
            <a:br>
              <a:rPr b="1" lang="en" sz="1000"/>
            </a:br>
            <a:r>
              <a:rPr b="1" lang="en" sz="1000"/>
              <a:t>Layer</a:t>
            </a:r>
            <a:endParaRPr b="1" sz="1000"/>
          </a:p>
        </p:txBody>
      </p:sp>
      <p:sp>
        <p:nvSpPr>
          <p:cNvPr id="203" name="Google Shape;203;p24"/>
          <p:cNvSpPr/>
          <p:nvPr/>
        </p:nvSpPr>
        <p:spPr>
          <a:xfrm rot="-5400000">
            <a:off x="3830900" y="31331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rot="-5400000">
            <a:off x="4758700" y="31002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rot="-5400000">
            <a:off x="2183086" y="29830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rot="-5400000">
            <a:off x="6085036" y="30678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nvSpPr>
        <p:spPr>
          <a:xfrm>
            <a:off x="1697388" y="2950375"/>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08" name="Google Shape;208;p24"/>
          <p:cNvSpPr txBox="1"/>
          <p:nvPr/>
        </p:nvSpPr>
        <p:spPr>
          <a:xfrm>
            <a:off x="6381138" y="301620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09" name="Google Shape;209;p24"/>
          <p:cNvSpPr txBox="1"/>
          <p:nvPr/>
        </p:nvSpPr>
        <p:spPr>
          <a:xfrm>
            <a:off x="7110575" y="1699450"/>
            <a:ext cx="1610100" cy="2935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Two very large (4096) dense layers to learn classification from features (1D embedding after Flatten layer)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24"/>
          <p:cNvSpPr txBox="1"/>
          <p:nvPr/>
        </p:nvSpPr>
        <p:spPr>
          <a:xfrm>
            <a:off x="164700" y="1746950"/>
            <a:ext cx="1532700" cy="2935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Flattening into 1D vector (lower dimensional embedding) also referred to as the Bottleneck Layer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216" name="Google Shape;216;p25"/>
          <p:cNvSpPr txBox="1"/>
          <p:nvPr/>
        </p:nvSpPr>
        <p:spPr>
          <a:xfrm>
            <a:off x="0" y="0"/>
            <a:ext cx="25218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2015 ILSVRC Winner</a:t>
            </a:r>
            <a:endParaRPr/>
          </a:p>
        </p:txBody>
      </p:sp>
      <p:sp>
        <p:nvSpPr>
          <p:cNvPr id="217" name="Google Shape;217;p25"/>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164250" y="2454188"/>
            <a:ext cx="13632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219" name="Google Shape;219;p25"/>
          <p:cNvSpPr/>
          <p:nvPr/>
        </p:nvSpPr>
        <p:spPr>
          <a:xfrm>
            <a:off x="1766350" y="16823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 Group</a:t>
            </a:r>
            <a:endParaRPr b="1" sz="1000"/>
          </a:p>
        </p:txBody>
      </p:sp>
      <p:sp>
        <p:nvSpPr>
          <p:cNvPr id="220" name="Google Shape;220;p25"/>
          <p:cNvSpPr/>
          <p:nvPr/>
        </p:nvSpPr>
        <p:spPr>
          <a:xfrm rot="-5400000">
            <a:off x="1161788" y="27349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rot="-5400000">
            <a:off x="2256025" y="27380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6204175" y="1682363"/>
            <a:ext cx="675000" cy="23784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Final</a:t>
            </a:r>
            <a:br>
              <a:rPr b="1" lang="en" sz="1000"/>
            </a:br>
            <a:r>
              <a:rPr b="1" lang="en" sz="1000"/>
              <a:t>Pooling</a:t>
            </a:r>
            <a:br>
              <a:rPr b="1" lang="en" sz="1000"/>
            </a:br>
            <a:r>
              <a:rPr b="1" lang="en" sz="1000"/>
              <a:t>Flatten</a:t>
            </a:r>
            <a:br>
              <a:rPr b="1" lang="en" sz="1000"/>
            </a:br>
            <a:r>
              <a:rPr b="1" lang="en" sz="1000"/>
              <a:t>Layer</a:t>
            </a:r>
            <a:endParaRPr b="1" sz="1000"/>
          </a:p>
        </p:txBody>
      </p:sp>
      <p:sp>
        <p:nvSpPr>
          <p:cNvPr id="223" name="Google Shape;223;p25"/>
          <p:cNvSpPr txBox="1"/>
          <p:nvPr/>
        </p:nvSpPr>
        <p:spPr>
          <a:xfrm>
            <a:off x="4024475" y="1253550"/>
            <a:ext cx="1838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Macro-Architecture</a:t>
            </a:r>
            <a:endParaRPr b="1" sz="1200"/>
          </a:p>
        </p:txBody>
      </p:sp>
      <p:sp>
        <p:nvSpPr>
          <p:cNvPr id="224" name="Google Shape;224;p25"/>
          <p:cNvSpPr/>
          <p:nvPr/>
        </p:nvSpPr>
        <p:spPr>
          <a:xfrm>
            <a:off x="2867525" y="1649538"/>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Group</a:t>
            </a:r>
            <a:endParaRPr b="1" sz="1000"/>
          </a:p>
        </p:txBody>
      </p:sp>
      <p:sp>
        <p:nvSpPr>
          <p:cNvPr id="225" name="Google Shape;225;p25"/>
          <p:cNvSpPr/>
          <p:nvPr/>
        </p:nvSpPr>
        <p:spPr>
          <a:xfrm rot="-5400000">
            <a:off x="3357213" y="27043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3968713" y="16823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Group</a:t>
            </a:r>
            <a:endParaRPr b="1" sz="1000"/>
          </a:p>
        </p:txBody>
      </p:sp>
      <p:sp>
        <p:nvSpPr>
          <p:cNvPr id="227" name="Google Shape;227;p25"/>
          <p:cNvSpPr/>
          <p:nvPr/>
        </p:nvSpPr>
        <p:spPr>
          <a:xfrm>
            <a:off x="7131975" y="1659113"/>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(Dense)</a:t>
            </a:r>
            <a:br>
              <a:rPr b="1" lang="en" sz="1000"/>
            </a:br>
            <a:r>
              <a:rPr b="1" lang="en" sz="1000"/>
              <a:t>Layer</a:t>
            </a:r>
            <a:endParaRPr b="1" sz="1000"/>
          </a:p>
        </p:txBody>
      </p:sp>
      <p:sp>
        <p:nvSpPr>
          <p:cNvPr id="228" name="Google Shape;228;p25"/>
          <p:cNvSpPr/>
          <p:nvPr/>
        </p:nvSpPr>
        <p:spPr>
          <a:xfrm rot="-5400000">
            <a:off x="4458413" y="27380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rot="-5400000">
            <a:off x="5581638" y="27898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rot="-5400000">
            <a:off x="2185950" y="2450225"/>
            <a:ext cx="391200" cy="4029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1252250" y="4660325"/>
            <a:ext cx="1514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Learning</a:t>
            </a:r>
            <a:endParaRPr b="1" sz="1000"/>
          </a:p>
        </p:txBody>
      </p:sp>
      <p:sp>
        <p:nvSpPr>
          <p:cNvPr id="232" name="Google Shape;232;p25"/>
          <p:cNvSpPr/>
          <p:nvPr/>
        </p:nvSpPr>
        <p:spPr>
          <a:xfrm rot="-5400000">
            <a:off x="6274325" y="3416500"/>
            <a:ext cx="391200" cy="2250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txBox="1"/>
          <p:nvPr/>
        </p:nvSpPr>
        <p:spPr>
          <a:xfrm>
            <a:off x="5672925" y="4737100"/>
            <a:ext cx="17028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Classification Learning</a:t>
            </a:r>
            <a:endParaRPr b="1" sz="1000"/>
          </a:p>
        </p:txBody>
      </p:sp>
      <p:sp>
        <p:nvSpPr>
          <p:cNvPr id="234" name="Google Shape;234;p25"/>
          <p:cNvSpPr/>
          <p:nvPr/>
        </p:nvSpPr>
        <p:spPr>
          <a:xfrm>
            <a:off x="5080925" y="16823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Group</a:t>
            </a:r>
            <a:endParaRPr b="1" sz="1000"/>
          </a:p>
        </p:txBody>
      </p:sp>
      <p:sp>
        <p:nvSpPr>
          <p:cNvPr id="235" name="Google Shape;235;p25"/>
          <p:cNvSpPr txBox="1"/>
          <p:nvPr/>
        </p:nvSpPr>
        <p:spPr>
          <a:xfrm>
            <a:off x="7919100" y="1659025"/>
            <a:ext cx="1138200" cy="2424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Hidden layers dropped in classifier.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Classification partially moved into top convolutional group</a:t>
            </a:r>
            <a:endParaRPr sz="12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241" name="Google Shape;241;p26"/>
          <p:cNvSpPr txBox="1"/>
          <p:nvPr/>
        </p:nvSpPr>
        <p:spPr>
          <a:xfrm>
            <a:off x="7387000" y="1435075"/>
            <a:ext cx="1425900" cy="2424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First block uses linear projection for the residual link to expand the number of feature maps (dimensionality expansion) to match the number of filters for the corresponding group.</a:t>
            </a:r>
            <a:endParaRPr sz="1200"/>
          </a:p>
          <a:p>
            <a:pPr indent="0" lvl="0" marL="0" rtl="0" algn="l">
              <a:spcBef>
                <a:spcPts val="0"/>
              </a:spcBef>
              <a:spcAft>
                <a:spcPts val="0"/>
              </a:spcAft>
              <a:buNone/>
            </a:pPr>
            <a:r>
              <a:t/>
            </a:r>
            <a:endParaRPr/>
          </a:p>
        </p:txBody>
      </p:sp>
      <p:sp>
        <p:nvSpPr>
          <p:cNvPr id="242" name="Google Shape;242;p26"/>
          <p:cNvSpPr/>
          <p:nvPr/>
        </p:nvSpPr>
        <p:spPr>
          <a:xfrm>
            <a:off x="1905425" y="1609888"/>
            <a:ext cx="46539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2239800" y="176915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Projection</a:t>
            </a:r>
            <a:endParaRPr b="1" sz="1000"/>
          </a:p>
          <a:p>
            <a:pPr indent="0" lvl="0" marL="0" rtl="0" algn="ctr">
              <a:spcBef>
                <a:spcPts val="0"/>
              </a:spcBef>
              <a:spcAft>
                <a:spcPts val="0"/>
              </a:spcAft>
              <a:buNone/>
            </a:pPr>
            <a:r>
              <a:rPr b="1" lang="en" sz="1000"/>
              <a:t>Shortcut</a:t>
            </a:r>
            <a:endParaRPr b="1" sz="1000"/>
          </a:p>
        </p:txBody>
      </p:sp>
      <p:sp>
        <p:nvSpPr>
          <p:cNvPr id="244" name="Google Shape;244;p26"/>
          <p:cNvSpPr/>
          <p:nvPr/>
        </p:nvSpPr>
        <p:spPr>
          <a:xfrm rot="-5400000">
            <a:off x="2929000" y="2824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nvSpPr>
        <p:spPr>
          <a:xfrm>
            <a:off x="2902100" y="1269550"/>
            <a:ext cx="40617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ResNet Group (Micro-Architecture)</a:t>
            </a:r>
            <a:endParaRPr b="1" sz="1200"/>
          </a:p>
        </p:txBody>
      </p:sp>
      <p:sp>
        <p:nvSpPr>
          <p:cNvPr id="246" name="Google Shape;246;p26"/>
          <p:cNvSpPr/>
          <p:nvPr/>
        </p:nvSpPr>
        <p:spPr>
          <a:xfrm rot="-5400000">
            <a:off x="5643338" y="28766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5400000">
            <a:off x="4342638" y="2824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3596975" y="176915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Shortcut</a:t>
            </a:r>
            <a:endParaRPr b="1" sz="1000"/>
          </a:p>
        </p:txBody>
      </p:sp>
      <p:sp>
        <p:nvSpPr>
          <p:cNvPr id="249" name="Google Shape;249;p26"/>
          <p:cNvSpPr/>
          <p:nvPr/>
        </p:nvSpPr>
        <p:spPr>
          <a:xfrm>
            <a:off x="4954150" y="176915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 </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Shortcut</a:t>
            </a:r>
            <a:endParaRPr b="1" sz="1000"/>
          </a:p>
        </p:txBody>
      </p:sp>
      <p:sp>
        <p:nvSpPr>
          <p:cNvPr id="250" name="Google Shape;250;p26"/>
          <p:cNvSpPr txBox="1"/>
          <p:nvPr/>
        </p:nvSpPr>
        <p:spPr>
          <a:xfrm>
            <a:off x="6159650" y="2592675"/>
            <a:ext cx="5535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251" name="Google Shape;251;p26"/>
          <p:cNvSpPr/>
          <p:nvPr/>
        </p:nvSpPr>
        <p:spPr>
          <a:xfrm rot="-5400000">
            <a:off x="1532749" y="288730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rot="-5400000">
            <a:off x="6570899" y="284420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nvSpPr>
        <p:spPr>
          <a:xfrm>
            <a:off x="1143300" y="2854600"/>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54" name="Google Shape;254;p26"/>
          <p:cNvSpPr txBox="1"/>
          <p:nvPr/>
        </p:nvSpPr>
        <p:spPr>
          <a:xfrm>
            <a:off x="6851738" y="2790675"/>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55" name="Google Shape;255;p26"/>
          <p:cNvSpPr txBox="1"/>
          <p:nvPr/>
        </p:nvSpPr>
        <p:spPr>
          <a:xfrm>
            <a:off x="311800" y="1609900"/>
            <a:ext cx="877800" cy="265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Projection shortcut doubles the number of filters.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261" name="Google Shape;261;p27"/>
          <p:cNvSpPr txBox="1"/>
          <p:nvPr/>
        </p:nvSpPr>
        <p:spPr>
          <a:xfrm>
            <a:off x="311700" y="1139250"/>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def </a:t>
            </a:r>
            <a:r>
              <a:rPr lang="en">
                <a:solidFill>
                  <a:srgbClr val="FFFFFF"/>
                </a:solidFill>
              </a:rPr>
              <a:t>group(inputs, strides=(2, 2), **metaparameters):</a:t>
            </a:r>
            <a:endParaRPr>
              <a:solidFill>
                <a:srgbClr val="FFFFFF"/>
              </a:solidFill>
            </a:endParaRPr>
          </a:p>
          <a:p>
            <a:pPr indent="0" lvl="0" marL="0" rtl="0" algn="l">
              <a:spcBef>
                <a:spcPts val="0"/>
              </a:spcBef>
              <a:spcAft>
                <a:spcPts val="0"/>
              </a:spcAft>
              <a:buNone/>
            </a:pPr>
            <a:r>
              <a:t/>
            </a:r>
            <a:endParaRPr>
              <a:solidFill>
                <a:srgbClr val="93C47D"/>
              </a:solidFill>
            </a:endParaRPr>
          </a:p>
          <a:p>
            <a:pPr indent="0" lvl="0" marL="0" rtl="0" algn="l">
              <a:spcBef>
                <a:spcPts val="0"/>
              </a:spcBef>
              <a:spcAft>
                <a:spcPts val="0"/>
              </a:spcAft>
              <a:buNone/>
            </a:pPr>
            <a:r>
              <a:rPr lang="en">
                <a:solidFill>
                  <a:srgbClr val="FFFFFF"/>
                </a:solidFill>
              </a:rPr>
              <a:t>      n_filters = metaparameters[‘n_filters’]</a:t>
            </a:r>
            <a:endParaRPr>
              <a:solidFill>
                <a:srgbClr val="FFFFFF"/>
              </a:solidFill>
            </a:endParaRPr>
          </a:p>
          <a:p>
            <a:pPr indent="0" lvl="0" marL="0" rtl="0" algn="l">
              <a:spcBef>
                <a:spcPts val="0"/>
              </a:spcBef>
              <a:spcAft>
                <a:spcPts val="0"/>
              </a:spcAft>
              <a:buNone/>
            </a:pPr>
            <a:r>
              <a:rPr lang="en">
                <a:solidFill>
                  <a:srgbClr val="FFFFFF"/>
                </a:solidFill>
              </a:rPr>
              <a:t>      n_blocks = metaparameters[‘n_blocks’]</a:t>
            </a:r>
            <a:endParaRPr>
              <a:solidFill>
                <a:srgbClr val="FFFFFF"/>
              </a:solidFill>
            </a:endParaRPr>
          </a:p>
          <a:p>
            <a:pPr indent="0" lvl="0" marL="0" rtl="0" algn="l">
              <a:spcBef>
                <a:spcPts val="0"/>
              </a:spcBef>
              <a:spcAft>
                <a:spcPts val="0"/>
              </a:spcAft>
              <a:buNone/>
            </a:pPr>
            <a:r>
              <a:rPr lang="en">
                <a:solidFill>
                  <a:srgbClr val="FFFFFF"/>
                </a:solidFill>
              </a:rPr>
              <a:t>      </a:t>
            </a:r>
            <a:br>
              <a:rPr lang="en">
                <a:solidFill>
                  <a:srgbClr val="FFFFFF"/>
                </a:solidFill>
              </a:rPr>
            </a:br>
            <a:r>
              <a:rPr lang="en">
                <a:solidFill>
                  <a:srgbClr val="FFFFFF"/>
                </a:solidFill>
              </a:rPr>
              <a:t>      </a:t>
            </a:r>
            <a:r>
              <a:rPr lang="en">
                <a:solidFill>
                  <a:srgbClr val="93C47D"/>
                </a:solidFill>
              </a:rPr>
              <a:t># Linear Projection Block</a:t>
            </a:r>
            <a:endParaRPr>
              <a:solidFill>
                <a:srgbClr val="93C47D"/>
              </a:solidFill>
            </a:endParaRPr>
          </a:p>
          <a:p>
            <a:pPr indent="0" lvl="0" marL="0" rtl="0" algn="l">
              <a:spcBef>
                <a:spcPts val="0"/>
              </a:spcBef>
              <a:spcAft>
                <a:spcPts val="0"/>
              </a:spcAft>
              <a:buNone/>
            </a:pPr>
            <a:r>
              <a:rPr lang="en">
                <a:solidFill>
                  <a:srgbClr val="93C47D"/>
                </a:solidFill>
              </a:rPr>
              <a:t>      </a:t>
            </a:r>
            <a:r>
              <a:rPr lang="en">
                <a:solidFill>
                  <a:srgbClr val="FFFFFF"/>
                </a:solidFill>
              </a:rPr>
              <a:t>inputs = projection_block(inputs, n_filters, strides=strides)</a:t>
            </a:r>
            <a:endParaRPr>
              <a:solidFill>
                <a:srgbClr val="FFFFFF"/>
              </a:solidFill>
            </a:endParaRPr>
          </a:p>
          <a:p>
            <a:pPr indent="0" lvl="0" marL="0" rtl="0" algn="l">
              <a:spcBef>
                <a:spcPts val="0"/>
              </a:spcBef>
              <a:spcAft>
                <a:spcPts val="0"/>
              </a:spcAft>
              <a:buNone/>
            </a:pPr>
            <a:r>
              <a:rPr b="1" lang="en">
                <a:solidFill>
                  <a:srgbClr val="6D9EEB"/>
                </a:solidFill>
              </a:rPr>
              <a:t>      </a:t>
            </a:r>
            <a:endParaRPr b="1">
              <a:solidFill>
                <a:srgbClr val="6D9EEB"/>
              </a:solidFill>
            </a:endParaRPr>
          </a:p>
          <a:p>
            <a:pPr indent="0" lvl="0" marL="0" rtl="0" algn="l">
              <a:spcBef>
                <a:spcPts val="0"/>
              </a:spcBef>
              <a:spcAft>
                <a:spcPts val="0"/>
              </a:spcAft>
              <a:buNone/>
            </a:pPr>
            <a:r>
              <a:rPr b="1" lang="en">
                <a:solidFill>
                  <a:srgbClr val="6D9EEB"/>
                </a:solidFill>
              </a:rPr>
              <a:t>       </a:t>
            </a:r>
            <a:r>
              <a:rPr lang="en">
                <a:solidFill>
                  <a:srgbClr val="93C47D"/>
                </a:solidFill>
              </a:rPr>
              <a:t># Identity Blocks</a:t>
            </a:r>
            <a:endParaRPr>
              <a:solidFill>
                <a:srgbClr val="93C47D"/>
              </a:solidFill>
            </a:endParaRPr>
          </a:p>
          <a:p>
            <a:pPr indent="0" lvl="0" marL="0" rtl="0" algn="l">
              <a:spcBef>
                <a:spcPts val="0"/>
              </a:spcBef>
              <a:spcAft>
                <a:spcPts val="0"/>
              </a:spcAft>
              <a:buNone/>
            </a:pPr>
            <a:r>
              <a:rPr lang="en">
                <a:solidFill>
                  <a:srgbClr val="93C47D"/>
                </a:solidFill>
              </a:rPr>
              <a:t>       </a:t>
            </a:r>
            <a:r>
              <a:rPr b="1" lang="en">
                <a:solidFill>
                  <a:srgbClr val="6D9EEB"/>
                </a:solidFill>
              </a:rPr>
              <a:t>for </a:t>
            </a:r>
            <a:r>
              <a:rPr lang="en">
                <a:solidFill>
                  <a:srgbClr val="FFFFFF"/>
                </a:solidFill>
              </a:rPr>
              <a:t>_ </a:t>
            </a:r>
            <a:r>
              <a:rPr b="1" lang="en">
                <a:solidFill>
                  <a:srgbClr val="6FA8DC"/>
                </a:solidFill>
              </a:rPr>
              <a:t>in </a:t>
            </a:r>
            <a:r>
              <a:rPr lang="en">
                <a:solidFill>
                  <a:srgbClr val="FFFFFF"/>
                </a:solidFill>
              </a:rPr>
              <a:t>range(n_blocks-1):</a:t>
            </a:r>
            <a:endParaRPr>
              <a:solidFill>
                <a:srgbClr val="FFFFFF"/>
              </a:solidFill>
            </a:endParaRPr>
          </a:p>
          <a:p>
            <a:pPr indent="0" lvl="0" marL="0" rtl="0" algn="l">
              <a:spcBef>
                <a:spcPts val="0"/>
              </a:spcBef>
              <a:spcAft>
                <a:spcPts val="0"/>
              </a:spcAft>
              <a:buNone/>
            </a:pPr>
            <a:r>
              <a:rPr lang="en">
                <a:solidFill>
                  <a:srgbClr val="FFFFFF"/>
                </a:solidFill>
              </a:rPr>
              <a:t>           Inputs = identity_block(inputs, n_filters)</a:t>
            </a:r>
            <a:endParaRPr>
              <a:solidFill>
                <a:srgbClr val="FFFFFF"/>
              </a:solidFill>
            </a:endParaRPr>
          </a:p>
          <a:p>
            <a:pPr indent="0" lvl="0" marL="0" rtl="0" algn="l">
              <a:spcBef>
                <a:spcPts val="0"/>
              </a:spcBef>
              <a:spcAft>
                <a:spcPts val="0"/>
              </a:spcAft>
              <a:buNone/>
            </a:pPr>
            <a:r>
              <a:t/>
            </a:r>
            <a:endParaRPr>
              <a:solidFill>
                <a:srgbClr val="93C47D"/>
              </a:solidFill>
            </a:endParaRPr>
          </a:p>
          <a:p>
            <a:pPr indent="0" lvl="0" marL="0" rtl="0" algn="l">
              <a:spcBef>
                <a:spcPts val="0"/>
              </a:spcBef>
              <a:spcAft>
                <a:spcPts val="0"/>
              </a:spcAft>
              <a:buNone/>
            </a:pPr>
            <a:r>
              <a:rPr b="1" lang="en">
                <a:solidFill>
                  <a:srgbClr val="6D9EEB"/>
                </a:solidFill>
              </a:rPr>
              <a:t>       return</a:t>
            </a:r>
            <a:r>
              <a:rPr lang="en">
                <a:solidFill>
                  <a:srgbClr val="FFFFFF"/>
                </a:solidFill>
              </a:rPr>
              <a:t> inputs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262" name="Google Shape;262;p27"/>
          <p:cNvSpPr txBox="1"/>
          <p:nvPr/>
        </p:nvSpPr>
        <p:spPr>
          <a:xfrm>
            <a:off x="6063925" y="1260900"/>
            <a:ext cx="2598900" cy="36150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group does not do feature pooling in projection block --while subsequent groups do feature pooling.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Remaining blocks use identity link (no projection).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268" name="Google Shape;268;p28"/>
          <p:cNvSpPr txBox="1"/>
          <p:nvPr/>
        </p:nvSpPr>
        <p:spPr>
          <a:xfrm>
            <a:off x="4514946" y="1068525"/>
            <a:ext cx="20412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ResNet Stem Group</a:t>
            </a:r>
            <a:endParaRPr b="1" sz="1200"/>
          </a:p>
        </p:txBody>
      </p:sp>
      <p:sp>
        <p:nvSpPr>
          <p:cNvPr id="269" name="Google Shape;269;p28"/>
          <p:cNvSpPr/>
          <p:nvPr/>
        </p:nvSpPr>
        <p:spPr>
          <a:xfrm>
            <a:off x="2377108" y="1419716"/>
            <a:ext cx="5634900" cy="23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622437" y="1542505"/>
            <a:ext cx="1002900" cy="2109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Zero</a:t>
            </a:r>
            <a:br>
              <a:rPr b="1" lang="en" sz="1000"/>
            </a:br>
            <a:r>
              <a:rPr b="1" lang="en" sz="1000"/>
              <a:t>Padding</a:t>
            </a:r>
            <a:endParaRPr b="1" sz="1000"/>
          </a:p>
        </p:txBody>
      </p:sp>
      <p:sp>
        <p:nvSpPr>
          <p:cNvPr id="271" name="Google Shape;271;p28"/>
          <p:cNvSpPr/>
          <p:nvPr/>
        </p:nvSpPr>
        <p:spPr>
          <a:xfrm rot="-5400000">
            <a:off x="3389354" y="2473117"/>
            <a:ext cx="860400" cy="156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4013458" y="1542505"/>
            <a:ext cx="1002900" cy="2109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Strided</a:t>
            </a:r>
            <a:endParaRPr b="1" sz="1000"/>
          </a:p>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7x7</a:t>
            </a:r>
            <a:endParaRPr b="1" sz="1000"/>
          </a:p>
          <a:p>
            <a:pPr indent="0" lvl="0" marL="0" rtl="0" algn="ctr">
              <a:spcBef>
                <a:spcPts val="0"/>
              </a:spcBef>
              <a:spcAft>
                <a:spcPts val="0"/>
              </a:spcAft>
              <a:buNone/>
            </a:pPr>
            <a:r>
              <a:rPr b="1" lang="en" sz="1000"/>
              <a:t>(64 filters)</a:t>
            </a:r>
            <a:endParaRPr b="1" sz="1000"/>
          </a:p>
        </p:txBody>
      </p:sp>
      <p:sp>
        <p:nvSpPr>
          <p:cNvPr id="273" name="Google Shape;273;p28"/>
          <p:cNvSpPr/>
          <p:nvPr/>
        </p:nvSpPr>
        <p:spPr>
          <a:xfrm rot="-5400000">
            <a:off x="1966108" y="2410991"/>
            <a:ext cx="322500" cy="218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nvSpPr>
        <p:spPr>
          <a:xfrm>
            <a:off x="1555525" y="2359106"/>
            <a:ext cx="5298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75" name="Google Shape;275;p28"/>
          <p:cNvSpPr txBox="1"/>
          <p:nvPr/>
        </p:nvSpPr>
        <p:spPr>
          <a:xfrm>
            <a:off x="8303764" y="2421237"/>
            <a:ext cx="6045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76" name="Google Shape;276;p28"/>
          <p:cNvSpPr/>
          <p:nvPr/>
        </p:nvSpPr>
        <p:spPr>
          <a:xfrm rot="-5400000">
            <a:off x="8045287" y="2488029"/>
            <a:ext cx="322500" cy="218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rot="-5400000">
            <a:off x="4779369" y="2473117"/>
            <a:ext cx="860400" cy="156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28"/>
          <p:cNvCxnSpPr>
            <a:endCxn id="272" idx="2"/>
          </p:cNvCxnSpPr>
          <p:nvPr/>
        </p:nvCxnSpPr>
        <p:spPr>
          <a:xfrm rot="-5400000">
            <a:off x="3684508" y="3819205"/>
            <a:ext cx="997500" cy="6633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79" name="Google Shape;279;p28"/>
          <p:cNvSpPr txBox="1"/>
          <p:nvPr/>
        </p:nvSpPr>
        <p:spPr>
          <a:xfrm>
            <a:off x="2951731" y="4649688"/>
            <a:ext cx="22599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Dimensionality reduction - reduce size of feature maps by 75%</a:t>
            </a:r>
            <a:endParaRPr b="1" sz="1000"/>
          </a:p>
        </p:txBody>
      </p:sp>
      <p:sp>
        <p:nvSpPr>
          <p:cNvPr id="280" name="Google Shape;280;p28"/>
          <p:cNvSpPr/>
          <p:nvPr/>
        </p:nvSpPr>
        <p:spPr>
          <a:xfrm>
            <a:off x="5402469" y="1542505"/>
            <a:ext cx="1002900" cy="2109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Zero</a:t>
            </a:r>
            <a:br>
              <a:rPr b="1" lang="en" sz="1000"/>
            </a:br>
            <a:r>
              <a:rPr b="1" lang="en" sz="1000"/>
              <a:t>Padding</a:t>
            </a:r>
            <a:endParaRPr b="1" sz="1000"/>
          </a:p>
        </p:txBody>
      </p:sp>
      <p:sp>
        <p:nvSpPr>
          <p:cNvPr id="281" name="Google Shape;281;p28"/>
          <p:cNvSpPr/>
          <p:nvPr/>
        </p:nvSpPr>
        <p:spPr>
          <a:xfrm rot="-5400000">
            <a:off x="6168379" y="2519062"/>
            <a:ext cx="860400" cy="156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6791479" y="1542505"/>
            <a:ext cx="1002900" cy="2109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Max</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2x2</a:t>
            </a:r>
            <a:endParaRPr b="1" sz="1000"/>
          </a:p>
        </p:txBody>
      </p:sp>
      <p:cxnSp>
        <p:nvCxnSpPr>
          <p:cNvPr id="283" name="Google Shape;283;p28"/>
          <p:cNvCxnSpPr/>
          <p:nvPr/>
        </p:nvCxnSpPr>
        <p:spPr>
          <a:xfrm flipH="1" rot="10800000">
            <a:off x="5384881" y="3609888"/>
            <a:ext cx="1402200" cy="12867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84" name="Google Shape;284;p28"/>
          <p:cNvSpPr txBox="1"/>
          <p:nvPr/>
        </p:nvSpPr>
        <p:spPr>
          <a:xfrm>
            <a:off x="311700" y="1419825"/>
            <a:ext cx="1243800" cy="2424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Introduced using a coarse filter size (7x7) vs. VGG (3x3).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Added dimensionality reduction with strided convolution and max pooling.</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290" name="Google Shape;290;p29"/>
          <p:cNvSpPr/>
          <p:nvPr/>
        </p:nvSpPr>
        <p:spPr>
          <a:xfrm>
            <a:off x="2177651" y="1757159"/>
            <a:ext cx="1012800" cy="1936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1x1</a:t>
            </a:r>
            <a:endParaRPr b="1" sz="900"/>
          </a:p>
        </p:txBody>
      </p:sp>
      <p:sp>
        <p:nvSpPr>
          <p:cNvPr id="291" name="Google Shape;291;p29"/>
          <p:cNvSpPr txBox="1"/>
          <p:nvPr/>
        </p:nvSpPr>
        <p:spPr>
          <a:xfrm>
            <a:off x="2786369" y="1106900"/>
            <a:ext cx="43383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Block (Fig. 3(c) in Paper) with Identity Shortcut</a:t>
            </a:r>
            <a:endParaRPr b="1" sz="1200"/>
          </a:p>
        </p:txBody>
      </p:sp>
      <p:sp>
        <p:nvSpPr>
          <p:cNvPr id="292" name="Google Shape;292;p29"/>
          <p:cNvSpPr/>
          <p:nvPr/>
        </p:nvSpPr>
        <p:spPr>
          <a:xfrm rot="-5400000">
            <a:off x="4237346" y="2664861"/>
            <a:ext cx="789900" cy="1578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rot="-5400000">
            <a:off x="2980358" y="2622691"/>
            <a:ext cx="789900" cy="1578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3497575" y="1775659"/>
            <a:ext cx="1012800" cy="1936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Bottleneck</a:t>
            </a:r>
            <a:endParaRPr b="1" sz="900"/>
          </a:p>
          <a:p>
            <a:pPr indent="0" lvl="0" marL="0" rtl="0" algn="ctr">
              <a:spcBef>
                <a:spcPts val="0"/>
              </a:spcBef>
              <a:spcAft>
                <a:spcPts val="0"/>
              </a:spcAft>
              <a:buNone/>
            </a:pPr>
            <a:r>
              <a:rPr b="1" lang="en" sz="900"/>
              <a:t>Convolution</a:t>
            </a:r>
            <a:endParaRPr b="1" sz="900"/>
          </a:p>
          <a:p>
            <a:pPr indent="0" lvl="0" marL="0" rtl="0" algn="ctr">
              <a:spcBef>
                <a:spcPts val="0"/>
              </a:spcBef>
              <a:spcAft>
                <a:spcPts val="0"/>
              </a:spcAft>
              <a:buNone/>
            </a:pPr>
            <a:r>
              <a:rPr b="1" lang="en" sz="900"/>
              <a:t>3x3</a:t>
            </a:r>
            <a:endParaRPr b="1" sz="900"/>
          </a:p>
        </p:txBody>
      </p:sp>
      <p:sp>
        <p:nvSpPr>
          <p:cNvPr id="295" name="Google Shape;295;p29"/>
          <p:cNvSpPr/>
          <p:nvPr/>
        </p:nvSpPr>
        <p:spPr>
          <a:xfrm>
            <a:off x="4754563" y="1775659"/>
            <a:ext cx="1012800" cy="1936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0000"/>
                </a:solidFill>
              </a:rPr>
              <a:t>Convolution</a:t>
            </a:r>
            <a:endParaRPr b="1" sz="900">
              <a:solidFill>
                <a:srgbClr val="000000"/>
              </a:solidFill>
            </a:endParaRPr>
          </a:p>
          <a:p>
            <a:pPr indent="0" lvl="0" marL="0" rtl="0" algn="ctr">
              <a:spcBef>
                <a:spcPts val="0"/>
              </a:spcBef>
              <a:spcAft>
                <a:spcPts val="0"/>
              </a:spcAft>
              <a:buNone/>
            </a:pPr>
            <a:r>
              <a:rPr b="1" lang="en" sz="900">
                <a:solidFill>
                  <a:srgbClr val="000000"/>
                </a:solidFill>
              </a:rPr>
              <a:t>1x1</a:t>
            </a:r>
            <a:endParaRPr b="1" sz="900">
              <a:solidFill>
                <a:srgbClr val="000000"/>
              </a:solidFill>
            </a:endParaRPr>
          </a:p>
          <a:p>
            <a:pPr indent="0" lvl="0" marL="0" rtl="0" algn="ctr">
              <a:spcBef>
                <a:spcPts val="0"/>
              </a:spcBef>
              <a:spcAft>
                <a:spcPts val="0"/>
              </a:spcAft>
              <a:buNone/>
            </a:pPr>
            <a:r>
              <a:rPr b="1" lang="en" sz="900">
                <a:solidFill>
                  <a:srgbClr val="000000"/>
                </a:solidFill>
              </a:rPr>
              <a:t>Filters x 4</a:t>
            </a:r>
            <a:endParaRPr b="1" sz="900">
              <a:solidFill>
                <a:srgbClr val="000000"/>
              </a:solidFill>
            </a:endParaRPr>
          </a:p>
        </p:txBody>
      </p:sp>
      <p:sp>
        <p:nvSpPr>
          <p:cNvPr id="296" name="Google Shape;296;p29"/>
          <p:cNvSpPr txBox="1"/>
          <p:nvPr/>
        </p:nvSpPr>
        <p:spPr>
          <a:xfrm>
            <a:off x="4078474" y="3949318"/>
            <a:ext cx="13593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Number of Feature Maps is increased 4X</a:t>
            </a:r>
            <a:endParaRPr b="1" sz="1000"/>
          </a:p>
        </p:txBody>
      </p:sp>
      <p:cxnSp>
        <p:nvCxnSpPr>
          <p:cNvPr id="297" name="Google Shape;297;p29"/>
          <p:cNvCxnSpPr/>
          <p:nvPr/>
        </p:nvCxnSpPr>
        <p:spPr>
          <a:xfrm rot="-5400000">
            <a:off x="4149213" y="3452972"/>
            <a:ext cx="856500" cy="228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98" name="Google Shape;298;p29"/>
          <p:cNvSpPr/>
          <p:nvPr/>
        </p:nvSpPr>
        <p:spPr>
          <a:xfrm rot="-5400000">
            <a:off x="1876222" y="2572788"/>
            <a:ext cx="296100" cy="220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nvSpPr>
        <p:spPr>
          <a:xfrm>
            <a:off x="1378975" y="2563562"/>
            <a:ext cx="5349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300" name="Google Shape;300;p29"/>
          <p:cNvSpPr/>
          <p:nvPr/>
        </p:nvSpPr>
        <p:spPr>
          <a:xfrm rot="-5400000">
            <a:off x="5772745" y="2646850"/>
            <a:ext cx="296100" cy="220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txBox="1"/>
          <p:nvPr/>
        </p:nvSpPr>
        <p:spPr>
          <a:xfrm>
            <a:off x="7543864" y="2637625"/>
            <a:ext cx="6102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302" name="Google Shape;302;p29"/>
          <p:cNvSpPr/>
          <p:nvPr/>
        </p:nvSpPr>
        <p:spPr>
          <a:xfrm>
            <a:off x="6149214" y="2563562"/>
            <a:ext cx="1012800" cy="4242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303" name="Google Shape;303;p29"/>
          <p:cNvSpPr/>
          <p:nvPr/>
        </p:nvSpPr>
        <p:spPr>
          <a:xfrm rot="-5400000">
            <a:off x="7242436" y="2665350"/>
            <a:ext cx="296100" cy="220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1921025" y="2764380"/>
            <a:ext cx="72300" cy="20019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1921025" y="4709908"/>
            <a:ext cx="4813500" cy="564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6615571" y="2987788"/>
            <a:ext cx="157800" cy="17178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txBox="1"/>
          <p:nvPr/>
        </p:nvSpPr>
        <p:spPr>
          <a:xfrm>
            <a:off x="4984640" y="4770592"/>
            <a:ext cx="1872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called dimensionality restoration</a:t>
            </a:r>
            <a:endParaRPr b="1" sz="800">
              <a:solidFill>
                <a:srgbClr val="0097A7"/>
              </a:solidFill>
            </a:endParaRPr>
          </a:p>
        </p:txBody>
      </p:sp>
      <p:cxnSp>
        <p:nvCxnSpPr>
          <p:cNvPr id="308" name="Google Shape;308;p29"/>
          <p:cNvCxnSpPr/>
          <p:nvPr/>
        </p:nvCxnSpPr>
        <p:spPr>
          <a:xfrm rot="10800000">
            <a:off x="4848425" y="4373486"/>
            <a:ext cx="214200" cy="544200"/>
          </a:xfrm>
          <a:prstGeom prst="curvedConnector2">
            <a:avLst/>
          </a:prstGeom>
          <a:noFill/>
          <a:ln cap="flat" cmpd="sng" w="9525">
            <a:solidFill>
              <a:srgbClr val="0097A7"/>
            </a:solidFill>
            <a:prstDash val="solid"/>
            <a:round/>
            <a:headEnd len="med" w="med" type="none"/>
            <a:tailEnd len="med" w="med" type="triangle"/>
          </a:ln>
        </p:spPr>
      </p:cxnSp>
      <p:sp>
        <p:nvSpPr>
          <p:cNvPr id="309" name="Google Shape;309;p29"/>
          <p:cNvSpPr txBox="1"/>
          <p:nvPr/>
        </p:nvSpPr>
        <p:spPr>
          <a:xfrm>
            <a:off x="2350152" y="4808567"/>
            <a:ext cx="1872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called dimensionality reduction</a:t>
            </a:r>
            <a:endParaRPr b="1" sz="800">
              <a:solidFill>
                <a:srgbClr val="0097A7"/>
              </a:solidFill>
            </a:endParaRPr>
          </a:p>
        </p:txBody>
      </p:sp>
      <p:cxnSp>
        <p:nvCxnSpPr>
          <p:cNvPr id="310" name="Google Shape;310;p29"/>
          <p:cNvCxnSpPr/>
          <p:nvPr/>
        </p:nvCxnSpPr>
        <p:spPr>
          <a:xfrm flipH="1" rot="5400000">
            <a:off x="2195017" y="4271957"/>
            <a:ext cx="984600" cy="2076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311" name="Google Shape;311;p29"/>
          <p:cNvSpPr txBox="1"/>
          <p:nvPr/>
        </p:nvSpPr>
        <p:spPr>
          <a:xfrm>
            <a:off x="7161897" y="3449503"/>
            <a:ext cx="1982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paper,this is denoted by the formula</a:t>
            </a:r>
            <a:endParaRPr b="1" sz="800">
              <a:solidFill>
                <a:srgbClr val="0097A7"/>
              </a:solidFill>
            </a:endParaRPr>
          </a:p>
          <a:p>
            <a:pPr indent="0" lvl="0" marL="0" rtl="0" algn="l">
              <a:spcBef>
                <a:spcPts val="0"/>
              </a:spcBef>
              <a:spcAft>
                <a:spcPts val="0"/>
              </a:spcAft>
              <a:buNone/>
            </a:pPr>
            <a:r>
              <a:rPr b="1" lang="en" sz="800">
                <a:solidFill>
                  <a:srgbClr val="0097A7"/>
                </a:solidFill>
              </a:rPr>
              <a:t>h(x) = f(x, {W</a:t>
            </a:r>
            <a:r>
              <a:rPr b="1" baseline="-25000" lang="en" sz="800">
                <a:solidFill>
                  <a:srgbClr val="0097A7"/>
                </a:solidFill>
              </a:rPr>
              <a:t>i</a:t>
            </a:r>
            <a:r>
              <a:rPr b="1" lang="en" sz="800">
                <a:solidFill>
                  <a:srgbClr val="0097A7"/>
                </a:solidFill>
              </a:rPr>
              <a:t>}) + x</a:t>
            </a:r>
            <a:endParaRPr b="1" sz="800">
              <a:solidFill>
                <a:srgbClr val="0097A7"/>
              </a:solidFill>
            </a:endParaRPr>
          </a:p>
        </p:txBody>
      </p:sp>
      <p:cxnSp>
        <p:nvCxnSpPr>
          <p:cNvPr id="312" name="Google Shape;312;p29"/>
          <p:cNvCxnSpPr/>
          <p:nvPr/>
        </p:nvCxnSpPr>
        <p:spPr>
          <a:xfrm rot="10800000">
            <a:off x="7741928" y="2923742"/>
            <a:ext cx="214200" cy="544200"/>
          </a:xfrm>
          <a:prstGeom prst="curvedConnector2">
            <a:avLst/>
          </a:prstGeom>
          <a:noFill/>
          <a:ln cap="flat" cmpd="sng" w="9525">
            <a:solidFill>
              <a:srgbClr val="0097A7"/>
            </a:solidFill>
            <a:prstDash val="solid"/>
            <a:round/>
            <a:headEnd len="med" w="med" type="none"/>
            <a:tailEnd len="med" w="med" type="triangle"/>
          </a:ln>
        </p:spPr>
      </p:cxnSp>
      <p:sp>
        <p:nvSpPr>
          <p:cNvPr id="313" name="Google Shape;313;p29"/>
          <p:cNvSpPr/>
          <p:nvPr/>
        </p:nvSpPr>
        <p:spPr>
          <a:xfrm rot="5400000">
            <a:off x="3970584" y="421341"/>
            <a:ext cx="184800" cy="2543700"/>
          </a:xfrm>
          <a:prstGeom prst="leftBrace">
            <a:avLst>
              <a:gd fmla="val 8333" name="adj1"/>
              <a:gd fmla="val 50000" name="adj2"/>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txBox="1"/>
          <p:nvPr/>
        </p:nvSpPr>
        <p:spPr>
          <a:xfrm>
            <a:off x="2942044" y="1361691"/>
            <a:ext cx="22461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called bottleneck design</a:t>
            </a:r>
            <a:endParaRPr b="1" sz="800">
              <a:solidFill>
                <a:srgbClr val="0097A7"/>
              </a:solidFill>
            </a:endParaRPr>
          </a:p>
        </p:txBody>
      </p:sp>
      <p:sp>
        <p:nvSpPr>
          <p:cNvPr id="315" name="Google Shape;315;p29"/>
          <p:cNvSpPr txBox="1"/>
          <p:nvPr/>
        </p:nvSpPr>
        <p:spPr>
          <a:xfrm>
            <a:off x="263425" y="1757150"/>
            <a:ext cx="1067400" cy="1936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Initial convolution layers reduce the number of features maps from previous block</a:t>
            </a:r>
            <a:endParaRPr sz="1200"/>
          </a:p>
          <a:p>
            <a:pPr indent="0" lvl="0" marL="0" rtl="0" algn="l">
              <a:spcBef>
                <a:spcPts val="0"/>
              </a:spcBef>
              <a:spcAft>
                <a:spcPts val="0"/>
              </a:spcAft>
              <a:buNone/>
            </a:pPr>
            <a:r>
              <a:rPr lang="en" sz="1200"/>
              <a:t>(bottleneck).</a:t>
            </a:r>
            <a:endParaRPr sz="1200"/>
          </a:p>
        </p:txBody>
      </p:sp>
      <p:sp>
        <p:nvSpPr>
          <p:cNvPr id="316" name="Google Shape;316;p29"/>
          <p:cNvSpPr txBox="1"/>
          <p:nvPr/>
        </p:nvSpPr>
        <p:spPr>
          <a:xfrm>
            <a:off x="6149225" y="1724225"/>
            <a:ext cx="2246100" cy="544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Last convolution increases the number of feature maps.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322" name="Google Shape;322;p30"/>
          <p:cNvSpPr txBox="1"/>
          <p:nvPr/>
        </p:nvSpPr>
        <p:spPr>
          <a:xfrm>
            <a:off x="311700" y="1148875"/>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D9EEB"/>
                </a:solidFill>
              </a:rPr>
              <a:t>def </a:t>
            </a:r>
            <a:r>
              <a:rPr lang="en" sz="1200">
                <a:solidFill>
                  <a:srgbClr val="FFFFFF"/>
                </a:solidFill>
              </a:rPr>
              <a:t>identity_block</a:t>
            </a:r>
            <a:r>
              <a:rPr lang="en" sz="1200">
                <a:solidFill>
                  <a:srgbClr val="FFFFFF"/>
                </a:solidFill>
              </a:rPr>
              <a:t>(inputs, **metaparameters):</a:t>
            </a:r>
            <a:br>
              <a:rPr lang="en" sz="1200">
                <a:solidFill>
                  <a:srgbClr val="FFFFFF"/>
                </a:solidFill>
              </a:rPr>
            </a:br>
            <a:r>
              <a:rPr lang="en" sz="1200">
                <a:solidFill>
                  <a:srgbClr val="FFFFFF"/>
                </a:solidFill>
              </a:rPr>
              <a:t>      </a:t>
            </a:r>
            <a:r>
              <a:rPr lang="en" sz="1200">
                <a:solidFill>
                  <a:srgbClr val="FFFFFF"/>
                </a:solidFill>
              </a:rPr>
              <a:t>n_filters = metaparameters[‘n_filters’]</a:t>
            </a:r>
            <a:endParaRPr sz="1200">
              <a:solidFill>
                <a:srgbClr val="93C47D"/>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93C47D"/>
                </a:solidFill>
              </a:rPr>
              <a:t>      </a:t>
            </a:r>
            <a:r>
              <a:rPr lang="en" sz="1200">
                <a:solidFill>
                  <a:srgbClr val="93C47D"/>
                </a:solidFill>
              </a:rPr>
              <a:t># Remember the input</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 residual = inputs</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Dimensionality Reduction</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a:t>
            </a:r>
            <a:r>
              <a:rPr lang="en" sz="1200">
                <a:solidFill>
                  <a:srgbClr val="FFFFFF"/>
                </a:solidFill>
              </a:rPr>
              <a:t>nputs = Conv2D(n_filters, (1, 1), strides=(1, 1), …)(inputs)</a:t>
            </a:r>
            <a:br>
              <a:rPr lang="en" sz="1200">
                <a:solidFill>
                  <a:srgbClr val="FFFFFF"/>
                </a:solidFill>
              </a:rPr>
            </a:br>
            <a:r>
              <a:rPr lang="en" sz="1200">
                <a:solidFill>
                  <a:srgbClr val="FFFFFF"/>
                </a:solidFill>
              </a:rPr>
              <a:t>      ...</a:t>
            </a:r>
            <a:endParaRPr sz="1200">
              <a:solidFill>
                <a:srgbClr val="FFFFFF"/>
              </a:solidFill>
            </a:endParaRPr>
          </a:p>
          <a:p>
            <a:pPr indent="0" lvl="0" marL="0" rtl="0" algn="l">
              <a:spcBef>
                <a:spcPts val="0"/>
              </a:spcBef>
              <a:spcAft>
                <a:spcPts val="0"/>
              </a:spcAft>
              <a:buNone/>
            </a:pPr>
            <a:r>
              <a:rPr b="1" lang="en" sz="1200">
                <a:solidFill>
                  <a:srgbClr val="6D9EEB"/>
                </a:solidFill>
              </a:rPr>
              <a:t>      </a:t>
            </a:r>
            <a:endParaRPr b="1" sz="1200">
              <a:solidFill>
                <a:srgbClr val="6D9EEB"/>
              </a:solidFill>
            </a:endParaRPr>
          </a:p>
          <a:p>
            <a:pPr indent="0" lvl="0" marL="0" rtl="0" algn="l">
              <a:spcBef>
                <a:spcPts val="0"/>
              </a:spcBef>
              <a:spcAft>
                <a:spcPts val="0"/>
              </a:spcAft>
              <a:buNone/>
            </a:pPr>
            <a:r>
              <a:rPr b="1" lang="en" sz="1200">
                <a:solidFill>
                  <a:srgbClr val="6D9EEB"/>
                </a:solidFill>
              </a:rPr>
              <a:t>       </a:t>
            </a:r>
            <a:r>
              <a:rPr lang="en" sz="1200">
                <a:solidFill>
                  <a:srgbClr val="93C47D"/>
                </a:solidFill>
              </a:rPr>
              <a:t># Bottleneck Convolution</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a:t>
            </a:r>
            <a:r>
              <a:rPr lang="en" sz="1200">
                <a:solidFill>
                  <a:srgbClr val="FFFFFF"/>
                </a:solidFill>
              </a:rPr>
              <a:t>nputs = Conv2D(n_filters, (3, 3), strides=(1, 1), …)(inputs)</a:t>
            </a:r>
            <a:endParaRPr sz="1200">
              <a:solidFill>
                <a:srgbClr val="FFFFFF"/>
              </a:solidFill>
            </a:endParaRPr>
          </a:p>
          <a:p>
            <a:pPr indent="0" lvl="0" marL="0" rtl="0" algn="l">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93C47D"/>
                </a:solidFill>
              </a:rPr>
              <a:t>       # Dimensionality Expansion</a:t>
            </a:r>
            <a:endParaRPr sz="1200">
              <a:solidFill>
                <a:srgbClr val="FFFFFF"/>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Conv2D(4 * n_filters, (1, 1), strides=(1, 1), …)(inputs)</a:t>
            </a:r>
            <a:endParaRPr sz="1200">
              <a:solidFill>
                <a:srgbClr val="FFFFFF"/>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Add residual block input to output of residual block</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Add()([shortcut, inputs])</a:t>
            </a:r>
            <a:endParaRPr sz="1200">
              <a:solidFill>
                <a:srgbClr val="FFFFFF"/>
              </a:solidFill>
            </a:endParaRPr>
          </a:p>
          <a:p>
            <a:pPr indent="0" lvl="0" marL="0" rtl="0" algn="l">
              <a:spcBef>
                <a:spcPts val="0"/>
              </a:spcBef>
              <a:spcAft>
                <a:spcPts val="0"/>
              </a:spcAft>
              <a:buNone/>
            </a:pPr>
            <a:r>
              <a:rPr b="1" lang="en" sz="1200">
                <a:solidFill>
                  <a:srgbClr val="6D9EEB"/>
                </a:solidFill>
              </a:rPr>
              <a:t>       return</a:t>
            </a:r>
            <a:r>
              <a:rPr lang="en" sz="1200">
                <a:solidFill>
                  <a:srgbClr val="FFFFFF"/>
                </a:solidFill>
              </a:rPr>
              <a:t> inputs</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323" name="Google Shape;323;p30"/>
          <p:cNvSpPr txBox="1"/>
          <p:nvPr/>
        </p:nvSpPr>
        <p:spPr>
          <a:xfrm>
            <a:off x="6063925" y="1260900"/>
            <a:ext cx="2598900" cy="3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 by saving a copy of the input (residual).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a series of sequential convolutions.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a matrix add of the saved input (residual) with outputs of the last convolution.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329" name="Google Shape;329;p31"/>
          <p:cNvSpPr/>
          <p:nvPr/>
        </p:nvSpPr>
        <p:spPr>
          <a:xfrm>
            <a:off x="2260522" y="1432512"/>
            <a:ext cx="999000" cy="2028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Strided</a:t>
            </a:r>
            <a:br>
              <a:rPr b="1" lang="en" sz="900"/>
            </a:br>
            <a:r>
              <a:rPr b="1" lang="en" sz="900"/>
              <a:t>Convolution</a:t>
            </a:r>
            <a:endParaRPr b="1" sz="900"/>
          </a:p>
          <a:p>
            <a:pPr indent="0" lvl="0" marL="0" rtl="0" algn="ctr">
              <a:spcBef>
                <a:spcPts val="0"/>
              </a:spcBef>
              <a:spcAft>
                <a:spcPts val="0"/>
              </a:spcAft>
              <a:buNone/>
            </a:pPr>
            <a:r>
              <a:rPr b="1" lang="en" sz="900"/>
              <a:t>1x1</a:t>
            </a:r>
            <a:endParaRPr b="1" sz="900"/>
          </a:p>
        </p:txBody>
      </p:sp>
      <p:sp>
        <p:nvSpPr>
          <p:cNvPr id="330" name="Google Shape;330;p31"/>
          <p:cNvSpPr txBox="1"/>
          <p:nvPr/>
        </p:nvSpPr>
        <p:spPr>
          <a:xfrm>
            <a:off x="2430674" y="1017725"/>
            <a:ext cx="52254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Block (Fig. 3(c) in Paper) with (Linear) Projection  Shortcut</a:t>
            </a:r>
            <a:endParaRPr b="1" sz="1200"/>
          </a:p>
        </p:txBody>
      </p:sp>
      <p:sp>
        <p:nvSpPr>
          <p:cNvPr id="331" name="Google Shape;331;p31"/>
          <p:cNvSpPr/>
          <p:nvPr/>
        </p:nvSpPr>
        <p:spPr>
          <a:xfrm rot="-5400000">
            <a:off x="4268056" y="2388140"/>
            <a:ext cx="827700" cy="155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rot="-5400000">
            <a:off x="3028111" y="2343962"/>
            <a:ext cx="827700" cy="155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562550" y="1451893"/>
            <a:ext cx="999000" cy="2028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Bottleneck</a:t>
            </a:r>
            <a:endParaRPr b="1" sz="900"/>
          </a:p>
          <a:p>
            <a:pPr indent="0" lvl="0" marL="0" rtl="0" algn="ctr">
              <a:spcBef>
                <a:spcPts val="0"/>
              </a:spcBef>
              <a:spcAft>
                <a:spcPts val="0"/>
              </a:spcAft>
              <a:buNone/>
            </a:pPr>
            <a:r>
              <a:rPr b="1" lang="en" sz="900"/>
              <a:t>Convolution</a:t>
            </a:r>
            <a:endParaRPr b="1" sz="900"/>
          </a:p>
          <a:p>
            <a:pPr indent="0" lvl="0" marL="0" rtl="0" algn="ctr">
              <a:spcBef>
                <a:spcPts val="0"/>
              </a:spcBef>
              <a:spcAft>
                <a:spcPts val="0"/>
              </a:spcAft>
              <a:buNone/>
            </a:pPr>
            <a:r>
              <a:rPr b="1" lang="en" sz="900"/>
              <a:t>3x3</a:t>
            </a:r>
            <a:endParaRPr b="1" sz="900"/>
          </a:p>
        </p:txBody>
      </p:sp>
      <p:sp>
        <p:nvSpPr>
          <p:cNvPr id="334" name="Google Shape;334;p31"/>
          <p:cNvSpPr/>
          <p:nvPr/>
        </p:nvSpPr>
        <p:spPr>
          <a:xfrm>
            <a:off x="4802496" y="1451893"/>
            <a:ext cx="999000" cy="2028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0000"/>
                </a:solidFill>
              </a:rPr>
              <a:t>Convolution</a:t>
            </a:r>
            <a:endParaRPr b="1" sz="900">
              <a:solidFill>
                <a:srgbClr val="000000"/>
              </a:solidFill>
            </a:endParaRPr>
          </a:p>
          <a:p>
            <a:pPr indent="0" lvl="0" marL="0" rtl="0" algn="ctr">
              <a:spcBef>
                <a:spcPts val="0"/>
              </a:spcBef>
              <a:spcAft>
                <a:spcPts val="0"/>
              </a:spcAft>
              <a:buNone/>
            </a:pPr>
            <a:r>
              <a:rPr b="1" lang="en" sz="900">
                <a:solidFill>
                  <a:srgbClr val="000000"/>
                </a:solidFill>
              </a:rPr>
              <a:t>1x1</a:t>
            </a:r>
            <a:endParaRPr b="1" sz="900">
              <a:solidFill>
                <a:srgbClr val="000000"/>
              </a:solidFill>
            </a:endParaRPr>
          </a:p>
          <a:p>
            <a:pPr indent="0" lvl="0" marL="0" rtl="0" algn="ctr">
              <a:spcBef>
                <a:spcPts val="0"/>
              </a:spcBef>
              <a:spcAft>
                <a:spcPts val="0"/>
              </a:spcAft>
              <a:buNone/>
            </a:pPr>
            <a:r>
              <a:rPr b="1" lang="en" sz="900">
                <a:solidFill>
                  <a:srgbClr val="000000"/>
                </a:solidFill>
              </a:rPr>
              <a:t>Filters x 4</a:t>
            </a:r>
            <a:endParaRPr b="1" sz="900">
              <a:solidFill>
                <a:srgbClr val="000000"/>
              </a:solidFill>
            </a:endParaRPr>
          </a:p>
        </p:txBody>
      </p:sp>
      <p:sp>
        <p:nvSpPr>
          <p:cNvPr id="335" name="Google Shape;335;p31"/>
          <p:cNvSpPr/>
          <p:nvPr/>
        </p:nvSpPr>
        <p:spPr>
          <a:xfrm rot="-5400000">
            <a:off x="1953970" y="2293577"/>
            <a:ext cx="310500" cy="217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txBox="1"/>
          <p:nvPr/>
        </p:nvSpPr>
        <p:spPr>
          <a:xfrm>
            <a:off x="1472675" y="2277308"/>
            <a:ext cx="5277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337" name="Google Shape;337;p31"/>
          <p:cNvSpPr/>
          <p:nvPr/>
        </p:nvSpPr>
        <p:spPr>
          <a:xfrm rot="-5400000">
            <a:off x="5797662" y="2371166"/>
            <a:ext cx="310500" cy="217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txBox="1"/>
          <p:nvPr/>
        </p:nvSpPr>
        <p:spPr>
          <a:xfrm>
            <a:off x="7553979" y="2354897"/>
            <a:ext cx="6021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339" name="Google Shape;339;p31"/>
          <p:cNvSpPr/>
          <p:nvPr/>
        </p:nvSpPr>
        <p:spPr>
          <a:xfrm>
            <a:off x="6178237" y="2277308"/>
            <a:ext cx="999000" cy="4443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340" name="Google Shape;340;p31"/>
          <p:cNvSpPr/>
          <p:nvPr/>
        </p:nvSpPr>
        <p:spPr>
          <a:xfrm rot="-5400000">
            <a:off x="7247427" y="2390547"/>
            <a:ext cx="310500" cy="2178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2007376" y="2487686"/>
            <a:ext cx="71100" cy="20970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2007376" y="4525842"/>
            <a:ext cx="4748400" cy="588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6638271" y="2721731"/>
            <a:ext cx="155700" cy="17994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txBox="1"/>
          <p:nvPr/>
        </p:nvSpPr>
        <p:spPr>
          <a:xfrm>
            <a:off x="6233147" y="4773063"/>
            <a:ext cx="18471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called projection shortcut</a:t>
            </a:r>
            <a:endParaRPr b="1" sz="800">
              <a:solidFill>
                <a:srgbClr val="0097A7"/>
              </a:solidFill>
            </a:endParaRPr>
          </a:p>
        </p:txBody>
      </p:sp>
      <p:cxnSp>
        <p:nvCxnSpPr>
          <p:cNvPr id="345" name="Google Shape;345;p31"/>
          <p:cNvCxnSpPr/>
          <p:nvPr/>
        </p:nvCxnSpPr>
        <p:spPr>
          <a:xfrm rot="10800000">
            <a:off x="4894881" y="4173512"/>
            <a:ext cx="211500" cy="570000"/>
          </a:xfrm>
          <a:prstGeom prst="curvedConnector2">
            <a:avLst/>
          </a:prstGeom>
          <a:noFill/>
          <a:ln cap="flat" cmpd="sng" w="9525">
            <a:solidFill>
              <a:srgbClr val="0097A7"/>
            </a:solidFill>
            <a:prstDash val="solid"/>
            <a:round/>
            <a:headEnd len="med" w="med" type="none"/>
            <a:tailEnd len="med" w="med" type="triangle"/>
          </a:ln>
        </p:spPr>
      </p:cxnSp>
      <p:sp>
        <p:nvSpPr>
          <p:cNvPr id="346" name="Google Shape;346;p31"/>
          <p:cNvSpPr/>
          <p:nvPr/>
        </p:nvSpPr>
        <p:spPr>
          <a:xfrm>
            <a:off x="3364123" y="4143911"/>
            <a:ext cx="2156400" cy="629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Strided Convolution 1x1</a:t>
            </a:r>
            <a:endParaRPr b="1" sz="1000"/>
          </a:p>
          <a:p>
            <a:pPr indent="0" lvl="0" marL="0" rtl="0" algn="ctr">
              <a:spcBef>
                <a:spcPts val="0"/>
              </a:spcBef>
              <a:spcAft>
                <a:spcPts val="0"/>
              </a:spcAft>
              <a:buNone/>
            </a:pPr>
            <a:r>
              <a:rPr b="1" lang="en" sz="1000"/>
              <a:t>Filters x 4</a:t>
            </a:r>
            <a:endParaRPr b="1" sz="1000"/>
          </a:p>
        </p:txBody>
      </p:sp>
      <p:sp>
        <p:nvSpPr>
          <p:cNvPr id="347" name="Google Shape;347;p31"/>
          <p:cNvSpPr txBox="1"/>
          <p:nvPr/>
        </p:nvSpPr>
        <p:spPr>
          <a:xfrm>
            <a:off x="2260522" y="3738378"/>
            <a:ext cx="1340700" cy="6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Filter Size</a:t>
            </a:r>
            <a:endParaRPr b="1" sz="1000"/>
          </a:p>
          <a:p>
            <a:pPr indent="0" lvl="0" marL="0" rtl="0" algn="l">
              <a:spcBef>
                <a:spcPts val="0"/>
              </a:spcBef>
              <a:spcAft>
                <a:spcPts val="0"/>
              </a:spcAft>
              <a:buNone/>
            </a:pPr>
            <a:r>
              <a:rPr b="1" lang="en" sz="1000"/>
              <a:t>By 75%</a:t>
            </a:r>
            <a:endParaRPr b="1" sz="1000"/>
          </a:p>
        </p:txBody>
      </p:sp>
      <p:cxnSp>
        <p:nvCxnSpPr>
          <p:cNvPr id="348" name="Google Shape;348;p31"/>
          <p:cNvCxnSpPr/>
          <p:nvPr/>
        </p:nvCxnSpPr>
        <p:spPr>
          <a:xfrm rot="10800000">
            <a:off x="5640217" y="4651603"/>
            <a:ext cx="536400" cy="2073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349" name="Google Shape;349;p31"/>
          <p:cNvCxnSpPr>
            <a:endCxn id="329" idx="2"/>
          </p:cNvCxnSpPr>
          <p:nvPr/>
        </p:nvCxnSpPr>
        <p:spPr>
          <a:xfrm rot="-5400000">
            <a:off x="2575972" y="3592962"/>
            <a:ext cx="316200" cy="519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350" name="Google Shape;350;p31"/>
          <p:cNvCxnSpPr/>
          <p:nvPr/>
        </p:nvCxnSpPr>
        <p:spPr>
          <a:xfrm>
            <a:off x="2904851" y="4093422"/>
            <a:ext cx="383100" cy="240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351" name="Google Shape;351;p31"/>
          <p:cNvSpPr txBox="1"/>
          <p:nvPr/>
        </p:nvSpPr>
        <p:spPr>
          <a:xfrm>
            <a:off x="7083959" y="3272463"/>
            <a:ext cx="19548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paper,this is denoted by the formula</a:t>
            </a:r>
            <a:endParaRPr b="1" sz="800">
              <a:solidFill>
                <a:srgbClr val="0097A7"/>
              </a:solidFill>
            </a:endParaRPr>
          </a:p>
          <a:p>
            <a:pPr indent="0" lvl="0" marL="0" rtl="0" algn="l">
              <a:spcBef>
                <a:spcPts val="0"/>
              </a:spcBef>
              <a:spcAft>
                <a:spcPts val="0"/>
              </a:spcAft>
              <a:buNone/>
            </a:pPr>
            <a:r>
              <a:rPr b="1" lang="en" sz="800">
                <a:solidFill>
                  <a:srgbClr val="0097A7"/>
                </a:solidFill>
              </a:rPr>
              <a:t>h(x) = f(x, {W</a:t>
            </a:r>
            <a:r>
              <a:rPr b="1" baseline="-25000" lang="en" sz="800">
                <a:solidFill>
                  <a:srgbClr val="0097A7"/>
                </a:solidFill>
              </a:rPr>
              <a:t>i</a:t>
            </a:r>
            <a:r>
              <a:rPr b="1" lang="en" sz="800">
                <a:solidFill>
                  <a:srgbClr val="0097A7"/>
                </a:solidFill>
              </a:rPr>
              <a:t>}) + W</a:t>
            </a:r>
            <a:r>
              <a:rPr b="1" baseline="-25000" lang="en" sz="800">
                <a:solidFill>
                  <a:srgbClr val="0097A7"/>
                </a:solidFill>
              </a:rPr>
              <a:t>s</a:t>
            </a:r>
            <a:r>
              <a:rPr b="1" lang="en" sz="800">
                <a:solidFill>
                  <a:srgbClr val="0097A7"/>
                </a:solidFill>
              </a:rPr>
              <a:t>x</a:t>
            </a:r>
            <a:endParaRPr b="1" sz="800">
              <a:solidFill>
                <a:srgbClr val="0097A7"/>
              </a:solidFill>
            </a:endParaRPr>
          </a:p>
        </p:txBody>
      </p:sp>
      <p:cxnSp>
        <p:nvCxnSpPr>
          <p:cNvPr id="352" name="Google Shape;352;p31"/>
          <p:cNvCxnSpPr/>
          <p:nvPr/>
        </p:nvCxnSpPr>
        <p:spPr>
          <a:xfrm rot="10800000">
            <a:off x="7655921" y="2721780"/>
            <a:ext cx="211500" cy="570000"/>
          </a:xfrm>
          <a:prstGeom prst="curvedConnector2">
            <a:avLst/>
          </a:prstGeom>
          <a:noFill/>
          <a:ln cap="flat" cmpd="sng" w="9525">
            <a:solidFill>
              <a:srgbClr val="0097A7"/>
            </a:solidFill>
            <a:prstDash val="solid"/>
            <a:round/>
            <a:headEnd len="med" w="med" type="none"/>
            <a:tailEnd len="med" w="med" type="triangle"/>
          </a:ln>
        </p:spPr>
      </p:cxnSp>
      <p:sp>
        <p:nvSpPr>
          <p:cNvPr id="353" name="Google Shape;353;p31"/>
          <p:cNvSpPr txBox="1"/>
          <p:nvPr/>
        </p:nvSpPr>
        <p:spPr>
          <a:xfrm>
            <a:off x="256375" y="1497250"/>
            <a:ext cx="1209300" cy="2473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 linear projection convolution is used on the residual in the first block, so the number of feature maps on the identity link match the output for the matrix add operation.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61" name="Google Shape;61;p14"/>
          <p:cNvSpPr/>
          <p:nvPr/>
        </p:nvSpPr>
        <p:spPr>
          <a:xfrm>
            <a:off x="7540450" y="2662675"/>
            <a:ext cx="1549800" cy="97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65767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63" name="Google Shape;63;p14"/>
          <p:cNvSpPr/>
          <p:nvPr/>
        </p:nvSpPr>
        <p:spPr>
          <a:xfrm>
            <a:off x="3329825"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4" name="Google Shape;64;p14"/>
          <p:cNvSpPr/>
          <p:nvPr/>
        </p:nvSpPr>
        <p:spPr>
          <a:xfrm rot="-5400000">
            <a:off x="2544863"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3819500"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431000" y="19585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7" name="Google Shape;67;p14"/>
          <p:cNvSpPr/>
          <p:nvPr/>
        </p:nvSpPr>
        <p:spPr>
          <a:xfrm rot="-5400000">
            <a:off x="4920688" y="30133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532188"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69" name="Google Shape;69;p14"/>
          <p:cNvSpPr/>
          <p:nvPr/>
        </p:nvSpPr>
        <p:spPr>
          <a:xfrm rot="-5400000">
            <a:off x="6021888"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633750" y="2766263"/>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71" name="Google Shape;71;p14"/>
          <p:cNvSpPr/>
          <p:nvPr/>
        </p:nvSpPr>
        <p:spPr>
          <a:xfrm>
            <a:off x="3156500" y="1836550"/>
            <a:ext cx="40311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6595575" y="2746825"/>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73" name="Google Shape;73;p14"/>
          <p:cNvSpPr/>
          <p:nvPr/>
        </p:nvSpPr>
        <p:spPr>
          <a:xfrm rot="-5400000">
            <a:off x="6878913" y="30988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9652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75" name="Google Shape;75;p14"/>
          <p:cNvSpPr/>
          <p:nvPr/>
        </p:nvSpPr>
        <p:spPr>
          <a:xfrm rot="-5400000">
            <a:off x="993488"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3750" y="2510875"/>
            <a:ext cx="2849700" cy="11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1100150" y="2214025"/>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78" name="Google Shape;78;p14"/>
          <p:cNvSpPr txBox="1"/>
          <p:nvPr/>
        </p:nvSpPr>
        <p:spPr>
          <a:xfrm>
            <a:off x="4730650" y="1493350"/>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79" name="Google Shape;79;p14"/>
          <p:cNvSpPr txBox="1"/>
          <p:nvPr/>
        </p:nvSpPr>
        <p:spPr>
          <a:xfrm>
            <a:off x="7791750" y="2266675"/>
            <a:ext cx="902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359" name="Google Shape;359;p32"/>
          <p:cNvSpPr txBox="1"/>
          <p:nvPr/>
        </p:nvSpPr>
        <p:spPr>
          <a:xfrm>
            <a:off x="311700" y="1148875"/>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D9EEB"/>
                </a:solidFill>
              </a:rPr>
              <a:t>def </a:t>
            </a:r>
            <a:r>
              <a:rPr lang="en" sz="1200">
                <a:solidFill>
                  <a:srgbClr val="FFFFFF"/>
                </a:solidFill>
              </a:rPr>
              <a:t>projection</a:t>
            </a:r>
            <a:r>
              <a:rPr lang="en" sz="1200">
                <a:solidFill>
                  <a:srgbClr val="FFFFFF"/>
                </a:solidFill>
              </a:rPr>
              <a:t>_block(inputs, strides=(2, 2), **metaparameters):</a:t>
            </a:r>
            <a:br>
              <a:rPr lang="en" sz="1200">
                <a:solidFill>
                  <a:srgbClr val="FFFFFF"/>
                </a:solidFill>
              </a:rPr>
            </a:br>
            <a:r>
              <a:rPr lang="en" sz="1200">
                <a:solidFill>
                  <a:srgbClr val="FFFFFF"/>
                </a:solidFill>
              </a:rPr>
              <a:t>      </a:t>
            </a:r>
            <a:r>
              <a:rPr lang="en" sz="1200">
                <a:solidFill>
                  <a:srgbClr val="FFFFFF"/>
                </a:solidFill>
              </a:rPr>
              <a:t>n_filters = metaparameters[‘n_filters’]</a:t>
            </a:r>
            <a:endParaRPr sz="1200">
              <a:solidFill>
                <a:srgbClr val="FFFFFF"/>
              </a:solidFill>
            </a:endParaRPr>
          </a:p>
          <a:p>
            <a:pPr indent="0" lvl="0" marL="0" rtl="0" algn="l">
              <a:spcBef>
                <a:spcPts val="0"/>
              </a:spcBef>
              <a:spcAft>
                <a:spcPts val="0"/>
              </a:spcAft>
              <a:buNone/>
            </a:pPr>
            <a:r>
              <a:rPr lang="en" sz="1200">
                <a:solidFill>
                  <a:srgbClr val="93C47D"/>
                </a:solidFill>
              </a:rPr>
              <a:t>      </a:t>
            </a:r>
            <a:br>
              <a:rPr lang="en" sz="1200">
                <a:solidFill>
                  <a:srgbClr val="93C47D"/>
                </a:solidFill>
              </a:rPr>
            </a:br>
            <a:r>
              <a:rPr lang="en" sz="1200">
                <a:solidFill>
                  <a:srgbClr val="93C47D"/>
                </a:solidFill>
              </a:rPr>
              <a:t>      </a:t>
            </a:r>
            <a:r>
              <a:rPr lang="en" sz="1200">
                <a:solidFill>
                  <a:srgbClr val="93C47D"/>
                </a:solidFill>
              </a:rPr>
              <a:t># Remember a Linear projection of the inputs</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 residual = Conv2D(4 * n_filters, (1, 1), strides=strides, </a:t>
            </a:r>
            <a:r>
              <a:rPr lang="en" sz="1200">
                <a:solidFill>
                  <a:srgbClr val="FFFFFF"/>
                </a:solidFill>
              </a:rPr>
              <a:t>...</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Dimensionality Reduction</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Conv2D(n_filters, (1, 1), strides=(1, 1), …)(inputs)</a:t>
            </a:r>
            <a:br>
              <a:rPr lang="en" sz="1200">
                <a:solidFill>
                  <a:srgbClr val="FFFFFF"/>
                </a:solidFill>
              </a:rPr>
            </a:br>
            <a:r>
              <a:rPr lang="en" sz="1200">
                <a:solidFill>
                  <a:srgbClr val="FFFFFF"/>
                </a:solidFill>
              </a:rPr>
              <a:t>      ...</a:t>
            </a:r>
            <a:endParaRPr sz="1200">
              <a:solidFill>
                <a:srgbClr val="FFFFFF"/>
              </a:solidFill>
            </a:endParaRPr>
          </a:p>
          <a:p>
            <a:pPr indent="0" lvl="0" marL="0" rtl="0" algn="l">
              <a:spcBef>
                <a:spcPts val="0"/>
              </a:spcBef>
              <a:spcAft>
                <a:spcPts val="0"/>
              </a:spcAft>
              <a:buNone/>
            </a:pPr>
            <a:r>
              <a:rPr b="1" lang="en" sz="1200">
                <a:solidFill>
                  <a:srgbClr val="6D9EEB"/>
                </a:solidFill>
              </a:rPr>
              <a:t>      </a:t>
            </a:r>
            <a:endParaRPr b="1" sz="1200">
              <a:solidFill>
                <a:srgbClr val="6D9EEB"/>
              </a:solidFill>
            </a:endParaRPr>
          </a:p>
          <a:p>
            <a:pPr indent="0" lvl="0" marL="0" rtl="0" algn="l">
              <a:spcBef>
                <a:spcPts val="0"/>
              </a:spcBef>
              <a:spcAft>
                <a:spcPts val="0"/>
              </a:spcAft>
              <a:buNone/>
            </a:pPr>
            <a:r>
              <a:rPr b="1" lang="en" sz="1200">
                <a:solidFill>
                  <a:srgbClr val="6D9EEB"/>
                </a:solidFill>
              </a:rPr>
              <a:t>       </a:t>
            </a:r>
            <a:r>
              <a:rPr lang="en" sz="1200">
                <a:solidFill>
                  <a:srgbClr val="93C47D"/>
                </a:solidFill>
              </a:rPr>
              <a:t># Bottleneck Convolution</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Conv2D(n_filters, (3, 3), strides=(1, 1), …)(inputs)</a:t>
            </a:r>
            <a:endParaRPr sz="1200">
              <a:solidFill>
                <a:srgbClr val="FFFFFF"/>
              </a:solidFill>
            </a:endParaRPr>
          </a:p>
          <a:p>
            <a:pPr indent="0" lvl="0" marL="0" rtl="0" algn="l">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93C47D"/>
                </a:solidFill>
              </a:rPr>
              <a:t>       # Dimensionality Expansion</a:t>
            </a:r>
            <a:endParaRPr sz="1200">
              <a:solidFill>
                <a:srgbClr val="FFFFFF"/>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Conv2D(4 * n_filters, (1, 1), strides=(1, 1), …)(inputs)</a:t>
            </a:r>
            <a:endParaRPr sz="1200">
              <a:solidFill>
                <a:srgbClr val="FFFFFF"/>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Add residual block input to output of residual block</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Add()([shortcut, inputs])</a:t>
            </a:r>
            <a:endParaRPr sz="1200">
              <a:solidFill>
                <a:srgbClr val="FFFFFF"/>
              </a:solidFill>
            </a:endParaRPr>
          </a:p>
          <a:p>
            <a:pPr indent="0" lvl="0" marL="0" rtl="0" algn="l">
              <a:spcBef>
                <a:spcPts val="0"/>
              </a:spcBef>
              <a:spcAft>
                <a:spcPts val="0"/>
              </a:spcAft>
              <a:buNone/>
            </a:pPr>
            <a:r>
              <a:rPr b="1" lang="en" sz="1200">
                <a:solidFill>
                  <a:srgbClr val="6D9EEB"/>
                </a:solidFill>
              </a:rPr>
              <a:t>       return</a:t>
            </a:r>
            <a:r>
              <a:rPr lang="en" sz="1200">
                <a:solidFill>
                  <a:srgbClr val="FFFFFF"/>
                </a:solidFill>
              </a:rPr>
              <a:t> inputs</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360" name="Google Shape;360;p32"/>
          <p:cNvSpPr txBox="1"/>
          <p:nvPr/>
        </p:nvSpPr>
        <p:spPr>
          <a:xfrm>
            <a:off x="6063925" y="1260900"/>
            <a:ext cx="2598900" cy="36150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a:t>The remembered input (residual) has the number of filters increased 4X on the first block to match the number of filters on the output for the matrix add operation.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a:t>
            </a:r>
            <a:endParaRPr>
              <a:solidFill>
                <a:srgbClr val="A61C00"/>
              </a:solidFill>
            </a:endParaRPr>
          </a:p>
        </p:txBody>
      </p:sp>
      <p:sp>
        <p:nvSpPr>
          <p:cNvPr id="366" name="Google Shape;366;p33"/>
          <p:cNvSpPr txBox="1"/>
          <p:nvPr/>
        </p:nvSpPr>
        <p:spPr>
          <a:xfrm>
            <a:off x="3648868" y="1456050"/>
            <a:ext cx="21324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Classifier Group</a:t>
            </a:r>
            <a:endParaRPr b="1" sz="1200"/>
          </a:p>
        </p:txBody>
      </p:sp>
      <p:sp>
        <p:nvSpPr>
          <p:cNvPr id="367" name="Google Shape;367;p33"/>
          <p:cNvSpPr/>
          <p:nvPr/>
        </p:nvSpPr>
        <p:spPr>
          <a:xfrm>
            <a:off x="2965850" y="1956050"/>
            <a:ext cx="29979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3120563" y="201771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Global</a:t>
            </a:r>
            <a:endParaRPr b="1" sz="1000"/>
          </a:p>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p:txBody>
      </p:sp>
      <p:sp>
        <p:nvSpPr>
          <p:cNvPr id="369" name="Google Shape;369;p33"/>
          <p:cNvSpPr/>
          <p:nvPr/>
        </p:nvSpPr>
        <p:spPr>
          <a:xfrm rot="-5400000">
            <a:off x="2522911" y="3005863"/>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txBox="1"/>
          <p:nvPr/>
        </p:nvSpPr>
        <p:spPr>
          <a:xfrm>
            <a:off x="2037188" y="2973163"/>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371" name="Google Shape;371;p33"/>
          <p:cNvSpPr txBox="1"/>
          <p:nvPr/>
        </p:nvSpPr>
        <p:spPr>
          <a:xfrm>
            <a:off x="4891463" y="283290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372" name="Google Shape;372;p33"/>
          <p:cNvSpPr/>
          <p:nvPr/>
        </p:nvSpPr>
        <p:spPr>
          <a:xfrm rot="-5400000">
            <a:off x="6042811" y="30409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rot="-5400000">
            <a:off x="3884950" y="30733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4615575" y="201771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375" name="Google Shape;375;p33"/>
          <p:cNvSpPr txBox="1"/>
          <p:nvPr/>
        </p:nvSpPr>
        <p:spPr>
          <a:xfrm>
            <a:off x="6386231" y="3008275"/>
            <a:ext cx="815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376" name="Google Shape;376;p33"/>
          <p:cNvSpPr txBox="1"/>
          <p:nvPr/>
        </p:nvSpPr>
        <p:spPr>
          <a:xfrm>
            <a:off x="583625" y="1918225"/>
            <a:ext cx="1209300" cy="2473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Flattening of feature maps (bottleneck layer) is replaced by averaging each feature map into a single value and concatenating into 1D vector.</a:t>
            </a:r>
            <a:endParaRPr sz="1200"/>
          </a:p>
        </p:txBody>
      </p:sp>
      <p:sp>
        <p:nvSpPr>
          <p:cNvPr id="377" name="Google Shape;377;p33"/>
          <p:cNvSpPr txBox="1"/>
          <p:nvPr/>
        </p:nvSpPr>
        <p:spPr>
          <a:xfrm>
            <a:off x="7059825" y="1918225"/>
            <a:ext cx="1209300" cy="2473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Coarse classification learning overlaps with  prior (toplevel) convolutional group.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Final (detail) classification learning is done here.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Batch Normalization</a:t>
            </a:r>
            <a:endParaRPr>
              <a:solidFill>
                <a:srgbClr val="A61C00"/>
              </a:solidFill>
            </a:endParaRPr>
          </a:p>
        </p:txBody>
      </p:sp>
      <p:pic>
        <p:nvPicPr>
          <p:cNvPr id="383" name="Google Shape;383;p34"/>
          <p:cNvPicPr preferRelativeResize="0"/>
          <p:nvPr/>
        </p:nvPicPr>
        <p:blipFill>
          <a:blip r:embed="rId3">
            <a:alphaModFix/>
          </a:blip>
          <a:stretch>
            <a:fillRect/>
          </a:stretch>
        </p:blipFill>
        <p:spPr>
          <a:xfrm>
            <a:off x="3136187" y="1489250"/>
            <a:ext cx="1391926" cy="927375"/>
          </a:xfrm>
          <a:prstGeom prst="rect">
            <a:avLst/>
          </a:prstGeom>
          <a:noFill/>
          <a:ln>
            <a:noFill/>
          </a:ln>
        </p:spPr>
      </p:pic>
      <p:sp>
        <p:nvSpPr>
          <p:cNvPr id="384" name="Google Shape;384;p34"/>
          <p:cNvSpPr/>
          <p:nvPr/>
        </p:nvSpPr>
        <p:spPr>
          <a:xfrm>
            <a:off x="2291138" y="264120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385" name="Google Shape;385;p34"/>
          <p:cNvSpPr/>
          <p:nvPr/>
        </p:nvSpPr>
        <p:spPr>
          <a:xfrm>
            <a:off x="3299838" y="32027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txBox="1"/>
          <p:nvPr/>
        </p:nvSpPr>
        <p:spPr>
          <a:xfrm>
            <a:off x="435475" y="1271100"/>
            <a:ext cx="1684800" cy="1280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Pixels  values are normalized, whereby the distance between pixels is proportional to their frequency of occurrence -- which speeds up learning.</a:t>
            </a:r>
            <a:endParaRPr b="1" sz="1000"/>
          </a:p>
        </p:txBody>
      </p:sp>
      <p:sp>
        <p:nvSpPr>
          <p:cNvPr id="387" name="Google Shape;387;p34"/>
          <p:cNvSpPr/>
          <p:nvPr/>
        </p:nvSpPr>
        <p:spPr>
          <a:xfrm>
            <a:off x="3299850" y="24471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2291138" y="343390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389" name="Google Shape;389;p34"/>
          <p:cNvSpPr txBox="1"/>
          <p:nvPr/>
        </p:nvSpPr>
        <p:spPr>
          <a:xfrm>
            <a:off x="5544050" y="2063350"/>
            <a:ext cx="16848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Pixel value spread</a:t>
            </a:r>
            <a:endParaRPr b="1" sz="1000"/>
          </a:p>
        </p:txBody>
      </p:sp>
      <p:sp>
        <p:nvSpPr>
          <p:cNvPr id="390" name="Google Shape;390;p34"/>
          <p:cNvSpPr/>
          <p:nvPr/>
        </p:nvSpPr>
        <p:spPr>
          <a:xfrm>
            <a:off x="3299838" y="40532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2291138" y="428445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392" name="Google Shape;392;p34"/>
          <p:cNvSpPr/>
          <p:nvPr/>
        </p:nvSpPr>
        <p:spPr>
          <a:xfrm>
            <a:off x="3299838" y="4903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rot="10800000">
            <a:off x="5544050" y="2432525"/>
            <a:ext cx="1538000" cy="2608900"/>
          </a:xfrm>
          <a:prstGeom prst="flowChartManualOperation">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nvSpPr>
        <p:spPr>
          <a:xfrm>
            <a:off x="7371000" y="2153200"/>
            <a:ext cx="1461300" cy="288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Variance in the pixel values spreads per layer (co-variance).</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At some point, the variance is too great for the model to learn - which limited the depth of layers (vanishing gradient).</a:t>
            </a:r>
            <a:endParaRPr b="1" sz="1000"/>
          </a:p>
        </p:txBody>
      </p:sp>
      <p:sp>
        <p:nvSpPr>
          <p:cNvPr id="395" name="Google Shape;395;p34"/>
          <p:cNvSpPr txBox="1"/>
          <p:nvPr/>
        </p:nvSpPr>
        <p:spPr>
          <a:xfrm>
            <a:off x="3136200" y="1055500"/>
            <a:ext cx="32742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Co-Variance Shift - Vanishing Gradient</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Batch Normalization</a:t>
            </a:r>
            <a:endParaRPr>
              <a:solidFill>
                <a:srgbClr val="A61C00"/>
              </a:solidFill>
            </a:endParaRPr>
          </a:p>
        </p:txBody>
      </p:sp>
      <p:pic>
        <p:nvPicPr>
          <p:cNvPr id="401" name="Google Shape;401;p35"/>
          <p:cNvPicPr preferRelativeResize="0"/>
          <p:nvPr/>
        </p:nvPicPr>
        <p:blipFill>
          <a:blip r:embed="rId3">
            <a:alphaModFix/>
          </a:blip>
          <a:stretch>
            <a:fillRect/>
          </a:stretch>
        </p:blipFill>
        <p:spPr>
          <a:xfrm>
            <a:off x="3136187" y="1489250"/>
            <a:ext cx="1391926" cy="927375"/>
          </a:xfrm>
          <a:prstGeom prst="rect">
            <a:avLst/>
          </a:prstGeom>
          <a:noFill/>
          <a:ln>
            <a:noFill/>
          </a:ln>
        </p:spPr>
      </p:pic>
      <p:sp>
        <p:nvSpPr>
          <p:cNvPr id="402" name="Google Shape;402;p35"/>
          <p:cNvSpPr/>
          <p:nvPr/>
        </p:nvSpPr>
        <p:spPr>
          <a:xfrm>
            <a:off x="2291138" y="264120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403" name="Google Shape;403;p35"/>
          <p:cNvSpPr/>
          <p:nvPr/>
        </p:nvSpPr>
        <p:spPr>
          <a:xfrm>
            <a:off x="3299838" y="32027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txBox="1"/>
          <p:nvPr/>
        </p:nvSpPr>
        <p:spPr>
          <a:xfrm>
            <a:off x="341050" y="2772550"/>
            <a:ext cx="1684800" cy="711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Re-normalize pixel values after each convolution.</a:t>
            </a:r>
            <a:endParaRPr b="1" sz="1000"/>
          </a:p>
        </p:txBody>
      </p:sp>
      <p:sp>
        <p:nvSpPr>
          <p:cNvPr id="405" name="Google Shape;405;p35"/>
          <p:cNvSpPr/>
          <p:nvPr/>
        </p:nvSpPr>
        <p:spPr>
          <a:xfrm>
            <a:off x="3299850" y="24471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2291138" y="343390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407" name="Google Shape;407;p35"/>
          <p:cNvSpPr txBox="1"/>
          <p:nvPr/>
        </p:nvSpPr>
        <p:spPr>
          <a:xfrm>
            <a:off x="5544050" y="2063350"/>
            <a:ext cx="16848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Pixel value spread</a:t>
            </a:r>
            <a:endParaRPr b="1" sz="1000"/>
          </a:p>
        </p:txBody>
      </p:sp>
      <p:sp>
        <p:nvSpPr>
          <p:cNvPr id="408" name="Google Shape;408;p35"/>
          <p:cNvSpPr/>
          <p:nvPr/>
        </p:nvSpPr>
        <p:spPr>
          <a:xfrm>
            <a:off x="3299838" y="40532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a:off x="2291138" y="4284450"/>
            <a:ext cx="2900400" cy="493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Layer</a:t>
            </a:r>
            <a:endParaRPr b="1" sz="1000"/>
          </a:p>
        </p:txBody>
      </p:sp>
      <p:sp>
        <p:nvSpPr>
          <p:cNvPr id="410" name="Google Shape;410;p35"/>
          <p:cNvSpPr/>
          <p:nvPr/>
        </p:nvSpPr>
        <p:spPr>
          <a:xfrm>
            <a:off x="3299838" y="4903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txBox="1"/>
          <p:nvPr/>
        </p:nvSpPr>
        <p:spPr>
          <a:xfrm>
            <a:off x="7371000" y="2153200"/>
            <a:ext cx="1461300" cy="2707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Variance in the pixel values stabilizes.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Can go deeper layers without vanishing gradient.</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By-product benefit was able to use higher learning rates and speed up training time.</a:t>
            </a:r>
            <a:endParaRPr b="1" sz="1000"/>
          </a:p>
        </p:txBody>
      </p:sp>
      <p:sp>
        <p:nvSpPr>
          <p:cNvPr id="412" name="Google Shape;412;p35"/>
          <p:cNvSpPr txBox="1"/>
          <p:nvPr/>
        </p:nvSpPr>
        <p:spPr>
          <a:xfrm>
            <a:off x="2887575" y="1017725"/>
            <a:ext cx="4032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Solution - Renormalize after each convolution</a:t>
            </a:r>
            <a:endParaRPr b="1" sz="1200"/>
          </a:p>
        </p:txBody>
      </p:sp>
      <p:sp>
        <p:nvSpPr>
          <p:cNvPr id="413" name="Google Shape;413;p35"/>
          <p:cNvSpPr/>
          <p:nvPr/>
        </p:nvSpPr>
        <p:spPr>
          <a:xfrm>
            <a:off x="5669275" y="2512200"/>
            <a:ext cx="1087500" cy="2348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Batch Normalization</a:t>
            </a:r>
            <a:endParaRPr>
              <a:solidFill>
                <a:srgbClr val="A61C00"/>
              </a:solidFill>
            </a:endParaRPr>
          </a:p>
        </p:txBody>
      </p:sp>
      <p:sp>
        <p:nvSpPr>
          <p:cNvPr id="419" name="Google Shape;419;p36"/>
          <p:cNvSpPr txBox="1"/>
          <p:nvPr/>
        </p:nvSpPr>
        <p:spPr>
          <a:xfrm>
            <a:off x="311700" y="1148100"/>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Convolutional layer followed by batch normalization</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inputs = Conv2D(n_filters, (1, 1), strides=(1, 1), use_bias=False, </a:t>
            </a:r>
            <a:br>
              <a:rPr lang="en" sz="1200">
                <a:solidFill>
                  <a:srgbClr val="FFFFFF"/>
                </a:solidFill>
              </a:rPr>
            </a:br>
            <a:r>
              <a:rPr lang="en" sz="1200">
                <a:solidFill>
                  <a:srgbClr val="FFFFFF"/>
                </a:solidFill>
              </a:rPr>
              <a:t>                                  kernel_initializer=’he_normal’)(inputs)</a:t>
            </a:r>
            <a:br>
              <a:rPr lang="en" sz="1200">
                <a:solidFill>
                  <a:srgbClr val="FFFFFF"/>
                </a:solidFill>
              </a:rPr>
            </a:br>
            <a:r>
              <a:rPr lang="en" sz="1200">
                <a:solidFill>
                  <a:srgbClr val="FFFFFF"/>
                </a:solidFill>
              </a:rPr>
              <a:t>      inputs = BatchNormalization()(inputs)</a:t>
            </a:r>
            <a:endParaRPr sz="1200">
              <a:solidFill>
                <a:srgbClr val="FFFFFF"/>
              </a:solidFill>
            </a:endParaRPr>
          </a:p>
          <a:p>
            <a:pPr indent="0" lvl="0" marL="0" rtl="0" algn="l">
              <a:spcBef>
                <a:spcPts val="0"/>
              </a:spcBef>
              <a:spcAft>
                <a:spcPts val="0"/>
              </a:spcAft>
              <a:buNone/>
            </a:pPr>
            <a:r>
              <a:rPr lang="en" sz="1200">
                <a:solidFill>
                  <a:srgbClr val="FFFFFF"/>
                </a:solidFill>
              </a:rPr>
              <a:t>      inputs = ReLU()(inputs)</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420" name="Google Shape;420;p36"/>
          <p:cNvSpPr txBox="1"/>
          <p:nvPr/>
        </p:nvSpPr>
        <p:spPr>
          <a:xfrm>
            <a:off x="6063925" y="1260900"/>
            <a:ext cx="25989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Batch Normalization (normalize over each batch) added inserted before linear activation unit (demonstrated in ResNet).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Eliminated the need for bias parameters (i.e., use_bias =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ResNet used random sample from He-Normal distribution for initializing weights (prior was Xavier -- increased </a:t>
            </a:r>
            <a:r>
              <a:rPr lang="en"/>
              <a:t>likelihood</a:t>
            </a:r>
            <a:r>
              <a:rPr lang="en"/>
              <a:t> of finding best optima ~ accuracy on holdout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 V1.5</a:t>
            </a:r>
            <a:endParaRPr>
              <a:solidFill>
                <a:srgbClr val="A61C00"/>
              </a:solidFill>
            </a:endParaRPr>
          </a:p>
        </p:txBody>
      </p:sp>
      <p:sp>
        <p:nvSpPr>
          <p:cNvPr id="426" name="Google Shape;426;p37"/>
          <p:cNvSpPr/>
          <p:nvPr/>
        </p:nvSpPr>
        <p:spPr>
          <a:xfrm>
            <a:off x="2460249" y="1328654"/>
            <a:ext cx="984900" cy="2184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1x1</a:t>
            </a:r>
            <a:endParaRPr b="1" sz="900"/>
          </a:p>
        </p:txBody>
      </p:sp>
      <p:sp>
        <p:nvSpPr>
          <p:cNvPr id="427" name="Google Shape;427;p37"/>
          <p:cNvSpPr txBox="1"/>
          <p:nvPr/>
        </p:nvSpPr>
        <p:spPr>
          <a:xfrm>
            <a:off x="2755605" y="965050"/>
            <a:ext cx="481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Block with (Linear) Projection  Shortcut (v1.5)</a:t>
            </a:r>
            <a:endParaRPr b="1" sz="1200"/>
          </a:p>
        </p:txBody>
      </p:sp>
      <p:sp>
        <p:nvSpPr>
          <p:cNvPr id="428" name="Google Shape;428;p37"/>
          <p:cNvSpPr/>
          <p:nvPr/>
        </p:nvSpPr>
        <p:spPr>
          <a:xfrm rot="-5400000">
            <a:off x="4402292" y="2364966"/>
            <a:ext cx="891000" cy="153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rot="-5400000">
            <a:off x="3179696" y="2317391"/>
            <a:ext cx="891000" cy="153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744059" y="1349525"/>
            <a:ext cx="984900" cy="2184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Strided</a:t>
            </a:r>
            <a:br>
              <a:rPr b="1" lang="en" sz="900"/>
            </a:br>
            <a:r>
              <a:rPr b="1" lang="en" sz="900"/>
              <a:t>Bottleneck</a:t>
            </a:r>
            <a:endParaRPr b="1" sz="900"/>
          </a:p>
          <a:p>
            <a:pPr indent="0" lvl="0" marL="0" rtl="0" algn="ctr">
              <a:spcBef>
                <a:spcPts val="0"/>
              </a:spcBef>
              <a:spcAft>
                <a:spcPts val="0"/>
              </a:spcAft>
              <a:buNone/>
            </a:pPr>
            <a:r>
              <a:rPr b="1" lang="en" sz="900"/>
              <a:t>Convolution</a:t>
            </a:r>
            <a:endParaRPr b="1" sz="900"/>
          </a:p>
          <a:p>
            <a:pPr indent="0" lvl="0" marL="0" rtl="0" algn="ctr">
              <a:spcBef>
                <a:spcPts val="0"/>
              </a:spcBef>
              <a:spcAft>
                <a:spcPts val="0"/>
              </a:spcAft>
              <a:buNone/>
            </a:pPr>
            <a:r>
              <a:rPr b="1" lang="en" sz="900"/>
              <a:t>3x3</a:t>
            </a:r>
            <a:endParaRPr b="1" sz="900"/>
          </a:p>
        </p:txBody>
      </p:sp>
      <p:sp>
        <p:nvSpPr>
          <p:cNvPr id="431" name="Google Shape;431;p37"/>
          <p:cNvSpPr/>
          <p:nvPr/>
        </p:nvSpPr>
        <p:spPr>
          <a:xfrm>
            <a:off x="4966655" y="1349525"/>
            <a:ext cx="984900" cy="2184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0000"/>
                </a:solidFill>
              </a:rPr>
              <a:t>Convolution</a:t>
            </a:r>
            <a:endParaRPr b="1" sz="900">
              <a:solidFill>
                <a:srgbClr val="000000"/>
              </a:solidFill>
            </a:endParaRPr>
          </a:p>
          <a:p>
            <a:pPr indent="0" lvl="0" marL="0" rtl="0" algn="ctr">
              <a:spcBef>
                <a:spcPts val="0"/>
              </a:spcBef>
              <a:spcAft>
                <a:spcPts val="0"/>
              </a:spcAft>
              <a:buNone/>
            </a:pPr>
            <a:r>
              <a:rPr b="1" lang="en" sz="900">
                <a:solidFill>
                  <a:srgbClr val="000000"/>
                </a:solidFill>
              </a:rPr>
              <a:t>1x1</a:t>
            </a:r>
            <a:endParaRPr b="1" sz="900">
              <a:solidFill>
                <a:srgbClr val="000000"/>
              </a:solidFill>
            </a:endParaRPr>
          </a:p>
          <a:p>
            <a:pPr indent="0" lvl="0" marL="0" rtl="0" algn="ctr">
              <a:spcBef>
                <a:spcPts val="0"/>
              </a:spcBef>
              <a:spcAft>
                <a:spcPts val="0"/>
              </a:spcAft>
              <a:buNone/>
            </a:pPr>
            <a:r>
              <a:rPr b="1" lang="en" sz="900">
                <a:solidFill>
                  <a:srgbClr val="000000"/>
                </a:solidFill>
              </a:rPr>
              <a:t>Filters x 4</a:t>
            </a:r>
            <a:endParaRPr b="1" sz="900">
              <a:solidFill>
                <a:srgbClr val="000000"/>
              </a:solidFill>
            </a:endParaRPr>
          </a:p>
        </p:txBody>
      </p:sp>
      <p:sp>
        <p:nvSpPr>
          <p:cNvPr id="432" name="Google Shape;432;p37"/>
          <p:cNvSpPr/>
          <p:nvPr/>
        </p:nvSpPr>
        <p:spPr>
          <a:xfrm rot="-5400000">
            <a:off x="2143837" y="2266036"/>
            <a:ext cx="334200" cy="214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txBox="1"/>
          <p:nvPr/>
        </p:nvSpPr>
        <p:spPr>
          <a:xfrm>
            <a:off x="1683425" y="2238406"/>
            <a:ext cx="5202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434" name="Google Shape;434;p37"/>
          <p:cNvSpPr/>
          <p:nvPr/>
        </p:nvSpPr>
        <p:spPr>
          <a:xfrm rot="-5400000">
            <a:off x="5933749" y="2349591"/>
            <a:ext cx="334200" cy="214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txBox="1"/>
          <p:nvPr/>
        </p:nvSpPr>
        <p:spPr>
          <a:xfrm>
            <a:off x="7679652" y="2321950"/>
            <a:ext cx="702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436" name="Google Shape;436;p37"/>
          <p:cNvSpPr/>
          <p:nvPr/>
        </p:nvSpPr>
        <p:spPr>
          <a:xfrm>
            <a:off x="6323147" y="2238406"/>
            <a:ext cx="984900" cy="4785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437" name="Google Shape;437;p37"/>
          <p:cNvSpPr/>
          <p:nvPr/>
        </p:nvSpPr>
        <p:spPr>
          <a:xfrm rot="-5400000">
            <a:off x="7363228" y="2370462"/>
            <a:ext cx="334200" cy="214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210644" y="2464960"/>
            <a:ext cx="70200" cy="22581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2210644" y="4659827"/>
            <a:ext cx="4681800" cy="633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6776745" y="2717000"/>
            <a:ext cx="153600" cy="19377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txBox="1"/>
          <p:nvPr/>
        </p:nvSpPr>
        <p:spPr>
          <a:xfrm>
            <a:off x="6321553" y="4839425"/>
            <a:ext cx="22941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called projection shortcut</a:t>
            </a:r>
            <a:endParaRPr b="1" sz="800">
              <a:solidFill>
                <a:srgbClr val="0097A7"/>
              </a:solidFill>
            </a:endParaRPr>
          </a:p>
        </p:txBody>
      </p:sp>
      <p:cxnSp>
        <p:nvCxnSpPr>
          <p:cNvPr id="442" name="Google Shape;442;p37"/>
          <p:cNvCxnSpPr/>
          <p:nvPr/>
        </p:nvCxnSpPr>
        <p:spPr>
          <a:xfrm rot="10800000">
            <a:off x="5057788" y="4280433"/>
            <a:ext cx="208500" cy="613800"/>
          </a:xfrm>
          <a:prstGeom prst="curvedConnector2">
            <a:avLst/>
          </a:prstGeom>
          <a:noFill/>
          <a:ln cap="flat" cmpd="sng" w="9525">
            <a:solidFill>
              <a:srgbClr val="0097A7"/>
            </a:solidFill>
            <a:prstDash val="solid"/>
            <a:round/>
            <a:headEnd len="med" w="med" type="none"/>
            <a:tailEnd len="med" w="med" type="triangle"/>
          </a:ln>
        </p:spPr>
      </p:cxnSp>
      <p:sp>
        <p:nvSpPr>
          <p:cNvPr id="443" name="Google Shape;443;p37"/>
          <p:cNvSpPr/>
          <p:nvPr/>
        </p:nvSpPr>
        <p:spPr>
          <a:xfrm>
            <a:off x="3548408" y="4248530"/>
            <a:ext cx="2126100" cy="67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Strided Convolution 1x1</a:t>
            </a:r>
            <a:endParaRPr b="1" sz="1000"/>
          </a:p>
          <a:p>
            <a:pPr indent="0" lvl="0" marL="0" rtl="0" algn="ctr">
              <a:spcBef>
                <a:spcPts val="0"/>
              </a:spcBef>
              <a:spcAft>
                <a:spcPts val="0"/>
              </a:spcAft>
              <a:buNone/>
            </a:pPr>
            <a:r>
              <a:rPr b="1" lang="en" sz="1000"/>
              <a:t>Filters x 4</a:t>
            </a:r>
            <a:endParaRPr b="1" sz="1000"/>
          </a:p>
        </p:txBody>
      </p:sp>
      <p:sp>
        <p:nvSpPr>
          <p:cNvPr id="444" name="Google Shape;444;p37"/>
          <p:cNvSpPr txBox="1"/>
          <p:nvPr/>
        </p:nvSpPr>
        <p:spPr>
          <a:xfrm>
            <a:off x="2460249" y="3811816"/>
            <a:ext cx="13218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Filter Size</a:t>
            </a:r>
            <a:endParaRPr b="1" sz="1000"/>
          </a:p>
          <a:p>
            <a:pPr indent="0" lvl="0" marL="0" rtl="0" algn="l">
              <a:spcBef>
                <a:spcPts val="0"/>
              </a:spcBef>
              <a:spcAft>
                <a:spcPts val="0"/>
              </a:spcAft>
              <a:buNone/>
            </a:pPr>
            <a:r>
              <a:rPr b="1" lang="en" sz="1000"/>
              <a:t>By 75%</a:t>
            </a:r>
            <a:endParaRPr b="1" sz="1000"/>
          </a:p>
        </p:txBody>
      </p:sp>
      <p:cxnSp>
        <p:nvCxnSpPr>
          <p:cNvPr id="445" name="Google Shape;445;p37"/>
          <p:cNvCxnSpPr/>
          <p:nvPr/>
        </p:nvCxnSpPr>
        <p:spPr>
          <a:xfrm rot="10800000">
            <a:off x="5792949" y="4794997"/>
            <a:ext cx="528600" cy="2235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446" name="Google Shape;446;p37"/>
          <p:cNvCxnSpPr/>
          <p:nvPr/>
        </p:nvCxnSpPr>
        <p:spPr>
          <a:xfrm rot="-5400000">
            <a:off x="3466673" y="3538026"/>
            <a:ext cx="343200" cy="3297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447" name="Google Shape;447;p37"/>
          <p:cNvCxnSpPr/>
          <p:nvPr/>
        </p:nvCxnSpPr>
        <p:spPr>
          <a:xfrm>
            <a:off x="3095562" y="4194159"/>
            <a:ext cx="378000" cy="2583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448" name="Google Shape;448;p37"/>
          <p:cNvSpPr txBox="1"/>
          <p:nvPr/>
        </p:nvSpPr>
        <p:spPr>
          <a:xfrm>
            <a:off x="7216196" y="3310077"/>
            <a:ext cx="19278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paper,this is denoted by the formula</a:t>
            </a:r>
            <a:endParaRPr b="1" sz="800">
              <a:solidFill>
                <a:srgbClr val="0097A7"/>
              </a:solidFill>
            </a:endParaRPr>
          </a:p>
          <a:p>
            <a:pPr indent="0" lvl="0" marL="0" rtl="0" algn="l">
              <a:spcBef>
                <a:spcPts val="0"/>
              </a:spcBef>
              <a:spcAft>
                <a:spcPts val="0"/>
              </a:spcAft>
              <a:buNone/>
            </a:pPr>
            <a:r>
              <a:rPr b="1" lang="en" sz="800">
                <a:solidFill>
                  <a:srgbClr val="0097A7"/>
                </a:solidFill>
              </a:rPr>
              <a:t>h(x) = f(x, {W</a:t>
            </a:r>
            <a:r>
              <a:rPr b="1" baseline="-25000" lang="en" sz="800">
                <a:solidFill>
                  <a:srgbClr val="0097A7"/>
                </a:solidFill>
              </a:rPr>
              <a:t>i</a:t>
            </a:r>
            <a:r>
              <a:rPr b="1" lang="en" sz="800">
                <a:solidFill>
                  <a:srgbClr val="0097A7"/>
                </a:solidFill>
              </a:rPr>
              <a:t>}) + W</a:t>
            </a:r>
            <a:r>
              <a:rPr b="1" baseline="-25000" lang="en" sz="800">
                <a:solidFill>
                  <a:srgbClr val="0097A7"/>
                </a:solidFill>
              </a:rPr>
              <a:t>s</a:t>
            </a:r>
            <a:r>
              <a:rPr b="1" lang="en" sz="800">
                <a:solidFill>
                  <a:srgbClr val="0097A7"/>
                </a:solidFill>
              </a:rPr>
              <a:t>x</a:t>
            </a:r>
            <a:endParaRPr b="1" sz="800">
              <a:solidFill>
                <a:srgbClr val="0097A7"/>
              </a:solidFill>
            </a:endParaRPr>
          </a:p>
        </p:txBody>
      </p:sp>
      <p:cxnSp>
        <p:nvCxnSpPr>
          <p:cNvPr id="449" name="Google Shape;449;p37"/>
          <p:cNvCxnSpPr/>
          <p:nvPr/>
        </p:nvCxnSpPr>
        <p:spPr>
          <a:xfrm rot="10800000">
            <a:off x="7780196" y="2717080"/>
            <a:ext cx="208500" cy="613800"/>
          </a:xfrm>
          <a:prstGeom prst="curvedConnector2">
            <a:avLst/>
          </a:prstGeom>
          <a:noFill/>
          <a:ln cap="flat" cmpd="sng" w="9525">
            <a:solidFill>
              <a:srgbClr val="0097A7"/>
            </a:solidFill>
            <a:prstDash val="solid"/>
            <a:round/>
            <a:headEnd len="med" w="med" type="none"/>
            <a:tailEnd len="med" w="med" type="triangle"/>
          </a:ln>
        </p:spPr>
      </p:cxnSp>
      <p:sp>
        <p:nvSpPr>
          <p:cNvPr id="450" name="Google Shape;450;p37"/>
          <p:cNvSpPr txBox="1"/>
          <p:nvPr/>
        </p:nvSpPr>
        <p:spPr>
          <a:xfrm>
            <a:off x="287250" y="1298450"/>
            <a:ext cx="1321800" cy="3477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strided convolution in projection block is moved to the 3x3 bottleneck convolution.</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Reduces number of multi-ops of the 1x1 / 3x3 pair by 66%. On 4x4 patch, previous was 37 multi-ops, now 13.</a:t>
            </a:r>
            <a:endParaRPr b="1" sz="1000"/>
          </a:p>
          <a:p>
            <a:pPr indent="0" lvl="0" marL="0" rtl="0" algn="l">
              <a:spcBef>
                <a:spcPts val="0"/>
              </a:spcBef>
              <a:spcAft>
                <a:spcPts val="0"/>
              </a:spcAft>
              <a:buNone/>
            </a:pPr>
            <a:r>
              <a:t/>
            </a:r>
            <a:endParaRPr b="1" sz="1000"/>
          </a:p>
          <a:p>
            <a:pPr indent="0" lvl="0" marL="0" rtl="0" algn="l">
              <a:spcBef>
                <a:spcPts val="0"/>
              </a:spcBef>
              <a:spcAft>
                <a:spcPts val="0"/>
              </a:spcAft>
              <a:buClr>
                <a:schemeClr val="dk1"/>
              </a:buClr>
              <a:buSzPts val="1100"/>
              <a:buFont typeface="Arial"/>
              <a:buNone/>
            </a:pPr>
            <a:r>
              <a:rPr b="1" lang="en" sz="1000">
                <a:solidFill>
                  <a:schemeClr val="dk1"/>
                </a:solidFill>
              </a:rPr>
              <a:t>Authors claim has representational equivalence with V1 design.</a:t>
            </a:r>
            <a:endParaRPr b="1"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8"/>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ResNet V2</a:t>
            </a:r>
            <a:endParaRPr>
              <a:solidFill>
                <a:srgbClr val="A61C00"/>
              </a:solidFill>
            </a:endParaRPr>
          </a:p>
        </p:txBody>
      </p:sp>
      <p:sp>
        <p:nvSpPr>
          <p:cNvPr id="456" name="Google Shape;456;p38"/>
          <p:cNvSpPr txBox="1"/>
          <p:nvPr/>
        </p:nvSpPr>
        <p:spPr>
          <a:xfrm>
            <a:off x="311700" y="1148100"/>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93C47D"/>
                </a:solidFill>
              </a:rPr>
              <a:t>      # Convolutional layer followed by batch normalization</a:t>
            </a:r>
            <a:br>
              <a:rPr lang="en" sz="1200">
                <a:solidFill>
                  <a:srgbClr val="FFFFFF"/>
                </a:solidFill>
              </a:rPr>
            </a:br>
            <a:r>
              <a:rPr lang="en" sz="1200">
                <a:solidFill>
                  <a:srgbClr val="FFFFFF"/>
                </a:solidFill>
              </a:rPr>
              <a:t>      inputs = BatchNormalization()(inputs)</a:t>
            </a:r>
            <a:endParaRPr sz="1200">
              <a:solidFill>
                <a:srgbClr val="FFFFFF"/>
              </a:solidFill>
            </a:endParaRPr>
          </a:p>
          <a:p>
            <a:pPr indent="0" lvl="0" marL="0" rtl="0" algn="l">
              <a:spcBef>
                <a:spcPts val="0"/>
              </a:spcBef>
              <a:spcAft>
                <a:spcPts val="0"/>
              </a:spcAft>
              <a:buNone/>
            </a:pPr>
            <a:r>
              <a:rPr lang="en" sz="1200">
                <a:solidFill>
                  <a:srgbClr val="FFFFFF"/>
                </a:solidFill>
              </a:rPr>
              <a:t>      inputs = ReLU()(inputs)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FFFFFF"/>
                </a:solidFill>
              </a:rPr>
              <a:t>inputs = Conv2D(n_filters, (1, 1), strides=(1, 1), use_bias=False, </a:t>
            </a:r>
            <a:br>
              <a:rPr lang="en" sz="1200">
                <a:solidFill>
                  <a:srgbClr val="FFFFFF"/>
                </a:solidFill>
              </a:rPr>
            </a:br>
            <a:r>
              <a:rPr lang="en" sz="1200">
                <a:solidFill>
                  <a:srgbClr val="FFFFFF"/>
                </a:solidFill>
              </a:rPr>
              <a:t>                                  kernel_initializer=’he_normal’)(inputs)</a:t>
            </a:r>
            <a:endParaRPr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457" name="Google Shape;457;p38"/>
          <p:cNvSpPr txBox="1"/>
          <p:nvPr/>
        </p:nvSpPr>
        <p:spPr>
          <a:xfrm>
            <a:off x="6063925" y="1260900"/>
            <a:ext cx="25989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V2, the Batch Normalization/ReLU is moved to before the convolution in the identity and projection blocks (but not in the stem). Referred to as BN-RE-Conv pre-activation.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parameters and matmul ops stays the same, while the authors found they got higher accuracies on ImageNet and CIFAR-10 training.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463" name="Google Shape;463;p39"/>
          <p:cNvSpPr txBox="1"/>
          <p:nvPr/>
        </p:nvSpPr>
        <p:spPr>
          <a:xfrm>
            <a:off x="0" y="0"/>
            <a:ext cx="25797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2014 ILSVRC Winner</a:t>
            </a:r>
            <a:endParaRPr/>
          </a:p>
        </p:txBody>
      </p:sp>
      <p:sp>
        <p:nvSpPr>
          <p:cNvPr id="464" name="Google Shape;464;p39"/>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1683725" y="1286425"/>
            <a:ext cx="5871300" cy="25029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81613" y="2133875"/>
            <a:ext cx="13632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endParaRPr b="1" sz="1000"/>
          </a:p>
          <a:p>
            <a:pPr indent="0" lvl="0" marL="0" rtl="0" algn="ctr">
              <a:spcBef>
                <a:spcPts val="0"/>
              </a:spcBef>
              <a:spcAft>
                <a:spcPts val="0"/>
              </a:spcAft>
              <a:buNone/>
            </a:pPr>
            <a:r>
              <a:rPr b="1" lang="en" sz="1000"/>
              <a:t>Convolutional</a:t>
            </a:r>
            <a:endParaRPr b="1" sz="1000"/>
          </a:p>
          <a:p>
            <a:pPr indent="0" lvl="0" marL="0" rtl="0" algn="ctr">
              <a:spcBef>
                <a:spcPts val="0"/>
              </a:spcBef>
              <a:spcAft>
                <a:spcPts val="0"/>
              </a:spcAft>
              <a:buNone/>
            </a:pPr>
            <a:r>
              <a:rPr b="1" lang="en" sz="1000"/>
              <a:t>Group</a:t>
            </a:r>
            <a:endParaRPr b="1" sz="1000"/>
          </a:p>
        </p:txBody>
      </p:sp>
      <p:sp>
        <p:nvSpPr>
          <p:cNvPr id="467" name="Google Shape;467;p39"/>
          <p:cNvSpPr/>
          <p:nvPr/>
        </p:nvSpPr>
        <p:spPr>
          <a:xfrm>
            <a:off x="2887700" y="4018375"/>
            <a:ext cx="11199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Auxiliary</a:t>
            </a:r>
            <a:br>
              <a:rPr b="1" lang="en" sz="1000"/>
            </a:br>
            <a:r>
              <a:rPr b="1" lang="en" sz="1000"/>
              <a:t>Classifier</a:t>
            </a:r>
            <a:endParaRPr b="1" sz="1000"/>
          </a:p>
        </p:txBody>
      </p:sp>
      <p:sp>
        <p:nvSpPr>
          <p:cNvPr id="468" name="Google Shape;468;p39"/>
          <p:cNvSpPr/>
          <p:nvPr/>
        </p:nvSpPr>
        <p:spPr>
          <a:xfrm rot="-5400000">
            <a:off x="1079150" y="24146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txBox="1"/>
          <p:nvPr/>
        </p:nvSpPr>
        <p:spPr>
          <a:xfrm>
            <a:off x="3440813" y="965650"/>
            <a:ext cx="24834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Macro Architecture</a:t>
            </a:r>
            <a:endParaRPr b="1" sz="1200"/>
          </a:p>
        </p:txBody>
      </p:sp>
      <p:sp>
        <p:nvSpPr>
          <p:cNvPr id="470" name="Google Shape;470;p39"/>
          <p:cNvSpPr/>
          <p:nvPr/>
        </p:nvSpPr>
        <p:spPr>
          <a:xfrm rot="-5400000">
            <a:off x="2333025" y="246949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rot="-5400000">
            <a:off x="3512800" y="25323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rot="-5400000">
            <a:off x="7215038" y="25323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2947613" y="1362050"/>
            <a:ext cx="926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4a</a:t>
            </a:r>
            <a:endParaRPr b="1" sz="1000"/>
          </a:p>
          <a:p>
            <a:pPr indent="0" lvl="0" marL="0" rtl="0" algn="ctr">
              <a:spcBef>
                <a:spcPts val="0"/>
              </a:spcBef>
              <a:spcAft>
                <a:spcPts val="0"/>
              </a:spcAft>
              <a:buNone/>
            </a:pPr>
            <a:r>
              <a:rPr b="1" lang="en" sz="1000"/>
              <a:t>(1 block)</a:t>
            </a:r>
            <a:endParaRPr b="1" sz="1000"/>
          </a:p>
        </p:txBody>
      </p:sp>
      <p:sp>
        <p:nvSpPr>
          <p:cNvPr id="474" name="Google Shape;474;p39"/>
          <p:cNvSpPr/>
          <p:nvPr/>
        </p:nvSpPr>
        <p:spPr>
          <a:xfrm>
            <a:off x="2962550" y="38221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rot="-5400000">
            <a:off x="4731850" y="25323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4141975" y="38221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7818263" y="2251525"/>
            <a:ext cx="12441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endParaRPr b="1" sz="1000"/>
          </a:p>
          <a:p>
            <a:pPr indent="0" lvl="0" marL="0" rtl="0" algn="ctr">
              <a:spcBef>
                <a:spcPts val="0"/>
              </a:spcBef>
              <a:spcAft>
                <a:spcPts val="0"/>
              </a:spcAft>
              <a:buNone/>
            </a:pPr>
            <a:r>
              <a:rPr b="1" lang="en" sz="1000"/>
              <a:t>Group</a:t>
            </a:r>
            <a:endParaRPr b="1" sz="1000"/>
          </a:p>
        </p:txBody>
      </p:sp>
      <p:sp>
        <p:nvSpPr>
          <p:cNvPr id="478" name="Google Shape;478;p39"/>
          <p:cNvSpPr txBox="1"/>
          <p:nvPr/>
        </p:nvSpPr>
        <p:spPr>
          <a:xfrm>
            <a:off x="177375" y="965650"/>
            <a:ext cx="16755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sp>
        <p:nvSpPr>
          <p:cNvPr id="479" name="Google Shape;479;p39"/>
          <p:cNvSpPr/>
          <p:nvPr/>
        </p:nvSpPr>
        <p:spPr>
          <a:xfrm>
            <a:off x="1760938" y="1362050"/>
            <a:ext cx="926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3a,3b</a:t>
            </a:r>
            <a:endParaRPr b="1" sz="1000"/>
          </a:p>
          <a:p>
            <a:pPr indent="0" lvl="0" marL="0" rtl="0" algn="ctr">
              <a:spcBef>
                <a:spcPts val="0"/>
              </a:spcBef>
              <a:spcAft>
                <a:spcPts val="0"/>
              </a:spcAft>
              <a:buNone/>
            </a:pPr>
            <a:r>
              <a:rPr b="1" lang="en" sz="1000"/>
              <a:t>(2 blocks)</a:t>
            </a:r>
            <a:endParaRPr b="1" sz="1000"/>
          </a:p>
        </p:txBody>
      </p:sp>
      <p:sp>
        <p:nvSpPr>
          <p:cNvPr id="480" name="Google Shape;480;p39"/>
          <p:cNvSpPr/>
          <p:nvPr/>
        </p:nvSpPr>
        <p:spPr>
          <a:xfrm>
            <a:off x="4163863" y="1362050"/>
            <a:ext cx="926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4b,4c,4d</a:t>
            </a:r>
            <a:endParaRPr b="1" sz="1000"/>
          </a:p>
          <a:p>
            <a:pPr indent="0" lvl="0" marL="0" rtl="0" algn="ctr">
              <a:spcBef>
                <a:spcPts val="0"/>
              </a:spcBef>
              <a:spcAft>
                <a:spcPts val="0"/>
              </a:spcAft>
              <a:buNone/>
            </a:pPr>
            <a:r>
              <a:rPr b="1" lang="en" sz="1000"/>
              <a:t>(3 blocks)</a:t>
            </a:r>
            <a:endParaRPr b="1" sz="1000"/>
          </a:p>
        </p:txBody>
      </p:sp>
      <p:cxnSp>
        <p:nvCxnSpPr>
          <p:cNvPr id="481" name="Google Shape;481;p39"/>
          <p:cNvCxnSpPr>
            <a:stCxn id="478" idx="2"/>
          </p:cNvCxnSpPr>
          <p:nvPr/>
        </p:nvCxnSpPr>
        <p:spPr>
          <a:xfrm flipH="1" rot="-5400000">
            <a:off x="878475" y="1544200"/>
            <a:ext cx="1385400" cy="11121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482" name="Google Shape;482;p39"/>
          <p:cNvSpPr txBox="1"/>
          <p:nvPr/>
        </p:nvSpPr>
        <p:spPr>
          <a:xfrm>
            <a:off x="4137350" y="4880050"/>
            <a:ext cx="2588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Group 3 and 4 end with MaxPooling</a:t>
            </a:r>
            <a:endParaRPr b="1" sz="1000"/>
          </a:p>
        </p:txBody>
      </p:sp>
      <p:cxnSp>
        <p:nvCxnSpPr>
          <p:cNvPr id="483" name="Google Shape;483;p39"/>
          <p:cNvCxnSpPr>
            <a:endCxn id="479" idx="2"/>
          </p:cNvCxnSpPr>
          <p:nvPr/>
        </p:nvCxnSpPr>
        <p:spPr>
          <a:xfrm rot="10800000">
            <a:off x="2224138" y="3740450"/>
            <a:ext cx="1903200" cy="1330800"/>
          </a:xfrm>
          <a:prstGeom prst="curvedConnector2">
            <a:avLst/>
          </a:prstGeom>
          <a:noFill/>
          <a:ln cap="flat" cmpd="sng" w="9525">
            <a:solidFill>
              <a:srgbClr val="595959"/>
            </a:solidFill>
            <a:prstDash val="solid"/>
            <a:round/>
            <a:headEnd len="med" w="med" type="none"/>
            <a:tailEnd len="med" w="med" type="triangle"/>
          </a:ln>
        </p:spPr>
      </p:cxnSp>
      <p:sp>
        <p:nvSpPr>
          <p:cNvPr id="484" name="Google Shape;484;p39"/>
          <p:cNvSpPr txBox="1"/>
          <p:nvPr/>
        </p:nvSpPr>
        <p:spPr>
          <a:xfrm>
            <a:off x="81625" y="4284625"/>
            <a:ext cx="26547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authors theorized that the classifier (loss function) is from the inputs, the performance of upgrading the weights are early layers will degrade. They proposed to address this by adding auxiliary classifiers to contribute to adjusting the weights at earlier layers.</a:t>
            </a:r>
            <a:endParaRPr b="1" sz="800">
              <a:solidFill>
                <a:srgbClr val="0097A7"/>
              </a:solidFill>
            </a:endParaRPr>
          </a:p>
        </p:txBody>
      </p:sp>
      <p:cxnSp>
        <p:nvCxnSpPr>
          <p:cNvPr id="485" name="Google Shape;485;p39"/>
          <p:cNvCxnSpPr>
            <a:endCxn id="467" idx="1"/>
          </p:cNvCxnSpPr>
          <p:nvPr/>
        </p:nvCxnSpPr>
        <p:spPr>
          <a:xfrm flipH="1" rot="10800000">
            <a:off x="2531600" y="4380925"/>
            <a:ext cx="356100" cy="2928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486" name="Google Shape;486;p39"/>
          <p:cNvSpPr/>
          <p:nvPr/>
        </p:nvSpPr>
        <p:spPr>
          <a:xfrm>
            <a:off x="5343613" y="1362050"/>
            <a:ext cx="926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4e</a:t>
            </a:r>
            <a:endParaRPr b="1" sz="1000"/>
          </a:p>
          <a:p>
            <a:pPr indent="0" lvl="0" marL="0" rtl="0" algn="ctr">
              <a:spcBef>
                <a:spcPts val="0"/>
              </a:spcBef>
              <a:spcAft>
                <a:spcPts val="0"/>
              </a:spcAft>
              <a:buNone/>
            </a:pPr>
            <a:r>
              <a:rPr b="1" lang="en" sz="1000"/>
              <a:t>(1 block)</a:t>
            </a:r>
            <a:endParaRPr b="1" sz="1000"/>
          </a:p>
        </p:txBody>
      </p:sp>
      <p:sp>
        <p:nvSpPr>
          <p:cNvPr id="487" name="Google Shape;487;p39"/>
          <p:cNvSpPr/>
          <p:nvPr/>
        </p:nvSpPr>
        <p:spPr>
          <a:xfrm rot="-5400000">
            <a:off x="5911600" y="25688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6523363" y="1348675"/>
            <a:ext cx="926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5a,5b</a:t>
            </a:r>
            <a:endParaRPr b="1" sz="1000"/>
          </a:p>
          <a:p>
            <a:pPr indent="0" lvl="0" marL="0" rtl="0" algn="ctr">
              <a:spcBef>
                <a:spcPts val="0"/>
              </a:spcBef>
              <a:spcAft>
                <a:spcPts val="0"/>
              </a:spcAft>
              <a:buNone/>
            </a:pPr>
            <a:r>
              <a:rPr b="1" lang="en" sz="1000"/>
              <a:t>(2 blocks)</a:t>
            </a:r>
            <a:endParaRPr b="1" sz="1000"/>
          </a:p>
        </p:txBody>
      </p:sp>
      <p:sp>
        <p:nvSpPr>
          <p:cNvPr id="489" name="Google Shape;489;p39"/>
          <p:cNvSpPr/>
          <p:nvPr/>
        </p:nvSpPr>
        <p:spPr>
          <a:xfrm>
            <a:off x="4089325" y="4018375"/>
            <a:ext cx="10755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Auxiliary</a:t>
            </a:r>
            <a:br>
              <a:rPr b="1" lang="en" sz="1000"/>
            </a:br>
            <a:r>
              <a:rPr b="1" lang="en" sz="1000"/>
              <a:t>Classifier</a:t>
            </a:r>
            <a:endParaRPr b="1" sz="1000"/>
          </a:p>
        </p:txBody>
      </p:sp>
      <p:cxnSp>
        <p:nvCxnSpPr>
          <p:cNvPr id="490" name="Google Shape;490;p39"/>
          <p:cNvCxnSpPr/>
          <p:nvPr/>
        </p:nvCxnSpPr>
        <p:spPr>
          <a:xfrm rot="-5400000">
            <a:off x="5366650" y="4136650"/>
            <a:ext cx="1127700" cy="4170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40"/>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496" name="Google Shape;496;p40"/>
          <p:cNvSpPr txBox="1"/>
          <p:nvPr/>
        </p:nvSpPr>
        <p:spPr>
          <a:xfrm>
            <a:off x="311700" y="1148100"/>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learner(inputs, n_classes, **metaparameters):</a:t>
            </a:r>
            <a:endParaRPr sz="1200">
              <a:solidFill>
                <a:srgbClr val="FFFFFF"/>
              </a:solidFill>
            </a:endParaRPr>
          </a:p>
          <a:p>
            <a:pPr indent="0" lvl="0" marL="0" rtl="0" algn="l">
              <a:spcBef>
                <a:spcPts val="0"/>
              </a:spcBef>
              <a:spcAft>
                <a:spcPts val="0"/>
              </a:spcAft>
              <a:buNone/>
            </a:pPr>
            <a:r>
              <a:rPr lang="en" sz="1200">
                <a:solidFill>
                  <a:srgbClr val="FFFFFF"/>
                </a:solidFill>
              </a:rPr>
              <a:t>      aux = [] </a:t>
            </a:r>
            <a:r>
              <a:rPr lang="en" sz="1200">
                <a:solidFill>
                  <a:srgbClr val="93C47D"/>
                </a:solidFill>
              </a:rPr>
              <a:t># auxiliary outputs</a:t>
            </a:r>
            <a:endParaRPr sz="1200">
              <a:solidFill>
                <a:srgbClr val="93C47D"/>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FFFFFF"/>
                </a:solidFill>
              </a:rPr>
              <a:t>      groups = metaparameters[‘groups’] </a:t>
            </a:r>
            <a:r>
              <a:rPr lang="en" sz="1200">
                <a:solidFill>
                  <a:srgbClr val="93C47D"/>
                </a:solidFill>
              </a:rPr>
              <a:t># group 3, 4 and 5</a:t>
            </a:r>
            <a:br>
              <a:rPr lang="en" sz="1200">
                <a:solidFill>
                  <a:srgbClr val="FFFFFF"/>
                </a:solidFill>
              </a:rPr>
            </a:br>
            <a:r>
              <a:rPr lang="en" sz="1200">
                <a:solidFill>
                  <a:srgbClr val="FFFFFF"/>
                </a:solidFill>
              </a:rPr>
              <a:t>      </a:t>
            </a:r>
            <a:r>
              <a:rPr b="1" lang="en" sz="1200">
                <a:solidFill>
                  <a:srgbClr val="6FA8DC"/>
                </a:solidFill>
              </a:rPr>
              <a:t>for</a:t>
            </a:r>
            <a:r>
              <a:rPr lang="en" sz="1200">
                <a:solidFill>
                  <a:srgbClr val="FFFFFF"/>
                </a:solidFill>
              </a:rPr>
              <a:t> group_params </a:t>
            </a:r>
            <a:r>
              <a:rPr b="1" lang="en" sz="1200">
                <a:solidFill>
                  <a:srgbClr val="6FA8DC"/>
                </a:solidFill>
              </a:rPr>
              <a:t>in </a:t>
            </a:r>
            <a:r>
              <a:rPr lang="en" sz="1200">
                <a:solidFill>
                  <a:srgbClr val="FFFFFF"/>
                </a:solidFill>
              </a:rPr>
              <a:t>groups:</a:t>
            </a:r>
            <a:endParaRPr sz="1200">
              <a:solidFill>
                <a:srgbClr val="FFFFFF"/>
              </a:solidFill>
            </a:endParaRPr>
          </a:p>
          <a:p>
            <a:pPr indent="0" lvl="0" marL="0" rtl="0" algn="l">
              <a:spcBef>
                <a:spcPts val="0"/>
              </a:spcBef>
              <a:spcAft>
                <a:spcPts val="0"/>
              </a:spcAft>
              <a:buNone/>
            </a:pPr>
            <a:r>
              <a:rPr lang="en" sz="1200">
                <a:solidFill>
                  <a:srgbClr val="FFFFFF"/>
                </a:solidFill>
              </a:rPr>
              <a:t>            inputs, _aux = group(inputs, group_params)</a:t>
            </a:r>
            <a:br>
              <a:rPr lang="en" sz="1200">
                <a:solidFill>
                  <a:srgbClr val="FFFFFF"/>
                </a:solidFill>
              </a:rPr>
            </a:br>
            <a:r>
              <a:rPr lang="en" sz="1200">
                <a:solidFill>
                  <a:srgbClr val="FFFFFF"/>
                </a:solidFill>
              </a:rPr>
              <a:t>            aux += _aux</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return </a:t>
            </a:r>
            <a:r>
              <a:rPr lang="en" sz="1200">
                <a:solidFill>
                  <a:srgbClr val="FFFFFF"/>
                </a:solidFill>
              </a:rPr>
              <a:t>inputs, aux</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497" name="Google Shape;497;p40"/>
          <p:cNvSpPr txBox="1"/>
          <p:nvPr/>
        </p:nvSpPr>
        <p:spPr>
          <a:xfrm>
            <a:off x="6063925" y="1260900"/>
            <a:ext cx="25989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learner constructs both the sequential convolutional groups (inputs), and the non-sequential auxiliary classifiers (aux).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1"/>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503" name="Google Shape;503;p41"/>
          <p:cNvSpPr/>
          <p:nvPr/>
        </p:nvSpPr>
        <p:spPr>
          <a:xfrm>
            <a:off x="2621947" y="1359258"/>
            <a:ext cx="4186500" cy="24648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txBox="1"/>
          <p:nvPr/>
        </p:nvSpPr>
        <p:spPr>
          <a:xfrm>
            <a:off x="3406449" y="1029825"/>
            <a:ext cx="2617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v1 Micro-Architecture</a:t>
            </a:r>
            <a:endParaRPr b="1" sz="1200"/>
          </a:p>
        </p:txBody>
      </p:sp>
      <p:sp>
        <p:nvSpPr>
          <p:cNvPr id="505" name="Google Shape;505;p41"/>
          <p:cNvSpPr/>
          <p:nvPr/>
        </p:nvSpPr>
        <p:spPr>
          <a:xfrm>
            <a:off x="2771833" y="1487754"/>
            <a:ext cx="1015200" cy="2207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Block</a:t>
            </a:r>
            <a:endParaRPr b="1" sz="1000"/>
          </a:p>
        </p:txBody>
      </p:sp>
      <p:sp>
        <p:nvSpPr>
          <p:cNvPr id="506" name="Google Shape;506;p41"/>
          <p:cNvSpPr/>
          <p:nvPr/>
        </p:nvSpPr>
        <p:spPr>
          <a:xfrm rot="-5400000">
            <a:off x="2200162" y="2400441"/>
            <a:ext cx="337800" cy="2211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txBox="1"/>
          <p:nvPr/>
        </p:nvSpPr>
        <p:spPr>
          <a:xfrm>
            <a:off x="1722258" y="2374674"/>
            <a:ext cx="5361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508" name="Google Shape;508;p41"/>
          <p:cNvSpPr txBox="1"/>
          <p:nvPr/>
        </p:nvSpPr>
        <p:spPr>
          <a:xfrm>
            <a:off x="4487482" y="2244472"/>
            <a:ext cx="6117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509" name="Google Shape;509;p41"/>
          <p:cNvSpPr/>
          <p:nvPr/>
        </p:nvSpPr>
        <p:spPr>
          <a:xfrm rot="-5400000">
            <a:off x="6832424" y="2433012"/>
            <a:ext cx="337800" cy="2211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rot="-5400000">
            <a:off x="3532038" y="2464391"/>
            <a:ext cx="900600" cy="158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4177611" y="1487754"/>
            <a:ext cx="1015200" cy="2207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Block</a:t>
            </a:r>
            <a:endParaRPr b="1" sz="1000"/>
          </a:p>
        </p:txBody>
      </p:sp>
      <p:sp>
        <p:nvSpPr>
          <p:cNvPr id="512" name="Google Shape;512;p41"/>
          <p:cNvSpPr txBox="1"/>
          <p:nvPr/>
        </p:nvSpPr>
        <p:spPr>
          <a:xfrm>
            <a:off x="7111958" y="2374663"/>
            <a:ext cx="7899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513" name="Google Shape;513;p41"/>
          <p:cNvSpPr txBox="1"/>
          <p:nvPr/>
        </p:nvSpPr>
        <p:spPr>
          <a:xfrm>
            <a:off x="5241533" y="2244484"/>
            <a:ext cx="5361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514" name="Google Shape;514;p41"/>
          <p:cNvSpPr txBox="1"/>
          <p:nvPr/>
        </p:nvSpPr>
        <p:spPr>
          <a:xfrm>
            <a:off x="635275" y="4589500"/>
            <a:ext cx="18444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cxnSp>
        <p:nvCxnSpPr>
          <p:cNvPr id="515" name="Google Shape;515;p41"/>
          <p:cNvCxnSpPr/>
          <p:nvPr/>
        </p:nvCxnSpPr>
        <p:spPr>
          <a:xfrm rot="-5400000">
            <a:off x="1666645" y="3616415"/>
            <a:ext cx="1135500" cy="10320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516" name="Google Shape;516;p41"/>
          <p:cNvSpPr/>
          <p:nvPr/>
        </p:nvSpPr>
        <p:spPr>
          <a:xfrm>
            <a:off x="5706174" y="1487778"/>
            <a:ext cx="1015200" cy="2207700"/>
          </a:xfrm>
          <a:prstGeom prst="roundRect">
            <a:avLst>
              <a:gd fmla="val 16667" name="adj"/>
            </a:avLst>
          </a:prstGeom>
          <a:solidFill>
            <a:srgbClr val="FFAB40"/>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Max</a:t>
            </a:r>
            <a:br>
              <a:rPr b="1" lang="en" sz="1000"/>
            </a:br>
            <a:r>
              <a:rPr b="1" lang="en" sz="1000"/>
              <a:t>Pooling</a:t>
            </a:r>
            <a:br>
              <a:rPr b="1" lang="en" sz="1000"/>
            </a:br>
            <a:r>
              <a:rPr b="1" lang="en" sz="1000"/>
              <a:t>(3x3)</a:t>
            </a:r>
            <a:endParaRPr b="1" sz="1000"/>
          </a:p>
        </p:txBody>
      </p:sp>
      <p:cxnSp>
        <p:nvCxnSpPr>
          <p:cNvPr id="517" name="Google Shape;517;p41"/>
          <p:cNvCxnSpPr/>
          <p:nvPr/>
        </p:nvCxnSpPr>
        <p:spPr>
          <a:xfrm flipH="1" rot="5400000">
            <a:off x="6479753" y="3757015"/>
            <a:ext cx="835200" cy="759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518" name="Google Shape;518;p41"/>
          <p:cNvSpPr txBox="1"/>
          <p:nvPr/>
        </p:nvSpPr>
        <p:spPr>
          <a:xfrm>
            <a:off x="5380116" y="4536112"/>
            <a:ext cx="32424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Last group has no pooling of feature maps</a:t>
            </a:r>
            <a:endParaRPr b="1" sz="1000"/>
          </a:p>
        </p:txBody>
      </p:sp>
      <p:sp>
        <p:nvSpPr>
          <p:cNvPr id="519" name="Google Shape;519;p41"/>
          <p:cNvSpPr txBox="1"/>
          <p:nvPr/>
        </p:nvSpPr>
        <p:spPr>
          <a:xfrm>
            <a:off x="287250" y="1298450"/>
            <a:ext cx="1431000" cy="2525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learner consists of three groups, where each group consists of two or more inception blocks (modules) and ends with a max pooling layer for dimensionality reduction between groups.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The total number of filters per group successively increases.</a:t>
            </a:r>
            <a:endParaRPr b="1" sz="1000"/>
          </a:p>
          <a:p>
            <a:pPr indent="0" lvl="0" marL="0" rtl="0" algn="l">
              <a:spcBef>
                <a:spcPts val="0"/>
              </a:spcBef>
              <a:spcAft>
                <a:spcPts val="0"/>
              </a:spcAft>
              <a:buNone/>
            </a:pPr>
            <a:r>
              <a:t/>
            </a:r>
            <a:endParaRPr b="1" sz="1000"/>
          </a:p>
        </p:txBody>
      </p:sp>
      <p:sp>
        <p:nvSpPr>
          <p:cNvPr id="520" name="Google Shape;520;p41"/>
          <p:cNvSpPr txBox="1"/>
          <p:nvPr/>
        </p:nvSpPr>
        <p:spPr>
          <a:xfrm>
            <a:off x="7712150" y="1328800"/>
            <a:ext cx="1229700" cy="2464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last group does no have a max pooling layer -- instead dimensionality reduction is done by the bottleneck layer in the classifier.</a:t>
            </a:r>
            <a:endParaRPr b="1"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a:t>
            </a:r>
            <a:endParaRPr>
              <a:solidFill>
                <a:srgbClr val="A61C00"/>
              </a:solidFill>
            </a:endParaRPr>
          </a:p>
        </p:txBody>
      </p:sp>
      <p:sp>
        <p:nvSpPr>
          <p:cNvPr id="85" name="Google Shape;85;p15"/>
          <p:cNvSpPr/>
          <p:nvPr/>
        </p:nvSpPr>
        <p:spPr>
          <a:xfrm>
            <a:off x="2543400" y="1737925"/>
            <a:ext cx="40311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2716725" y="18927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Block</a:t>
            </a:r>
            <a:endParaRPr b="1" sz="1000"/>
          </a:p>
          <a:p>
            <a:pPr indent="0" lvl="0" marL="0" rtl="0" algn="l">
              <a:spcBef>
                <a:spcPts val="0"/>
              </a:spcBef>
              <a:spcAft>
                <a:spcPts val="0"/>
              </a:spcAft>
              <a:buNone/>
            </a:pPr>
            <a:r>
              <a:t/>
            </a:r>
            <a:endParaRPr b="1" sz="1000"/>
          </a:p>
        </p:txBody>
      </p:sp>
      <p:sp>
        <p:nvSpPr>
          <p:cNvPr id="87" name="Google Shape;87;p15"/>
          <p:cNvSpPr/>
          <p:nvPr/>
        </p:nvSpPr>
        <p:spPr>
          <a:xfrm rot="-5400000">
            <a:off x="3206400" y="29484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817900" y="185995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Block</a:t>
            </a:r>
            <a:endParaRPr b="1" sz="1000"/>
          </a:p>
          <a:p>
            <a:pPr indent="0" lvl="0" marL="0" rtl="0" algn="l">
              <a:spcBef>
                <a:spcPts val="0"/>
              </a:spcBef>
              <a:spcAft>
                <a:spcPts val="0"/>
              </a:spcAft>
              <a:buNone/>
            </a:pPr>
            <a:r>
              <a:t/>
            </a:r>
            <a:endParaRPr b="1" sz="1000"/>
          </a:p>
        </p:txBody>
      </p:sp>
      <p:sp>
        <p:nvSpPr>
          <p:cNvPr id="89" name="Google Shape;89;p15"/>
          <p:cNvSpPr/>
          <p:nvPr/>
        </p:nvSpPr>
        <p:spPr>
          <a:xfrm rot="-5400000">
            <a:off x="4307588" y="29147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919088" y="18927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Block</a:t>
            </a:r>
            <a:endParaRPr b="1" sz="1000"/>
          </a:p>
          <a:p>
            <a:pPr indent="0" lvl="0" marL="0" rtl="0" algn="l">
              <a:spcBef>
                <a:spcPts val="0"/>
              </a:spcBef>
              <a:spcAft>
                <a:spcPts val="0"/>
              </a:spcAft>
              <a:buNone/>
            </a:pPr>
            <a:r>
              <a:t/>
            </a:r>
            <a:endParaRPr b="1" sz="1000"/>
          </a:p>
        </p:txBody>
      </p:sp>
      <p:sp>
        <p:nvSpPr>
          <p:cNvPr id="91" name="Google Shape;91;p15"/>
          <p:cNvSpPr/>
          <p:nvPr/>
        </p:nvSpPr>
        <p:spPr>
          <a:xfrm rot="-5400000">
            <a:off x="5408788" y="29484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5982475" y="2648200"/>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93" name="Google Shape;93;p15"/>
          <p:cNvSpPr txBox="1"/>
          <p:nvPr/>
        </p:nvSpPr>
        <p:spPr>
          <a:xfrm>
            <a:off x="4188825" y="1240838"/>
            <a:ext cx="16890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Group </a:t>
            </a:r>
            <a:endParaRPr b="1"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2"/>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526" name="Google Shape;526;p42"/>
          <p:cNvSpPr txBox="1"/>
          <p:nvPr/>
        </p:nvSpPr>
        <p:spPr>
          <a:xfrm>
            <a:off x="311700" y="1148100"/>
            <a:ext cx="54768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group</a:t>
            </a:r>
            <a:r>
              <a:rPr lang="en" sz="1200">
                <a:solidFill>
                  <a:srgbClr val="FFFFFF"/>
                </a:solidFill>
              </a:rPr>
              <a:t>(inputs, pooling=</a:t>
            </a:r>
            <a:r>
              <a:rPr b="1" lang="en" sz="1200">
                <a:solidFill>
                  <a:srgbClr val="6FA8DC"/>
                </a:solidFill>
              </a:rPr>
              <a:t>True</a:t>
            </a:r>
            <a:r>
              <a:rPr lang="en" sz="1200">
                <a:solidFill>
                  <a:srgbClr val="FFFFFF"/>
                </a:solidFill>
              </a:rPr>
              <a:t>, **metaparameters):</a:t>
            </a:r>
            <a:endParaRPr sz="1200">
              <a:solidFill>
                <a:srgbClr val="FFFFFF"/>
              </a:solidFill>
            </a:endParaRPr>
          </a:p>
          <a:p>
            <a:pPr indent="0" lvl="0" marL="0" rtl="0" algn="l">
              <a:spcBef>
                <a:spcPts val="0"/>
              </a:spcBef>
              <a:spcAft>
                <a:spcPts val="0"/>
              </a:spcAft>
              <a:buNone/>
            </a:pPr>
            <a:r>
              <a:rPr lang="en" sz="1200">
                <a:solidFill>
                  <a:srgbClr val="FFFFFF"/>
                </a:solidFill>
              </a:rPr>
              <a:t>      aux = [] </a:t>
            </a:r>
            <a:r>
              <a:rPr lang="en" sz="1200">
                <a:solidFill>
                  <a:srgbClr val="93C47D"/>
                </a:solidFill>
              </a:rPr>
              <a:t># auxiliary outputs</a:t>
            </a:r>
            <a:endParaRPr sz="1200">
              <a:solidFill>
                <a:srgbClr val="93C47D"/>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lang="en" sz="1200">
                <a:solidFill>
                  <a:srgbClr val="FFFFFF"/>
                </a:solidFill>
              </a:rPr>
              <a:t>      blocks = metaparameters[‘blocks’’]</a:t>
            </a:r>
            <a:br>
              <a:rPr lang="en" sz="1200">
                <a:solidFill>
                  <a:srgbClr val="FFFFFF"/>
                </a:solidFill>
              </a:rPr>
            </a:br>
            <a:r>
              <a:rPr lang="en" sz="1200">
                <a:solidFill>
                  <a:srgbClr val="FFFFFF"/>
                </a:solidFill>
              </a:rPr>
              <a:t>      </a:t>
            </a:r>
            <a:r>
              <a:rPr b="1" lang="en" sz="1200">
                <a:solidFill>
                  <a:srgbClr val="6FA8DC"/>
                </a:solidFill>
              </a:rPr>
              <a:t>for</a:t>
            </a:r>
            <a:r>
              <a:rPr lang="en" sz="1200">
                <a:solidFill>
                  <a:srgbClr val="FFFFFF"/>
                </a:solidFill>
              </a:rPr>
              <a:t> block_params </a:t>
            </a:r>
            <a:r>
              <a:rPr b="1" lang="en" sz="1200">
                <a:solidFill>
                  <a:srgbClr val="6FA8DC"/>
                </a:solidFill>
              </a:rPr>
              <a:t>in</a:t>
            </a:r>
            <a:r>
              <a:rPr lang="en" sz="1200">
                <a:solidFill>
                  <a:srgbClr val="FFFFFF"/>
                </a:solidFill>
              </a:rPr>
              <a:t> 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Add auxiliary classifier after previous block</a:t>
            </a:r>
            <a:endParaRPr sz="1200">
              <a:solidFill>
                <a:srgbClr val="93C47D"/>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 if </a:t>
            </a:r>
            <a:r>
              <a:rPr lang="en" sz="1200">
                <a:solidFill>
                  <a:srgbClr val="FFFFFF"/>
                </a:solidFill>
              </a:rPr>
              <a:t>block_params is </a:t>
            </a:r>
            <a:r>
              <a:rPr b="1" lang="en" sz="1200">
                <a:solidFill>
                  <a:srgbClr val="6FA8DC"/>
                </a:solidFill>
              </a:rPr>
              <a:t>None</a:t>
            </a:r>
            <a:r>
              <a:rPr lang="en" sz="1200">
                <a:solidFill>
                  <a:srgbClr val="FFFFFF"/>
                </a:solidFill>
              </a:rPr>
              <a:t>:</a:t>
            </a:r>
            <a:br>
              <a:rPr lang="en" sz="1200">
                <a:solidFill>
                  <a:srgbClr val="FFFFFF"/>
                </a:solidFill>
              </a:rPr>
            </a:br>
            <a:r>
              <a:rPr lang="en" sz="1200">
                <a:solidFill>
                  <a:srgbClr val="FFFFFF"/>
                </a:solidFill>
              </a:rPr>
              <a:t>                aux.append(auxiliary(inputs, n_classes)</a:t>
            </a:r>
            <a:br>
              <a:rPr lang="en" sz="1200">
                <a:solidFill>
                  <a:srgbClr val="FFFFFF"/>
                </a:solidFill>
              </a:rPr>
            </a:br>
            <a:r>
              <a:rPr lang="en" sz="1200">
                <a:solidFill>
                  <a:srgbClr val="FFFFFF"/>
                </a:solidFill>
              </a:rPr>
              <a:t>           </a:t>
            </a:r>
            <a:r>
              <a:rPr b="1" lang="en" sz="1200">
                <a:solidFill>
                  <a:srgbClr val="6FA8DC"/>
                </a:solidFill>
              </a:rPr>
              <a:t> else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Filter sequence for each branch in block</a:t>
            </a:r>
            <a:endParaRPr sz="1200">
              <a:solidFill>
                <a:srgbClr val="FFFFFF"/>
              </a:solidFill>
            </a:endParaRPr>
          </a:p>
          <a:p>
            <a:pPr indent="0" lvl="0" marL="0" rtl="0" algn="l">
              <a:spcBef>
                <a:spcPts val="0"/>
              </a:spcBef>
              <a:spcAft>
                <a:spcPts val="0"/>
              </a:spcAft>
              <a:buNone/>
            </a:pPr>
            <a:r>
              <a:rPr lang="en" sz="1200">
                <a:solidFill>
                  <a:srgbClr val="FFFFFF"/>
                </a:solidFill>
              </a:rPr>
              <a:t>                branch1x1, branch3x3, branch5x5, branchpool = block_params</a:t>
            </a:r>
            <a:endParaRPr sz="1200">
              <a:solidFill>
                <a:srgbClr val="FFFFFF"/>
              </a:solidFill>
            </a:endParaRPr>
          </a:p>
          <a:p>
            <a:pPr indent="0" lvl="0" marL="0" rtl="0" algn="l">
              <a:spcBef>
                <a:spcPts val="0"/>
              </a:spcBef>
              <a:spcAft>
                <a:spcPts val="0"/>
              </a:spcAft>
              <a:buNone/>
            </a:pPr>
            <a:r>
              <a:rPr lang="en" sz="1200">
                <a:solidFill>
                  <a:srgbClr val="FFFFFF"/>
                </a:solidFill>
              </a:rPr>
              <a:t>                inputs = inception_block(inputs, branch1x1, branch3x3, branch5x5,</a:t>
            </a:r>
            <a:endParaRPr sz="1200">
              <a:solidFill>
                <a:srgbClr val="FFFFFF"/>
              </a:solidFill>
            </a:endParaRPr>
          </a:p>
          <a:p>
            <a:pPr indent="0" lvl="0" marL="0" rtl="0" algn="l">
              <a:spcBef>
                <a:spcPts val="0"/>
              </a:spcBef>
              <a:spcAft>
                <a:spcPts val="0"/>
              </a:spcAft>
              <a:buNone/>
            </a:pPr>
            <a:r>
              <a:rPr lang="en" sz="1200">
                <a:solidFill>
                  <a:srgbClr val="FFFFFF"/>
                </a:solidFill>
              </a:rPr>
              <a:t>                                                        branchpool)</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 </a:t>
            </a:r>
            <a:r>
              <a:rPr lang="en" sz="1200">
                <a:solidFill>
                  <a:srgbClr val="93C47D"/>
                </a:solidFill>
              </a:rPr>
              <a:t># Add max pooling at the end of  the group</a:t>
            </a:r>
            <a:endParaRPr b="1" sz="1200">
              <a:solidFill>
                <a:srgbClr val="6FA8DC"/>
              </a:solidFill>
            </a:endParaRPr>
          </a:p>
          <a:p>
            <a:pPr indent="0" lvl="0" marL="0" rtl="0" algn="l">
              <a:spcBef>
                <a:spcPts val="0"/>
              </a:spcBef>
              <a:spcAft>
                <a:spcPts val="0"/>
              </a:spcAft>
              <a:buNone/>
            </a:pPr>
            <a:r>
              <a:rPr b="1" lang="en" sz="1200">
                <a:solidFill>
                  <a:srgbClr val="6FA8DC"/>
                </a:solidFill>
              </a:rPr>
              <a:t>       if </a:t>
            </a:r>
            <a:r>
              <a:rPr lang="en" sz="1200">
                <a:solidFill>
                  <a:srgbClr val="FFFFFF"/>
                </a:solidFill>
              </a:rPr>
              <a:t>pooling:</a:t>
            </a:r>
            <a:endParaRPr sz="1200">
              <a:solidFill>
                <a:srgbClr val="FFFFFF"/>
              </a:solidFill>
            </a:endParaRPr>
          </a:p>
          <a:p>
            <a:pPr indent="0" lvl="0" marL="0" rtl="0" algn="l">
              <a:spcBef>
                <a:spcPts val="0"/>
              </a:spcBef>
              <a:spcAft>
                <a:spcPts val="0"/>
              </a:spcAft>
              <a:buNone/>
            </a:pPr>
            <a:r>
              <a:rPr lang="en" sz="1200">
                <a:solidFill>
                  <a:srgbClr val="FFFFFF"/>
                </a:solidFill>
              </a:rPr>
              <a:t>           inputs = ZeroPadding2D((1, 1))(inputs)</a:t>
            </a:r>
            <a:endParaRPr sz="1200">
              <a:solidFill>
                <a:srgbClr val="FFFFFF"/>
              </a:solidFill>
            </a:endParaRPr>
          </a:p>
          <a:p>
            <a:pPr indent="0" lvl="0" marL="0" rtl="0" algn="l">
              <a:spcBef>
                <a:spcPts val="0"/>
              </a:spcBef>
              <a:spcAft>
                <a:spcPts val="0"/>
              </a:spcAft>
              <a:buNone/>
            </a:pPr>
            <a:r>
              <a:rPr lang="en" sz="1200">
                <a:solidFill>
                  <a:srgbClr val="FFFFFF"/>
                </a:solidFill>
              </a:rPr>
              <a:t>           inputs = MaxPooling2D((3, 3), strides=(2, 2))(inputs)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a:t>
            </a:r>
            <a:r>
              <a:rPr b="1" lang="en" sz="1200">
                <a:solidFill>
                  <a:srgbClr val="6FA8DC"/>
                </a:solidFill>
              </a:rPr>
              <a:t>return </a:t>
            </a:r>
            <a:r>
              <a:rPr lang="en" sz="1200">
                <a:solidFill>
                  <a:srgbClr val="FFFFFF"/>
                </a:solidFill>
              </a:rPr>
              <a:t>inputs, aux</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527" name="Google Shape;527;p42"/>
          <p:cNvSpPr txBox="1"/>
          <p:nvPr/>
        </p:nvSpPr>
        <p:spPr>
          <a:xfrm>
            <a:off x="6063925" y="1260900"/>
            <a:ext cx="25989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the metaparameters are a sequential list of blocks and auxiliary classifiers.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inception block (module) uses a wide convolutional with four parallel (branches) convolutions.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block parameters specify the number of filters per branch.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533" name="Google Shape;533;p43"/>
          <p:cNvSpPr/>
          <p:nvPr/>
        </p:nvSpPr>
        <p:spPr>
          <a:xfrm>
            <a:off x="2499463" y="22489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534" name="Google Shape;534;p43"/>
          <p:cNvSpPr/>
          <p:nvPr/>
        </p:nvSpPr>
        <p:spPr>
          <a:xfrm>
            <a:off x="2499463" y="28147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535" name="Google Shape;535;p43"/>
          <p:cNvSpPr/>
          <p:nvPr/>
        </p:nvSpPr>
        <p:spPr>
          <a:xfrm>
            <a:off x="3313038" y="22489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536" name="Google Shape;536;p43"/>
          <p:cNvSpPr/>
          <p:nvPr/>
        </p:nvSpPr>
        <p:spPr>
          <a:xfrm>
            <a:off x="4126613" y="22489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537" name="Google Shape;537;p43"/>
          <p:cNvSpPr/>
          <p:nvPr/>
        </p:nvSpPr>
        <p:spPr>
          <a:xfrm>
            <a:off x="4940188" y="22489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538" name="Google Shape;538;p43"/>
          <p:cNvSpPr/>
          <p:nvPr/>
        </p:nvSpPr>
        <p:spPr>
          <a:xfrm>
            <a:off x="4126613" y="28147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539" name="Google Shape;539;p43"/>
          <p:cNvSpPr/>
          <p:nvPr/>
        </p:nvSpPr>
        <p:spPr>
          <a:xfrm>
            <a:off x="4940188" y="28147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540" name="Google Shape;540;p43"/>
          <p:cNvCxnSpPr/>
          <p:nvPr/>
        </p:nvCxnSpPr>
        <p:spPr>
          <a:xfrm>
            <a:off x="2834713" y="1978563"/>
            <a:ext cx="2448000" cy="2100"/>
          </a:xfrm>
          <a:prstGeom prst="straightConnector1">
            <a:avLst/>
          </a:prstGeom>
          <a:noFill/>
          <a:ln cap="flat" cmpd="sng" w="9525">
            <a:solidFill>
              <a:srgbClr val="595959"/>
            </a:solidFill>
            <a:prstDash val="solid"/>
            <a:round/>
            <a:headEnd len="med" w="med" type="none"/>
            <a:tailEnd len="med" w="med" type="none"/>
          </a:ln>
        </p:spPr>
      </p:cxnSp>
      <p:cxnSp>
        <p:nvCxnSpPr>
          <p:cNvPr id="541" name="Google Shape;541;p43"/>
          <p:cNvCxnSpPr/>
          <p:nvPr/>
        </p:nvCxnSpPr>
        <p:spPr>
          <a:xfrm flipH="1">
            <a:off x="2834713" y="19971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2" name="Google Shape;542;p43"/>
          <p:cNvCxnSpPr/>
          <p:nvPr/>
        </p:nvCxnSpPr>
        <p:spPr>
          <a:xfrm flipH="1">
            <a:off x="3648288" y="19971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3" name="Google Shape;543;p43"/>
          <p:cNvCxnSpPr/>
          <p:nvPr/>
        </p:nvCxnSpPr>
        <p:spPr>
          <a:xfrm flipH="1">
            <a:off x="4461863" y="19971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4" name="Google Shape;544;p43"/>
          <p:cNvCxnSpPr/>
          <p:nvPr/>
        </p:nvCxnSpPr>
        <p:spPr>
          <a:xfrm flipH="1">
            <a:off x="5275438" y="19971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5" name="Google Shape;545;p43"/>
          <p:cNvCxnSpPr/>
          <p:nvPr/>
        </p:nvCxnSpPr>
        <p:spPr>
          <a:xfrm flipH="1">
            <a:off x="2834700" y="257502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6" name="Google Shape;546;p43"/>
          <p:cNvCxnSpPr/>
          <p:nvPr/>
        </p:nvCxnSpPr>
        <p:spPr>
          <a:xfrm flipH="1">
            <a:off x="4467263" y="257502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47" name="Google Shape;547;p43"/>
          <p:cNvCxnSpPr/>
          <p:nvPr/>
        </p:nvCxnSpPr>
        <p:spPr>
          <a:xfrm flipH="1">
            <a:off x="5275438" y="2575025"/>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548" name="Google Shape;548;p43"/>
          <p:cNvSpPr/>
          <p:nvPr/>
        </p:nvSpPr>
        <p:spPr>
          <a:xfrm>
            <a:off x="2500363" y="3950125"/>
            <a:ext cx="3116700" cy="326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549" name="Google Shape;549;p43"/>
          <p:cNvCxnSpPr/>
          <p:nvPr/>
        </p:nvCxnSpPr>
        <p:spPr>
          <a:xfrm>
            <a:off x="2840113" y="3140875"/>
            <a:ext cx="6900" cy="810900"/>
          </a:xfrm>
          <a:prstGeom prst="straightConnector1">
            <a:avLst/>
          </a:prstGeom>
          <a:noFill/>
          <a:ln cap="flat" cmpd="sng" w="9525">
            <a:solidFill>
              <a:srgbClr val="595959"/>
            </a:solidFill>
            <a:prstDash val="solid"/>
            <a:round/>
            <a:headEnd len="med" w="med" type="none"/>
            <a:tailEnd len="med" w="med" type="triangle"/>
          </a:ln>
        </p:spPr>
      </p:cxnSp>
      <p:cxnSp>
        <p:nvCxnSpPr>
          <p:cNvPr id="550" name="Google Shape;550;p43"/>
          <p:cNvCxnSpPr/>
          <p:nvPr/>
        </p:nvCxnSpPr>
        <p:spPr>
          <a:xfrm flipH="1">
            <a:off x="4464263" y="3144525"/>
            <a:ext cx="8400" cy="788100"/>
          </a:xfrm>
          <a:prstGeom prst="straightConnector1">
            <a:avLst/>
          </a:prstGeom>
          <a:noFill/>
          <a:ln cap="flat" cmpd="sng" w="9525">
            <a:solidFill>
              <a:srgbClr val="595959"/>
            </a:solidFill>
            <a:prstDash val="solid"/>
            <a:round/>
            <a:headEnd len="med" w="med" type="none"/>
            <a:tailEnd len="med" w="med" type="triangle"/>
          </a:ln>
        </p:spPr>
      </p:cxnSp>
      <p:cxnSp>
        <p:nvCxnSpPr>
          <p:cNvPr id="551" name="Google Shape;551;p43"/>
          <p:cNvCxnSpPr/>
          <p:nvPr/>
        </p:nvCxnSpPr>
        <p:spPr>
          <a:xfrm flipH="1">
            <a:off x="3652488" y="2564425"/>
            <a:ext cx="1200" cy="1387200"/>
          </a:xfrm>
          <a:prstGeom prst="straightConnector1">
            <a:avLst/>
          </a:prstGeom>
          <a:noFill/>
          <a:ln cap="flat" cmpd="sng" w="9525">
            <a:solidFill>
              <a:srgbClr val="595959"/>
            </a:solidFill>
            <a:prstDash val="solid"/>
            <a:round/>
            <a:headEnd len="med" w="med" type="none"/>
            <a:tailEnd len="med" w="med" type="triangle"/>
          </a:ln>
        </p:spPr>
      </p:cxnSp>
      <p:sp>
        <p:nvSpPr>
          <p:cNvPr id="552" name="Google Shape;552;p43"/>
          <p:cNvSpPr txBox="1"/>
          <p:nvPr/>
        </p:nvSpPr>
        <p:spPr>
          <a:xfrm>
            <a:off x="3313038" y="1148025"/>
            <a:ext cx="23493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Inception v1 Block</a:t>
            </a:r>
            <a:endParaRPr b="1"/>
          </a:p>
        </p:txBody>
      </p:sp>
      <p:sp>
        <p:nvSpPr>
          <p:cNvPr id="553" name="Google Shape;553;p43"/>
          <p:cNvSpPr txBox="1"/>
          <p:nvPr/>
        </p:nvSpPr>
        <p:spPr>
          <a:xfrm>
            <a:off x="3818363" y="14463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554" name="Google Shape;554;p43"/>
          <p:cNvCxnSpPr/>
          <p:nvPr/>
        </p:nvCxnSpPr>
        <p:spPr>
          <a:xfrm>
            <a:off x="4058713" y="1727125"/>
            <a:ext cx="0" cy="245400"/>
          </a:xfrm>
          <a:prstGeom prst="straightConnector1">
            <a:avLst/>
          </a:prstGeom>
          <a:noFill/>
          <a:ln cap="flat" cmpd="sng" w="9525">
            <a:solidFill>
              <a:srgbClr val="595959"/>
            </a:solidFill>
            <a:prstDash val="solid"/>
            <a:round/>
            <a:headEnd len="med" w="med" type="none"/>
            <a:tailEnd len="med" w="med" type="none"/>
          </a:ln>
        </p:spPr>
      </p:cxnSp>
      <p:cxnSp>
        <p:nvCxnSpPr>
          <p:cNvPr id="555" name="Google Shape;555;p43"/>
          <p:cNvCxnSpPr/>
          <p:nvPr/>
        </p:nvCxnSpPr>
        <p:spPr>
          <a:xfrm flipH="1">
            <a:off x="4056013" y="4276213"/>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556" name="Google Shape;556;p43"/>
          <p:cNvCxnSpPr>
            <a:stCxn id="539" idx="2"/>
          </p:cNvCxnSpPr>
          <p:nvPr/>
        </p:nvCxnSpPr>
        <p:spPr>
          <a:xfrm flipH="1">
            <a:off x="5275438" y="3140875"/>
            <a:ext cx="2700" cy="803700"/>
          </a:xfrm>
          <a:prstGeom prst="straightConnector1">
            <a:avLst/>
          </a:prstGeom>
          <a:noFill/>
          <a:ln cap="flat" cmpd="sng" w="9525">
            <a:solidFill>
              <a:srgbClr val="595959"/>
            </a:solidFill>
            <a:prstDash val="solid"/>
            <a:round/>
            <a:headEnd len="med" w="med" type="none"/>
            <a:tailEnd len="med" w="med" type="triangle"/>
          </a:ln>
        </p:spPr>
      </p:cxnSp>
      <p:sp>
        <p:nvSpPr>
          <p:cNvPr id="557" name="Google Shape;557;p43"/>
          <p:cNvSpPr txBox="1"/>
          <p:nvPr/>
        </p:nvSpPr>
        <p:spPr>
          <a:xfrm>
            <a:off x="3785338" y="45021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558" name="Google Shape;558;p43"/>
          <p:cNvSpPr txBox="1"/>
          <p:nvPr/>
        </p:nvSpPr>
        <p:spPr>
          <a:xfrm>
            <a:off x="647363" y="3449950"/>
            <a:ext cx="12759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559" name="Google Shape;559;p43"/>
          <p:cNvCxnSpPr>
            <a:stCxn id="558" idx="3"/>
            <a:endCxn id="534" idx="1"/>
          </p:cNvCxnSpPr>
          <p:nvPr/>
        </p:nvCxnSpPr>
        <p:spPr>
          <a:xfrm flipH="1" rot="10800000">
            <a:off x="1923263" y="2977900"/>
            <a:ext cx="576300" cy="629400"/>
          </a:xfrm>
          <a:prstGeom prst="curvedConnector3">
            <a:avLst>
              <a:gd fmla="val 49991" name="adj1"/>
            </a:avLst>
          </a:prstGeom>
          <a:noFill/>
          <a:ln cap="flat" cmpd="sng" w="9525">
            <a:solidFill>
              <a:srgbClr val="595959"/>
            </a:solidFill>
            <a:prstDash val="solid"/>
            <a:round/>
            <a:headEnd len="med" w="med" type="none"/>
            <a:tailEnd len="med" w="med" type="triangle"/>
          </a:ln>
        </p:spPr>
      </p:cxnSp>
      <p:cxnSp>
        <p:nvCxnSpPr>
          <p:cNvPr id="560" name="Google Shape;560;p43"/>
          <p:cNvCxnSpPr>
            <a:endCxn id="537" idx="3"/>
          </p:cNvCxnSpPr>
          <p:nvPr/>
        </p:nvCxnSpPr>
        <p:spPr>
          <a:xfrm rot="5400000">
            <a:off x="5602438" y="1820525"/>
            <a:ext cx="605100" cy="577800"/>
          </a:xfrm>
          <a:prstGeom prst="curvedConnector2">
            <a:avLst/>
          </a:prstGeom>
          <a:noFill/>
          <a:ln cap="flat" cmpd="sng" w="9525">
            <a:solidFill>
              <a:srgbClr val="595959"/>
            </a:solidFill>
            <a:prstDash val="solid"/>
            <a:round/>
            <a:headEnd len="med" w="med" type="none"/>
            <a:tailEnd len="med" w="med" type="triangle"/>
          </a:ln>
        </p:spPr>
      </p:cxnSp>
      <p:cxnSp>
        <p:nvCxnSpPr>
          <p:cNvPr id="561" name="Google Shape;561;p43"/>
          <p:cNvCxnSpPr/>
          <p:nvPr/>
        </p:nvCxnSpPr>
        <p:spPr>
          <a:xfrm flipH="1">
            <a:off x="4834038" y="1737450"/>
            <a:ext cx="1298100" cy="50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562" name="Google Shape;562;p43"/>
          <p:cNvSpPr txBox="1"/>
          <p:nvPr/>
        </p:nvSpPr>
        <p:spPr>
          <a:xfrm>
            <a:off x="6252163" y="1602100"/>
            <a:ext cx="12759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563" name="Google Shape;563;p43"/>
          <p:cNvSpPr txBox="1"/>
          <p:nvPr/>
        </p:nvSpPr>
        <p:spPr>
          <a:xfrm>
            <a:off x="6083613" y="2484900"/>
            <a:ext cx="25602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computational complexity on the 3x3 and the more expensive 5x5 filters.</a:t>
            </a:r>
            <a:endParaRPr b="1" sz="800">
              <a:solidFill>
                <a:srgbClr val="0097A7"/>
              </a:solidFill>
            </a:endParaRPr>
          </a:p>
        </p:txBody>
      </p:sp>
      <p:cxnSp>
        <p:nvCxnSpPr>
          <p:cNvPr id="564" name="Google Shape;564;p43"/>
          <p:cNvCxnSpPr/>
          <p:nvPr/>
        </p:nvCxnSpPr>
        <p:spPr>
          <a:xfrm rot="-5400000">
            <a:off x="6547000" y="1975875"/>
            <a:ext cx="680700" cy="4356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565" name="Google Shape;565;p43"/>
          <p:cNvCxnSpPr>
            <a:endCxn id="548" idx="1"/>
          </p:cNvCxnSpPr>
          <p:nvPr/>
        </p:nvCxnSpPr>
        <p:spPr>
          <a:xfrm rot="-5400000">
            <a:off x="1945963" y="4157875"/>
            <a:ext cx="599100" cy="509700"/>
          </a:xfrm>
          <a:prstGeom prst="curvedConnector2">
            <a:avLst/>
          </a:prstGeom>
          <a:noFill/>
          <a:ln cap="flat" cmpd="sng" w="9525">
            <a:solidFill>
              <a:srgbClr val="0097A7"/>
            </a:solidFill>
            <a:prstDash val="solid"/>
            <a:round/>
            <a:headEnd len="med" w="med" type="none"/>
            <a:tailEnd len="med" w="med" type="triangle"/>
          </a:ln>
        </p:spPr>
      </p:cxnSp>
      <p:sp>
        <p:nvSpPr>
          <p:cNvPr id="566" name="Google Shape;566;p43"/>
          <p:cNvSpPr txBox="1"/>
          <p:nvPr/>
        </p:nvSpPr>
        <p:spPr>
          <a:xfrm>
            <a:off x="311699" y="4596225"/>
            <a:ext cx="24480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referred to as a filter bank.</a:t>
            </a:r>
            <a:endParaRPr b="1" sz="800">
              <a:solidFill>
                <a:srgbClr val="0097A7"/>
              </a:solidFill>
            </a:endParaRPr>
          </a:p>
        </p:txBody>
      </p:sp>
      <p:sp>
        <p:nvSpPr>
          <p:cNvPr id="567" name="Google Shape;567;p43"/>
          <p:cNvSpPr txBox="1"/>
          <p:nvPr/>
        </p:nvSpPr>
        <p:spPr>
          <a:xfrm>
            <a:off x="535700" y="1336950"/>
            <a:ext cx="1498800" cy="1969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input (feature maps) are passed thru four parallel convolutions (branches) of differing filter sizes.</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Authors claimed that the different filter sizes capture different resolution of details.</a:t>
            </a:r>
            <a:endParaRPr b="1" sz="1000"/>
          </a:p>
        </p:txBody>
      </p:sp>
      <p:sp>
        <p:nvSpPr>
          <p:cNvPr id="568" name="Google Shape;568;p43"/>
          <p:cNvSpPr txBox="1"/>
          <p:nvPr/>
        </p:nvSpPr>
        <p:spPr>
          <a:xfrm>
            <a:off x="6080925" y="3682400"/>
            <a:ext cx="2349300" cy="856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output feature maps from each branch are concatenated into a single set of feature maps --referred to as a filter bank.</a:t>
            </a:r>
            <a:endParaRPr b="1"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44"/>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574" name="Google Shape;574;p44"/>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inception_block</a:t>
            </a:r>
            <a:r>
              <a:rPr lang="en" sz="1200">
                <a:solidFill>
                  <a:srgbClr val="FFFFFF"/>
                </a:solidFill>
              </a:rPr>
              <a:t>(inputs, f1x1, f3x3, f5x5, fpool):</a:t>
            </a:r>
            <a:endParaRPr sz="1200">
              <a:solidFill>
                <a:srgbClr val="93C47D"/>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branches</a:t>
            </a:r>
            <a:br>
              <a:rPr lang="en" sz="1200">
                <a:solidFill>
                  <a:srgbClr val="FFFFFF"/>
                </a:solidFill>
              </a:rPr>
            </a:br>
            <a:r>
              <a:rPr lang="en" sz="1200">
                <a:solidFill>
                  <a:srgbClr val="FFFFFF"/>
                </a:solidFill>
              </a:rPr>
              <a:t>       b1x1 = Conv2D(f1x1, (1, 1), strides=1, padding=’same’, activation=’relu’)(inputs)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b3x3 = Conv2D(f3x3[0], (1, 1), strides=1, padding=’same’, activation=’relu’)(inputs)</a:t>
            </a:r>
            <a:endParaRPr sz="1200">
              <a:solidFill>
                <a:srgbClr val="FFFFFF"/>
              </a:solidFill>
            </a:endParaRPr>
          </a:p>
          <a:p>
            <a:pPr indent="0" lvl="0" marL="0" rtl="0" algn="l">
              <a:spcBef>
                <a:spcPts val="0"/>
              </a:spcBef>
              <a:spcAft>
                <a:spcPts val="0"/>
              </a:spcAft>
              <a:buNone/>
            </a:pPr>
            <a:r>
              <a:rPr lang="en" sz="1200">
                <a:solidFill>
                  <a:srgbClr val="FFFFFF"/>
                </a:solidFill>
              </a:rPr>
              <a:t>       b3x3 = ZeroPadding2D((1, 1))(b3x3)</a:t>
            </a:r>
            <a:endParaRPr sz="1200">
              <a:solidFill>
                <a:srgbClr val="FFFFFF"/>
              </a:solidFill>
            </a:endParaRPr>
          </a:p>
          <a:p>
            <a:pPr indent="0" lvl="0" marL="0" rtl="0" algn="l">
              <a:spcBef>
                <a:spcPts val="0"/>
              </a:spcBef>
              <a:spcAft>
                <a:spcPts val="0"/>
              </a:spcAft>
              <a:buNone/>
            </a:pPr>
            <a:r>
              <a:rPr lang="en" sz="1200">
                <a:solidFill>
                  <a:srgbClr val="FFFFFF"/>
                </a:solidFill>
              </a:rPr>
              <a:t>       b3x3 = Conv2D(f3x3[1], (3, 3), strides=1, padding=’valid’, activation=’relu’)(b3x3)</a:t>
            </a:r>
            <a:endParaRPr sz="1200">
              <a:solidFill>
                <a:srgbClr val="FFFFFF"/>
              </a:solidFill>
            </a:endParaRPr>
          </a:p>
          <a:p>
            <a:pPr indent="0" lvl="0" marL="0" rtl="0" algn="l">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rPr lang="en" sz="1200">
                <a:solidFill>
                  <a:srgbClr val="FFFFFF"/>
                </a:solidFill>
              </a:rPr>
              <a:t>       b5x5 = Conv2D(f5x5[0], (1, 1), strides=1, padding=’same’, activation=’relu’)(inputs)</a:t>
            </a:r>
            <a:endParaRPr sz="1200">
              <a:solidFill>
                <a:srgbClr val="FFFFFF"/>
              </a:solidFill>
            </a:endParaRPr>
          </a:p>
          <a:p>
            <a:pPr indent="0" lvl="0" marL="0" rtl="0" algn="l">
              <a:spcBef>
                <a:spcPts val="0"/>
              </a:spcBef>
              <a:spcAft>
                <a:spcPts val="0"/>
              </a:spcAft>
              <a:buNone/>
            </a:pPr>
            <a:r>
              <a:rPr lang="en" sz="1200">
                <a:solidFill>
                  <a:srgbClr val="FFFFFF"/>
                </a:solidFill>
              </a:rPr>
              <a:t>       b5x5 = ZeroPadding2D((1, 1))(b5x5)</a:t>
            </a:r>
            <a:endParaRPr sz="1200">
              <a:solidFill>
                <a:srgbClr val="FFFFFF"/>
              </a:solidFill>
            </a:endParaRPr>
          </a:p>
          <a:p>
            <a:pPr indent="0" lvl="0" marL="0" rtl="0" algn="l">
              <a:spcBef>
                <a:spcPts val="0"/>
              </a:spcBef>
              <a:spcAft>
                <a:spcPts val="0"/>
              </a:spcAft>
              <a:buNone/>
            </a:pPr>
            <a:r>
              <a:rPr lang="en" sz="1200">
                <a:solidFill>
                  <a:srgbClr val="FFFFFF"/>
                </a:solidFill>
              </a:rPr>
              <a:t>       b5x5 = Conv2D(f3x3[1], (3, 3), strides=1, padding=’valid’, activation=’relu’)(ib5x5)</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bpool = MaxPooling2D((3, 3), strides=1)(inputs)</a:t>
            </a:r>
            <a:endParaRPr sz="1200">
              <a:solidFill>
                <a:srgbClr val="FFFFFF"/>
              </a:solidFill>
            </a:endParaRPr>
          </a:p>
          <a:p>
            <a:pPr indent="0" lvl="0" marL="0" rtl="0" algn="l">
              <a:spcBef>
                <a:spcPts val="0"/>
              </a:spcBef>
              <a:spcAft>
                <a:spcPts val="0"/>
              </a:spcAft>
              <a:buNone/>
            </a:pPr>
            <a:r>
              <a:rPr lang="en" sz="1200">
                <a:solidFill>
                  <a:srgbClr val="FFFFFF"/>
                </a:solidFill>
              </a:rPr>
              <a:t>       bpool = Conv2D(fpool, (1, 1), strides=1, padding=’same’, activation=’relu’)(bpool)</a:t>
            </a:r>
            <a:endParaRPr sz="1200">
              <a:solidFill>
                <a:srgbClr val="FFFFFF"/>
              </a:solidFill>
            </a:endParaRPr>
          </a:p>
          <a:p>
            <a:pPr indent="0" lvl="0" marL="0" rtl="0" algn="l">
              <a:spcBef>
                <a:spcPts val="0"/>
              </a:spcBef>
              <a:spcAft>
                <a:spcPts val="0"/>
              </a:spcAft>
              <a:buNone/>
            </a:pPr>
            <a:r>
              <a:rPr b="1" lang="en" sz="1200">
                <a:solidFill>
                  <a:srgbClr val="6FA8DC"/>
                </a:solidFill>
              </a:rPr>
              <a:t>      </a:t>
            </a:r>
            <a:endParaRPr b="1" sz="1200">
              <a:solidFill>
                <a:srgbClr val="6FA8DC"/>
              </a:solidFill>
            </a:endParaRPr>
          </a:p>
          <a:p>
            <a:pPr indent="0" lvl="0" marL="0" rtl="0" algn="l">
              <a:spcBef>
                <a:spcPts val="0"/>
              </a:spcBef>
              <a:spcAft>
                <a:spcPts val="0"/>
              </a:spcAft>
              <a:buNone/>
            </a:pPr>
            <a:r>
              <a:rPr b="1" lang="en" sz="1200">
                <a:solidFill>
                  <a:srgbClr val="6FA8DC"/>
                </a:solidFill>
              </a:rPr>
              <a:t>      </a:t>
            </a:r>
            <a:r>
              <a:rPr lang="en" sz="1200">
                <a:solidFill>
                  <a:srgbClr val="93C47D"/>
                </a:solidFill>
              </a:rPr>
              <a:t> # The filter bank</a:t>
            </a:r>
            <a:endParaRPr sz="1200">
              <a:solidFill>
                <a:srgbClr val="93C47D"/>
              </a:solidFill>
            </a:endParaRPr>
          </a:p>
          <a:p>
            <a:pPr indent="0" lvl="0" marL="0" rtl="0" algn="l">
              <a:spcBef>
                <a:spcPts val="0"/>
              </a:spcBef>
              <a:spcAft>
                <a:spcPts val="0"/>
              </a:spcAft>
              <a:buNone/>
            </a:pPr>
            <a:r>
              <a:rPr b="1" lang="en" sz="1200">
                <a:solidFill>
                  <a:srgbClr val="6FA8DC"/>
                </a:solidFill>
              </a:rPr>
              <a:t>      </a:t>
            </a:r>
            <a:r>
              <a:rPr lang="en" sz="1200">
                <a:solidFill>
                  <a:srgbClr val="FFFFFF"/>
                </a:solidFill>
              </a:rPr>
              <a:t> inputs = Concatenate()([b1x1, b3x3, b5x5, bpool])</a:t>
            </a:r>
            <a:endParaRPr sz="1200">
              <a:solidFill>
                <a:srgbClr val="FFFFFF"/>
              </a:solidFill>
            </a:endParaRPr>
          </a:p>
          <a:p>
            <a:pPr indent="0" lvl="0" marL="0" rtl="0" algn="l">
              <a:spcBef>
                <a:spcPts val="0"/>
              </a:spcBef>
              <a:spcAft>
                <a:spcPts val="0"/>
              </a:spcAft>
              <a:buNone/>
            </a:pPr>
            <a:r>
              <a:rPr b="1" lang="en" sz="1200">
                <a:solidFill>
                  <a:srgbClr val="6FA8DC"/>
                </a:solidFill>
              </a:rPr>
              <a:t>       </a:t>
            </a:r>
            <a:endParaRPr b="1" sz="1200">
              <a:solidFill>
                <a:srgbClr val="6FA8DC"/>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575" name="Google Shape;575;p44"/>
          <p:cNvSpPr txBox="1"/>
          <p:nvPr/>
        </p:nvSpPr>
        <p:spPr>
          <a:xfrm>
            <a:off x="6641425" y="12609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input is passed thru four parallel convolutions of different filter sizes.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Zero padding used to preserve the size of the feature maps (i.e., all branches have the same size) for subsequent concat.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Concatenate the features maps from the branches into a filter bank.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45"/>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581" name="Google Shape;581;p45"/>
          <p:cNvSpPr/>
          <p:nvPr/>
        </p:nvSpPr>
        <p:spPr>
          <a:xfrm>
            <a:off x="845098" y="1403913"/>
            <a:ext cx="7688700" cy="2407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txBox="1"/>
          <p:nvPr/>
        </p:nvSpPr>
        <p:spPr>
          <a:xfrm>
            <a:off x="2779287" y="1029825"/>
            <a:ext cx="34122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v1/v2 Auxiliary Classifier Group</a:t>
            </a:r>
            <a:endParaRPr b="1" sz="1200"/>
          </a:p>
        </p:txBody>
      </p:sp>
      <p:sp>
        <p:nvSpPr>
          <p:cNvPr id="583" name="Google Shape;583;p45"/>
          <p:cNvSpPr/>
          <p:nvPr/>
        </p:nvSpPr>
        <p:spPr>
          <a:xfrm>
            <a:off x="943906" y="143410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(5x5)</a:t>
            </a:r>
            <a:endParaRPr b="1" sz="1000"/>
          </a:p>
        </p:txBody>
      </p:sp>
      <p:sp>
        <p:nvSpPr>
          <p:cNvPr id="584" name="Google Shape;584;p45"/>
          <p:cNvSpPr/>
          <p:nvPr/>
        </p:nvSpPr>
        <p:spPr>
          <a:xfrm rot="-5400000">
            <a:off x="430815" y="2396837"/>
            <a:ext cx="343800" cy="223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txBox="1"/>
          <p:nvPr/>
        </p:nvSpPr>
        <p:spPr>
          <a:xfrm>
            <a:off x="199650" y="2147019"/>
            <a:ext cx="5421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586" name="Google Shape;586;p45"/>
          <p:cNvSpPr/>
          <p:nvPr/>
        </p:nvSpPr>
        <p:spPr>
          <a:xfrm rot="-5400000">
            <a:off x="8577127" y="2396849"/>
            <a:ext cx="343800" cy="223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rot="-5400000">
            <a:off x="1627881"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a:off x="7377918"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589" name="Google Shape;589;p45"/>
          <p:cNvSpPr txBox="1"/>
          <p:nvPr/>
        </p:nvSpPr>
        <p:spPr>
          <a:xfrm>
            <a:off x="8545064" y="2101426"/>
            <a:ext cx="798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590" name="Google Shape;590;p45"/>
          <p:cNvSpPr/>
          <p:nvPr/>
        </p:nvSpPr>
        <p:spPr>
          <a:xfrm>
            <a:off x="3460753"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591" name="Google Shape;591;p45"/>
          <p:cNvSpPr/>
          <p:nvPr/>
        </p:nvSpPr>
        <p:spPr>
          <a:xfrm rot="-5400000">
            <a:off x="4180145"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a:off x="6118582" y="148424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593" name="Google Shape;593;p45"/>
          <p:cNvSpPr/>
          <p:nvPr/>
        </p:nvSpPr>
        <p:spPr>
          <a:xfrm rot="-5400000">
            <a:off x="6803195"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txBox="1"/>
          <p:nvPr/>
        </p:nvSpPr>
        <p:spPr>
          <a:xfrm>
            <a:off x="199662" y="4678002"/>
            <a:ext cx="21042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feature maps.</a:t>
            </a:r>
            <a:endParaRPr b="1" sz="1000"/>
          </a:p>
        </p:txBody>
      </p:sp>
      <p:cxnSp>
        <p:nvCxnSpPr>
          <p:cNvPr id="595" name="Google Shape;595;p45"/>
          <p:cNvCxnSpPr/>
          <p:nvPr/>
        </p:nvCxnSpPr>
        <p:spPr>
          <a:xfrm rot="-5400000">
            <a:off x="489398" y="4015610"/>
            <a:ext cx="1006800" cy="423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596" name="Google Shape;596;p45"/>
          <p:cNvSpPr/>
          <p:nvPr/>
        </p:nvSpPr>
        <p:spPr>
          <a:xfrm>
            <a:off x="2203241"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1x1</a:t>
            </a:r>
            <a:endParaRPr b="1" sz="1000"/>
          </a:p>
          <a:p>
            <a:pPr indent="0" lvl="0" marL="0" rtl="0" algn="ctr">
              <a:spcBef>
                <a:spcPts val="0"/>
              </a:spcBef>
              <a:spcAft>
                <a:spcPts val="0"/>
              </a:spcAft>
              <a:buNone/>
            </a:pPr>
            <a:r>
              <a:rPr b="1" lang="en" sz="1000"/>
              <a:t>(128 filters)</a:t>
            </a:r>
            <a:endParaRPr b="1" sz="1000"/>
          </a:p>
        </p:txBody>
      </p:sp>
      <p:sp>
        <p:nvSpPr>
          <p:cNvPr id="597" name="Google Shape;597;p45"/>
          <p:cNvSpPr txBox="1"/>
          <p:nvPr/>
        </p:nvSpPr>
        <p:spPr>
          <a:xfrm>
            <a:off x="2006031" y="4163145"/>
            <a:ext cx="21042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number of feature maps --feature pooling.</a:t>
            </a:r>
            <a:endParaRPr b="1" sz="1000"/>
          </a:p>
        </p:txBody>
      </p:sp>
      <p:cxnSp>
        <p:nvCxnSpPr>
          <p:cNvPr id="598" name="Google Shape;598;p45"/>
          <p:cNvCxnSpPr>
            <a:endCxn id="596" idx="2"/>
          </p:cNvCxnSpPr>
          <p:nvPr/>
        </p:nvCxnSpPr>
        <p:spPr>
          <a:xfrm rot="-5400000">
            <a:off x="2369891" y="3901118"/>
            <a:ext cx="530400" cy="162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599" name="Google Shape;599;p45"/>
          <p:cNvSpPr/>
          <p:nvPr/>
        </p:nvSpPr>
        <p:spPr>
          <a:xfrm rot="-5400000">
            <a:off x="2886017"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a:off x="4789674" y="148424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(1024)</a:t>
            </a:r>
            <a:endParaRPr b="1" sz="1000"/>
          </a:p>
        </p:txBody>
      </p:sp>
      <p:sp>
        <p:nvSpPr>
          <p:cNvPr id="601" name="Google Shape;601;p45"/>
          <p:cNvSpPr/>
          <p:nvPr/>
        </p:nvSpPr>
        <p:spPr>
          <a:xfrm rot="-5400000">
            <a:off x="5509066"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txBox="1"/>
          <p:nvPr/>
        </p:nvSpPr>
        <p:spPr>
          <a:xfrm>
            <a:off x="4911650" y="4144150"/>
            <a:ext cx="3633300" cy="856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Since the auxiliary classifier is much closer to the input, an extra convolution and large dense (1024) layer were added to increase accuracy, and dropout for regularization.</a:t>
            </a:r>
            <a:endParaRPr b="1"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46"/>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608" name="Google Shape;608;p46"/>
          <p:cNvSpPr/>
          <p:nvPr/>
        </p:nvSpPr>
        <p:spPr>
          <a:xfrm>
            <a:off x="845098" y="1403913"/>
            <a:ext cx="7688700" cy="2407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txBox="1"/>
          <p:nvPr/>
        </p:nvSpPr>
        <p:spPr>
          <a:xfrm>
            <a:off x="2779287" y="1029825"/>
            <a:ext cx="34122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v1/v2 Auxiliary Classifier Group</a:t>
            </a:r>
            <a:endParaRPr b="1" sz="1200"/>
          </a:p>
        </p:txBody>
      </p:sp>
      <p:sp>
        <p:nvSpPr>
          <p:cNvPr id="610" name="Google Shape;610;p46"/>
          <p:cNvSpPr/>
          <p:nvPr/>
        </p:nvSpPr>
        <p:spPr>
          <a:xfrm>
            <a:off x="943906" y="143410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(5x5)</a:t>
            </a:r>
            <a:endParaRPr b="1" sz="1000"/>
          </a:p>
        </p:txBody>
      </p:sp>
      <p:sp>
        <p:nvSpPr>
          <p:cNvPr id="611" name="Google Shape;611;p46"/>
          <p:cNvSpPr/>
          <p:nvPr/>
        </p:nvSpPr>
        <p:spPr>
          <a:xfrm rot="-5400000">
            <a:off x="430815" y="2396837"/>
            <a:ext cx="343800" cy="223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txBox="1"/>
          <p:nvPr/>
        </p:nvSpPr>
        <p:spPr>
          <a:xfrm>
            <a:off x="199650" y="2147019"/>
            <a:ext cx="5421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613" name="Google Shape;613;p46"/>
          <p:cNvSpPr/>
          <p:nvPr/>
        </p:nvSpPr>
        <p:spPr>
          <a:xfrm rot="-5400000">
            <a:off x="8577127" y="2396849"/>
            <a:ext cx="343800" cy="2235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rot="-5400000">
            <a:off x="1627881"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7377918"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616" name="Google Shape;616;p46"/>
          <p:cNvSpPr txBox="1"/>
          <p:nvPr/>
        </p:nvSpPr>
        <p:spPr>
          <a:xfrm>
            <a:off x="8545064" y="2101426"/>
            <a:ext cx="798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617" name="Google Shape;617;p46"/>
          <p:cNvSpPr/>
          <p:nvPr/>
        </p:nvSpPr>
        <p:spPr>
          <a:xfrm>
            <a:off x="3460753"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618" name="Google Shape;618;p46"/>
          <p:cNvSpPr/>
          <p:nvPr/>
        </p:nvSpPr>
        <p:spPr>
          <a:xfrm rot="-5400000">
            <a:off x="4180145"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6118582" y="148424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620" name="Google Shape;620;p46"/>
          <p:cNvSpPr/>
          <p:nvPr/>
        </p:nvSpPr>
        <p:spPr>
          <a:xfrm rot="-5400000">
            <a:off x="6803195"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txBox="1"/>
          <p:nvPr/>
        </p:nvSpPr>
        <p:spPr>
          <a:xfrm>
            <a:off x="199662" y="4678002"/>
            <a:ext cx="21042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feature maps.</a:t>
            </a:r>
            <a:endParaRPr b="1" sz="1000"/>
          </a:p>
        </p:txBody>
      </p:sp>
      <p:cxnSp>
        <p:nvCxnSpPr>
          <p:cNvPr id="622" name="Google Shape;622;p46"/>
          <p:cNvCxnSpPr/>
          <p:nvPr/>
        </p:nvCxnSpPr>
        <p:spPr>
          <a:xfrm rot="-5400000">
            <a:off x="489398" y="4015610"/>
            <a:ext cx="1006800" cy="423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623" name="Google Shape;623;p46"/>
          <p:cNvSpPr/>
          <p:nvPr/>
        </p:nvSpPr>
        <p:spPr>
          <a:xfrm>
            <a:off x="2203241" y="1470218"/>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1x1</a:t>
            </a:r>
            <a:endParaRPr b="1" sz="1000"/>
          </a:p>
          <a:p>
            <a:pPr indent="0" lvl="0" marL="0" rtl="0" algn="ctr">
              <a:spcBef>
                <a:spcPts val="0"/>
              </a:spcBef>
              <a:spcAft>
                <a:spcPts val="0"/>
              </a:spcAft>
              <a:buNone/>
            </a:pPr>
            <a:r>
              <a:rPr b="1" lang="en" sz="1000"/>
              <a:t>(128 filters)</a:t>
            </a:r>
            <a:endParaRPr b="1" sz="1000"/>
          </a:p>
        </p:txBody>
      </p:sp>
      <p:sp>
        <p:nvSpPr>
          <p:cNvPr id="624" name="Google Shape;624;p46"/>
          <p:cNvSpPr txBox="1"/>
          <p:nvPr/>
        </p:nvSpPr>
        <p:spPr>
          <a:xfrm>
            <a:off x="2006031" y="4163145"/>
            <a:ext cx="21042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number of feature maps --feature pooling.</a:t>
            </a:r>
            <a:endParaRPr b="1" sz="1000"/>
          </a:p>
        </p:txBody>
      </p:sp>
      <p:cxnSp>
        <p:nvCxnSpPr>
          <p:cNvPr id="625" name="Google Shape;625;p46"/>
          <p:cNvCxnSpPr>
            <a:endCxn id="623" idx="2"/>
          </p:cNvCxnSpPr>
          <p:nvPr/>
        </p:nvCxnSpPr>
        <p:spPr>
          <a:xfrm rot="-5400000">
            <a:off x="2369891" y="3901118"/>
            <a:ext cx="530400" cy="162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626" name="Google Shape;626;p46"/>
          <p:cNvSpPr/>
          <p:nvPr/>
        </p:nvSpPr>
        <p:spPr>
          <a:xfrm rot="-5400000">
            <a:off x="2886017"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4789674" y="1484247"/>
            <a:ext cx="1026300" cy="2247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(1024)</a:t>
            </a:r>
            <a:endParaRPr b="1" sz="1000"/>
          </a:p>
        </p:txBody>
      </p:sp>
      <p:sp>
        <p:nvSpPr>
          <p:cNvPr id="628" name="Google Shape;628;p46"/>
          <p:cNvSpPr/>
          <p:nvPr/>
        </p:nvSpPr>
        <p:spPr>
          <a:xfrm rot="-5400000">
            <a:off x="5509066" y="2428531"/>
            <a:ext cx="9165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txBox="1"/>
          <p:nvPr/>
        </p:nvSpPr>
        <p:spPr>
          <a:xfrm>
            <a:off x="4911650" y="4144150"/>
            <a:ext cx="3633300" cy="856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Since the auxiliary classifier is much closer to the input, an extra convolution and large dense (1024) layer were added to increase accuracy, and dropout for regularization.</a:t>
            </a:r>
            <a:endParaRPr b="1"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47"/>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(GoogLeNet)</a:t>
            </a:r>
            <a:endParaRPr>
              <a:solidFill>
                <a:srgbClr val="A61C00"/>
              </a:solidFill>
            </a:endParaRPr>
          </a:p>
        </p:txBody>
      </p:sp>
      <p:sp>
        <p:nvSpPr>
          <p:cNvPr id="635" name="Google Shape;635;p47"/>
          <p:cNvSpPr txBox="1"/>
          <p:nvPr/>
        </p:nvSpPr>
        <p:spPr>
          <a:xfrm>
            <a:off x="3288968" y="1100163"/>
            <a:ext cx="21324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Classifier Group</a:t>
            </a:r>
            <a:endParaRPr b="1" sz="1200"/>
          </a:p>
        </p:txBody>
      </p:sp>
      <p:sp>
        <p:nvSpPr>
          <p:cNvPr id="636" name="Google Shape;636;p47"/>
          <p:cNvSpPr/>
          <p:nvPr/>
        </p:nvSpPr>
        <p:spPr>
          <a:xfrm>
            <a:off x="1342000" y="1466300"/>
            <a:ext cx="5433900" cy="2578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7"/>
          <p:cNvSpPr/>
          <p:nvPr/>
        </p:nvSpPr>
        <p:spPr>
          <a:xfrm>
            <a:off x="1485188" y="152796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(NxN)</a:t>
            </a:r>
            <a:endParaRPr b="1" sz="1000"/>
          </a:p>
        </p:txBody>
      </p:sp>
      <p:sp>
        <p:nvSpPr>
          <p:cNvPr id="638" name="Google Shape;638;p47"/>
          <p:cNvSpPr/>
          <p:nvPr/>
        </p:nvSpPr>
        <p:spPr>
          <a:xfrm rot="-5400000">
            <a:off x="954911" y="2551213"/>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7"/>
          <p:cNvSpPr txBox="1"/>
          <p:nvPr/>
        </p:nvSpPr>
        <p:spPr>
          <a:xfrm>
            <a:off x="469188" y="2518513"/>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640" name="Google Shape;640;p47"/>
          <p:cNvSpPr/>
          <p:nvPr/>
        </p:nvSpPr>
        <p:spPr>
          <a:xfrm rot="-5400000">
            <a:off x="6789699" y="26412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7"/>
          <p:cNvSpPr/>
          <p:nvPr/>
        </p:nvSpPr>
        <p:spPr>
          <a:xfrm rot="-5400000">
            <a:off x="2249575" y="25836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7"/>
          <p:cNvSpPr/>
          <p:nvPr/>
        </p:nvSpPr>
        <p:spPr>
          <a:xfrm>
            <a:off x="5547513" y="152796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643" name="Google Shape;643;p47"/>
          <p:cNvSpPr txBox="1"/>
          <p:nvPr/>
        </p:nvSpPr>
        <p:spPr>
          <a:xfrm>
            <a:off x="7085806" y="2570325"/>
            <a:ext cx="815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644" name="Google Shape;644;p47"/>
          <p:cNvSpPr/>
          <p:nvPr/>
        </p:nvSpPr>
        <p:spPr>
          <a:xfrm>
            <a:off x="2889175" y="152796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645" name="Google Shape;645;p47"/>
          <p:cNvSpPr/>
          <p:nvPr/>
        </p:nvSpPr>
        <p:spPr>
          <a:xfrm rot="-5400000">
            <a:off x="3606475" y="26354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7"/>
          <p:cNvSpPr/>
          <p:nvPr/>
        </p:nvSpPr>
        <p:spPr>
          <a:xfrm>
            <a:off x="4218338" y="1527963"/>
            <a:ext cx="1047900" cy="23784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647" name="Google Shape;647;p47"/>
          <p:cNvSpPr/>
          <p:nvPr/>
        </p:nvSpPr>
        <p:spPr>
          <a:xfrm rot="-5400000">
            <a:off x="4902663" y="26736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7"/>
          <p:cNvSpPr txBox="1"/>
          <p:nvPr/>
        </p:nvSpPr>
        <p:spPr>
          <a:xfrm>
            <a:off x="205800" y="4191325"/>
            <a:ext cx="16311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Maps are 7x7 for v1/v2 and 8x8 for v3 (bottleneck layer)</a:t>
            </a:r>
            <a:endParaRPr b="1" sz="1000"/>
          </a:p>
        </p:txBody>
      </p:sp>
      <p:cxnSp>
        <p:nvCxnSpPr>
          <p:cNvPr id="649" name="Google Shape;649;p47"/>
          <p:cNvCxnSpPr/>
          <p:nvPr/>
        </p:nvCxnSpPr>
        <p:spPr>
          <a:xfrm rot="-5400000">
            <a:off x="37625" y="3213025"/>
            <a:ext cx="1379100" cy="577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650" name="Google Shape;650;p47"/>
          <p:cNvSpPr txBox="1"/>
          <p:nvPr/>
        </p:nvSpPr>
        <p:spPr>
          <a:xfrm>
            <a:off x="1919125" y="4542600"/>
            <a:ext cx="16311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to 1x1 Feature Maps, where N is the input size</a:t>
            </a:r>
            <a:endParaRPr b="1" sz="1000"/>
          </a:p>
        </p:txBody>
      </p:sp>
      <p:cxnSp>
        <p:nvCxnSpPr>
          <p:cNvPr id="651" name="Google Shape;651;p47"/>
          <p:cNvCxnSpPr>
            <a:endCxn id="637" idx="2"/>
          </p:cNvCxnSpPr>
          <p:nvPr/>
        </p:nvCxnSpPr>
        <p:spPr>
          <a:xfrm flipH="1" rot="5400000">
            <a:off x="1848188" y="4067313"/>
            <a:ext cx="680700" cy="3588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652" name="Google Shape;652;p47"/>
          <p:cNvSpPr txBox="1"/>
          <p:nvPr/>
        </p:nvSpPr>
        <p:spPr>
          <a:xfrm>
            <a:off x="7664100" y="1428075"/>
            <a:ext cx="1168200" cy="2578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Classifier reduced to bottleneck layer (pooling / flattening) and final dense layer.</a:t>
            </a:r>
            <a:br>
              <a:rPr b="1" lang="en" sz="1000"/>
            </a:br>
            <a:endParaRPr b="1" sz="1000"/>
          </a:p>
          <a:p>
            <a:pPr indent="0" lvl="0" marL="0" rtl="0" algn="l">
              <a:spcBef>
                <a:spcPts val="0"/>
              </a:spcBef>
              <a:spcAft>
                <a:spcPts val="0"/>
              </a:spcAft>
              <a:buNone/>
            </a:pPr>
            <a:r>
              <a:rPr b="1" lang="en" sz="1000"/>
              <a:t>Dropout added for regularization.</a:t>
            </a:r>
            <a:endParaRPr b="1"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4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658" name="Google Shape;658;p48"/>
          <p:cNvSpPr txBox="1"/>
          <p:nvPr/>
        </p:nvSpPr>
        <p:spPr>
          <a:xfrm>
            <a:off x="0" y="0"/>
            <a:ext cx="30126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2015 ILSVRC 1st Runner Up</a:t>
            </a:r>
            <a:endParaRPr/>
          </a:p>
        </p:txBody>
      </p:sp>
      <p:sp>
        <p:nvSpPr>
          <p:cNvPr id="659" name="Google Shape;659;p48"/>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
          <p:cNvSpPr/>
          <p:nvPr/>
        </p:nvSpPr>
        <p:spPr>
          <a:xfrm>
            <a:off x="1835332" y="1328226"/>
            <a:ext cx="5757300" cy="24228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264300" y="2148535"/>
            <a:ext cx="1336800" cy="7020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endParaRPr b="1" sz="1000"/>
          </a:p>
          <a:p>
            <a:pPr indent="0" lvl="0" marL="0" rtl="0" algn="ctr">
              <a:spcBef>
                <a:spcPts val="0"/>
              </a:spcBef>
              <a:spcAft>
                <a:spcPts val="0"/>
              </a:spcAft>
              <a:buNone/>
            </a:pPr>
            <a:r>
              <a:rPr b="1" lang="en" sz="1000"/>
              <a:t>Convolutional</a:t>
            </a:r>
            <a:endParaRPr b="1" sz="1000"/>
          </a:p>
          <a:p>
            <a:pPr indent="0" lvl="0" marL="0" rtl="0" algn="ctr">
              <a:spcBef>
                <a:spcPts val="0"/>
              </a:spcBef>
              <a:spcAft>
                <a:spcPts val="0"/>
              </a:spcAft>
              <a:buNone/>
            </a:pPr>
            <a:r>
              <a:rPr b="1" lang="en" sz="1000"/>
              <a:t>Group</a:t>
            </a:r>
            <a:endParaRPr b="1" sz="1000"/>
          </a:p>
        </p:txBody>
      </p:sp>
      <p:sp>
        <p:nvSpPr>
          <p:cNvPr id="662" name="Google Shape;662;p48"/>
          <p:cNvSpPr/>
          <p:nvPr/>
        </p:nvSpPr>
        <p:spPr>
          <a:xfrm rot="-5400000">
            <a:off x="1248610" y="2419436"/>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8"/>
          <p:cNvSpPr txBox="1"/>
          <p:nvPr/>
        </p:nvSpPr>
        <p:spPr>
          <a:xfrm>
            <a:off x="3163360" y="1017725"/>
            <a:ext cx="28302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V3 Macro Architecture</a:t>
            </a:r>
            <a:endParaRPr b="1" sz="1200"/>
          </a:p>
        </p:txBody>
      </p:sp>
      <p:sp>
        <p:nvSpPr>
          <p:cNvPr id="664" name="Google Shape;664;p48"/>
          <p:cNvSpPr/>
          <p:nvPr/>
        </p:nvSpPr>
        <p:spPr>
          <a:xfrm rot="-5400000">
            <a:off x="2478160" y="2472506"/>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8"/>
          <p:cNvSpPr/>
          <p:nvPr/>
        </p:nvSpPr>
        <p:spPr>
          <a:xfrm rot="-5400000">
            <a:off x="3635048" y="2533318"/>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8"/>
          <p:cNvSpPr/>
          <p:nvPr/>
        </p:nvSpPr>
        <p:spPr>
          <a:xfrm rot="-5400000">
            <a:off x="7265463" y="2533318"/>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8"/>
          <p:cNvSpPr/>
          <p:nvPr/>
        </p:nvSpPr>
        <p:spPr>
          <a:xfrm>
            <a:off x="3074700" y="1401429"/>
            <a:ext cx="908400" cy="2302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Grid</a:t>
            </a:r>
            <a:br>
              <a:rPr b="1" lang="en" sz="1000"/>
            </a:br>
            <a:r>
              <a:rPr b="1" lang="en" sz="1000"/>
              <a:t>Reduction</a:t>
            </a:r>
            <a:endParaRPr b="1" sz="1000"/>
          </a:p>
        </p:txBody>
      </p:sp>
      <p:sp>
        <p:nvSpPr>
          <p:cNvPr id="668" name="Google Shape;668;p48"/>
          <p:cNvSpPr/>
          <p:nvPr/>
        </p:nvSpPr>
        <p:spPr>
          <a:xfrm rot="-5400000">
            <a:off x="4830449" y="2533318"/>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8"/>
          <p:cNvSpPr/>
          <p:nvPr/>
        </p:nvSpPr>
        <p:spPr>
          <a:xfrm>
            <a:off x="4245892" y="3782702"/>
            <a:ext cx="951300" cy="158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8"/>
          <p:cNvSpPr/>
          <p:nvPr/>
        </p:nvSpPr>
        <p:spPr>
          <a:xfrm>
            <a:off x="7850860" y="2262417"/>
            <a:ext cx="1220100" cy="702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endParaRPr b="1" sz="1000"/>
          </a:p>
          <a:p>
            <a:pPr indent="0" lvl="0" marL="0" rtl="0" algn="ctr">
              <a:spcBef>
                <a:spcPts val="0"/>
              </a:spcBef>
              <a:spcAft>
                <a:spcPts val="0"/>
              </a:spcAft>
              <a:buNone/>
            </a:pPr>
            <a:r>
              <a:rPr b="1" lang="en" sz="1000"/>
              <a:t>Group</a:t>
            </a:r>
            <a:endParaRPr b="1" sz="1000"/>
          </a:p>
        </p:txBody>
      </p:sp>
      <p:sp>
        <p:nvSpPr>
          <p:cNvPr id="671" name="Google Shape;671;p48"/>
          <p:cNvSpPr txBox="1"/>
          <p:nvPr/>
        </p:nvSpPr>
        <p:spPr>
          <a:xfrm>
            <a:off x="358200" y="1017725"/>
            <a:ext cx="17592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sp>
        <p:nvSpPr>
          <p:cNvPr id="672" name="Google Shape;672;p48"/>
          <p:cNvSpPr/>
          <p:nvPr/>
        </p:nvSpPr>
        <p:spPr>
          <a:xfrm>
            <a:off x="1911046" y="1401429"/>
            <a:ext cx="908400" cy="2302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A</a:t>
            </a:r>
            <a:endParaRPr b="1" sz="1000"/>
          </a:p>
          <a:p>
            <a:pPr indent="0" lvl="0" marL="0" rtl="0" algn="ctr">
              <a:spcBef>
                <a:spcPts val="0"/>
              </a:spcBef>
              <a:spcAft>
                <a:spcPts val="0"/>
              </a:spcAft>
              <a:buNone/>
            </a:pPr>
            <a:r>
              <a:rPr b="1" lang="en" sz="1000"/>
              <a:t>(3 blocks)</a:t>
            </a:r>
            <a:endParaRPr b="1" sz="1000"/>
          </a:p>
        </p:txBody>
      </p:sp>
      <p:sp>
        <p:nvSpPr>
          <p:cNvPr id="673" name="Google Shape;673;p48"/>
          <p:cNvSpPr/>
          <p:nvPr/>
        </p:nvSpPr>
        <p:spPr>
          <a:xfrm>
            <a:off x="4267355" y="1401429"/>
            <a:ext cx="908400" cy="2302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B</a:t>
            </a:r>
            <a:endParaRPr b="1" sz="1000"/>
          </a:p>
          <a:p>
            <a:pPr indent="0" lvl="0" marL="0" rtl="0" algn="ctr">
              <a:spcBef>
                <a:spcPts val="0"/>
              </a:spcBef>
              <a:spcAft>
                <a:spcPts val="0"/>
              </a:spcAft>
              <a:buNone/>
            </a:pPr>
            <a:r>
              <a:rPr b="1" lang="en" sz="1000"/>
              <a:t>(5 blocks)</a:t>
            </a:r>
            <a:endParaRPr b="1" sz="1000"/>
          </a:p>
        </p:txBody>
      </p:sp>
      <p:cxnSp>
        <p:nvCxnSpPr>
          <p:cNvPr id="674" name="Google Shape;674;p48"/>
          <p:cNvCxnSpPr/>
          <p:nvPr/>
        </p:nvCxnSpPr>
        <p:spPr>
          <a:xfrm flipH="1" rot="-5400000">
            <a:off x="1167785" y="1453476"/>
            <a:ext cx="1341000" cy="1090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675" name="Google Shape;675;p48"/>
          <p:cNvSpPr txBox="1"/>
          <p:nvPr/>
        </p:nvSpPr>
        <p:spPr>
          <a:xfrm>
            <a:off x="944383" y="4716905"/>
            <a:ext cx="25104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authors theorize that the auxiliary classifier acts as a regulazier</a:t>
            </a:r>
            <a:endParaRPr b="1" sz="800">
              <a:solidFill>
                <a:srgbClr val="0097A7"/>
              </a:solidFill>
            </a:endParaRPr>
          </a:p>
        </p:txBody>
      </p:sp>
      <p:cxnSp>
        <p:nvCxnSpPr>
          <p:cNvPr id="676" name="Google Shape;676;p48"/>
          <p:cNvCxnSpPr/>
          <p:nvPr/>
        </p:nvCxnSpPr>
        <p:spPr>
          <a:xfrm flipH="1" rot="10800000">
            <a:off x="3276691" y="4587429"/>
            <a:ext cx="791700" cy="3441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677" name="Google Shape;677;p48"/>
          <p:cNvSpPr/>
          <p:nvPr/>
        </p:nvSpPr>
        <p:spPr>
          <a:xfrm>
            <a:off x="5424218" y="1401429"/>
            <a:ext cx="908400" cy="2302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Grid</a:t>
            </a:r>
            <a:br>
              <a:rPr b="1" lang="en" sz="1000"/>
            </a:br>
            <a:r>
              <a:rPr b="1" lang="en" sz="1000"/>
              <a:t>Reduction</a:t>
            </a:r>
            <a:endParaRPr b="1" sz="1000"/>
          </a:p>
        </p:txBody>
      </p:sp>
      <p:sp>
        <p:nvSpPr>
          <p:cNvPr id="678" name="Google Shape;678;p48"/>
          <p:cNvSpPr/>
          <p:nvPr/>
        </p:nvSpPr>
        <p:spPr>
          <a:xfrm rot="-5400000">
            <a:off x="5987312" y="2568698"/>
            <a:ext cx="939000" cy="160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6581081" y="1388483"/>
            <a:ext cx="908400" cy="2302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 C</a:t>
            </a:r>
            <a:endParaRPr b="1" sz="1000"/>
          </a:p>
          <a:p>
            <a:pPr indent="0" lvl="0" marL="0" rtl="0" algn="ctr">
              <a:spcBef>
                <a:spcPts val="0"/>
              </a:spcBef>
              <a:spcAft>
                <a:spcPts val="0"/>
              </a:spcAft>
              <a:buNone/>
            </a:pPr>
            <a:r>
              <a:rPr b="1" lang="en" sz="1000"/>
              <a:t>(2 blocks)</a:t>
            </a:r>
            <a:endParaRPr b="1" sz="1000"/>
          </a:p>
        </p:txBody>
      </p:sp>
      <p:sp>
        <p:nvSpPr>
          <p:cNvPr id="680" name="Google Shape;680;p48"/>
          <p:cNvSpPr/>
          <p:nvPr/>
        </p:nvSpPr>
        <p:spPr>
          <a:xfrm>
            <a:off x="4194263" y="3972679"/>
            <a:ext cx="1054500" cy="7020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Auxiliary</a:t>
            </a:r>
            <a:br>
              <a:rPr b="1" lang="en" sz="1000"/>
            </a:br>
            <a:r>
              <a:rPr b="1" lang="en" sz="1000"/>
              <a:t>Classifier</a:t>
            </a:r>
            <a:endParaRPr b="1" sz="1000"/>
          </a:p>
        </p:txBody>
      </p:sp>
      <p:sp>
        <p:nvSpPr>
          <p:cNvPr id="681" name="Google Shape;681;p48"/>
          <p:cNvSpPr txBox="1"/>
          <p:nvPr/>
        </p:nvSpPr>
        <p:spPr>
          <a:xfrm>
            <a:off x="4852725" y="4665750"/>
            <a:ext cx="27399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blocks are described in fig. 5, where the 5x5 convolution is refactored as two 3x3 for 33% less params, but representational equivalent.</a:t>
            </a:r>
            <a:endParaRPr b="1" sz="800">
              <a:solidFill>
                <a:srgbClr val="0097A7"/>
              </a:solidFill>
            </a:endParaRPr>
          </a:p>
        </p:txBody>
      </p:sp>
      <p:cxnSp>
        <p:nvCxnSpPr>
          <p:cNvPr id="682" name="Google Shape;682;p48"/>
          <p:cNvCxnSpPr/>
          <p:nvPr/>
        </p:nvCxnSpPr>
        <p:spPr>
          <a:xfrm rot="-5400000">
            <a:off x="1773412" y="3717347"/>
            <a:ext cx="316800" cy="289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683" name="Google Shape;683;p48"/>
          <p:cNvSpPr txBox="1"/>
          <p:nvPr/>
        </p:nvSpPr>
        <p:spPr>
          <a:xfrm>
            <a:off x="6672450" y="4113225"/>
            <a:ext cx="22116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blocks are described in fig. 6, where the nxn convolution is refactored as a 1xn and nx1, where n = 7</a:t>
            </a:r>
            <a:endParaRPr b="1" sz="800">
              <a:solidFill>
                <a:srgbClr val="0097A7"/>
              </a:solidFill>
            </a:endParaRPr>
          </a:p>
        </p:txBody>
      </p:sp>
      <p:cxnSp>
        <p:nvCxnSpPr>
          <p:cNvPr id="684" name="Google Shape;684;p48"/>
          <p:cNvCxnSpPr/>
          <p:nvPr/>
        </p:nvCxnSpPr>
        <p:spPr>
          <a:xfrm flipH="1" rot="5400000">
            <a:off x="5295970" y="4125605"/>
            <a:ext cx="944100" cy="238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685" name="Google Shape;685;p48"/>
          <p:cNvSpPr txBox="1"/>
          <p:nvPr/>
        </p:nvSpPr>
        <p:spPr>
          <a:xfrm>
            <a:off x="475729" y="4020522"/>
            <a:ext cx="21252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blocks are the same as the blocks in V1.</a:t>
            </a:r>
            <a:endParaRPr b="1" sz="800">
              <a:solidFill>
                <a:srgbClr val="0097A7"/>
              </a:solidFill>
            </a:endParaRPr>
          </a:p>
        </p:txBody>
      </p:sp>
      <p:cxnSp>
        <p:nvCxnSpPr>
          <p:cNvPr id="686" name="Google Shape;686;p48"/>
          <p:cNvCxnSpPr>
            <a:endCxn id="679" idx="2"/>
          </p:cNvCxnSpPr>
          <p:nvPr/>
        </p:nvCxnSpPr>
        <p:spPr>
          <a:xfrm flipH="1" rot="5400000">
            <a:off x="6927881" y="3798083"/>
            <a:ext cx="422400" cy="2076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49"/>
          <p:cNvSpPr txBox="1"/>
          <p:nvPr>
            <p:ph type="title"/>
          </p:nvPr>
        </p:nvSpPr>
        <p:spPr>
          <a:xfrm>
            <a:off x="311700" y="555388"/>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692" name="Google Shape;692;p49"/>
          <p:cNvSpPr txBox="1"/>
          <p:nvPr/>
        </p:nvSpPr>
        <p:spPr>
          <a:xfrm>
            <a:off x="0" y="0"/>
            <a:ext cx="30126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2015 ILSVRC 1st Runner Up</a:t>
            </a:r>
            <a:endParaRPr/>
          </a:p>
        </p:txBody>
      </p:sp>
      <p:sp>
        <p:nvSpPr>
          <p:cNvPr id="693" name="Google Shape;693;p49"/>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9"/>
          <p:cNvSpPr/>
          <p:nvPr/>
        </p:nvSpPr>
        <p:spPr>
          <a:xfrm>
            <a:off x="2450567" y="1445780"/>
            <a:ext cx="4210800" cy="2464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9"/>
          <p:cNvSpPr txBox="1"/>
          <p:nvPr/>
        </p:nvSpPr>
        <p:spPr>
          <a:xfrm>
            <a:off x="3239569" y="1128100"/>
            <a:ext cx="2632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Inception v3 Micro-Architecture</a:t>
            </a:r>
            <a:endParaRPr b="1" sz="1200"/>
          </a:p>
        </p:txBody>
      </p:sp>
      <p:sp>
        <p:nvSpPr>
          <p:cNvPr id="696" name="Google Shape;696;p49"/>
          <p:cNvSpPr/>
          <p:nvPr/>
        </p:nvSpPr>
        <p:spPr>
          <a:xfrm>
            <a:off x="2601321" y="1574244"/>
            <a:ext cx="1021200" cy="220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Block</a:t>
            </a:r>
            <a:endParaRPr b="1" sz="1000"/>
          </a:p>
        </p:txBody>
      </p:sp>
      <p:sp>
        <p:nvSpPr>
          <p:cNvPr id="697" name="Google Shape;697;p49"/>
          <p:cNvSpPr/>
          <p:nvPr/>
        </p:nvSpPr>
        <p:spPr>
          <a:xfrm rot="-5400000">
            <a:off x="2027424" y="2485886"/>
            <a:ext cx="337800" cy="2226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9"/>
          <p:cNvSpPr txBox="1"/>
          <p:nvPr/>
        </p:nvSpPr>
        <p:spPr>
          <a:xfrm>
            <a:off x="1545661" y="2460944"/>
            <a:ext cx="5394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699" name="Google Shape;699;p49"/>
          <p:cNvSpPr txBox="1"/>
          <p:nvPr/>
        </p:nvSpPr>
        <p:spPr>
          <a:xfrm>
            <a:off x="4326919" y="2330775"/>
            <a:ext cx="6153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700" name="Google Shape;700;p49"/>
          <p:cNvSpPr/>
          <p:nvPr/>
        </p:nvSpPr>
        <p:spPr>
          <a:xfrm rot="-5400000">
            <a:off x="6686546" y="2518449"/>
            <a:ext cx="337800" cy="2226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9"/>
          <p:cNvSpPr/>
          <p:nvPr/>
        </p:nvSpPr>
        <p:spPr>
          <a:xfrm rot="-5400000">
            <a:off x="3368686" y="2550208"/>
            <a:ext cx="900300" cy="1593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9"/>
          <p:cNvSpPr/>
          <p:nvPr/>
        </p:nvSpPr>
        <p:spPr>
          <a:xfrm>
            <a:off x="4015251" y="1574244"/>
            <a:ext cx="1021200" cy="220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Block</a:t>
            </a:r>
            <a:endParaRPr b="1" sz="1000"/>
          </a:p>
        </p:txBody>
      </p:sp>
      <p:sp>
        <p:nvSpPr>
          <p:cNvPr id="703" name="Google Shape;703;p49"/>
          <p:cNvSpPr txBox="1"/>
          <p:nvPr/>
        </p:nvSpPr>
        <p:spPr>
          <a:xfrm>
            <a:off x="6966613" y="2460933"/>
            <a:ext cx="7944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704" name="Google Shape;704;p49"/>
          <p:cNvSpPr txBox="1"/>
          <p:nvPr/>
        </p:nvSpPr>
        <p:spPr>
          <a:xfrm>
            <a:off x="5085342" y="2330786"/>
            <a:ext cx="539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705" name="Google Shape;705;p49"/>
          <p:cNvSpPr txBox="1"/>
          <p:nvPr/>
        </p:nvSpPr>
        <p:spPr>
          <a:xfrm>
            <a:off x="452375" y="4675200"/>
            <a:ext cx="19443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cxnSp>
        <p:nvCxnSpPr>
          <p:cNvPr id="706" name="Google Shape;706;p49"/>
          <p:cNvCxnSpPr/>
          <p:nvPr/>
        </p:nvCxnSpPr>
        <p:spPr>
          <a:xfrm rot="-5400000">
            <a:off x="1493175" y="3699258"/>
            <a:ext cx="1135200" cy="10380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707" name="Google Shape;707;p49"/>
          <p:cNvSpPr txBox="1"/>
          <p:nvPr/>
        </p:nvSpPr>
        <p:spPr>
          <a:xfrm>
            <a:off x="3248493" y="4732890"/>
            <a:ext cx="32613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Each block has the same grid (feature map) size.</a:t>
            </a:r>
            <a:endParaRPr b="1" sz="1000"/>
          </a:p>
        </p:txBody>
      </p:sp>
      <p:cxnSp>
        <p:nvCxnSpPr>
          <p:cNvPr id="708" name="Google Shape;708;p49"/>
          <p:cNvCxnSpPr/>
          <p:nvPr/>
        </p:nvCxnSpPr>
        <p:spPr>
          <a:xfrm rot="-5400000">
            <a:off x="4232806" y="4105440"/>
            <a:ext cx="938700" cy="3162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709" name="Google Shape;709;p49"/>
          <p:cNvCxnSpPr/>
          <p:nvPr/>
        </p:nvCxnSpPr>
        <p:spPr>
          <a:xfrm flipH="1" rot="5400000">
            <a:off x="3556210" y="3730901"/>
            <a:ext cx="956700" cy="982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710" name="Google Shape;710;p49"/>
          <p:cNvSpPr/>
          <p:nvPr/>
        </p:nvSpPr>
        <p:spPr>
          <a:xfrm>
            <a:off x="5552677" y="1574268"/>
            <a:ext cx="1021200" cy="2207400"/>
          </a:xfrm>
          <a:prstGeom prst="roundRect">
            <a:avLst>
              <a:gd fmla="val 16667" name="adj"/>
            </a:avLst>
          </a:prstGeom>
          <a:solidFill>
            <a:srgbClr val="FFAB40"/>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Grid</a:t>
            </a:r>
            <a:endParaRPr b="1" sz="1000"/>
          </a:p>
          <a:p>
            <a:pPr indent="0" lvl="0" marL="0" rtl="0" algn="ctr">
              <a:spcBef>
                <a:spcPts val="0"/>
              </a:spcBef>
              <a:spcAft>
                <a:spcPts val="0"/>
              </a:spcAft>
              <a:buNone/>
            </a:pPr>
            <a:r>
              <a:rPr b="1" lang="en" sz="1000"/>
              <a:t>Reduction</a:t>
            </a:r>
            <a:endParaRPr b="1" sz="1000"/>
          </a:p>
          <a:p>
            <a:pPr indent="0" lvl="0" marL="0" rtl="0" algn="ctr">
              <a:spcBef>
                <a:spcPts val="0"/>
              </a:spcBef>
              <a:spcAft>
                <a:spcPts val="0"/>
              </a:spcAft>
              <a:buNone/>
            </a:pPr>
            <a:r>
              <a:rPr b="1" lang="en" sz="1000"/>
              <a:t>Block</a:t>
            </a:r>
            <a:endParaRPr b="1" sz="1000"/>
          </a:p>
        </p:txBody>
      </p:sp>
      <p:sp>
        <p:nvSpPr>
          <p:cNvPr id="711" name="Google Shape;711;p49"/>
          <p:cNvSpPr txBox="1"/>
          <p:nvPr/>
        </p:nvSpPr>
        <p:spPr>
          <a:xfrm>
            <a:off x="6164441" y="4330745"/>
            <a:ext cx="32613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feature map size by 75%. </a:t>
            </a:r>
            <a:endParaRPr b="1" sz="1000"/>
          </a:p>
          <a:p>
            <a:pPr indent="0" lvl="0" marL="0" rtl="0" algn="l">
              <a:spcBef>
                <a:spcPts val="0"/>
              </a:spcBef>
              <a:spcAft>
                <a:spcPts val="0"/>
              </a:spcAft>
              <a:buNone/>
            </a:pPr>
            <a:r>
              <a:rPr b="1" lang="en" sz="1000"/>
              <a:t>Last group has no reduction block</a:t>
            </a:r>
            <a:endParaRPr b="1" sz="1000"/>
          </a:p>
        </p:txBody>
      </p:sp>
      <p:cxnSp>
        <p:nvCxnSpPr>
          <p:cNvPr id="712" name="Google Shape;712;p49"/>
          <p:cNvCxnSpPr/>
          <p:nvPr/>
        </p:nvCxnSpPr>
        <p:spPr>
          <a:xfrm flipH="1" rot="5400000">
            <a:off x="6318427" y="3837268"/>
            <a:ext cx="570600" cy="5757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713" name="Google Shape;713;p49"/>
          <p:cNvSpPr txBox="1"/>
          <p:nvPr/>
        </p:nvSpPr>
        <p:spPr>
          <a:xfrm>
            <a:off x="311700" y="1445775"/>
            <a:ext cx="1168200" cy="2464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V3 has three styles of inception blocks, referred to as 35x35 (group A), 17x17 (group B) and 8x8 (group C).</a:t>
            </a:r>
            <a:endParaRPr b="1" sz="1000"/>
          </a:p>
        </p:txBody>
      </p:sp>
      <p:sp>
        <p:nvSpPr>
          <p:cNvPr id="714" name="Google Shape;714;p49"/>
          <p:cNvSpPr txBox="1"/>
          <p:nvPr/>
        </p:nvSpPr>
        <p:spPr>
          <a:xfrm>
            <a:off x="7632050" y="1445775"/>
            <a:ext cx="1168200" cy="2464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V3 replaces max pooling at the end of a group with a grid reduction block for feature pooling (</a:t>
            </a:r>
            <a:r>
              <a:rPr b="1" lang="en" sz="1000"/>
              <a:t>dimensionality</a:t>
            </a:r>
            <a:r>
              <a:rPr b="1" lang="en" sz="1000"/>
              <a:t> reduction).</a:t>
            </a:r>
            <a:endParaRPr b="1"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50"/>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720" name="Google Shape;720;p50"/>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group</a:t>
            </a:r>
            <a:r>
              <a:rPr lang="en" sz="1200">
                <a:solidFill>
                  <a:srgbClr val="FFFFFF"/>
                </a:solidFill>
              </a:rPr>
              <a:t>(inputs, **metaparameters):</a:t>
            </a:r>
            <a:endParaRPr sz="1200">
              <a:solidFill>
                <a:srgbClr val="93C47D"/>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style of inception block for this group</a:t>
            </a:r>
            <a:endParaRPr sz="1200">
              <a:solidFill>
                <a:srgbClr val="FFFFFF"/>
              </a:solidFill>
            </a:endParaRPr>
          </a:p>
          <a:p>
            <a:pPr indent="0" lvl="0" marL="0" rtl="0" algn="l">
              <a:spcBef>
                <a:spcPts val="0"/>
              </a:spcBef>
              <a:spcAft>
                <a:spcPts val="0"/>
              </a:spcAft>
              <a:buNone/>
            </a:pPr>
            <a:r>
              <a:rPr lang="en" sz="1200">
                <a:solidFill>
                  <a:srgbClr val="FFFFFF"/>
                </a:solidFill>
              </a:rPr>
              <a:t>       inception_block = metaparameters[‘inception’]</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style of grid reduction (or None) for this group</a:t>
            </a:r>
            <a:endParaRPr sz="1200">
              <a:solidFill>
                <a:srgbClr val="FFFFFF"/>
              </a:solidFill>
            </a:endParaRPr>
          </a:p>
          <a:p>
            <a:pPr indent="0" lvl="0" marL="0" rtl="0" algn="l">
              <a:spcBef>
                <a:spcPts val="0"/>
              </a:spcBef>
              <a:spcAft>
                <a:spcPts val="0"/>
              </a:spcAft>
              <a:buNone/>
            </a:pPr>
            <a:r>
              <a:rPr lang="en" sz="1200">
                <a:solidFill>
                  <a:srgbClr val="FFFFFF"/>
                </a:solidFill>
              </a:rPr>
              <a:t>       grid_reduction  = metaparameters[‘reduction’]</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Include auxiliary classifier (or None) for this group</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auxiliary_classifier = metaparameters[‘auxiliary’]</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for </a:t>
            </a:r>
            <a:r>
              <a:rPr lang="en" sz="1200">
                <a:solidFill>
                  <a:srgbClr val="FFFFFF"/>
                </a:solidFill>
              </a:rPr>
              <a:t>block_params </a:t>
            </a:r>
            <a:r>
              <a:rPr b="1" lang="en" sz="1200">
                <a:solidFill>
                  <a:srgbClr val="6FA8DC"/>
                </a:solidFill>
              </a:rPr>
              <a:t>in</a:t>
            </a:r>
            <a:r>
              <a:rPr lang="en" sz="1200">
                <a:solidFill>
                  <a:srgbClr val="FFFFFF"/>
                </a:solidFill>
              </a:rPr>
              <a:t> metaparameters[‘blocks’]: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number of filters per branch</a:t>
            </a:r>
            <a:endParaRPr sz="1200">
              <a:solidFill>
                <a:srgbClr val="FFFFFF"/>
              </a:solidFill>
            </a:endParaRPr>
          </a:p>
          <a:p>
            <a:pPr indent="0" lvl="0" marL="0" rtl="0" algn="l">
              <a:spcBef>
                <a:spcPts val="0"/>
              </a:spcBef>
              <a:spcAft>
                <a:spcPts val="0"/>
              </a:spcAft>
              <a:buNone/>
            </a:pPr>
            <a:r>
              <a:rPr lang="en" sz="1200">
                <a:solidFill>
                  <a:srgbClr val="FFFFFF"/>
                </a:solidFill>
              </a:rPr>
              <a:t>             branch1, branch2, branch3, branch4 = block_params</a:t>
            </a:r>
            <a:endParaRPr sz="1200">
              <a:solidFill>
                <a:srgbClr val="FFFFFF"/>
              </a:solidFill>
            </a:endParaRPr>
          </a:p>
          <a:p>
            <a:pPr indent="0" lvl="0" marL="0" rtl="0" algn="l">
              <a:spcBef>
                <a:spcPts val="0"/>
              </a:spcBef>
              <a:spcAft>
                <a:spcPts val="0"/>
              </a:spcAft>
              <a:buNone/>
            </a:pPr>
            <a:r>
              <a:rPr lang="en" sz="1200">
                <a:solidFill>
                  <a:srgbClr val="FFFFFF"/>
                </a:solidFill>
              </a:rPr>
              <a:t>             inputs = inception_block(inputs, branch1, branch2, branch3, branch4)</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if </a:t>
            </a:r>
            <a:r>
              <a:rPr lang="en" sz="1200">
                <a:solidFill>
                  <a:srgbClr val="FFFFFF"/>
                </a:solidFill>
              </a:rPr>
              <a:t>auxiliary_classifier </a:t>
            </a:r>
            <a:r>
              <a:rPr b="1" lang="en" sz="1200">
                <a:solidFill>
                  <a:srgbClr val="6FA8DC"/>
                </a:solidFill>
              </a:rPr>
              <a:t>is not None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aux = auxiliary(inputs, n_classes=auxiliary_classifier)</a:t>
            </a:r>
            <a:endParaRPr sz="1200">
              <a:solidFill>
                <a:srgbClr val="FFFFFF"/>
              </a:solidFill>
            </a:endParaRPr>
          </a:p>
          <a:p>
            <a:pPr indent="0" lvl="0" marL="0" rtl="0" algn="l">
              <a:spcBef>
                <a:spcPts val="0"/>
              </a:spcBef>
              <a:spcAft>
                <a:spcPts val="0"/>
              </a:spcAft>
              <a:buNone/>
            </a:pPr>
            <a:r>
              <a:rPr b="1" lang="en" sz="1200">
                <a:solidFill>
                  <a:srgbClr val="6FA8DC"/>
                </a:solidFill>
              </a:rPr>
              <a:t>       </a:t>
            </a:r>
            <a:endParaRPr b="1" sz="1200">
              <a:solidFill>
                <a:srgbClr val="6FA8DC"/>
              </a:solidFill>
            </a:endParaRPr>
          </a:p>
          <a:p>
            <a:pPr indent="0" lvl="0" marL="0" rtl="0" algn="l">
              <a:spcBef>
                <a:spcPts val="0"/>
              </a:spcBef>
              <a:spcAft>
                <a:spcPts val="0"/>
              </a:spcAft>
              <a:buNone/>
            </a:pPr>
            <a:r>
              <a:rPr b="1" lang="en" sz="1200">
                <a:solidFill>
                  <a:srgbClr val="6FA8DC"/>
                </a:solidFill>
              </a:rPr>
              <a:t>       </a:t>
            </a:r>
            <a:r>
              <a:rPr b="1" lang="en" sz="1200">
                <a:solidFill>
                  <a:srgbClr val="6FA8DC"/>
                </a:solidFill>
              </a:rPr>
              <a:t>if </a:t>
            </a:r>
            <a:r>
              <a:rPr lang="en" sz="1200">
                <a:solidFill>
                  <a:srgbClr val="FFFFFF"/>
                </a:solidFill>
              </a:rPr>
              <a:t>grid_reduction </a:t>
            </a:r>
            <a:r>
              <a:rPr b="1" lang="en" sz="1200">
                <a:solidFill>
                  <a:srgbClr val="6FA8DC"/>
                </a:solidFill>
              </a:rPr>
              <a:t>is not None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Inputs = grid_reduction(inputs)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 aux</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721" name="Google Shape;721;p50"/>
          <p:cNvSpPr txBox="1"/>
          <p:nvPr/>
        </p:nvSpPr>
        <p:spPr>
          <a:xfrm>
            <a:off x="6631800" y="11481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metaparameters consist of the style of inception block and grid reduction, and whether to include the auxiliary classifier.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three styles of inception block use four branches.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 reduction done at the end of each group, except the last 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51"/>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727" name="Google Shape;727;p51"/>
          <p:cNvSpPr/>
          <p:nvPr/>
        </p:nvSpPr>
        <p:spPr>
          <a:xfrm>
            <a:off x="2000175" y="23318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728" name="Google Shape;728;p51"/>
          <p:cNvSpPr/>
          <p:nvPr/>
        </p:nvSpPr>
        <p:spPr>
          <a:xfrm>
            <a:off x="2000175" y="28976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29" name="Google Shape;729;p51"/>
          <p:cNvSpPr/>
          <p:nvPr/>
        </p:nvSpPr>
        <p:spPr>
          <a:xfrm>
            <a:off x="2813750" y="23318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30" name="Google Shape;730;p51"/>
          <p:cNvSpPr/>
          <p:nvPr/>
        </p:nvSpPr>
        <p:spPr>
          <a:xfrm>
            <a:off x="3627325" y="23318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31" name="Google Shape;731;p51"/>
          <p:cNvSpPr/>
          <p:nvPr/>
        </p:nvSpPr>
        <p:spPr>
          <a:xfrm>
            <a:off x="4440900" y="233182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32" name="Google Shape;732;p51"/>
          <p:cNvSpPr/>
          <p:nvPr/>
        </p:nvSpPr>
        <p:spPr>
          <a:xfrm>
            <a:off x="3627325" y="28976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733" name="Google Shape;733;p51"/>
          <p:cNvSpPr/>
          <p:nvPr/>
        </p:nvSpPr>
        <p:spPr>
          <a:xfrm>
            <a:off x="4440900" y="2897675"/>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734" name="Google Shape;734;p51"/>
          <p:cNvCxnSpPr/>
          <p:nvPr/>
        </p:nvCxnSpPr>
        <p:spPr>
          <a:xfrm>
            <a:off x="2335425" y="2061463"/>
            <a:ext cx="2448000" cy="2100"/>
          </a:xfrm>
          <a:prstGeom prst="straightConnector1">
            <a:avLst/>
          </a:prstGeom>
          <a:noFill/>
          <a:ln cap="flat" cmpd="sng" w="9525">
            <a:solidFill>
              <a:srgbClr val="595959"/>
            </a:solidFill>
            <a:prstDash val="solid"/>
            <a:round/>
            <a:headEnd len="med" w="med" type="none"/>
            <a:tailEnd len="med" w="med" type="none"/>
          </a:ln>
        </p:spPr>
      </p:cxnSp>
      <p:cxnSp>
        <p:nvCxnSpPr>
          <p:cNvPr id="735" name="Google Shape;735;p51"/>
          <p:cNvCxnSpPr/>
          <p:nvPr/>
        </p:nvCxnSpPr>
        <p:spPr>
          <a:xfrm flipH="1">
            <a:off x="2335425" y="20800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36" name="Google Shape;736;p51"/>
          <p:cNvCxnSpPr/>
          <p:nvPr/>
        </p:nvCxnSpPr>
        <p:spPr>
          <a:xfrm flipH="1">
            <a:off x="3149000" y="20800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37" name="Google Shape;737;p51"/>
          <p:cNvCxnSpPr/>
          <p:nvPr/>
        </p:nvCxnSpPr>
        <p:spPr>
          <a:xfrm flipH="1">
            <a:off x="3962575" y="20800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38" name="Google Shape;738;p51"/>
          <p:cNvCxnSpPr/>
          <p:nvPr/>
        </p:nvCxnSpPr>
        <p:spPr>
          <a:xfrm flipH="1">
            <a:off x="4776150" y="208007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39" name="Google Shape;739;p51"/>
          <p:cNvCxnSpPr/>
          <p:nvPr/>
        </p:nvCxnSpPr>
        <p:spPr>
          <a:xfrm flipH="1">
            <a:off x="2335413" y="265792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40" name="Google Shape;740;p51"/>
          <p:cNvCxnSpPr/>
          <p:nvPr/>
        </p:nvCxnSpPr>
        <p:spPr>
          <a:xfrm flipH="1">
            <a:off x="3967975" y="2657925"/>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41" name="Google Shape;741;p51"/>
          <p:cNvCxnSpPr/>
          <p:nvPr/>
        </p:nvCxnSpPr>
        <p:spPr>
          <a:xfrm flipH="1">
            <a:off x="4776150" y="2657925"/>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742" name="Google Shape;742;p51"/>
          <p:cNvSpPr/>
          <p:nvPr/>
        </p:nvSpPr>
        <p:spPr>
          <a:xfrm>
            <a:off x="2001075" y="4033025"/>
            <a:ext cx="3116700" cy="326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743" name="Google Shape;743;p51"/>
          <p:cNvCxnSpPr/>
          <p:nvPr/>
        </p:nvCxnSpPr>
        <p:spPr>
          <a:xfrm>
            <a:off x="2340825" y="3223775"/>
            <a:ext cx="6900" cy="810900"/>
          </a:xfrm>
          <a:prstGeom prst="straightConnector1">
            <a:avLst/>
          </a:prstGeom>
          <a:noFill/>
          <a:ln cap="flat" cmpd="sng" w="9525">
            <a:solidFill>
              <a:srgbClr val="595959"/>
            </a:solidFill>
            <a:prstDash val="solid"/>
            <a:round/>
            <a:headEnd len="med" w="med" type="none"/>
            <a:tailEnd len="med" w="med" type="triangle"/>
          </a:ln>
        </p:spPr>
      </p:cxnSp>
      <p:cxnSp>
        <p:nvCxnSpPr>
          <p:cNvPr id="744" name="Google Shape;744;p51"/>
          <p:cNvCxnSpPr/>
          <p:nvPr/>
        </p:nvCxnSpPr>
        <p:spPr>
          <a:xfrm flipH="1">
            <a:off x="3965125" y="3709175"/>
            <a:ext cx="600" cy="306600"/>
          </a:xfrm>
          <a:prstGeom prst="straightConnector1">
            <a:avLst/>
          </a:prstGeom>
          <a:noFill/>
          <a:ln cap="flat" cmpd="sng" w="9525">
            <a:solidFill>
              <a:srgbClr val="595959"/>
            </a:solidFill>
            <a:prstDash val="solid"/>
            <a:round/>
            <a:headEnd len="med" w="med" type="none"/>
            <a:tailEnd len="med" w="med" type="triangle"/>
          </a:ln>
        </p:spPr>
      </p:cxnSp>
      <p:cxnSp>
        <p:nvCxnSpPr>
          <p:cNvPr id="745" name="Google Shape;745;p51"/>
          <p:cNvCxnSpPr/>
          <p:nvPr/>
        </p:nvCxnSpPr>
        <p:spPr>
          <a:xfrm flipH="1">
            <a:off x="3153200" y="2647325"/>
            <a:ext cx="1200" cy="1387200"/>
          </a:xfrm>
          <a:prstGeom prst="straightConnector1">
            <a:avLst/>
          </a:prstGeom>
          <a:noFill/>
          <a:ln cap="flat" cmpd="sng" w="9525">
            <a:solidFill>
              <a:srgbClr val="595959"/>
            </a:solidFill>
            <a:prstDash val="solid"/>
            <a:round/>
            <a:headEnd len="med" w="med" type="none"/>
            <a:tailEnd len="med" w="med" type="triangle"/>
          </a:ln>
        </p:spPr>
      </p:cxnSp>
      <p:sp>
        <p:nvSpPr>
          <p:cNvPr id="746" name="Google Shape;746;p51"/>
          <p:cNvSpPr txBox="1"/>
          <p:nvPr/>
        </p:nvSpPr>
        <p:spPr>
          <a:xfrm>
            <a:off x="2676075" y="1213413"/>
            <a:ext cx="3533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Inception v3 Block 35x35 (Group A)</a:t>
            </a:r>
            <a:endParaRPr b="1"/>
          </a:p>
        </p:txBody>
      </p:sp>
      <p:sp>
        <p:nvSpPr>
          <p:cNvPr id="747" name="Google Shape;747;p51"/>
          <p:cNvSpPr txBox="1"/>
          <p:nvPr/>
        </p:nvSpPr>
        <p:spPr>
          <a:xfrm>
            <a:off x="3319075" y="15292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748" name="Google Shape;748;p51"/>
          <p:cNvCxnSpPr/>
          <p:nvPr/>
        </p:nvCxnSpPr>
        <p:spPr>
          <a:xfrm>
            <a:off x="3559425" y="1810025"/>
            <a:ext cx="0" cy="245400"/>
          </a:xfrm>
          <a:prstGeom prst="straightConnector1">
            <a:avLst/>
          </a:prstGeom>
          <a:noFill/>
          <a:ln cap="flat" cmpd="sng" w="9525">
            <a:solidFill>
              <a:srgbClr val="595959"/>
            </a:solidFill>
            <a:prstDash val="solid"/>
            <a:round/>
            <a:headEnd len="med" w="med" type="none"/>
            <a:tailEnd len="med" w="med" type="none"/>
          </a:ln>
        </p:spPr>
      </p:cxnSp>
      <p:cxnSp>
        <p:nvCxnSpPr>
          <p:cNvPr id="749" name="Google Shape;749;p51"/>
          <p:cNvCxnSpPr/>
          <p:nvPr/>
        </p:nvCxnSpPr>
        <p:spPr>
          <a:xfrm flipH="1">
            <a:off x="3556725" y="4359113"/>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750" name="Google Shape;750;p51"/>
          <p:cNvCxnSpPr>
            <a:stCxn id="733" idx="2"/>
          </p:cNvCxnSpPr>
          <p:nvPr/>
        </p:nvCxnSpPr>
        <p:spPr>
          <a:xfrm flipH="1">
            <a:off x="4776150" y="3223775"/>
            <a:ext cx="2700" cy="803700"/>
          </a:xfrm>
          <a:prstGeom prst="straightConnector1">
            <a:avLst/>
          </a:prstGeom>
          <a:noFill/>
          <a:ln cap="flat" cmpd="sng" w="9525">
            <a:solidFill>
              <a:srgbClr val="595959"/>
            </a:solidFill>
            <a:prstDash val="solid"/>
            <a:round/>
            <a:headEnd len="med" w="med" type="none"/>
            <a:tailEnd len="med" w="med" type="triangle"/>
          </a:ln>
        </p:spPr>
      </p:cxnSp>
      <p:sp>
        <p:nvSpPr>
          <p:cNvPr id="751" name="Google Shape;751;p51"/>
          <p:cNvSpPr txBox="1"/>
          <p:nvPr/>
        </p:nvSpPr>
        <p:spPr>
          <a:xfrm>
            <a:off x="3253025" y="4552000"/>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752" name="Google Shape;752;p51"/>
          <p:cNvSpPr txBox="1"/>
          <p:nvPr/>
        </p:nvSpPr>
        <p:spPr>
          <a:xfrm>
            <a:off x="311700" y="3835400"/>
            <a:ext cx="12759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753" name="Google Shape;753;p51"/>
          <p:cNvCxnSpPr>
            <a:stCxn id="752" idx="3"/>
            <a:endCxn id="728" idx="1"/>
          </p:cNvCxnSpPr>
          <p:nvPr/>
        </p:nvCxnSpPr>
        <p:spPr>
          <a:xfrm flipH="1" rot="10800000">
            <a:off x="1587600" y="3060650"/>
            <a:ext cx="412500" cy="932100"/>
          </a:xfrm>
          <a:prstGeom prst="curvedConnector3">
            <a:avLst>
              <a:gd fmla="val 50009" name="adj1"/>
            </a:avLst>
          </a:prstGeom>
          <a:noFill/>
          <a:ln cap="flat" cmpd="sng" w="9525">
            <a:solidFill>
              <a:srgbClr val="595959"/>
            </a:solidFill>
            <a:prstDash val="solid"/>
            <a:round/>
            <a:headEnd len="med" w="med" type="none"/>
            <a:tailEnd len="med" w="med" type="triangle"/>
          </a:ln>
        </p:spPr>
      </p:cxnSp>
      <p:cxnSp>
        <p:nvCxnSpPr>
          <p:cNvPr id="754" name="Google Shape;754;p51"/>
          <p:cNvCxnSpPr>
            <a:endCxn id="731" idx="3"/>
          </p:cNvCxnSpPr>
          <p:nvPr/>
        </p:nvCxnSpPr>
        <p:spPr>
          <a:xfrm rot="5400000">
            <a:off x="5103150" y="1903425"/>
            <a:ext cx="605100" cy="577800"/>
          </a:xfrm>
          <a:prstGeom prst="curvedConnector2">
            <a:avLst/>
          </a:prstGeom>
          <a:noFill/>
          <a:ln cap="flat" cmpd="sng" w="9525">
            <a:solidFill>
              <a:srgbClr val="595959"/>
            </a:solidFill>
            <a:prstDash val="solid"/>
            <a:round/>
            <a:headEnd len="med" w="med" type="none"/>
            <a:tailEnd len="med" w="med" type="triangle"/>
          </a:ln>
        </p:spPr>
      </p:cxnSp>
      <p:cxnSp>
        <p:nvCxnSpPr>
          <p:cNvPr id="755" name="Google Shape;755;p51"/>
          <p:cNvCxnSpPr/>
          <p:nvPr/>
        </p:nvCxnSpPr>
        <p:spPr>
          <a:xfrm flipH="1">
            <a:off x="4334750" y="1820350"/>
            <a:ext cx="1298100" cy="50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756" name="Google Shape;756;p51"/>
          <p:cNvSpPr txBox="1"/>
          <p:nvPr/>
        </p:nvSpPr>
        <p:spPr>
          <a:xfrm>
            <a:off x="5752875" y="1685000"/>
            <a:ext cx="12759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757" name="Google Shape;757;p51"/>
          <p:cNvSpPr txBox="1"/>
          <p:nvPr/>
        </p:nvSpPr>
        <p:spPr>
          <a:xfrm>
            <a:off x="5584325" y="2567800"/>
            <a:ext cx="2058000" cy="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computational complexity on the 3x3 and the more expensive 5x5 filters.</a:t>
            </a:r>
            <a:endParaRPr b="1" sz="800">
              <a:solidFill>
                <a:srgbClr val="0097A7"/>
              </a:solidFill>
            </a:endParaRPr>
          </a:p>
        </p:txBody>
      </p:sp>
      <p:cxnSp>
        <p:nvCxnSpPr>
          <p:cNvPr id="758" name="Google Shape;758;p51"/>
          <p:cNvCxnSpPr/>
          <p:nvPr/>
        </p:nvCxnSpPr>
        <p:spPr>
          <a:xfrm rot="-5400000">
            <a:off x="6047713" y="2058775"/>
            <a:ext cx="680700" cy="4356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759" name="Google Shape;759;p51"/>
          <p:cNvCxnSpPr>
            <a:endCxn id="760" idx="3"/>
          </p:cNvCxnSpPr>
          <p:nvPr/>
        </p:nvCxnSpPr>
        <p:spPr>
          <a:xfrm rot="10800000">
            <a:off x="4303225" y="3579150"/>
            <a:ext cx="1120500" cy="3399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761" name="Google Shape;761;p51"/>
          <p:cNvSpPr txBox="1"/>
          <p:nvPr/>
        </p:nvSpPr>
        <p:spPr>
          <a:xfrm>
            <a:off x="5372650" y="3690200"/>
            <a:ext cx="22122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inception module is referred to as the traditional inception module --but differs from V1 by using two (double) 3x3 convolution layers, instead of one.</a:t>
            </a:r>
            <a:endParaRPr b="1" sz="800">
              <a:solidFill>
                <a:srgbClr val="0097A7"/>
              </a:solidFill>
            </a:endParaRPr>
          </a:p>
        </p:txBody>
      </p:sp>
      <p:sp>
        <p:nvSpPr>
          <p:cNvPr id="760" name="Google Shape;760;p51"/>
          <p:cNvSpPr/>
          <p:nvPr/>
        </p:nvSpPr>
        <p:spPr>
          <a:xfrm>
            <a:off x="3627325" y="34161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cxnSp>
        <p:nvCxnSpPr>
          <p:cNvPr id="762" name="Google Shape;762;p51"/>
          <p:cNvCxnSpPr>
            <a:endCxn id="760" idx="0"/>
          </p:cNvCxnSpPr>
          <p:nvPr/>
        </p:nvCxnSpPr>
        <p:spPr>
          <a:xfrm flipH="1">
            <a:off x="3965275" y="3227400"/>
            <a:ext cx="2700" cy="188700"/>
          </a:xfrm>
          <a:prstGeom prst="straightConnector1">
            <a:avLst/>
          </a:prstGeom>
          <a:noFill/>
          <a:ln cap="flat" cmpd="sng" w="9525">
            <a:solidFill>
              <a:srgbClr val="595959"/>
            </a:solidFill>
            <a:prstDash val="solid"/>
            <a:round/>
            <a:headEnd len="med" w="med" type="none"/>
            <a:tailEnd len="med" w="med" type="triangle"/>
          </a:ln>
        </p:spPr>
      </p:cxnSp>
      <p:sp>
        <p:nvSpPr>
          <p:cNvPr id="763" name="Google Shape;763;p51"/>
          <p:cNvSpPr txBox="1"/>
          <p:nvPr/>
        </p:nvSpPr>
        <p:spPr>
          <a:xfrm>
            <a:off x="7659350" y="1936225"/>
            <a:ext cx="1194900" cy="2525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The single 3x3 in inception V1 is replaced by a double 3x3.</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While adding computational complexity, the authors state that it increases representational power at small increase in computation.</a:t>
            </a:r>
            <a:endParaRPr b="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Parameters</a:t>
            </a:r>
            <a:endParaRPr>
              <a:solidFill>
                <a:srgbClr val="A61C00"/>
              </a:solidFill>
            </a:endParaRPr>
          </a:p>
        </p:txBody>
      </p:sp>
      <p:sp>
        <p:nvSpPr>
          <p:cNvPr id="99" name="Google Shape;9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Meta-Parameters</a:t>
            </a:r>
            <a:r>
              <a:rPr lang="en"/>
              <a:t>  - These are the parameters for configuring macro-architecture. </a:t>
            </a:r>
            <a:endParaRPr/>
          </a:p>
          <a:p>
            <a:pPr indent="0" lvl="0" marL="0" rtl="0" algn="l">
              <a:spcBef>
                <a:spcPts val="1600"/>
              </a:spcBef>
              <a:spcAft>
                <a:spcPts val="0"/>
              </a:spcAft>
              <a:buNone/>
            </a:pPr>
            <a:r>
              <a:rPr b="1" lang="en"/>
              <a:t>Hyper-parameters</a:t>
            </a:r>
            <a:r>
              <a:rPr lang="en"/>
              <a:t> - These are the parameters for training the model.</a:t>
            </a:r>
            <a:endParaRPr/>
          </a:p>
          <a:p>
            <a:pPr indent="0" lvl="0" marL="0" rtl="0" algn="l">
              <a:spcBef>
                <a:spcPts val="1600"/>
              </a:spcBef>
              <a:spcAft>
                <a:spcPts val="1600"/>
              </a:spcAft>
              <a:buNone/>
            </a:pPr>
            <a:r>
              <a:rPr b="1" lang="en"/>
              <a:t>Parameters </a:t>
            </a:r>
            <a:r>
              <a:rPr lang="en"/>
              <a:t>          - These are the parameters the model will learn during training.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52"/>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769" name="Google Shape;769;p52"/>
          <p:cNvSpPr/>
          <p:nvPr/>
        </p:nvSpPr>
        <p:spPr>
          <a:xfrm>
            <a:off x="1613382" y="2009666"/>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770" name="Google Shape;770;p52"/>
          <p:cNvSpPr/>
          <p:nvPr/>
        </p:nvSpPr>
        <p:spPr>
          <a:xfrm>
            <a:off x="1613382" y="2513294"/>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71" name="Google Shape;771;p52"/>
          <p:cNvSpPr/>
          <p:nvPr/>
        </p:nvSpPr>
        <p:spPr>
          <a:xfrm>
            <a:off x="2392345" y="2009666"/>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72" name="Google Shape;772;p52"/>
          <p:cNvSpPr/>
          <p:nvPr/>
        </p:nvSpPr>
        <p:spPr>
          <a:xfrm>
            <a:off x="3171308" y="2009666"/>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73" name="Google Shape;773;p52"/>
          <p:cNvSpPr/>
          <p:nvPr/>
        </p:nvSpPr>
        <p:spPr>
          <a:xfrm>
            <a:off x="3950271" y="2009666"/>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774" name="Google Shape;774;p52"/>
          <p:cNvSpPr/>
          <p:nvPr/>
        </p:nvSpPr>
        <p:spPr>
          <a:xfrm>
            <a:off x="3171308" y="2513294"/>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7</a:t>
            </a:r>
            <a:endParaRPr b="1" sz="800"/>
          </a:p>
        </p:txBody>
      </p:sp>
      <p:sp>
        <p:nvSpPr>
          <p:cNvPr id="775" name="Google Shape;775;p52"/>
          <p:cNvSpPr/>
          <p:nvPr/>
        </p:nvSpPr>
        <p:spPr>
          <a:xfrm>
            <a:off x="3950271" y="2513294"/>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1 x 7</a:t>
            </a:r>
            <a:endParaRPr b="1" sz="800"/>
          </a:p>
        </p:txBody>
      </p:sp>
      <p:cxnSp>
        <p:nvCxnSpPr>
          <p:cNvPr id="776" name="Google Shape;776;p52"/>
          <p:cNvCxnSpPr/>
          <p:nvPr/>
        </p:nvCxnSpPr>
        <p:spPr>
          <a:xfrm>
            <a:off x="1934369" y="1769034"/>
            <a:ext cx="2343900" cy="1800"/>
          </a:xfrm>
          <a:prstGeom prst="straightConnector1">
            <a:avLst/>
          </a:prstGeom>
          <a:noFill/>
          <a:ln cap="flat" cmpd="sng" w="9525">
            <a:solidFill>
              <a:srgbClr val="595959"/>
            </a:solidFill>
            <a:prstDash val="solid"/>
            <a:round/>
            <a:headEnd len="med" w="med" type="none"/>
            <a:tailEnd len="med" w="med" type="none"/>
          </a:ln>
        </p:spPr>
      </p:cxnSp>
      <p:cxnSp>
        <p:nvCxnSpPr>
          <p:cNvPr id="777" name="Google Shape;777;p52"/>
          <p:cNvCxnSpPr/>
          <p:nvPr/>
        </p:nvCxnSpPr>
        <p:spPr>
          <a:xfrm flipH="1">
            <a:off x="1934439" y="1785600"/>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78" name="Google Shape;778;p52"/>
          <p:cNvCxnSpPr/>
          <p:nvPr/>
        </p:nvCxnSpPr>
        <p:spPr>
          <a:xfrm flipH="1">
            <a:off x="2713403" y="1785600"/>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79" name="Google Shape;779;p52"/>
          <p:cNvCxnSpPr/>
          <p:nvPr/>
        </p:nvCxnSpPr>
        <p:spPr>
          <a:xfrm flipH="1">
            <a:off x="3492366" y="1785600"/>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80" name="Google Shape;780;p52"/>
          <p:cNvCxnSpPr/>
          <p:nvPr/>
        </p:nvCxnSpPr>
        <p:spPr>
          <a:xfrm flipH="1">
            <a:off x="4271329" y="1785600"/>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81" name="Google Shape;781;p52"/>
          <p:cNvCxnSpPr/>
          <p:nvPr/>
        </p:nvCxnSpPr>
        <p:spPr>
          <a:xfrm flipH="1">
            <a:off x="1934427" y="2299907"/>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82" name="Google Shape;782;p52"/>
          <p:cNvCxnSpPr/>
          <p:nvPr/>
        </p:nvCxnSpPr>
        <p:spPr>
          <a:xfrm flipH="1">
            <a:off x="3497536" y="2299907"/>
            <a:ext cx="5100" cy="210000"/>
          </a:xfrm>
          <a:prstGeom prst="straightConnector1">
            <a:avLst/>
          </a:prstGeom>
          <a:noFill/>
          <a:ln cap="flat" cmpd="sng" w="9525">
            <a:solidFill>
              <a:srgbClr val="595959"/>
            </a:solidFill>
            <a:prstDash val="solid"/>
            <a:round/>
            <a:headEnd len="med" w="med" type="none"/>
            <a:tailEnd len="med" w="med" type="triangle"/>
          </a:ln>
        </p:spPr>
      </p:cxnSp>
      <p:cxnSp>
        <p:nvCxnSpPr>
          <p:cNvPr id="783" name="Google Shape;783;p52"/>
          <p:cNvCxnSpPr/>
          <p:nvPr/>
        </p:nvCxnSpPr>
        <p:spPr>
          <a:xfrm flipH="1">
            <a:off x="4271329" y="2299907"/>
            <a:ext cx="5100" cy="210000"/>
          </a:xfrm>
          <a:prstGeom prst="straightConnector1">
            <a:avLst/>
          </a:prstGeom>
          <a:noFill/>
          <a:ln cap="flat" cmpd="sng" w="9525">
            <a:solidFill>
              <a:srgbClr val="595959"/>
            </a:solidFill>
            <a:prstDash val="solid"/>
            <a:round/>
            <a:headEnd len="med" w="med" type="none"/>
            <a:tailEnd len="med" w="med" type="triangle"/>
          </a:ln>
        </p:spPr>
      </p:cxnSp>
      <p:sp>
        <p:nvSpPr>
          <p:cNvPr id="784" name="Google Shape;784;p52"/>
          <p:cNvSpPr/>
          <p:nvPr/>
        </p:nvSpPr>
        <p:spPr>
          <a:xfrm>
            <a:off x="1614243" y="4470974"/>
            <a:ext cx="2984100" cy="290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785" name="Google Shape;785;p52"/>
          <p:cNvCxnSpPr/>
          <p:nvPr/>
        </p:nvCxnSpPr>
        <p:spPr>
          <a:xfrm>
            <a:off x="1939539" y="2803534"/>
            <a:ext cx="22200" cy="1666500"/>
          </a:xfrm>
          <a:prstGeom prst="straightConnector1">
            <a:avLst/>
          </a:prstGeom>
          <a:noFill/>
          <a:ln cap="flat" cmpd="sng" w="9525">
            <a:solidFill>
              <a:srgbClr val="595959"/>
            </a:solidFill>
            <a:prstDash val="solid"/>
            <a:round/>
            <a:headEnd len="med" w="med" type="none"/>
            <a:tailEnd len="med" w="med" type="triangle"/>
          </a:ln>
        </p:spPr>
      </p:cxnSp>
      <p:cxnSp>
        <p:nvCxnSpPr>
          <p:cNvPr id="786" name="Google Shape;786;p52"/>
          <p:cNvCxnSpPr/>
          <p:nvPr/>
        </p:nvCxnSpPr>
        <p:spPr>
          <a:xfrm>
            <a:off x="3495312" y="3235558"/>
            <a:ext cx="0" cy="1263900"/>
          </a:xfrm>
          <a:prstGeom prst="straightConnector1">
            <a:avLst/>
          </a:prstGeom>
          <a:noFill/>
          <a:ln cap="flat" cmpd="sng" w="9525">
            <a:solidFill>
              <a:srgbClr val="595959"/>
            </a:solidFill>
            <a:prstDash val="solid"/>
            <a:round/>
            <a:headEnd len="med" w="med" type="none"/>
            <a:tailEnd len="med" w="med" type="triangle"/>
          </a:ln>
        </p:spPr>
      </p:cxnSp>
      <p:cxnSp>
        <p:nvCxnSpPr>
          <p:cNvPr id="787" name="Google Shape;787;p52"/>
          <p:cNvCxnSpPr/>
          <p:nvPr/>
        </p:nvCxnSpPr>
        <p:spPr>
          <a:xfrm>
            <a:off x="2718503" y="2290473"/>
            <a:ext cx="2100" cy="2172000"/>
          </a:xfrm>
          <a:prstGeom prst="straightConnector1">
            <a:avLst/>
          </a:prstGeom>
          <a:noFill/>
          <a:ln cap="flat" cmpd="sng" w="9525">
            <a:solidFill>
              <a:srgbClr val="595959"/>
            </a:solidFill>
            <a:prstDash val="solid"/>
            <a:round/>
            <a:headEnd len="med" w="med" type="none"/>
            <a:tailEnd len="med" w="med" type="triangle"/>
          </a:ln>
        </p:spPr>
      </p:cxnSp>
      <p:sp>
        <p:nvSpPr>
          <p:cNvPr id="788" name="Google Shape;788;p52"/>
          <p:cNvSpPr txBox="1"/>
          <p:nvPr/>
        </p:nvSpPr>
        <p:spPr>
          <a:xfrm>
            <a:off x="2778342" y="1034475"/>
            <a:ext cx="33834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Inception v3 Block 17x17 (Group B)</a:t>
            </a:r>
            <a:endParaRPr b="1"/>
          </a:p>
        </p:txBody>
      </p:sp>
      <p:sp>
        <p:nvSpPr>
          <p:cNvPr id="789" name="Google Shape;789;p52"/>
          <p:cNvSpPr txBox="1"/>
          <p:nvPr/>
        </p:nvSpPr>
        <p:spPr>
          <a:xfrm>
            <a:off x="2876172" y="1295323"/>
            <a:ext cx="7290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790" name="Google Shape;790;p52"/>
          <p:cNvCxnSpPr/>
          <p:nvPr/>
        </p:nvCxnSpPr>
        <p:spPr>
          <a:xfrm>
            <a:off x="3106297" y="1545245"/>
            <a:ext cx="0" cy="218400"/>
          </a:xfrm>
          <a:prstGeom prst="straightConnector1">
            <a:avLst/>
          </a:prstGeom>
          <a:noFill/>
          <a:ln cap="flat" cmpd="sng" w="9525">
            <a:solidFill>
              <a:srgbClr val="595959"/>
            </a:solidFill>
            <a:prstDash val="solid"/>
            <a:round/>
            <a:headEnd len="med" w="med" type="none"/>
            <a:tailEnd len="med" w="med" type="none"/>
          </a:ln>
        </p:spPr>
      </p:cxnSp>
      <p:cxnSp>
        <p:nvCxnSpPr>
          <p:cNvPr id="791" name="Google Shape;791;p52"/>
          <p:cNvCxnSpPr/>
          <p:nvPr/>
        </p:nvCxnSpPr>
        <p:spPr>
          <a:xfrm flipH="1">
            <a:off x="3103782" y="4761203"/>
            <a:ext cx="5100" cy="210000"/>
          </a:xfrm>
          <a:prstGeom prst="straightConnector1">
            <a:avLst/>
          </a:prstGeom>
          <a:noFill/>
          <a:ln cap="flat" cmpd="sng" w="9525">
            <a:solidFill>
              <a:srgbClr val="595959"/>
            </a:solidFill>
            <a:prstDash val="solid"/>
            <a:round/>
            <a:headEnd len="med" w="med" type="none"/>
            <a:tailEnd len="med" w="med" type="triangle"/>
          </a:ln>
        </p:spPr>
      </p:cxnSp>
      <p:sp>
        <p:nvSpPr>
          <p:cNvPr id="792" name="Google Shape;792;p52"/>
          <p:cNvSpPr txBox="1"/>
          <p:nvPr/>
        </p:nvSpPr>
        <p:spPr>
          <a:xfrm>
            <a:off x="2773632" y="4885330"/>
            <a:ext cx="7290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793" name="Google Shape;793;p52"/>
          <p:cNvSpPr txBox="1"/>
          <p:nvPr/>
        </p:nvSpPr>
        <p:spPr>
          <a:xfrm>
            <a:off x="391775" y="3412848"/>
            <a:ext cx="1221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794" name="Google Shape;794;p52"/>
          <p:cNvCxnSpPr>
            <a:endCxn id="770" idx="1"/>
          </p:cNvCxnSpPr>
          <p:nvPr/>
        </p:nvCxnSpPr>
        <p:spPr>
          <a:xfrm rot="-5400000">
            <a:off x="987732" y="2787194"/>
            <a:ext cx="754500" cy="496800"/>
          </a:xfrm>
          <a:prstGeom prst="curvedConnector2">
            <a:avLst/>
          </a:prstGeom>
          <a:noFill/>
          <a:ln cap="flat" cmpd="sng" w="9525">
            <a:solidFill>
              <a:srgbClr val="595959"/>
            </a:solidFill>
            <a:prstDash val="solid"/>
            <a:round/>
            <a:headEnd len="med" w="med" type="none"/>
            <a:tailEnd len="med" w="med" type="triangle"/>
          </a:ln>
        </p:spPr>
      </p:cxnSp>
      <p:cxnSp>
        <p:nvCxnSpPr>
          <p:cNvPr id="795" name="Google Shape;795;p52"/>
          <p:cNvCxnSpPr>
            <a:endCxn id="773" idx="3"/>
          </p:cNvCxnSpPr>
          <p:nvPr/>
        </p:nvCxnSpPr>
        <p:spPr>
          <a:xfrm flipH="1">
            <a:off x="4597371" y="1616216"/>
            <a:ext cx="553200" cy="538500"/>
          </a:xfrm>
          <a:prstGeom prst="curvedConnector2">
            <a:avLst/>
          </a:prstGeom>
          <a:noFill/>
          <a:ln cap="flat" cmpd="sng" w="9525">
            <a:solidFill>
              <a:srgbClr val="595959"/>
            </a:solidFill>
            <a:prstDash val="solid"/>
            <a:round/>
            <a:headEnd len="med" w="med" type="none"/>
            <a:tailEnd len="med" w="med" type="triangle"/>
          </a:ln>
        </p:spPr>
      </p:cxnSp>
      <p:cxnSp>
        <p:nvCxnSpPr>
          <p:cNvPr id="796" name="Google Shape;796;p52"/>
          <p:cNvCxnSpPr/>
          <p:nvPr/>
        </p:nvCxnSpPr>
        <p:spPr>
          <a:xfrm flipH="1">
            <a:off x="3848612" y="1554435"/>
            <a:ext cx="1242900" cy="4521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797" name="Google Shape;797;p52"/>
          <p:cNvSpPr txBox="1"/>
          <p:nvPr/>
        </p:nvSpPr>
        <p:spPr>
          <a:xfrm>
            <a:off x="5206431" y="1433968"/>
            <a:ext cx="1221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798" name="Google Shape;798;p52"/>
          <p:cNvSpPr txBox="1"/>
          <p:nvPr/>
        </p:nvSpPr>
        <p:spPr>
          <a:xfrm>
            <a:off x="5045050" y="2219700"/>
            <a:ext cx="2202900" cy="5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computational complexity on the 7x7 filters</a:t>
            </a:r>
            <a:endParaRPr b="1" sz="800">
              <a:solidFill>
                <a:srgbClr val="0097A7"/>
              </a:solidFill>
            </a:endParaRPr>
          </a:p>
        </p:txBody>
      </p:sp>
      <p:cxnSp>
        <p:nvCxnSpPr>
          <p:cNvPr id="799" name="Google Shape;799;p52"/>
          <p:cNvCxnSpPr/>
          <p:nvPr/>
        </p:nvCxnSpPr>
        <p:spPr>
          <a:xfrm rot="-5400000">
            <a:off x="5511712" y="1752066"/>
            <a:ext cx="605700" cy="4170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800" name="Google Shape;800;p52"/>
          <p:cNvSpPr txBox="1"/>
          <p:nvPr/>
        </p:nvSpPr>
        <p:spPr>
          <a:xfrm>
            <a:off x="5091500" y="4346825"/>
            <a:ext cx="21081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inception module is referred as factorization of n x n into 1 x n and n x 1 (where n = 7), which is depicted in figure 6</a:t>
            </a:r>
            <a:endParaRPr b="1" sz="800">
              <a:solidFill>
                <a:srgbClr val="0097A7"/>
              </a:solidFill>
            </a:endParaRPr>
          </a:p>
        </p:txBody>
      </p:sp>
      <p:sp>
        <p:nvSpPr>
          <p:cNvPr id="801" name="Google Shape;801;p52"/>
          <p:cNvSpPr/>
          <p:nvPr/>
        </p:nvSpPr>
        <p:spPr>
          <a:xfrm>
            <a:off x="3171308" y="2974711"/>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7 x 1</a:t>
            </a:r>
            <a:endParaRPr b="1" sz="800"/>
          </a:p>
        </p:txBody>
      </p:sp>
      <p:cxnSp>
        <p:nvCxnSpPr>
          <p:cNvPr id="802" name="Google Shape;802;p52"/>
          <p:cNvCxnSpPr>
            <a:endCxn id="801" idx="0"/>
          </p:cNvCxnSpPr>
          <p:nvPr/>
        </p:nvCxnSpPr>
        <p:spPr>
          <a:xfrm flipH="1">
            <a:off x="3494858" y="2806711"/>
            <a:ext cx="2700" cy="168000"/>
          </a:xfrm>
          <a:prstGeom prst="straightConnector1">
            <a:avLst/>
          </a:prstGeom>
          <a:noFill/>
          <a:ln cap="flat" cmpd="sng" w="9525">
            <a:solidFill>
              <a:srgbClr val="595959"/>
            </a:solidFill>
            <a:prstDash val="solid"/>
            <a:round/>
            <a:headEnd len="med" w="med" type="none"/>
            <a:tailEnd len="med" w="med" type="triangle"/>
          </a:ln>
        </p:spPr>
      </p:cxnSp>
      <p:cxnSp>
        <p:nvCxnSpPr>
          <p:cNvPr id="803" name="Google Shape;803;p52"/>
          <p:cNvCxnSpPr/>
          <p:nvPr/>
        </p:nvCxnSpPr>
        <p:spPr>
          <a:xfrm flipH="1">
            <a:off x="4273675" y="3239141"/>
            <a:ext cx="600" cy="273000"/>
          </a:xfrm>
          <a:prstGeom prst="straightConnector1">
            <a:avLst/>
          </a:prstGeom>
          <a:noFill/>
          <a:ln cap="flat" cmpd="sng" w="9525">
            <a:solidFill>
              <a:srgbClr val="595959"/>
            </a:solidFill>
            <a:prstDash val="solid"/>
            <a:round/>
            <a:headEnd len="med" w="med" type="none"/>
            <a:tailEnd len="med" w="med" type="triangle"/>
          </a:ln>
        </p:spPr>
      </p:cxnSp>
      <p:sp>
        <p:nvSpPr>
          <p:cNvPr id="804" name="Google Shape;804;p52"/>
          <p:cNvSpPr/>
          <p:nvPr/>
        </p:nvSpPr>
        <p:spPr>
          <a:xfrm>
            <a:off x="3950271" y="2978293"/>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7 x 1</a:t>
            </a:r>
            <a:endParaRPr b="1" sz="800"/>
          </a:p>
        </p:txBody>
      </p:sp>
      <p:cxnSp>
        <p:nvCxnSpPr>
          <p:cNvPr id="805" name="Google Shape;805;p52"/>
          <p:cNvCxnSpPr>
            <a:endCxn id="804" idx="0"/>
          </p:cNvCxnSpPr>
          <p:nvPr/>
        </p:nvCxnSpPr>
        <p:spPr>
          <a:xfrm flipH="1">
            <a:off x="4273821" y="2810293"/>
            <a:ext cx="2700" cy="168000"/>
          </a:xfrm>
          <a:prstGeom prst="straightConnector1">
            <a:avLst/>
          </a:prstGeom>
          <a:noFill/>
          <a:ln cap="flat" cmpd="sng" w="9525">
            <a:solidFill>
              <a:srgbClr val="595959"/>
            </a:solidFill>
            <a:prstDash val="solid"/>
            <a:round/>
            <a:headEnd len="med" w="med" type="none"/>
            <a:tailEnd len="med" w="med" type="triangle"/>
          </a:ln>
        </p:spPr>
      </p:cxnSp>
      <p:sp>
        <p:nvSpPr>
          <p:cNvPr id="806" name="Google Shape;806;p52"/>
          <p:cNvSpPr/>
          <p:nvPr/>
        </p:nvSpPr>
        <p:spPr>
          <a:xfrm>
            <a:off x="3950259" y="3488729"/>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1 x 7</a:t>
            </a:r>
            <a:endParaRPr b="1" sz="800"/>
          </a:p>
        </p:txBody>
      </p:sp>
      <p:cxnSp>
        <p:nvCxnSpPr>
          <p:cNvPr id="807" name="Google Shape;807;p52"/>
          <p:cNvCxnSpPr/>
          <p:nvPr/>
        </p:nvCxnSpPr>
        <p:spPr>
          <a:xfrm flipH="1">
            <a:off x="4273663" y="4214576"/>
            <a:ext cx="600" cy="273000"/>
          </a:xfrm>
          <a:prstGeom prst="straightConnector1">
            <a:avLst/>
          </a:prstGeom>
          <a:noFill/>
          <a:ln cap="flat" cmpd="sng" w="9525">
            <a:solidFill>
              <a:srgbClr val="595959"/>
            </a:solidFill>
            <a:prstDash val="solid"/>
            <a:round/>
            <a:headEnd len="med" w="med" type="none"/>
            <a:tailEnd len="med" w="med" type="triangle"/>
          </a:ln>
        </p:spPr>
      </p:cxnSp>
      <p:sp>
        <p:nvSpPr>
          <p:cNvPr id="808" name="Google Shape;808;p52"/>
          <p:cNvSpPr/>
          <p:nvPr/>
        </p:nvSpPr>
        <p:spPr>
          <a:xfrm>
            <a:off x="3950259" y="3953729"/>
            <a:ext cx="647100" cy="290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7 x 1</a:t>
            </a:r>
            <a:endParaRPr b="1" sz="800"/>
          </a:p>
        </p:txBody>
      </p:sp>
      <p:cxnSp>
        <p:nvCxnSpPr>
          <p:cNvPr id="809" name="Google Shape;809;p52"/>
          <p:cNvCxnSpPr>
            <a:endCxn id="808" idx="0"/>
          </p:cNvCxnSpPr>
          <p:nvPr/>
        </p:nvCxnSpPr>
        <p:spPr>
          <a:xfrm flipH="1">
            <a:off x="4273809" y="3785729"/>
            <a:ext cx="2700" cy="168000"/>
          </a:xfrm>
          <a:prstGeom prst="straightConnector1">
            <a:avLst/>
          </a:prstGeom>
          <a:noFill/>
          <a:ln cap="flat" cmpd="sng" w="9525">
            <a:solidFill>
              <a:srgbClr val="595959"/>
            </a:solidFill>
            <a:prstDash val="solid"/>
            <a:round/>
            <a:headEnd len="med" w="med" type="none"/>
            <a:tailEnd len="med" w="med" type="triangle"/>
          </a:ln>
        </p:spPr>
      </p:cxnSp>
      <p:cxnSp>
        <p:nvCxnSpPr>
          <p:cNvPr id="810" name="Google Shape;810;p52"/>
          <p:cNvCxnSpPr>
            <a:endCxn id="801" idx="2"/>
          </p:cNvCxnSpPr>
          <p:nvPr/>
        </p:nvCxnSpPr>
        <p:spPr>
          <a:xfrm rot="10800000">
            <a:off x="3494858" y="3264811"/>
            <a:ext cx="1550100" cy="1350000"/>
          </a:xfrm>
          <a:prstGeom prst="curvedConnector2">
            <a:avLst/>
          </a:prstGeom>
          <a:noFill/>
          <a:ln cap="flat" cmpd="sng" w="9525">
            <a:solidFill>
              <a:srgbClr val="0097A7"/>
            </a:solidFill>
            <a:prstDash val="solid"/>
            <a:round/>
            <a:headEnd len="med" w="med" type="none"/>
            <a:tailEnd len="med" w="med" type="triangle"/>
          </a:ln>
        </p:spPr>
      </p:cxnSp>
      <p:cxnSp>
        <p:nvCxnSpPr>
          <p:cNvPr id="811" name="Google Shape;811;p52"/>
          <p:cNvCxnSpPr>
            <a:endCxn id="806" idx="3"/>
          </p:cNvCxnSpPr>
          <p:nvPr/>
        </p:nvCxnSpPr>
        <p:spPr>
          <a:xfrm flipH="1" rot="5400000">
            <a:off x="4432359" y="3798779"/>
            <a:ext cx="891900" cy="561900"/>
          </a:xfrm>
          <a:prstGeom prst="curvedConnector2">
            <a:avLst/>
          </a:prstGeom>
          <a:noFill/>
          <a:ln cap="flat" cmpd="sng" w="9525">
            <a:solidFill>
              <a:srgbClr val="0097A7"/>
            </a:solidFill>
            <a:prstDash val="solid"/>
            <a:round/>
            <a:headEnd len="med" w="med" type="none"/>
            <a:tailEnd len="med" w="med" type="triangle"/>
          </a:ln>
        </p:spPr>
      </p:cxnSp>
      <p:sp>
        <p:nvSpPr>
          <p:cNvPr id="812" name="Google Shape;812;p52"/>
          <p:cNvSpPr txBox="1"/>
          <p:nvPr/>
        </p:nvSpPr>
        <p:spPr>
          <a:xfrm>
            <a:off x="7199600" y="1772750"/>
            <a:ext cx="1632900" cy="304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Factorizes the 5x5 convolution into a spatially separable convolution of 1x7, 7x1. Lowers computational complexity from 25 matmul ops to 14 per stride.</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Factorizes the double 3x3 convolution into two 1x7, 7x1. Increase computational complexity from 18 matmul ops to 14.</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Authors state it increases representational power.</a:t>
            </a:r>
            <a:endParaRPr b="1" sz="1000"/>
          </a:p>
          <a:p>
            <a:pPr indent="0" lvl="0" marL="0" rtl="0" algn="l">
              <a:spcBef>
                <a:spcPts val="0"/>
              </a:spcBef>
              <a:spcAft>
                <a:spcPts val="0"/>
              </a:spcAft>
              <a:buNone/>
            </a:pPr>
            <a:r>
              <a:t/>
            </a:r>
            <a:endParaRPr b="1"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53"/>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sp>
        <p:nvSpPr>
          <p:cNvPr id="818" name="Google Shape;818;p53"/>
          <p:cNvSpPr/>
          <p:nvPr/>
        </p:nvSpPr>
        <p:spPr>
          <a:xfrm>
            <a:off x="2082970" y="2033926"/>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819" name="Google Shape;819;p53"/>
          <p:cNvSpPr/>
          <p:nvPr/>
        </p:nvSpPr>
        <p:spPr>
          <a:xfrm>
            <a:off x="2082970" y="2547317"/>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20" name="Google Shape;820;p53"/>
          <p:cNvSpPr/>
          <p:nvPr/>
        </p:nvSpPr>
        <p:spPr>
          <a:xfrm>
            <a:off x="2848997" y="2033926"/>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21" name="Google Shape;821;p53"/>
          <p:cNvSpPr/>
          <p:nvPr/>
        </p:nvSpPr>
        <p:spPr>
          <a:xfrm>
            <a:off x="3615024" y="2033926"/>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22" name="Google Shape;822;p53"/>
          <p:cNvSpPr/>
          <p:nvPr/>
        </p:nvSpPr>
        <p:spPr>
          <a:xfrm>
            <a:off x="5017378" y="2046004"/>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23" name="Google Shape;823;p53"/>
          <p:cNvSpPr/>
          <p:nvPr/>
        </p:nvSpPr>
        <p:spPr>
          <a:xfrm>
            <a:off x="3265894" y="2537235"/>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3</a:t>
            </a:r>
            <a:endParaRPr b="1" sz="800"/>
          </a:p>
        </p:txBody>
      </p:sp>
      <p:sp>
        <p:nvSpPr>
          <p:cNvPr id="824" name="Google Shape;824;p53"/>
          <p:cNvSpPr/>
          <p:nvPr/>
        </p:nvSpPr>
        <p:spPr>
          <a:xfrm>
            <a:off x="5017378" y="2559395"/>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3 x 3</a:t>
            </a:r>
            <a:endParaRPr b="1" sz="800"/>
          </a:p>
        </p:txBody>
      </p:sp>
      <p:cxnSp>
        <p:nvCxnSpPr>
          <p:cNvPr id="825" name="Google Shape;825;p53"/>
          <p:cNvCxnSpPr/>
          <p:nvPr/>
        </p:nvCxnSpPr>
        <p:spPr>
          <a:xfrm>
            <a:off x="2398626" y="1788628"/>
            <a:ext cx="2965500" cy="1200"/>
          </a:xfrm>
          <a:prstGeom prst="straightConnector1">
            <a:avLst/>
          </a:prstGeom>
          <a:noFill/>
          <a:ln cap="flat" cmpd="sng" w="9525">
            <a:solidFill>
              <a:srgbClr val="595959"/>
            </a:solidFill>
            <a:prstDash val="solid"/>
            <a:round/>
            <a:headEnd len="med" w="med" type="none"/>
            <a:tailEnd len="med" w="med" type="none"/>
          </a:ln>
        </p:spPr>
      </p:cxnSp>
      <p:cxnSp>
        <p:nvCxnSpPr>
          <p:cNvPr id="826" name="Google Shape;826;p53"/>
          <p:cNvCxnSpPr/>
          <p:nvPr/>
        </p:nvCxnSpPr>
        <p:spPr>
          <a:xfrm flipH="1">
            <a:off x="2398611" y="1805515"/>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27" name="Google Shape;827;p53"/>
          <p:cNvCxnSpPr/>
          <p:nvPr/>
        </p:nvCxnSpPr>
        <p:spPr>
          <a:xfrm flipH="1">
            <a:off x="3164638" y="1805515"/>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28" name="Google Shape;828;p53"/>
          <p:cNvCxnSpPr/>
          <p:nvPr/>
        </p:nvCxnSpPr>
        <p:spPr>
          <a:xfrm flipH="1">
            <a:off x="3930665" y="1805515"/>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29" name="Google Shape;829;p53"/>
          <p:cNvCxnSpPr/>
          <p:nvPr/>
        </p:nvCxnSpPr>
        <p:spPr>
          <a:xfrm flipH="1">
            <a:off x="5333019" y="181759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30" name="Google Shape;830;p53"/>
          <p:cNvCxnSpPr/>
          <p:nvPr/>
        </p:nvCxnSpPr>
        <p:spPr>
          <a:xfrm flipH="1">
            <a:off x="2398599" y="2329794"/>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31" name="Google Shape;831;p53"/>
          <p:cNvCxnSpPr/>
          <p:nvPr/>
        </p:nvCxnSpPr>
        <p:spPr>
          <a:xfrm flipH="1">
            <a:off x="3705480" y="2329794"/>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32" name="Google Shape;832;p53"/>
          <p:cNvCxnSpPr/>
          <p:nvPr/>
        </p:nvCxnSpPr>
        <p:spPr>
          <a:xfrm flipH="1">
            <a:off x="5333019" y="2341872"/>
            <a:ext cx="5100" cy="214500"/>
          </a:xfrm>
          <a:prstGeom prst="straightConnector1">
            <a:avLst/>
          </a:prstGeom>
          <a:noFill/>
          <a:ln cap="flat" cmpd="sng" w="9525">
            <a:solidFill>
              <a:srgbClr val="595959"/>
            </a:solidFill>
            <a:prstDash val="solid"/>
            <a:round/>
            <a:headEnd len="med" w="med" type="none"/>
            <a:tailEnd len="med" w="med" type="triangle"/>
          </a:ln>
        </p:spPr>
      </p:cxnSp>
      <p:sp>
        <p:nvSpPr>
          <p:cNvPr id="833" name="Google Shape;833;p53"/>
          <p:cNvSpPr/>
          <p:nvPr/>
        </p:nvSpPr>
        <p:spPr>
          <a:xfrm>
            <a:off x="2113052" y="4357275"/>
            <a:ext cx="3886200" cy="2958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834" name="Google Shape;834;p53"/>
          <p:cNvCxnSpPr/>
          <p:nvPr/>
        </p:nvCxnSpPr>
        <p:spPr>
          <a:xfrm>
            <a:off x="2403711" y="2843185"/>
            <a:ext cx="21900" cy="1523100"/>
          </a:xfrm>
          <a:prstGeom prst="straightConnector1">
            <a:avLst/>
          </a:prstGeom>
          <a:noFill/>
          <a:ln cap="flat" cmpd="sng" w="9525">
            <a:solidFill>
              <a:srgbClr val="595959"/>
            </a:solidFill>
            <a:prstDash val="solid"/>
            <a:round/>
            <a:headEnd len="med" w="med" type="none"/>
            <a:tailEnd len="med" w="med" type="triangle"/>
          </a:ln>
        </p:spPr>
      </p:cxnSp>
      <p:cxnSp>
        <p:nvCxnSpPr>
          <p:cNvPr id="835" name="Google Shape;835;p53"/>
          <p:cNvCxnSpPr/>
          <p:nvPr/>
        </p:nvCxnSpPr>
        <p:spPr>
          <a:xfrm>
            <a:off x="3934164" y="3236950"/>
            <a:ext cx="7800" cy="1120200"/>
          </a:xfrm>
          <a:prstGeom prst="straightConnector1">
            <a:avLst/>
          </a:prstGeom>
          <a:noFill/>
          <a:ln cap="flat" cmpd="sng" w="9525">
            <a:solidFill>
              <a:srgbClr val="595959"/>
            </a:solidFill>
            <a:prstDash val="solid"/>
            <a:round/>
            <a:headEnd len="med" w="med" type="none"/>
            <a:tailEnd len="med" w="med" type="triangle"/>
          </a:ln>
        </p:spPr>
      </p:cxnSp>
      <p:cxnSp>
        <p:nvCxnSpPr>
          <p:cNvPr id="836" name="Google Shape;836;p53"/>
          <p:cNvCxnSpPr/>
          <p:nvPr/>
        </p:nvCxnSpPr>
        <p:spPr>
          <a:xfrm>
            <a:off x="3169738" y="2320176"/>
            <a:ext cx="9900" cy="2046300"/>
          </a:xfrm>
          <a:prstGeom prst="straightConnector1">
            <a:avLst/>
          </a:prstGeom>
          <a:noFill/>
          <a:ln cap="flat" cmpd="sng" w="9525">
            <a:solidFill>
              <a:srgbClr val="595959"/>
            </a:solidFill>
            <a:prstDash val="solid"/>
            <a:round/>
            <a:headEnd len="med" w="med" type="none"/>
            <a:tailEnd len="med" w="med" type="triangle"/>
          </a:ln>
        </p:spPr>
      </p:cxnSp>
      <p:sp>
        <p:nvSpPr>
          <p:cNvPr id="837" name="Google Shape;837;p53"/>
          <p:cNvSpPr txBox="1"/>
          <p:nvPr/>
        </p:nvSpPr>
        <p:spPr>
          <a:xfrm>
            <a:off x="2597854" y="1029825"/>
            <a:ext cx="33270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Inception v3 Block 8x8 (Group C)</a:t>
            </a:r>
            <a:endParaRPr b="1"/>
          </a:p>
        </p:txBody>
      </p:sp>
      <p:sp>
        <p:nvSpPr>
          <p:cNvPr id="838" name="Google Shape;838;p53"/>
          <p:cNvSpPr txBox="1"/>
          <p:nvPr/>
        </p:nvSpPr>
        <p:spPr>
          <a:xfrm>
            <a:off x="3697639" y="1303583"/>
            <a:ext cx="7170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839" name="Google Shape;839;p53"/>
          <p:cNvCxnSpPr/>
          <p:nvPr/>
        </p:nvCxnSpPr>
        <p:spPr>
          <a:xfrm>
            <a:off x="3927079" y="1555725"/>
            <a:ext cx="0" cy="222600"/>
          </a:xfrm>
          <a:prstGeom prst="straightConnector1">
            <a:avLst/>
          </a:prstGeom>
          <a:noFill/>
          <a:ln cap="flat" cmpd="sng" w="9525">
            <a:solidFill>
              <a:srgbClr val="595959"/>
            </a:solidFill>
            <a:prstDash val="solid"/>
            <a:round/>
            <a:headEnd len="med" w="med" type="none"/>
            <a:tailEnd len="med" w="med" type="none"/>
          </a:ln>
        </p:spPr>
      </p:cxnSp>
      <p:cxnSp>
        <p:nvCxnSpPr>
          <p:cNvPr id="840" name="Google Shape;840;p53"/>
          <p:cNvCxnSpPr/>
          <p:nvPr/>
        </p:nvCxnSpPr>
        <p:spPr>
          <a:xfrm flipH="1">
            <a:off x="3943187" y="4653131"/>
            <a:ext cx="5100" cy="214500"/>
          </a:xfrm>
          <a:prstGeom prst="straightConnector1">
            <a:avLst/>
          </a:prstGeom>
          <a:noFill/>
          <a:ln cap="flat" cmpd="sng" w="9525">
            <a:solidFill>
              <a:srgbClr val="595959"/>
            </a:solidFill>
            <a:prstDash val="solid"/>
            <a:round/>
            <a:headEnd len="med" w="med" type="none"/>
            <a:tailEnd len="med" w="med" type="triangle"/>
          </a:ln>
        </p:spPr>
      </p:cxnSp>
      <p:sp>
        <p:nvSpPr>
          <p:cNvPr id="841" name="Google Shape;841;p53"/>
          <p:cNvSpPr txBox="1"/>
          <p:nvPr/>
        </p:nvSpPr>
        <p:spPr>
          <a:xfrm>
            <a:off x="3587295" y="4835622"/>
            <a:ext cx="7170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842" name="Google Shape;842;p53"/>
          <p:cNvSpPr txBox="1"/>
          <p:nvPr/>
        </p:nvSpPr>
        <p:spPr>
          <a:xfrm>
            <a:off x="563648" y="3103000"/>
            <a:ext cx="13683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843" name="Google Shape;843;p53"/>
          <p:cNvCxnSpPr>
            <a:endCxn id="819" idx="1"/>
          </p:cNvCxnSpPr>
          <p:nvPr/>
        </p:nvCxnSpPr>
        <p:spPr>
          <a:xfrm rot="-5400000">
            <a:off x="1583020" y="2758067"/>
            <a:ext cx="562800" cy="437100"/>
          </a:xfrm>
          <a:prstGeom prst="curvedConnector2">
            <a:avLst/>
          </a:prstGeom>
          <a:noFill/>
          <a:ln cap="flat" cmpd="sng" w="9525">
            <a:solidFill>
              <a:srgbClr val="595959"/>
            </a:solidFill>
            <a:prstDash val="solid"/>
            <a:round/>
            <a:headEnd len="med" w="med" type="none"/>
            <a:tailEnd len="med" w="med" type="triangle"/>
          </a:ln>
        </p:spPr>
      </p:cxnSp>
      <p:cxnSp>
        <p:nvCxnSpPr>
          <p:cNvPr id="844" name="Google Shape;844;p53"/>
          <p:cNvCxnSpPr>
            <a:endCxn id="822" idx="3"/>
          </p:cNvCxnSpPr>
          <p:nvPr/>
        </p:nvCxnSpPr>
        <p:spPr>
          <a:xfrm rot="5400000">
            <a:off x="5651278" y="1647304"/>
            <a:ext cx="549000" cy="544200"/>
          </a:xfrm>
          <a:prstGeom prst="curvedConnector2">
            <a:avLst/>
          </a:prstGeom>
          <a:noFill/>
          <a:ln cap="flat" cmpd="sng" w="9525">
            <a:solidFill>
              <a:srgbClr val="595959"/>
            </a:solidFill>
            <a:prstDash val="solid"/>
            <a:round/>
            <a:headEnd len="med" w="med" type="none"/>
            <a:tailEnd len="med" w="med" type="triangle"/>
          </a:ln>
        </p:spPr>
      </p:cxnSp>
      <p:cxnSp>
        <p:nvCxnSpPr>
          <p:cNvPr id="845" name="Google Shape;845;p53"/>
          <p:cNvCxnSpPr/>
          <p:nvPr/>
        </p:nvCxnSpPr>
        <p:spPr>
          <a:xfrm flipH="1">
            <a:off x="4386723" y="1623376"/>
            <a:ext cx="1222200" cy="4608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846" name="Google Shape;846;p53"/>
          <p:cNvSpPr txBox="1"/>
          <p:nvPr/>
        </p:nvSpPr>
        <p:spPr>
          <a:xfrm>
            <a:off x="5616349" y="1447066"/>
            <a:ext cx="12015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847" name="Google Shape;847;p53"/>
          <p:cNvSpPr txBox="1"/>
          <p:nvPr/>
        </p:nvSpPr>
        <p:spPr>
          <a:xfrm>
            <a:off x="6219050" y="2678500"/>
            <a:ext cx="12015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a:t>
            </a:r>
            <a:endParaRPr b="1" sz="800">
              <a:solidFill>
                <a:srgbClr val="0097A7"/>
              </a:solidFill>
            </a:endParaRPr>
          </a:p>
          <a:p>
            <a:pPr indent="0" lvl="0" marL="0" rtl="0" algn="l">
              <a:spcBef>
                <a:spcPts val="0"/>
              </a:spcBef>
              <a:spcAft>
                <a:spcPts val="0"/>
              </a:spcAft>
              <a:buNone/>
            </a:pPr>
            <a:r>
              <a:rPr b="1" lang="en" sz="800">
                <a:solidFill>
                  <a:srgbClr val="0097A7"/>
                </a:solidFill>
              </a:rPr>
              <a:t>computational complexity on the 3x3 filters.</a:t>
            </a:r>
            <a:endParaRPr b="1" sz="800">
              <a:solidFill>
                <a:srgbClr val="0097A7"/>
              </a:solidFill>
            </a:endParaRPr>
          </a:p>
        </p:txBody>
      </p:sp>
      <p:cxnSp>
        <p:nvCxnSpPr>
          <p:cNvPr id="848" name="Google Shape;848;p53"/>
          <p:cNvCxnSpPr/>
          <p:nvPr/>
        </p:nvCxnSpPr>
        <p:spPr>
          <a:xfrm flipH="1" rot="5400000">
            <a:off x="6096450" y="2077750"/>
            <a:ext cx="941100" cy="2451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849" name="Google Shape;849;p53"/>
          <p:cNvSpPr/>
          <p:nvPr/>
        </p:nvSpPr>
        <p:spPr>
          <a:xfrm>
            <a:off x="3943191" y="2544005"/>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1</a:t>
            </a:r>
            <a:endParaRPr b="1" sz="800"/>
          </a:p>
        </p:txBody>
      </p:sp>
      <p:cxnSp>
        <p:nvCxnSpPr>
          <p:cNvPr id="850" name="Google Shape;850;p53"/>
          <p:cNvCxnSpPr/>
          <p:nvPr/>
        </p:nvCxnSpPr>
        <p:spPr>
          <a:xfrm flipH="1">
            <a:off x="4148352" y="2351296"/>
            <a:ext cx="2700" cy="171300"/>
          </a:xfrm>
          <a:prstGeom prst="straightConnector1">
            <a:avLst/>
          </a:prstGeom>
          <a:noFill/>
          <a:ln cap="flat" cmpd="sng" w="9525">
            <a:solidFill>
              <a:srgbClr val="595959"/>
            </a:solidFill>
            <a:prstDash val="solid"/>
            <a:round/>
            <a:headEnd len="med" w="med" type="none"/>
            <a:tailEnd len="med" w="med" type="triangle"/>
          </a:ln>
        </p:spPr>
      </p:cxnSp>
      <p:sp>
        <p:nvSpPr>
          <p:cNvPr id="851" name="Google Shape;851;p53"/>
          <p:cNvSpPr/>
          <p:nvPr/>
        </p:nvSpPr>
        <p:spPr>
          <a:xfrm>
            <a:off x="4696637" y="3072787"/>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1</a:t>
            </a:r>
            <a:endParaRPr b="1" sz="800"/>
          </a:p>
        </p:txBody>
      </p:sp>
      <p:cxnSp>
        <p:nvCxnSpPr>
          <p:cNvPr id="852" name="Google Shape;852;p53"/>
          <p:cNvCxnSpPr/>
          <p:nvPr/>
        </p:nvCxnSpPr>
        <p:spPr>
          <a:xfrm flipH="1">
            <a:off x="5138634" y="2878422"/>
            <a:ext cx="2700" cy="171300"/>
          </a:xfrm>
          <a:prstGeom prst="straightConnector1">
            <a:avLst/>
          </a:prstGeom>
          <a:noFill/>
          <a:ln cap="flat" cmpd="sng" w="9525">
            <a:solidFill>
              <a:srgbClr val="595959"/>
            </a:solidFill>
            <a:prstDash val="solid"/>
            <a:round/>
            <a:headEnd len="med" w="med" type="none"/>
            <a:tailEnd len="med" w="med" type="triangle"/>
          </a:ln>
        </p:spPr>
      </p:cxnSp>
      <p:sp>
        <p:nvSpPr>
          <p:cNvPr id="853" name="Google Shape;853;p53"/>
          <p:cNvSpPr/>
          <p:nvPr/>
        </p:nvSpPr>
        <p:spPr>
          <a:xfrm>
            <a:off x="5371745" y="3072787"/>
            <a:ext cx="636300" cy="295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1 x 3</a:t>
            </a:r>
            <a:endParaRPr b="1" sz="800"/>
          </a:p>
        </p:txBody>
      </p:sp>
      <p:sp>
        <p:nvSpPr>
          <p:cNvPr id="854" name="Google Shape;854;p53"/>
          <p:cNvSpPr/>
          <p:nvPr/>
        </p:nvSpPr>
        <p:spPr>
          <a:xfrm>
            <a:off x="3288727" y="3097908"/>
            <a:ext cx="1285200" cy="2958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855" name="Google Shape;855;p53"/>
          <p:cNvCxnSpPr/>
          <p:nvPr/>
        </p:nvCxnSpPr>
        <p:spPr>
          <a:xfrm flipH="1">
            <a:off x="3705480" y="2858405"/>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56" name="Google Shape;856;p53"/>
          <p:cNvCxnSpPr/>
          <p:nvPr/>
        </p:nvCxnSpPr>
        <p:spPr>
          <a:xfrm flipH="1">
            <a:off x="4148482" y="2861784"/>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857" name="Google Shape;857;p53"/>
          <p:cNvCxnSpPr/>
          <p:nvPr/>
        </p:nvCxnSpPr>
        <p:spPr>
          <a:xfrm flipH="1">
            <a:off x="5507559" y="2878422"/>
            <a:ext cx="2700" cy="171300"/>
          </a:xfrm>
          <a:prstGeom prst="straightConnector1">
            <a:avLst/>
          </a:prstGeom>
          <a:noFill/>
          <a:ln cap="flat" cmpd="sng" w="9525">
            <a:solidFill>
              <a:srgbClr val="595959"/>
            </a:solidFill>
            <a:prstDash val="solid"/>
            <a:round/>
            <a:headEnd len="med" w="med" type="none"/>
            <a:tailEnd len="med" w="med" type="triangle"/>
          </a:ln>
        </p:spPr>
      </p:cxnSp>
      <p:sp>
        <p:nvSpPr>
          <p:cNvPr id="858" name="Google Shape;858;p53"/>
          <p:cNvSpPr/>
          <p:nvPr/>
        </p:nvSpPr>
        <p:spPr>
          <a:xfrm>
            <a:off x="4722930" y="3586190"/>
            <a:ext cx="1285200" cy="2958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859" name="Google Shape;859;p53"/>
          <p:cNvCxnSpPr/>
          <p:nvPr/>
        </p:nvCxnSpPr>
        <p:spPr>
          <a:xfrm flipH="1">
            <a:off x="5126511" y="3391813"/>
            <a:ext cx="2700" cy="171300"/>
          </a:xfrm>
          <a:prstGeom prst="straightConnector1">
            <a:avLst/>
          </a:prstGeom>
          <a:noFill/>
          <a:ln cap="flat" cmpd="sng" w="9525">
            <a:solidFill>
              <a:srgbClr val="595959"/>
            </a:solidFill>
            <a:prstDash val="solid"/>
            <a:round/>
            <a:headEnd len="med" w="med" type="none"/>
            <a:tailEnd len="med" w="med" type="triangle"/>
          </a:ln>
        </p:spPr>
      </p:cxnSp>
      <p:cxnSp>
        <p:nvCxnSpPr>
          <p:cNvPr id="860" name="Google Shape;860;p53"/>
          <p:cNvCxnSpPr/>
          <p:nvPr/>
        </p:nvCxnSpPr>
        <p:spPr>
          <a:xfrm flipH="1">
            <a:off x="5507559" y="3391813"/>
            <a:ext cx="2700" cy="171300"/>
          </a:xfrm>
          <a:prstGeom prst="straightConnector1">
            <a:avLst/>
          </a:prstGeom>
          <a:noFill/>
          <a:ln cap="flat" cmpd="sng" w="9525">
            <a:solidFill>
              <a:srgbClr val="595959"/>
            </a:solidFill>
            <a:prstDash val="solid"/>
            <a:round/>
            <a:headEnd len="med" w="med" type="none"/>
            <a:tailEnd len="med" w="med" type="triangle"/>
          </a:ln>
        </p:spPr>
      </p:cxnSp>
      <p:cxnSp>
        <p:nvCxnSpPr>
          <p:cNvPr id="861" name="Google Shape;861;p53"/>
          <p:cNvCxnSpPr/>
          <p:nvPr/>
        </p:nvCxnSpPr>
        <p:spPr>
          <a:xfrm>
            <a:off x="5331623" y="3882057"/>
            <a:ext cx="1200" cy="462000"/>
          </a:xfrm>
          <a:prstGeom prst="straightConnector1">
            <a:avLst/>
          </a:prstGeom>
          <a:noFill/>
          <a:ln cap="flat" cmpd="sng" w="9525">
            <a:solidFill>
              <a:srgbClr val="595959"/>
            </a:solidFill>
            <a:prstDash val="solid"/>
            <a:round/>
            <a:headEnd len="med" w="med" type="none"/>
            <a:tailEnd len="med" w="med" type="triangle"/>
          </a:ln>
        </p:spPr>
      </p:cxnSp>
      <p:sp>
        <p:nvSpPr>
          <p:cNvPr id="862" name="Google Shape;862;p53"/>
          <p:cNvSpPr txBox="1"/>
          <p:nvPr/>
        </p:nvSpPr>
        <p:spPr>
          <a:xfrm>
            <a:off x="505909" y="3928556"/>
            <a:ext cx="12015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Split &amp; Merge</a:t>
            </a:r>
            <a:endParaRPr b="1" sz="1000"/>
          </a:p>
        </p:txBody>
      </p:sp>
      <p:cxnSp>
        <p:nvCxnSpPr>
          <p:cNvPr id="863" name="Google Shape;863;p53"/>
          <p:cNvCxnSpPr>
            <a:endCxn id="823" idx="1"/>
          </p:cNvCxnSpPr>
          <p:nvPr/>
        </p:nvCxnSpPr>
        <p:spPr>
          <a:xfrm flipH="1" rot="10800000">
            <a:off x="1411894" y="2685135"/>
            <a:ext cx="1854000" cy="13974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864" name="Google Shape;864;p53"/>
          <p:cNvCxnSpPr/>
          <p:nvPr/>
        </p:nvCxnSpPr>
        <p:spPr>
          <a:xfrm flipH="1" rot="10800000">
            <a:off x="1453892" y="3257057"/>
            <a:ext cx="3150600" cy="843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865" name="Google Shape;865;p53"/>
          <p:cNvSpPr txBox="1"/>
          <p:nvPr/>
        </p:nvSpPr>
        <p:spPr>
          <a:xfrm>
            <a:off x="7464250" y="1772750"/>
            <a:ext cx="1368300" cy="304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Factorizes the 3x3 convolution into parallel spatially separable convolution 1x3, 3x1.</a:t>
            </a:r>
            <a:endParaRPr b="1" sz="1000"/>
          </a:p>
          <a:p>
            <a:pPr indent="0" lvl="0" marL="0" rtl="0" algn="l">
              <a:spcBef>
                <a:spcPts val="0"/>
              </a:spcBef>
              <a:spcAft>
                <a:spcPts val="0"/>
              </a:spcAft>
              <a:buNone/>
            </a:pPr>
            <a:r>
              <a:t/>
            </a:r>
            <a:endParaRPr b="1"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5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871" name="Google Shape;871;p54"/>
          <p:cNvSpPr txBox="1"/>
          <p:nvPr/>
        </p:nvSpPr>
        <p:spPr>
          <a:xfrm>
            <a:off x="0" y="0"/>
            <a:ext cx="30417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2016 ILSVRC 1st Runner Up</a:t>
            </a:r>
            <a:endParaRPr/>
          </a:p>
        </p:txBody>
      </p:sp>
      <p:sp>
        <p:nvSpPr>
          <p:cNvPr id="872" name="Google Shape;872;p54"/>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4"/>
          <p:cNvSpPr/>
          <p:nvPr/>
        </p:nvSpPr>
        <p:spPr>
          <a:xfrm>
            <a:off x="610075" y="2348688"/>
            <a:ext cx="13632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874" name="Google Shape;874;p54"/>
          <p:cNvSpPr/>
          <p:nvPr/>
        </p:nvSpPr>
        <p:spPr>
          <a:xfrm>
            <a:off x="2212175" y="15768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 Next</a:t>
            </a:r>
            <a:endParaRPr b="1" sz="1000"/>
          </a:p>
          <a:p>
            <a:pPr indent="0" lvl="0" marL="0" rtl="0" algn="ctr">
              <a:spcBef>
                <a:spcPts val="0"/>
              </a:spcBef>
              <a:spcAft>
                <a:spcPts val="0"/>
              </a:spcAft>
              <a:buNone/>
            </a:pPr>
            <a:r>
              <a:rPr b="1" lang="en" sz="1000"/>
              <a:t>Group</a:t>
            </a:r>
            <a:endParaRPr b="1" sz="1000"/>
          </a:p>
        </p:txBody>
      </p:sp>
      <p:sp>
        <p:nvSpPr>
          <p:cNvPr id="875" name="Google Shape;875;p54"/>
          <p:cNvSpPr/>
          <p:nvPr/>
        </p:nvSpPr>
        <p:spPr>
          <a:xfrm rot="-5400000">
            <a:off x="1607613" y="26294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4"/>
          <p:cNvSpPr/>
          <p:nvPr/>
        </p:nvSpPr>
        <p:spPr>
          <a:xfrm rot="-5400000">
            <a:off x="2701850" y="26325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4"/>
          <p:cNvSpPr/>
          <p:nvPr/>
        </p:nvSpPr>
        <p:spPr>
          <a:xfrm>
            <a:off x="6650000" y="1576863"/>
            <a:ext cx="675000" cy="23784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Final</a:t>
            </a:r>
            <a:br>
              <a:rPr b="1" lang="en" sz="1000"/>
            </a:br>
            <a:r>
              <a:rPr b="1" lang="en" sz="1000"/>
              <a:t>Pooling</a:t>
            </a:r>
            <a:br>
              <a:rPr b="1" lang="en" sz="1000"/>
            </a:br>
            <a:r>
              <a:rPr b="1" lang="en" sz="1000"/>
              <a:t>Flatten</a:t>
            </a:r>
            <a:br>
              <a:rPr b="1" lang="en" sz="1000"/>
            </a:br>
            <a:r>
              <a:rPr b="1" lang="en" sz="1000"/>
              <a:t>Layer</a:t>
            </a:r>
            <a:endParaRPr b="1" sz="1000"/>
          </a:p>
        </p:txBody>
      </p:sp>
      <p:sp>
        <p:nvSpPr>
          <p:cNvPr id="878" name="Google Shape;878;p54"/>
          <p:cNvSpPr txBox="1"/>
          <p:nvPr/>
        </p:nvSpPr>
        <p:spPr>
          <a:xfrm>
            <a:off x="3593600" y="1148050"/>
            <a:ext cx="30564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ResNeXt Macro-Architecture</a:t>
            </a:r>
            <a:endParaRPr b="1" sz="1200"/>
          </a:p>
        </p:txBody>
      </p:sp>
      <p:sp>
        <p:nvSpPr>
          <p:cNvPr id="879" name="Google Shape;879;p54"/>
          <p:cNvSpPr/>
          <p:nvPr/>
        </p:nvSpPr>
        <p:spPr>
          <a:xfrm>
            <a:off x="3313350" y="1544038"/>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br>
              <a:rPr b="1" lang="en" sz="1000"/>
            </a:br>
            <a:r>
              <a:rPr b="1" lang="en" sz="1000"/>
              <a:t>Next</a:t>
            </a:r>
            <a:endParaRPr b="1" sz="1000"/>
          </a:p>
          <a:p>
            <a:pPr indent="0" lvl="0" marL="0" rtl="0" algn="ctr">
              <a:spcBef>
                <a:spcPts val="0"/>
              </a:spcBef>
              <a:spcAft>
                <a:spcPts val="0"/>
              </a:spcAft>
              <a:buNone/>
            </a:pPr>
            <a:r>
              <a:rPr b="1" lang="en" sz="1000"/>
              <a:t>Group</a:t>
            </a:r>
            <a:endParaRPr b="1" sz="1000"/>
          </a:p>
        </p:txBody>
      </p:sp>
      <p:sp>
        <p:nvSpPr>
          <p:cNvPr id="880" name="Google Shape;880;p54"/>
          <p:cNvSpPr/>
          <p:nvPr/>
        </p:nvSpPr>
        <p:spPr>
          <a:xfrm rot="-5400000">
            <a:off x="3803038" y="25988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4"/>
          <p:cNvSpPr/>
          <p:nvPr/>
        </p:nvSpPr>
        <p:spPr>
          <a:xfrm>
            <a:off x="4414538" y="15768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br>
              <a:rPr b="1" lang="en" sz="1000"/>
            </a:br>
            <a:r>
              <a:rPr b="1" lang="en" sz="1000"/>
              <a:t>Next</a:t>
            </a:r>
            <a:endParaRPr b="1" sz="1000"/>
          </a:p>
          <a:p>
            <a:pPr indent="0" lvl="0" marL="0" rtl="0" algn="ctr">
              <a:spcBef>
                <a:spcPts val="0"/>
              </a:spcBef>
              <a:spcAft>
                <a:spcPts val="0"/>
              </a:spcAft>
              <a:buNone/>
            </a:pPr>
            <a:r>
              <a:rPr b="1" lang="en" sz="1000"/>
              <a:t>Group</a:t>
            </a:r>
            <a:endParaRPr b="1" sz="1000"/>
          </a:p>
        </p:txBody>
      </p:sp>
      <p:sp>
        <p:nvSpPr>
          <p:cNvPr id="882" name="Google Shape;882;p54"/>
          <p:cNvSpPr/>
          <p:nvPr/>
        </p:nvSpPr>
        <p:spPr>
          <a:xfrm>
            <a:off x="7577800" y="1553613"/>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(Dense)</a:t>
            </a:r>
            <a:br>
              <a:rPr b="1" lang="en" sz="1000"/>
            </a:br>
            <a:r>
              <a:rPr b="1" lang="en" sz="1000"/>
              <a:t>Layer</a:t>
            </a:r>
            <a:endParaRPr b="1" sz="1000"/>
          </a:p>
        </p:txBody>
      </p:sp>
      <p:sp>
        <p:nvSpPr>
          <p:cNvPr id="883" name="Google Shape;883;p54"/>
          <p:cNvSpPr/>
          <p:nvPr/>
        </p:nvSpPr>
        <p:spPr>
          <a:xfrm rot="-5400000">
            <a:off x="4904238" y="26325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4"/>
          <p:cNvSpPr/>
          <p:nvPr/>
        </p:nvSpPr>
        <p:spPr>
          <a:xfrm rot="-5400000">
            <a:off x="6027463" y="268433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4"/>
          <p:cNvSpPr/>
          <p:nvPr/>
        </p:nvSpPr>
        <p:spPr>
          <a:xfrm rot="-5400000">
            <a:off x="2631775" y="2344725"/>
            <a:ext cx="391200" cy="4029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4"/>
          <p:cNvSpPr txBox="1"/>
          <p:nvPr/>
        </p:nvSpPr>
        <p:spPr>
          <a:xfrm>
            <a:off x="1698075" y="4554825"/>
            <a:ext cx="1514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Learning</a:t>
            </a:r>
            <a:endParaRPr b="1" sz="1000"/>
          </a:p>
        </p:txBody>
      </p:sp>
      <p:sp>
        <p:nvSpPr>
          <p:cNvPr id="887" name="Google Shape;887;p54"/>
          <p:cNvSpPr/>
          <p:nvPr/>
        </p:nvSpPr>
        <p:spPr>
          <a:xfrm rot="-5400000">
            <a:off x="6720150" y="3311000"/>
            <a:ext cx="391200" cy="2250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4"/>
          <p:cNvSpPr txBox="1"/>
          <p:nvPr/>
        </p:nvSpPr>
        <p:spPr>
          <a:xfrm>
            <a:off x="6118750" y="4631600"/>
            <a:ext cx="17028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Classification Learning</a:t>
            </a:r>
            <a:endParaRPr b="1" sz="1000"/>
          </a:p>
        </p:txBody>
      </p:sp>
      <p:sp>
        <p:nvSpPr>
          <p:cNvPr id="889" name="Google Shape;889;p54"/>
          <p:cNvSpPr/>
          <p:nvPr/>
        </p:nvSpPr>
        <p:spPr>
          <a:xfrm>
            <a:off x="5526750" y="157686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Next</a:t>
            </a:r>
            <a:endParaRPr b="1" sz="1000"/>
          </a:p>
          <a:p>
            <a:pPr indent="0" lvl="0" marL="0" rtl="0" algn="ctr">
              <a:spcBef>
                <a:spcPts val="0"/>
              </a:spcBef>
              <a:spcAft>
                <a:spcPts val="0"/>
              </a:spcAft>
              <a:buNone/>
            </a:pPr>
            <a:r>
              <a:rPr b="1" lang="en" sz="1000"/>
              <a:t>Group</a:t>
            </a:r>
            <a:endParaRPr b="1"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5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895" name="Google Shape;895;p55"/>
          <p:cNvSpPr/>
          <p:nvPr/>
        </p:nvSpPr>
        <p:spPr>
          <a:xfrm>
            <a:off x="2081250" y="1490850"/>
            <a:ext cx="47598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5"/>
          <p:cNvSpPr/>
          <p:nvPr/>
        </p:nvSpPr>
        <p:spPr>
          <a:xfrm>
            <a:off x="2415625" y="16501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ResNeXt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Projection</a:t>
            </a:r>
            <a:endParaRPr b="1" sz="1000"/>
          </a:p>
          <a:p>
            <a:pPr indent="0" lvl="0" marL="0" rtl="0" algn="ctr">
              <a:spcBef>
                <a:spcPts val="0"/>
              </a:spcBef>
              <a:spcAft>
                <a:spcPts val="0"/>
              </a:spcAft>
              <a:buNone/>
            </a:pPr>
            <a:r>
              <a:rPr b="1" lang="en" sz="1000"/>
              <a:t>Shortcut</a:t>
            </a:r>
            <a:endParaRPr b="1" sz="1000"/>
          </a:p>
        </p:txBody>
      </p:sp>
      <p:sp>
        <p:nvSpPr>
          <p:cNvPr id="897" name="Google Shape;897;p55"/>
          <p:cNvSpPr/>
          <p:nvPr/>
        </p:nvSpPr>
        <p:spPr>
          <a:xfrm rot="-5400000">
            <a:off x="3104825" y="27057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5"/>
          <p:cNvSpPr txBox="1"/>
          <p:nvPr/>
        </p:nvSpPr>
        <p:spPr>
          <a:xfrm>
            <a:off x="2779450" y="1150525"/>
            <a:ext cx="40617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ResNeXt - ResNeXt Group (Micro-Architecture)</a:t>
            </a:r>
            <a:endParaRPr b="1" sz="1200"/>
          </a:p>
        </p:txBody>
      </p:sp>
      <p:sp>
        <p:nvSpPr>
          <p:cNvPr id="899" name="Google Shape;899;p55"/>
          <p:cNvSpPr/>
          <p:nvPr/>
        </p:nvSpPr>
        <p:spPr>
          <a:xfrm rot="-5400000">
            <a:off x="5819163" y="27575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5"/>
          <p:cNvSpPr/>
          <p:nvPr/>
        </p:nvSpPr>
        <p:spPr>
          <a:xfrm rot="-5400000">
            <a:off x="4518463" y="27057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5"/>
          <p:cNvSpPr/>
          <p:nvPr/>
        </p:nvSpPr>
        <p:spPr>
          <a:xfrm>
            <a:off x="3772800" y="16501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ResNeXt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Shortcut</a:t>
            </a:r>
            <a:endParaRPr b="1" sz="1000"/>
          </a:p>
        </p:txBody>
      </p:sp>
      <p:sp>
        <p:nvSpPr>
          <p:cNvPr id="902" name="Google Shape;902;p55"/>
          <p:cNvSpPr/>
          <p:nvPr/>
        </p:nvSpPr>
        <p:spPr>
          <a:xfrm>
            <a:off x="5129975" y="16501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ResNeXt</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 </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Shortcut</a:t>
            </a:r>
            <a:endParaRPr b="1" sz="1000"/>
          </a:p>
        </p:txBody>
      </p:sp>
      <p:sp>
        <p:nvSpPr>
          <p:cNvPr id="903" name="Google Shape;903;p55"/>
          <p:cNvSpPr txBox="1"/>
          <p:nvPr/>
        </p:nvSpPr>
        <p:spPr>
          <a:xfrm>
            <a:off x="6430675" y="2492500"/>
            <a:ext cx="14259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904" name="Google Shape;904;p55"/>
          <p:cNvSpPr/>
          <p:nvPr/>
        </p:nvSpPr>
        <p:spPr>
          <a:xfrm rot="-5400000">
            <a:off x="1708574" y="27682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5"/>
          <p:cNvSpPr/>
          <p:nvPr/>
        </p:nvSpPr>
        <p:spPr>
          <a:xfrm rot="-5400000">
            <a:off x="6849824" y="27251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5"/>
          <p:cNvSpPr txBox="1"/>
          <p:nvPr/>
        </p:nvSpPr>
        <p:spPr>
          <a:xfrm>
            <a:off x="1298300" y="2735575"/>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907" name="Google Shape;907;p55"/>
          <p:cNvSpPr txBox="1"/>
          <p:nvPr/>
        </p:nvSpPr>
        <p:spPr>
          <a:xfrm>
            <a:off x="7145925" y="267165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908" name="Google Shape;908;p55"/>
          <p:cNvSpPr txBox="1"/>
          <p:nvPr/>
        </p:nvSpPr>
        <p:spPr>
          <a:xfrm>
            <a:off x="345075" y="1482800"/>
            <a:ext cx="953100" cy="265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Projection shortcut doubles the number of filters coming in.</a:t>
            </a:r>
            <a:endParaRPr/>
          </a:p>
        </p:txBody>
      </p:sp>
      <p:sp>
        <p:nvSpPr>
          <p:cNvPr id="909" name="Google Shape;909;p55"/>
          <p:cNvSpPr txBox="1"/>
          <p:nvPr/>
        </p:nvSpPr>
        <p:spPr>
          <a:xfrm>
            <a:off x="7784400" y="1459875"/>
            <a:ext cx="1047900" cy="265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Uses a Residual Next block in place of Residual block (ResNet).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Output filters is two times the number of input filters.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Google Shape;914;p5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915" name="Google Shape;915;p56"/>
          <p:cNvSpPr/>
          <p:nvPr/>
        </p:nvSpPr>
        <p:spPr>
          <a:xfrm>
            <a:off x="1459023" y="1493583"/>
            <a:ext cx="1008000" cy="2085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1x1</a:t>
            </a:r>
            <a:endParaRPr b="1" sz="900"/>
          </a:p>
        </p:txBody>
      </p:sp>
      <p:sp>
        <p:nvSpPr>
          <p:cNvPr id="916" name="Google Shape;916;p56"/>
          <p:cNvSpPr txBox="1"/>
          <p:nvPr/>
        </p:nvSpPr>
        <p:spPr>
          <a:xfrm>
            <a:off x="1876341" y="1027000"/>
            <a:ext cx="46608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Next Block (Fig. 3(c) in Paper) with Identity Shortcut</a:t>
            </a:r>
            <a:endParaRPr b="1" sz="1200"/>
          </a:p>
        </p:txBody>
      </p:sp>
      <p:sp>
        <p:nvSpPr>
          <p:cNvPr id="917" name="Google Shape;917;p56"/>
          <p:cNvSpPr/>
          <p:nvPr/>
        </p:nvSpPr>
        <p:spPr>
          <a:xfrm rot="-5400000">
            <a:off x="3476655" y="2477797"/>
            <a:ext cx="850800" cy="157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6"/>
          <p:cNvSpPr/>
          <p:nvPr/>
        </p:nvSpPr>
        <p:spPr>
          <a:xfrm rot="-5400000">
            <a:off x="2225653" y="2432371"/>
            <a:ext cx="850800" cy="157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6"/>
          <p:cNvSpPr/>
          <p:nvPr/>
        </p:nvSpPr>
        <p:spPr>
          <a:xfrm>
            <a:off x="2772662" y="1513512"/>
            <a:ext cx="1008000" cy="2085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Group</a:t>
            </a:r>
            <a:endParaRPr b="1" sz="900"/>
          </a:p>
          <a:p>
            <a:pPr indent="0" lvl="0" marL="0" rtl="0" algn="ctr">
              <a:spcBef>
                <a:spcPts val="0"/>
              </a:spcBef>
              <a:spcAft>
                <a:spcPts val="0"/>
              </a:spcAft>
              <a:buNone/>
            </a:pPr>
            <a:r>
              <a:rPr b="1" lang="en" sz="900"/>
              <a:t>Convolution</a:t>
            </a:r>
            <a:endParaRPr b="1" sz="900"/>
          </a:p>
          <a:p>
            <a:pPr indent="0" lvl="0" marL="0" rtl="0" algn="ctr">
              <a:spcBef>
                <a:spcPts val="0"/>
              </a:spcBef>
              <a:spcAft>
                <a:spcPts val="0"/>
              </a:spcAft>
              <a:buNone/>
            </a:pPr>
            <a:r>
              <a:rPr b="1" lang="en" sz="900"/>
              <a:t>3x3 </a:t>
            </a:r>
            <a:endParaRPr b="1" sz="900"/>
          </a:p>
        </p:txBody>
      </p:sp>
      <p:sp>
        <p:nvSpPr>
          <p:cNvPr id="920" name="Google Shape;920;p56"/>
          <p:cNvSpPr/>
          <p:nvPr/>
        </p:nvSpPr>
        <p:spPr>
          <a:xfrm>
            <a:off x="4023664" y="1513512"/>
            <a:ext cx="1008000" cy="20856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0000"/>
                </a:solidFill>
              </a:rPr>
              <a:t>Convolution</a:t>
            </a:r>
            <a:endParaRPr b="1" sz="900">
              <a:solidFill>
                <a:srgbClr val="000000"/>
              </a:solidFill>
            </a:endParaRPr>
          </a:p>
          <a:p>
            <a:pPr indent="0" lvl="0" marL="0" rtl="0" algn="ctr">
              <a:spcBef>
                <a:spcPts val="0"/>
              </a:spcBef>
              <a:spcAft>
                <a:spcPts val="0"/>
              </a:spcAft>
              <a:buNone/>
            </a:pPr>
            <a:r>
              <a:rPr b="1" lang="en" sz="900">
                <a:solidFill>
                  <a:srgbClr val="000000"/>
                </a:solidFill>
              </a:rPr>
              <a:t>1x1</a:t>
            </a:r>
            <a:endParaRPr b="1" sz="900">
              <a:solidFill>
                <a:srgbClr val="000000"/>
              </a:solidFill>
            </a:endParaRPr>
          </a:p>
          <a:p>
            <a:pPr indent="0" lvl="0" marL="0" rtl="0" algn="ctr">
              <a:spcBef>
                <a:spcPts val="0"/>
              </a:spcBef>
              <a:spcAft>
                <a:spcPts val="0"/>
              </a:spcAft>
              <a:buNone/>
            </a:pPr>
            <a:r>
              <a:rPr b="1" lang="en" sz="900">
                <a:solidFill>
                  <a:srgbClr val="000000"/>
                </a:solidFill>
              </a:rPr>
              <a:t>Filters x 2</a:t>
            </a:r>
            <a:endParaRPr b="1" sz="900">
              <a:solidFill>
                <a:srgbClr val="000000"/>
              </a:solidFill>
            </a:endParaRPr>
          </a:p>
        </p:txBody>
      </p:sp>
      <p:sp>
        <p:nvSpPr>
          <p:cNvPr id="921" name="Google Shape;921;p56"/>
          <p:cNvSpPr txBox="1"/>
          <p:nvPr/>
        </p:nvSpPr>
        <p:spPr>
          <a:xfrm>
            <a:off x="3350795" y="3854986"/>
            <a:ext cx="13527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Number of Feature Maps is increased 2X</a:t>
            </a:r>
            <a:endParaRPr b="1" sz="1000"/>
          </a:p>
        </p:txBody>
      </p:sp>
      <p:cxnSp>
        <p:nvCxnSpPr>
          <p:cNvPr id="922" name="Google Shape;922;p56"/>
          <p:cNvCxnSpPr>
            <a:endCxn id="923" idx="1"/>
          </p:cNvCxnSpPr>
          <p:nvPr/>
        </p:nvCxnSpPr>
        <p:spPr>
          <a:xfrm rot="-5400000">
            <a:off x="4276015" y="2931066"/>
            <a:ext cx="1163100" cy="7617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924" name="Google Shape;924;p56"/>
          <p:cNvSpPr/>
          <p:nvPr/>
        </p:nvSpPr>
        <p:spPr>
          <a:xfrm rot="-5400000">
            <a:off x="1146700" y="2381185"/>
            <a:ext cx="319200" cy="2196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6"/>
          <p:cNvSpPr txBox="1"/>
          <p:nvPr/>
        </p:nvSpPr>
        <p:spPr>
          <a:xfrm>
            <a:off x="664150" y="2362244"/>
            <a:ext cx="5325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923" name="Google Shape;923;p56"/>
          <p:cNvSpPr/>
          <p:nvPr/>
        </p:nvSpPr>
        <p:spPr>
          <a:xfrm rot="-5400000">
            <a:off x="5024668" y="2460966"/>
            <a:ext cx="319200" cy="2196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6"/>
          <p:cNvSpPr txBox="1"/>
          <p:nvPr/>
        </p:nvSpPr>
        <p:spPr>
          <a:xfrm>
            <a:off x="6799684" y="2442025"/>
            <a:ext cx="6075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927" name="Google Shape;927;p56"/>
          <p:cNvSpPr/>
          <p:nvPr/>
        </p:nvSpPr>
        <p:spPr>
          <a:xfrm>
            <a:off x="5411674" y="2362244"/>
            <a:ext cx="1008000" cy="4569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928" name="Google Shape;928;p56"/>
          <p:cNvSpPr/>
          <p:nvPr/>
        </p:nvSpPr>
        <p:spPr>
          <a:xfrm rot="-5400000">
            <a:off x="6487361" y="2480894"/>
            <a:ext cx="319200" cy="2196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6"/>
          <p:cNvSpPr/>
          <p:nvPr/>
        </p:nvSpPr>
        <p:spPr>
          <a:xfrm>
            <a:off x="1203619" y="2578566"/>
            <a:ext cx="71700" cy="21561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6"/>
          <p:cNvSpPr/>
          <p:nvPr/>
        </p:nvSpPr>
        <p:spPr>
          <a:xfrm>
            <a:off x="1203619" y="4674297"/>
            <a:ext cx="4790700" cy="606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6"/>
          <p:cNvSpPr/>
          <p:nvPr/>
        </p:nvSpPr>
        <p:spPr>
          <a:xfrm>
            <a:off x="5875811" y="2819222"/>
            <a:ext cx="157200" cy="18504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6"/>
          <p:cNvSpPr txBox="1"/>
          <p:nvPr/>
        </p:nvSpPr>
        <p:spPr>
          <a:xfrm>
            <a:off x="1703026" y="4843540"/>
            <a:ext cx="28173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split-transform-merge</a:t>
            </a:r>
            <a:endParaRPr b="1" sz="800">
              <a:solidFill>
                <a:srgbClr val="0097A7"/>
              </a:solidFill>
            </a:endParaRPr>
          </a:p>
        </p:txBody>
      </p:sp>
      <p:cxnSp>
        <p:nvCxnSpPr>
          <p:cNvPr id="933" name="Google Shape;933;p56"/>
          <p:cNvCxnSpPr/>
          <p:nvPr/>
        </p:nvCxnSpPr>
        <p:spPr>
          <a:xfrm rot="-5400000">
            <a:off x="1934775" y="3852250"/>
            <a:ext cx="1197000" cy="8892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934" name="Google Shape;934;p56"/>
          <p:cNvSpPr txBox="1"/>
          <p:nvPr/>
        </p:nvSpPr>
        <p:spPr>
          <a:xfrm>
            <a:off x="5122595" y="1320011"/>
            <a:ext cx="28173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The paper introduces a new meta-parameter “cardinality”, as the width of the group layer</a:t>
            </a:r>
            <a:endParaRPr b="1" sz="800">
              <a:solidFill>
                <a:srgbClr val="0097A7"/>
              </a:solidFill>
            </a:endParaRPr>
          </a:p>
        </p:txBody>
      </p:sp>
      <p:cxnSp>
        <p:nvCxnSpPr>
          <p:cNvPr id="935" name="Google Shape;935;p56"/>
          <p:cNvCxnSpPr>
            <a:stCxn id="934" idx="1"/>
          </p:cNvCxnSpPr>
          <p:nvPr/>
        </p:nvCxnSpPr>
        <p:spPr>
          <a:xfrm flipH="1">
            <a:off x="3513095" y="1493711"/>
            <a:ext cx="1609500" cy="970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936" name="Google Shape;936;p56"/>
          <p:cNvSpPr txBox="1"/>
          <p:nvPr/>
        </p:nvSpPr>
        <p:spPr>
          <a:xfrm>
            <a:off x="7638900" y="1459875"/>
            <a:ext cx="1193400" cy="3274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3x3 convolution in a Residual block is replaced by a 3x3 group convolution.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feature maps are split into N segments (cardinality), where each goes through a separate convolution.</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Google Shape;941;p57"/>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942" name="Google Shape;942;p57"/>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identity_block</a:t>
            </a:r>
            <a:r>
              <a:rPr lang="en" sz="1200">
                <a:solidFill>
                  <a:srgbClr val="FFFFFF"/>
                </a:solidFill>
              </a:rPr>
              <a:t>(inputs, filters_in, filters_out, cardinality=32):</a:t>
            </a:r>
            <a:endParaRPr sz="1200">
              <a:solidFill>
                <a:srgbClr val="93C47D"/>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removed for brevity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calculate the number of filters per group</a:t>
            </a:r>
            <a:endParaRPr sz="1200">
              <a:solidFill>
                <a:srgbClr val="93C47D"/>
              </a:solidFill>
            </a:endParaRPr>
          </a:p>
          <a:p>
            <a:pPr indent="0" lvl="0" marL="0" rtl="0" algn="l">
              <a:spcBef>
                <a:spcPts val="0"/>
              </a:spcBef>
              <a:spcAft>
                <a:spcPts val="0"/>
              </a:spcAft>
              <a:buNone/>
            </a:pPr>
            <a:r>
              <a:rPr lang="en" sz="1200">
                <a:solidFill>
                  <a:srgbClr val="FFFFFF"/>
                </a:solidFill>
              </a:rPr>
              <a:t>       filters_group = filters_in // cardinality</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wide layer (split-transform)</a:t>
            </a:r>
            <a:endParaRPr sz="1200">
              <a:solidFill>
                <a:srgbClr val="93C47D"/>
              </a:solidFill>
            </a:endParaRPr>
          </a:p>
          <a:p>
            <a:pPr indent="0" lvl="0" marL="0" rtl="0" algn="l">
              <a:spcBef>
                <a:spcPts val="0"/>
              </a:spcBef>
              <a:spcAft>
                <a:spcPts val="0"/>
              </a:spcAft>
              <a:buNone/>
            </a:pPr>
            <a:r>
              <a:rPr lang="en" sz="1200">
                <a:solidFill>
                  <a:srgbClr val="FFFFFF"/>
                </a:solidFill>
              </a:rPr>
              <a:t>       groups =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for </a:t>
            </a:r>
            <a:r>
              <a:rPr lang="en" sz="1200">
                <a:solidFill>
                  <a:srgbClr val="FFFFFF"/>
                </a:solidFill>
              </a:rPr>
              <a:t>i </a:t>
            </a:r>
            <a:r>
              <a:rPr b="1" lang="en" sz="1200">
                <a:solidFill>
                  <a:srgbClr val="6FA8DC"/>
                </a:solidFill>
              </a:rPr>
              <a:t>in</a:t>
            </a:r>
            <a:r>
              <a:rPr lang="en" sz="1200">
                <a:solidFill>
                  <a:srgbClr val="FFFFFF"/>
                </a:solidFill>
              </a:rPr>
              <a:t> range(cardinality):</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calculate start/end of partition for the group</a:t>
            </a:r>
            <a:endParaRPr sz="1200">
              <a:solidFill>
                <a:srgbClr val="93C47D"/>
              </a:solidFill>
            </a:endParaRPr>
          </a:p>
          <a:p>
            <a:pPr indent="0" lvl="0" marL="0" rtl="0" algn="l">
              <a:spcBef>
                <a:spcPts val="0"/>
              </a:spcBef>
              <a:spcAft>
                <a:spcPts val="0"/>
              </a:spcAft>
              <a:buNone/>
            </a:pPr>
            <a:r>
              <a:rPr lang="en" sz="1200">
                <a:solidFill>
                  <a:srgbClr val="FFFFFF"/>
                </a:solidFill>
              </a:rPr>
              <a:t>             start = i * filters_group</a:t>
            </a:r>
            <a:endParaRPr sz="1200">
              <a:solidFill>
                <a:srgbClr val="FFFFFF"/>
              </a:solidFill>
            </a:endParaRPr>
          </a:p>
          <a:p>
            <a:pPr indent="0" lvl="0" marL="0" rtl="0" algn="l">
              <a:spcBef>
                <a:spcPts val="0"/>
              </a:spcBef>
              <a:spcAft>
                <a:spcPts val="0"/>
              </a:spcAft>
              <a:buNone/>
            </a:pPr>
            <a:r>
              <a:rPr lang="en" sz="1200">
                <a:solidFill>
                  <a:srgbClr val="FFFFFF"/>
                </a:solidFill>
              </a:rPr>
              <a:t>             end  = start + filters_group</a:t>
            </a:r>
            <a:endParaRPr sz="1200">
              <a:solidFill>
                <a:srgbClr val="FFFFFF"/>
              </a:solidFill>
            </a:endParaRPr>
          </a:p>
          <a:p>
            <a:pPr indent="0" lvl="0" marL="0" rtl="0" algn="l">
              <a:spcBef>
                <a:spcPts val="0"/>
              </a:spcBef>
              <a:spcAft>
                <a:spcPts val="0"/>
              </a:spcAft>
              <a:buNone/>
            </a:pPr>
            <a:r>
              <a:rPr lang="en" sz="1200">
                <a:solidFill>
                  <a:srgbClr val="FFFFFF"/>
                </a:solidFill>
              </a:rPr>
              <a:t>             group = Lambda(lambda z: z[:, :, :, start : end])(inputs)</a:t>
            </a:r>
            <a:endParaRPr sz="1200">
              <a:solidFill>
                <a:srgbClr val="FFFFFF"/>
              </a:solidFill>
            </a:endParaRPr>
          </a:p>
          <a:p>
            <a:pPr indent="0" lvl="0" marL="0" rtl="0" algn="l">
              <a:spcBef>
                <a:spcPts val="0"/>
              </a:spcBef>
              <a:spcAft>
                <a:spcPts val="0"/>
              </a:spcAft>
              <a:buNone/>
            </a:pPr>
            <a:r>
              <a:rPr lang="en" sz="1200">
                <a:solidFill>
                  <a:srgbClr val="FFFFFF"/>
                </a:solidFill>
              </a:rPr>
              <a:t>             groups.append(Conv2D(filters_card, (3, 3), strides=(1, 1), padding=’same’, </a:t>
            </a:r>
            <a:endParaRPr sz="1200">
              <a:solidFill>
                <a:srgbClr val="FFFFFF"/>
              </a:solidFill>
            </a:endParaRPr>
          </a:p>
          <a:p>
            <a:pPr indent="0" lvl="0" marL="0" rtl="0" algn="l">
              <a:spcBef>
                <a:spcPts val="0"/>
              </a:spcBef>
              <a:spcAft>
                <a:spcPts val="0"/>
              </a:spcAft>
              <a:buNone/>
            </a:pPr>
            <a:r>
              <a:rPr lang="en" sz="1200">
                <a:solidFill>
                  <a:srgbClr val="FFFFFF"/>
                </a:solidFill>
              </a:rPr>
              <a:t>                                       use_bias=False)(group)</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merge</a:t>
            </a:r>
            <a:br>
              <a:rPr lang="en" sz="1200">
                <a:solidFill>
                  <a:srgbClr val="FFFFFF"/>
                </a:solidFill>
              </a:rPr>
            </a:br>
            <a:r>
              <a:rPr lang="en" sz="1200">
                <a:solidFill>
                  <a:srgbClr val="FFFFFF"/>
                </a:solidFill>
              </a:rPr>
              <a:t>       inputs = Concatenate()(groups)</a:t>
            </a:r>
            <a:endParaRPr sz="1200">
              <a:solidFill>
                <a:srgbClr val="FFFFFF"/>
              </a:solidFill>
            </a:endParaRPr>
          </a:p>
          <a:p>
            <a:pPr indent="0" lvl="0" marL="0" rtl="0" algn="l">
              <a:spcBef>
                <a:spcPts val="0"/>
              </a:spcBef>
              <a:spcAft>
                <a:spcPts val="0"/>
              </a:spcAft>
              <a:buNone/>
            </a:pPr>
            <a:r>
              <a:rPr lang="en" sz="1200">
                <a:solidFill>
                  <a:srgbClr val="FFFFFF"/>
                </a:solidFill>
              </a:rPr>
              <a:t>       inputs = BatchNormalization()(inputs)</a:t>
            </a:r>
            <a:endParaRPr sz="1200">
              <a:solidFill>
                <a:srgbClr val="FFFFFF"/>
              </a:solidFill>
            </a:endParaRPr>
          </a:p>
          <a:p>
            <a:pPr indent="0" lvl="0" marL="0" rtl="0" algn="l">
              <a:spcBef>
                <a:spcPts val="0"/>
              </a:spcBef>
              <a:spcAft>
                <a:spcPts val="0"/>
              </a:spcAft>
              <a:buNone/>
            </a:pPr>
            <a:r>
              <a:rPr lang="en" sz="1200">
                <a:solidFill>
                  <a:srgbClr val="93C47D"/>
                </a:solidFill>
              </a:rPr>
              <a:t>       # removed for brevity …</a:t>
            </a:r>
            <a:endParaRPr sz="1200">
              <a:solidFill>
                <a:srgbClr val="93C47D"/>
              </a:solidFill>
            </a:endParaRPr>
          </a:p>
          <a:p>
            <a:pPr indent="0" lvl="0" marL="0" rtl="0" algn="l">
              <a:spcBef>
                <a:spcPts val="0"/>
              </a:spcBef>
              <a:spcAft>
                <a:spcPts val="0"/>
              </a:spcAft>
              <a:buNone/>
            </a:pPr>
            <a:r>
              <a:t/>
            </a:r>
            <a:endParaRPr sz="1200">
              <a:solidFill>
                <a:srgbClr val="93C47D"/>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943" name="Google Shape;943;p57"/>
          <p:cNvSpPr txBox="1"/>
          <p:nvPr/>
        </p:nvSpPr>
        <p:spPr>
          <a:xfrm>
            <a:off x="6631800" y="11481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use a TF.Keras Lamda layer to perform the splitting of the feature maps during training/inference in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convolutional outputs of each group are then concatenated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convolutions can be processed in parallel on a GPU (CUDA).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5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949" name="Google Shape;949;p58"/>
          <p:cNvSpPr/>
          <p:nvPr/>
        </p:nvSpPr>
        <p:spPr>
          <a:xfrm>
            <a:off x="572375" y="2311550"/>
            <a:ext cx="1296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rPr>
              <a:t>Stem</a:t>
            </a:r>
            <a:br>
              <a:rPr b="1" lang="en" sz="1000">
                <a:solidFill>
                  <a:srgbClr val="000000"/>
                </a:solidFill>
              </a:rPr>
            </a:br>
            <a:r>
              <a:rPr b="1" lang="en" sz="1000">
                <a:solidFill>
                  <a:srgbClr val="000000"/>
                </a:solidFill>
              </a:rPr>
              <a:t>Convolution Group</a:t>
            </a:r>
            <a:endParaRPr b="1" sz="1000"/>
          </a:p>
        </p:txBody>
      </p:sp>
      <p:sp>
        <p:nvSpPr>
          <p:cNvPr id="950" name="Google Shape;950;p58"/>
          <p:cNvSpPr/>
          <p:nvPr/>
        </p:nvSpPr>
        <p:spPr>
          <a:xfrm>
            <a:off x="2182575" y="1533675"/>
            <a:ext cx="7806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 Group</a:t>
            </a:r>
            <a:endParaRPr b="1" sz="1000"/>
          </a:p>
        </p:txBody>
      </p:sp>
      <p:sp>
        <p:nvSpPr>
          <p:cNvPr id="951" name="Google Shape;951;p58"/>
          <p:cNvSpPr/>
          <p:nvPr/>
        </p:nvSpPr>
        <p:spPr>
          <a:xfrm rot="-5400000">
            <a:off x="1540363" y="258629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txBox="1"/>
          <p:nvPr/>
        </p:nvSpPr>
        <p:spPr>
          <a:xfrm>
            <a:off x="3463275" y="1128550"/>
            <a:ext cx="25062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DenseNet Macro-Architecture</a:t>
            </a:r>
            <a:endParaRPr b="1" sz="1200"/>
          </a:p>
        </p:txBody>
      </p:sp>
      <p:sp>
        <p:nvSpPr>
          <p:cNvPr id="953" name="Google Shape;953;p58"/>
          <p:cNvSpPr/>
          <p:nvPr/>
        </p:nvSpPr>
        <p:spPr>
          <a:xfrm rot="-5400000">
            <a:off x="2690000" y="25923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8"/>
          <p:cNvSpPr/>
          <p:nvPr/>
        </p:nvSpPr>
        <p:spPr>
          <a:xfrm>
            <a:off x="3387025" y="1556913"/>
            <a:ext cx="7806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 Group</a:t>
            </a:r>
            <a:endParaRPr b="1" sz="1000"/>
          </a:p>
        </p:txBody>
      </p:sp>
      <p:sp>
        <p:nvSpPr>
          <p:cNvPr id="955" name="Google Shape;955;p58"/>
          <p:cNvSpPr/>
          <p:nvPr/>
        </p:nvSpPr>
        <p:spPr>
          <a:xfrm rot="-5400000">
            <a:off x="3902538" y="264112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8"/>
          <p:cNvSpPr/>
          <p:nvPr/>
        </p:nvSpPr>
        <p:spPr>
          <a:xfrm>
            <a:off x="4552588" y="1556925"/>
            <a:ext cx="7287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Group</a:t>
            </a:r>
            <a:endParaRPr b="1" sz="1000"/>
          </a:p>
        </p:txBody>
      </p:sp>
      <p:sp>
        <p:nvSpPr>
          <p:cNvPr id="957" name="Google Shape;957;p58"/>
          <p:cNvSpPr/>
          <p:nvPr/>
        </p:nvSpPr>
        <p:spPr>
          <a:xfrm rot="-5400000">
            <a:off x="4979238" y="25923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5702212" y="1527375"/>
            <a:ext cx="7287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Group</a:t>
            </a:r>
            <a:endParaRPr b="1" sz="1000"/>
          </a:p>
        </p:txBody>
      </p:sp>
      <p:sp>
        <p:nvSpPr>
          <p:cNvPr id="959" name="Google Shape;959;p58"/>
          <p:cNvSpPr/>
          <p:nvPr/>
        </p:nvSpPr>
        <p:spPr>
          <a:xfrm rot="-5400000">
            <a:off x="6138288" y="258629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6815900" y="1556913"/>
            <a:ext cx="675000" cy="23784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Final</a:t>
            </a:r>
            <a:br>
              <a:rPr b="1" lang="en" sz="1000"/>
            </a:br>
            <a:r>
              <a:rPr b="1" lang="en" sz="1000"/>
              <a:t>Pooling</a:t>
            </a:r>
            <a:br>
              <a:rPr b="1" lang="en" sz="1000"/>
            </a:br>
            <a:r>
              <a:rPr b="1" lang="en" sz="1000"/>
              <a:t>Flatten</a:t>
            </a:r>
            <a:br>
              <a:rPr b="1" lang="en" sz="1000"/>
            </a:br>
            <a:r>
              <a:rPr b="1" lang="en" sz="1000"/>
              <a:t>Layer</a:t>
            </a:r>
            <a:endParaRPr b="1" sz="1000"/>
          </a:p>
        </p:txBody>
      </p:sp>
      <p:sp>
        <p:nvSpPr>
          <p:cNvPr id="961" name="Google Shape;961;p58"/>
          <p:cNvSpPr/>
          <p:nvPr/>
        </p:nvSpPr>
        <p:spPr>
          <a:xfrm>
            <a:off x="7743700" y="1533663"/>
            <a:ext cx="675000" cy="24249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(Dense)</a:t>
            </a:r>
            <a:br>
              <a:rPr b="1" lang="en" sz="1000"/>
            </a:br>
            <a:r>
              <a:rPr b="1" lang="en" sz="1000"/>
              <a:t>Layer</a:t>
            </a:r>
            <a:endParaRPr b="1" sz="1000"/>
          </a:p>
        </p:txBody>
      </p:sp>
      <p:sp>
        <p:nvSpPr>
          <p:cNvPr id="962" name="Google Shape;962;p58"/>
          <p:cNvSpPr/>
          <p:nvPr/>
        </p:nvSpPr>
        <p:spPr>
          <a:xfrm rot="-5400000">
            <a:off x="6957800" y="3508200"/>
            <a:ext cx="391200" cy="2250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txBox="1"/>
          <p:nvPr/>
        </p:nvSpPr>
        <p:spPr>
          <a:xfrm>
            <a:off x="6356400" y="4828800"/>
            <a:ext cx="17028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Classification Learning</a:t>
            </a:r>
            <a:endParaRPr b="1" sz="1000"/>
          </a:p>
        </p:txBody>
      </p:sp>
      <p:sp>
        <p:nvSpPr>
          <p:cNvPr id="964" name="Google Shape;964;p58"/>
          <p:cNvSpPr/>
          <p:nvPr/>
        </p:nvSpPr>
        <p:spPr>
          <a:xfrm rot="-5400000">
            <a:off x="2775275" y="2618700"/>
            <a:ext cx="391200" cy="4029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txBox="1"/>
          <p:nvPr/>
        </p:nvSpPr>
        <p:spPr>
          <a:xfrm>
            <a:off x="2265300" y="4828800"/>
            <a:ext cx="1514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Learning</a:t>
            </a:r>
            <a:endParaRPr b="1" sz="1000"/>
          </a:p>
        </p:txBody>
      </p:sp>
      <p:sp>
        <p:nvSpPr>
          <p:cNvPr id="966" name="Google Shape;966;p58"/>
          <p:cNvSpPr txBox="1"/>
          <p:nvPr/>
        </p:nvSpPr>
        <p:spPr>
          <a:xfrm>
            <a:off x="2884950" y="4079432"/>
            <a:ext cx="38202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Number of filters is the same for all groups</a:t>
            </a:r>
            <a:endParaRPr b="1" sz="1000"/>
          </a:p>
        </p:txBody>
      </p:sp>
      <p:cxnSp>
        <p:nvCxnSpPr>
          <p:cNvPr id="967" name="Google Shape;967;p58"/>
          <p:cNvCxnSpPr>
            <a:stCxn id="966" idx="1"/>
            <a:endCxn id="950" idx="2"/>
          </p:cNvCxnSpPr>
          <p:nvPr/>
        </p:nvCxnSpPr>
        <p:spPr>
          <a:xfrm rot="10800000">
            <a:off x="2572950" y="3912182"/>
            <a:ext cx="312000" cy="324600"/>
          </a:xfrm>
          <a:prstGeom prst="curvedConnector2">
            <a:avLst/>
          </a:prstGeom>
          <a:noFill/>
          <a:ln cap="flat" cmpd="sng" w="9525">
            <a:solidFill>
              <a:srgbClr val="595959"/>
            </a:solidFill>
            <a:prstDash val="solid"/>
            <a:round/>
            <a:headEnd len="med" w="med" type="none"/>
            <a:tailEnd len="med" w="med" type="triangle"/>
          </a:ln>
        </p:spPr>
      </p:cxnSp>
      <p:cxnSp>
        <p:nvCxnSpPr>
          <p:cNvPr id="968" name="Google Shape;968;p58"/>
          <p:cNvCxnSpPr>
            <a:endCxn id="958" idx="2"/>
          </p:cNvCxnSpPr>
          <p:nvPr/>
        </p:nvCxnSpPr>
        <p:spPr>
          <a:xfrm flipH="1" rot="10800000">
            <a:off x="5654362" y="3905775"/>
            <a:ext cx="412200" cy="308400"/>
          </a:xfrm>
          <a:prstGeom prst="curvedConnector2">
            <a:avLst/>
          </a:prstGeom>
          <a:noFill/>
          <a:ln cap="flat" cmpd="sng" w="9525">
            <a:solidFill>
              <a:srgbClr val="595959"/>
            </a:solidFill>
            <a:prstDash val="solid"/>
            <a:round/>
            <a:headEnd len="med" w="med" type="none"/>
            <a:tailEnd len="med" w="med" type="triangle"/>
          </a:ln>
        </p:spPr>
      </p:cxnSp>
      <p:sp>
        <p:nvSpPr>
          <p:cNvPr id="969" name="Google Shape;969;p58"/>
          <p:cNvSpPr txBox="1"/>
          <p:nvPr/>
        </p:nvSpPr>
        <p:spPr>
          <a:xfrm>
            <a:off x="569200" y="3317075"/>
            <a:ext cx="1514400" cy="8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Stem has 2X the</a:t>
            </a:r>
            <a:endParaRPr b="1" sz="1000"/>
          </a:p>
          <a:p>
            <a:pPr indent="0" lvl="0" marL="0" rtl="0" algn="l">
              <a:spcBef>
                <a:spcPts val="0"/>
              </a:spcBef>
              <a:spcAft>
                <a:spcPts val="0"/>
              </a:spcAft>
              <a:buNone/>
            </a:pPr>
            <a:r>
              <a:rPr b="1" lang="en" sz="1000"/>
              <a:t>number of filters as</a:t>
            </a:r>
            <a:endParaRPr b="1" sz="1000"/>
          </a:p>
          <a:p>
            <a:pPr indent="0" lvl="0" marL="0" rtl="0" algn="l">
              <a:spcBef>
                <a:spcPts val="0"/>
              </a:spcBef>
              <a:spcAft>
                <a:spcPts val="0"/>
              </a:spcAft>
              <a:buNone/>
            </a:pPr>
            <a:r>
              <a:rPr b="1" lang="en" sz="1000"/>
              <a:t>the groups.</a:t>
            </a:r>
            <a:endParaRPr b="1" sz="1000"/>
          </a:p>
        </p:txBody>
      </p:sp>
      <p:cxnSp>
        <p:nvCxnSpPr>
          <p:cNvPr id="970" name="Google Shape;970;p58"/>
          <p:cNvCxnSpPr>
            <a:endCxn id="949" idx="2"/>
          </p:cNvCxnSpPr>
          <p:nvPr/>
        </p:nvCxnSpPr>
        <p:spPr>
          <a:xfrm flipH="1" rot="5400000">
            <a:off x="1056575" y="3200450"/>
            <a:ext cx="375600" cy="48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971" name="Google Shape;971;p58"/>
          <p:cNvSpPr txBox="1"/>
          <p:nvPr/>
        </p:nvSpPr>
        <p:spPr>
          <a:xfrm>
            <a:off x="3921953" y="4690063"/>
            <a:ext cx="2165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number of filters is referred to as k.</a:t>
            </a:r>
            <a:endParaRPr b="1" sz="800">
              <a:solidFill>
                <a:srgbClr val="0097A7"/>
              </a:solidFill>
            </a:endParaRPr>
          </a:p>
        </p:txBody>
      </p:sp>
      <p:cxnSp>
        <p:nvCxnSpPr>
          <p:cNvPr id="972" name="Google Shape;972;p58"/>
          <p:cNvCxnSpPr/>
          <p:nvPr/>
        </p:nvCxnSpPr>
        <p:spPr>
          <a:xfrm flipH="1" rot="5400000">
            <a:off x="5246500" y="4413438"/>
            <a:ext cx="377100" cy="2388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5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978" name="Google Shape;978;p59"/>
          <p:cNvSpPr/>
          <p:nvPr/>
        </p:nvSpPr>
        <p:spPr>
          <a:xfrm>
            <a:off x="2862688" y="1415600"/>
            <a:ext cx="29100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210363" y="1607700"/>
            <a:ext cx="850500" cy="1962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Block</a:t>
            </a:r>
            <a:endParaRPr b="1" sz="1000"/>
          </a:p>
        </p:txBody>
      </p:sp>
      <p:sp>
        <p:nvSpPr>
          <p:cNvPr id="980" name="Google Shape;980;p59"/>
          <p:cNvSpPr/>
          <p:nvPr/>
        </p:nvSpPr>
        <p:spPr>
          <a:xfrm>
            <a:off x="4489125" y="1588000"/>
            <a:ext cx="850500" cy="1962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Trans</a:t>
            </a:r>
            <a:endParaRPr b="1" sz="1000"/>
          </a:p>
          <a:p>
            <a:pPr indent="0" lvl="0" marL="0" rtl="0" algn="ctr">
              <a:spcBef>
                <a:spcPts val="0"/>
              </a:spcBef>
              <a:spcAft>
                <a:spcPts val="0"/>
              </a:spcAft>
              <a:buNone/>
            </a:pPr>
            <a:r>
              <a:rPr b="1" lang="en" sz="1000"/>
              <a:t>Block</a:t>
            </a:r>
            <a:endParaRPr b="1" sz="1000"/>
          </a:p>
        </p:txBody>
      </p:sp>
      <p:sp>
        <p:nvSpPr>
          <p:cNvPr id="981" name="Google Shape;981;p59"/>
          <p:cNvSpPr txBox="1"/>
          <p:nvPr/>
        </p:nvSpPr>
        <p:spPr>
          <a:xfrm>
            <a:off x="3273600" y="1053600"/>
            <a:ext cx="25968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Dense Group Micro-Architecture</a:t>
            </a:r>
            <a:endParaRPr b="1" sz="1200"/>
          </a:p>
        </p:txBody>
      </p:sp>
      <p:sp>
        <p:nvSpPr>
          <p:cNvPr id="982" name="Google Shape;982;p59"/>
          <p:cNvSpPr txBox="1"/>
          <p:nvPr/>
        </p:nvSpPr>
        <p:spPr>
          <a:xfrm>
            <a:off x="2078463" y="2483550"/>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983" name="Google Shape;983;p59"/>
          <p:cNvSpPr txBox="1"/>
          <p:nvPr/>
        </p:nvSpPr>
        <p:spPr>
          <a:xfrm>
            <a:off x="6064038" y="245335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984" name="Google Shape;984;p59"/>
          <p:cNvSpPr/>
          <p:nvPr/>
        </p:nvSpPr>
        <p:spPr>
          <a:xfrm rot="-5400000">
            <a:off x="2485986" y="25359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rot="-5400000">
            <a:off x="5785499" y="25162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rot="-5400000">
            <a:off x="3789900" y="25486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txBox="1"/>
          <p:nvPr/>
        </p:nvSpPr>
        <p:spPr>
          <a:xfrm>
            <a:off x="3160425" y="4577400"/>
            <a:ext cx="38202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concatenation feature maps passed between groups.</a:t>
            </a:r>
            <a:endParaRPr b="1" sz="1000"/>
          </a:p>
        </p:txBody>
      </p:sp>
      <p:cxnSp>
        <p:nvCxnSpPr>
          <p:cNvPr id="988" name="Google Shape;988;p59"/>
          <p:cNvCxnSpPr/>
          <p:nvPr/>
        </p:nvCxnSpPr>
        <p:spPr>
          <a:xfrm rot="-5400000">
            <a:off x="4359750" y="4044025"/>
            <a:ext cx="1006200" cy="2958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989" name="Google Shape;989;p59"/>
          <p:cNvSpPr txBox="1"/>
          <p:nvPr/>
        </p:nvSpPr>
        <p:spPr>
          <a:xfrm>
            <a:off x="6234978" y="1415600"/>
            <a:ext cx="2165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reduction is referred to as the compression factor</a:t>
            </a:r>
            <a:endParaRPr b="1" sz="800">
              <a:solidFill>
                <a:srgbClr val="0097A7"/>
              </a:solidFill>
            </a:endParaRPr>
          </a:p>
        </p:txBody>
      </p:sp>
      <p:cxnSp>
        <p:nvCxnSpPr>
          <p:cNvPr id="990" name="Google Shape;990;p59"/>
          <p:cNvCxnSpPr>
            <a:stCxn id="989" idx="1"/>
          </p:cNvCxnSpPr>
          <p:nvPr/>
        </p:nvCxnSpPr>
        <p:spPr>
          <a:xfrm flipH="1">
            <a:off x="5411178" y="1597550"/>
            <a:ext cx="823800" cy="5730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991" name="Google Shape;991;p59"/>
          <p:cNvSpPr txBox="1"/>
          <p:nvPr/>
        </p:nvSpPr>
        <p:spPr>
          <a:xfrm>
            <a:off x="388078" y="1506475"/>
            <a:ext cx="2165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dense group is called a dense block</a:t>
            </a:r>
            <a:endParaRPr b="1" sz="800">
              <a:solidFill>
                <a:srgbClr val="0097A7"/>
              </a:solidFill>
            </a:endParaRPr>
          </a:p>
        </p:txBody>
      </p:sp>
      <p:cxnSp>
        <p:nvCxnSpPr>
          <p:cNvPr id="992" name="Google Shape;992;p59"/>
          <p:cNvCxnSpPr/>
          <p:nvPr/>
        </p:nvCxnSpPr>
        <p:spPr>
          <a:xfrm>
            <a:off x="2221350" y="1770450"/>
            <a:ext cx="612000" cy="529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993" name="Google Shape;993;p59"/>
          <p:cNvSpPr txBox="1"/>
          <p:nvPr/>
        </p:nvSpPr>
        <p:spPr>
          <a:xfrm>
            <a:off x="7196775" y="1870375"/>
            <a:ext cx="1193400" cy="2200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Except for the last group. Each group ends with a </a:t>
            </a:r>
            <a:r>
              <a:rPr lang="en" sz="1200"/>
              <a:t>transitional</a:t>
            </a:r>
            <a:r>
              <a:rPr lang="en" sz="1200"/>
              <a:t> block which does a dimensionality reduction (feature pooling).</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60"/>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999" name="Google Shape;999;p60"/>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group(inputs, **metaparameters):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amount of reduction (compression factor) or None</a:t>
            </a:r>
            <a:endParaRPr sz="1200">
              <a:solidFill>
                <a:srgbClr val="FFFFFF"/>
              </a:solidFill>
            </a:endParaRPr>
          </a:p>
          <a:p>
            <a:pPr indent="0" lvl="0" marL="0" rtl="0" algn="l">
              <a:spcBef>
                <a:spcPts val="0"/>
              </a:spcBef>
              <a:spcAft>
                <a:spcPts val="0"/>
              </a:spcAft>
              <a:buNone/>
            </a:pPr>
            <a:r>
              <a:rPr lang="en" sz="1200">
                <a:solidFill>
                  <a:srgbClr val="FFFFFF"/>
                </a:solidFill>
              </a:rPr>
              <a:t>       reduction  = metaparameters[‘reduction’]</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Parameters for residual sub-blocks with dense block</a:t>
            </a:r>
            <a:endParaRPr sz="1200">
              <a:solidFill>
                <a:srgbClr val="93C47D"/>
              </a:solidFill>
            </a:endParaRPr>
          </a:p>
          <a:p>
            <a:pPr indent="0" lvl="0" marL="0" rtl="0" algn="l">
              <a:spcBef>
                <a:spcPts val="0"/>
              </a:spcBef>
              <a:spcAft>
                <a:spcPts val="0"/>
              </a:spcAft>
              <a:buNone/>
            </a:pPr>
            <a:r>
              <a:rPr lang="en" sz="1200">
                <a:solidFill>
                  <a:srgbClr val="FFFFFF"/>
                </a:solidFill>
              </a:rPr>
              <a:t>       blocks = metaparameters[‘blocks’]: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inputs = dense_block(inputs, blocks)</a:t>
            </a:r>
            <a:endParaRPr sz="1200">
              <a:solidFill>
                <a:srgbClr val="FFFFFF"/>
              </a:solidFill>
            </a:endParaRPr>
          </a:p>
          <a:p>
            <a:pPr indent="0" lvl="0" marL="0" rtl="0" algn="l">
              <a:spcBef>
                <a:spcPts val="0"/>
              </a:spcBef>
              <a:spcAft>
                <a:spcPts val="0"/>
              </a:spcAft>
              <a:buNone/>
            </a:pPr>
            <a:r>
              <a:rPr b="1" lang="en" sz="1200">
                <a:solidFill>
                  <a:srgbClr val="6FA8DC"/>
                </a:solidFill>
              </a:rPr>
              <a:t>       </a:t>
            </a:r>
            <a:endParaRPr b="1" sz="1200">
              <a:solidFill>
                <a:srgbClr val="6FA8DC"/>
              </a:solidFill>
            </a:endParaRPr>
          </a:p>
          <a:p>
            <a:pPr indent="0" lvl="0" marL="0" rtl="0" algn="l">
              <a:spcBef>
                <a:spcPts val="0"/>
              </a:spcBef>
              <a:spcAft>
                <a:spcPts val="0"/>
              </a:spcAft>
              <a:buNone/>
            </a:pPr>
            <a:r>
              <a:rPr b="1" lang="en" sz="1200">
                <a:solidFill>
                  <a:srgbClr val="6FA8DC"/>
                </a:solidFill>
              </a:rPr>
              <a:t>       if </a:t>
            </a:r>
            <a:r>
              <a:rPr lang="en" sz="1200">
                <a:solidFill>
                  <a:srgbClr val="FFFFFF"/>
                </a:solidFill>
              </a:rPr>
              <a:t>reduction </a:t>
            </a:r>
            <a:r>
              <a:rPr b="1" lang="en" sz="1200">
                <a:solidFill>
                  <a:srgbClr val="6FA8DC"/>
                </a:solidFill>
              </a:rPr>
              <a:t>is not None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inputs = trans_block(inputs, reduction)</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000" name="Google Shape;1000;p60"/>
          <p:cNvSpPr txBox="1"/>
          <p:nvPr/>
        </p:nvSpPr>
        <p:spPr>
          <a:xfrm>
            <a:off x="6631800" y="11481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metaparameters consist of reduction (compression factor), and the number of filters per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Reduction (compression) done at the end of each group, except the last 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61"/>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1006" name="Google Shape;1006;p61"/>
          <p:cNvSpPr/>
          <p:nvPr/>
        </p:nvSpPr>
        <p:spPr>
          <a:xfrm>
            <a:off x="1110400" y="2137800"/>
            <a:ext cx="54645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1"/>
          <p:cNvSpPr/>
          <p:nvPr/>
        </p:nvSpPr>
        <p:spPr>
          <a:xfrm>
            <a:off x="1458075" y="2329900"/>
            <a:ext cx="850500" cy="1962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br>
              <a:rPr b="1" lang="en" sz="1000"/>
            </a:br>
            <a:r>
              <a:rPr b="1" lang="en" sz="1000"/>
              <a:t>Block</a:t>
            </a:r>
            <a:endParaRPr b="1" sz="1000"/>
          </a:p>
        </p:txBody>
      </p:sp>
      <p:cxnSp>
        <p:nvCxnSpPr>
          <p:cNvPr id="1008" name="Google Shape;1008;p61"/>
          <p:cNvCxnSpPr/>
          <p:nvPr/>
        </p:nvCxnSpPr>
        <p:spPr>
          <a:xfrm>
            <a:off x="1246575" y="3360300"/>
            <a:ext cx="211500" cy="3000"/>
          </a:xfrm>
          <a:prstGeom prst="straightConnector1">
            <a:avLst/>
          </a:prstGeom>
          <a:noFill/>
          <a:ln cap="flat" cmpd="sng" w="9525">
            <a:solidFill>
              <a:srgbClr val="000000"/>
            </a:solidFill>
            <a:prstDash val="solid"/>
            <a:round/>
            <a:headEnd len="med" w="med" type="none"/>
            <a:tailEnd len="med" w="med" type="triangle"/>
          </a:ln>
        </p:spPr>
      </p:cxnSp>
      <p:cxnSp>
        <p:nvCxnSpPr>
          <p:cNvPr id="1009" name="Google Shape;1009;p61"/>
          <p:cNvCxnSpPr/>
          <p:nvPr/>
        </p:nvCxnSpPr>
        <p:spPr>
          <a:xfrm>
            <a:off x="2308575" y="3360300"/>
            <a:ext cx="211500" cy="3000"/>
          </a:xfrm>
          <a:prstGeom prst="straightConnector1">
            <a:avLst/>
          </a:prstGeom>
          <a:noFill/>
          <a:ln cap="flat" cmpd="sng" w="9525">
            <a:solidFill>
              <a:srgbClr val="000000"/>
            </a:solidFill>
            <a:prstDash val="solid"/>
            <a:round/>
            <a:headEnd len="med" w="med" type="none"/>
            <a:tailEnd len="med" w="med" type="triangle"/>
          </a:ln>
        </p:spPr>
      </p:cxnSp>
      <p:sp>
        <p:nvSpPr>
          <p:cNvPr id="1010" name="Google Shape;1010;p61"/>
          <p:cNvSpPr/>
          <p:nvPr/>
        </p:nvSpPr>
        <p:spPr>
          <a:xfrm rot="-5400000">
            <a:off x="2248725" y="3188850"/>
            <a:ext cx="909600" cy="3669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Concatenate</a:t>
            </a:r>
            <a:endParaRPr sz="800"/>
          </a:p>
        </p:txBody>
      </p:sp>
      <p:cxnSp>
        <p:nvCxnSpPr>
          <p:cNvPr id="1011" name="Google Shape;1011;p61"/>
          <p:cNvCxnSpPr/>
          <p:nvPr/>
        </p:nvCxnSpPr>
        <p:spPr>
          <a:xfrm flipH="1" rot="10800000">
            <a:off x="1316350" y="4441500"/>
            <a:ext cx="1391700" cy="12600"/>
          </a:xfrm>
          <a:prstGeom prst="straightConnector1">
            <a:avLst/>
          </a:prstGeom>
          <a:noFill/>
          <a:ln cap="flat" cmpd="sng" w="9525">
            <a:solidFill>
              <a:srgbClr val="595959"/>
            </a:solidFill>
            <a:prstDash val="solid"/>
            <a:round/>
            <a:headEnd len="med" w="med" type="none"/>
            <a:tailEnd len="med" w="med" type="none"/>
          </a:ln>
        </p:spPr>
      </p:cxnSp>
      <p:cxnSp>
        <p:nvCxnSpPr>
          <p:cNvPr id="1012" name="Google Shape;1012;p61"/>
          <p:cNvCxnSpPr>
            <a:endCxn id="1010" idx="1"/>
          </p:cNvCxnSpPr>
          <p:nvPr/>
        </p:nvCxnSpPr>
        <p:spPr>
          <a:xfrm rot="10800000">
            <a:off x="2703525" y="3827100"/>
            <a:ext cx="900" cy="627000"/>
          </a:xfrm>
          <a:prstGeom prst="straightConnector1">
            <a:avLst/>
          </a:prstGeom>
          <a:noFill/>
          <a:ln cap="flat" cmpd="sng" w="9525">
            <a:solidFill>
              <a:srgbClr val="595959"/>
            </a:solidFill>
            <a:prstDash val="solid"/>
            <a:round/>
            <a:headEnd len="med" w="med" type="none"/>
            <a:tailEnd len="med" w="med" type="triangle"/>
          </a:ln>
        </p:spPr>
      </p:cxnSp>
      <p:cxnSp>
        <p:nvCxnSpPr>
          <p:cNvPr id="1013" name="Google Shape;1013;p61"/>
          <p:cNvCxnSpPr/>
          <p:nvPr/>
        </p:nvCxnSpPr>
        <p:spPr>
          <a:xfrm>
            <a:off x="1316350" y="3361800"/>
            <a:ext cx="2700" cy="1092300"/>
          </a:xfrm>
          <a:prstGeom prst="straightConnector1">
            <a:avLst/>
          </a:prstGeom>
          <a:noFill/>
          <a:ln cap="flat" cmpd="sng" w="9525">
            <a:solidFill>
              <a:srgbClr val="595959"/>
            </a:solidFill>
            <a:prstDash val="solid"/>
            <a:round/>
            <a:headEnd len="med" w="med" type="none"/>
            <a:tailEnd len="med" w="med" type="none"/>
          </a:ln>
        </p:spPr>
      </p:cxnSp>
      <p:sp>
        <p:nvSpPr>
          <p:cNvPr id="1014" name="Google Shape;1014;p61"/>
          <p:cNvSpPr/>
          <p:nvPr/>
        </p:nvSpPr>
        <p:spPr>
          <a:xfrm>
            <a:off x="3098463" y="2329900"/>
            <a:ext cx="850500" cy="1962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br>
              <a:rPr b="1" lang="en" sz="1000"/>
            </a:br>
            <a:r>
              <a:rPr b="1" lang="en" sz="1000"/>
              <a:t>Block</a:t>
            </a:r>
            <a:endParaRPr b="1" sz="1000"/>
          </a:p>
        </p:txBody>
      </p:sp>
      <p:cxnSp>
        <p:nvCxnSpPr>
          <p:cNvPr id="1015" name="Google Shape;1015;p61"/>
          <p:cNvCxnSpPr/>
          <p:nvPr/>
        </p:nvCxnSpPr>
        <p:spPr>
          <a:xfrm>
            <a:off x="2886963" y="3360300"/>
            <a:ext cx="211500" cy="3000"/>
          </a:xfrm>
          <a:prstGeom prst="straightConnector1">
            <a:avLst/>
          </a:prstGeom>
          <a:noFill/>
          <a:ln cap="flat" cmpd="sng" w="9525">
            <a:solidFill>
              <a:srgbClr val="000000"/>
            </a:solidFill>
            <a:prstDash val="solid"/>
            <a:round/>
            <a:headEnd len="med" w="med" type="none"/>
            <a:tailEnd len="med" w="med" type="triangle"/>
          </a:ln>
        </p:spPr>
      </p:cxnSp>
      <p:cxnSp>
        <p:nvCxnSpPr>
          <p:cNvPr id="1016" name="Google Shape;1016;p61"/>
          <p:cNvCxnSpPr/>
          <p:nvPr/>
        </p:nvCxnSpPr>
        <p:spPr>
          <a:xfrm>
            <a:off x="3948963" y="3360300"/>
            <a:ext cx="211500" cy="3000"/>
          </a:xfrm>
          <a:prstGeom prst="straightConnector1">
            <a:avLst/>
          </a:prstGeom>
          <a:noFill/>
          <a:ln cap="flat" cmpd="sng" w="9525">
            <a:solidFill>
              <a:srgbClr val="000000"/>
            </a:solidFill>
            <a:prstDash val="solid"/>
            <a:round/>
            <a:headEnd len="med" w="med" type="none"/>
            <a:tailEnd len="med" w="med" type="triangle"/>
          </a:ln>
        </p:spPr>
      </p:cxnSp>
      <p:sp>
        <p:nvSpPr>
          <p:cNvPr id="1017" name="Google Shape;1017;p61"/>
          <p:cNvSpPr/>
          <p:nvPr/>
        </p:nvSpPr>
        <p:spPr>
          <a:xfrm rot="-5400000">
            <a:off x="3889113" y="3188850"/>
            <a:ext cx="909600" cy="3669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Concatenate</a:t>
            </a:r>
            <a:endParaRPr sz="800"/>
          </a:p>
        </p:txBody>
      </p:sp>
      <p:cxnSp>
        <p:nvCxnSpPr>
          <p:cNvPr id="1018" name="Google Shape;1018;p61"/>
          <p:cNvCxnSpPr/>
          <p:nvPr/>
        </p:nvCxnSpPr>
        <p:spPr>
          <a:xfrm flipH="1" rot="10800000">
            <a:off x="2956738" y="4441500"/>
            <a:ext cx="1391700" cy="12600"/>
          </a:xfrm>
          <a:prstGeom prst="straightConnector1">
            <a:avLst/>
          </a:prstGeom>
          <a:noFill/>
          <a:ln cap="flat" cmpd="sng" w="9525">
            <a:solidFill>
              <a:srgbClr val="595959"/>
            </a:solidFill>
            <a:prstDash val="solid"/>
            <a:round/>
            <a:headEnd len="med" w="med" type="none"/>
            <a:tailEnd len="med" w="med" type="none"/>
          </a:ln>
        </p:spPr>
      </p:cxnSp>
      <p:cxnSp>
        <p:nvCxnSpPr>
          <p:cNvPr id="1019" name="Google Shape;1019;p61"/>
          <p:cNvCxnSpPr>
            <a:endCxn id="1017" idx="1"/>
          </p:cNvCxnSpPr>
          <p:nvPr/>
        </p:nvCxnSpPr>
        <p:spPr>
          <a:xfrm rot="10800000">
            <a:off x="4343913" y="3827100"/>
            <a:ext cx="900" cy="627000"/>
          </a:xfrm>
          <a:prstGeom prst="straightConnector1">
            <a:avLst/>
          </a:prstGeom>
          <a:noFill/>
          <a:ln cap="flat" cmpd="sng" w="9525">
            <a:solidFill>
              <a:srgbClr val="595959"/>
            </a:solidFill>
            <a:prstDash val="solid"/>
            <a:round/>
            <a:headEnd len="med" w="med" type="none"/>
            <a:tailEnd len="med" w="med" type="triangle"/>
          </a:ln>
        </p:spPr>
      </p:cxnSp>
      <p:cxnSp>
        <p:nvCxnSpPr>
          <p:cNvPr id="1020" name="Google Shape;1020;p61"/>
          <p:cNvCxnSpPr/>
          <p:nvPr/>
        </p:nvCxnSpPr>
        <p:spPr>
          <a:xfrm>
            <a:off x="2956750" y="3361800"/>
            <a:ext cx="2700" cy="1092300"/>
          </a:xfrm>
          <a:prstGeom prst="straightConnector1">
            <a:avLst/>
          </a:prstGeom>
          <a:noFill/>
          <a:ln cap="flat" cmpd="sng" w="9525">
            <a:solidFill>
              <a:srgbClr val="595959"/>
            </a:solidFill>
            <a:prstDash val="solid"/>
            <a:round/>
            <a:headEnd len="med" w="med" type="none"/>
            <a:tailEnd len="med" w="med" type="none"/>
          </a:ln>
        </p:spPr>
      </p:cxnSp>
      <p:sp>
        <p:nvSpPr>
          <p:cNvPr id="1021" name="Google Shape;1021;p61"/>
          <p:cNvSpPr/>
          <p:nvPr/>
        </p:nvSpPr>
        <p:spPr>
          <a:xfrm>
            <a:off x="4738863" y="2310200"/>
            <a:ext cx="850500" cy="1962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br>
              <a:rPr b="1" lang="en" sz="1000"/>
            </a:br>
            <a:r>
              <a:rPr b="1" lang="en" sz="1000"/>
              <a:t>Block</a:t>
            </a:r>
            <a:endParaRPr b="1" sz="1000"/>
          </a:p>
        </p:txBody>
      </p:sp>
      <p:cxnSp>
        <p:nvCxnSpPr>
          <p:cNvPr id="1022" name="Google Shape;1022;p61"/>
          <p:cNvCxnSpPr/>
          <p:nvPr/>
        </p:nvCxnSpPr>
        <p:spPr>
          <a:xfrm>
            <a:off x="4527363" y="3340600"/>
            <a:ext cx="211500" cy="3000"/>
          </a:xfrm>
          <a:prstGeom prst="straightConnector1">
            <a:avLst/>
          </a:prstGeom>
          <a:noFill/>
          <a:ln cap="flat" cmpd="sng" w="9525">
            <a:solidFill>
              <a:srgbClr val="000000"/>
            </a:solidFill>
            <a:prstDash val="solid"/>
            <a:round/>
            <a:headEnd len="med" w="med" type="none"/>
            <a:tailEnd len="med" w="med" type="triangle"/>
          </a:ln>
        </p:spPr>
      </p:cxnSp>
      <p:cxnSp>
        <p:nvCxnSpPr>
          <p:cNvPr id="1023" name="Google Shape;1023;p61"/>
          <p:cNvCxnSpPr/>
          <p:nvPr/>
        </p:nvCxnSpPr>
        <p:spPr>
          <a:xfrm>
            <a:off x="5589363" y="3340600"/>
            <a:ext cx="211500" cy="3000"/>
          </a:xfrm>
          <a:prstGeom prst="straightConnector1">
            <a:avLst/>
          </a:prstGeom>
          <a:noFill/>
          <a:ln cap="flat" cmpd="sng" w="9525">
            <a:solidFill>
              <a:srgbClr val="000000"/>
            </a:solidFill>
            <a:prstDash val="solid"/>
            <a:round/>
            <a:headEnd len="med" w="med" type="none"/>
            <a:tailEnd len="med" w="med" type="triangle"/>
          </a:ln>
        </p:spPr>
      </p:cxnSp>
      <p:sp>
        <p:nvSpPr>
          <p:cNvPr id="1024" name="Google Shape;1024;p61"/>
          <p:cNvSpPr/>
          <p:nvPr/>
        </p:nvSpPr>
        <p:spPr>
          <a:xfrm rot="-5400000">
            <a:off x="5529513" y="3169150"/>
            <a:ext cx="909600" cy="3669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Concatenate</a:t>
            </a:r>
            <a:endParaRPr sz="800"/>
          </a:p>
        </p:txBody>
      </p:sp>
      <p:cxnSp>
        <p:nvCxnSpPr>
          <p:cNvPr id="1025" name="Google Shape;1025;p61"/>
          <p:cNvCxnSpPr/>
          <p:nvPr/>
        </p:nvCxnSpPr>
        <p:spPr>
          <a:xfrm flipH="1" rot="10800000">
            <a:off x="4597138" y="4421800"/>
            <a:ext cx="1391700" cy="12600"/>
          </a:xfrm>
          <a:prstGeom prst="straightConnector1">
            <a:avLst/>
          </a:prstGeom>
          <a:noFill/>
          <a:ln cap="flat" cmpd="sng" w="9525">
            <a:solidFill>
              <a:srgbClr val="595959"/>
            </a:solidFill>
            <a:prstDash val="solid"/>
            <a:round/>
            <a:headEnd len="med" w="med" type="none"/>
            <a:tailEnd len="med" w="med" type="none"/>
          </a:ln>
        </p:spPr>
      </p:cxnSp>
      <p:cxnSp>
        <p:nvCxnSpPr>
          <p:cNvPr id="1026" name="Google Shape;1026;p61"/>
          <p:cNvCxnSpPr>
            <a:endCxn id="1024" idx="1"/>
          </p:cNvCxnSpPr>
          <p:nvPr/>
        </p:nvCxnSpPr>
        <p:spPr>
          <a:xfrm rot="10800000">
            <a:off x="5984313" y="3807400"/>
            <a:ext cx="900" cy="627000"/>
          </a:xfrm>
          <a:prstGeom prst="straightConnector1">
            <a:avLst/>
          </a:prstGeom>
          <a:noFill/>
          <a:ln cap="flat" cmpd="sng" w="9525">
            <a:solidFill>
              <a:srgbClr val="595959"/>
            </a:solidFill>
            <a:prstDash val="solid"/>
            <a:round/>
            <a:headEnd len="med" w="med" type="none"/>
            <a:tailEnd len="med" w="med" type="triangle"/>
          </a:ln>
        </p:spPr>
      </p:cxnSp>
      <p:cxnSp>
        <p:nvCxnSpPr>
          <p:cNvPr id="1027" name="Google Shape;1027;p61"/>
          <p:cNvCxnSpPr/>
          <p:nvPr/>
        </p:nvCxnSpPr>
        <p:spPr>
          <a:xfrm>
            <a:off x="4597150" y="3361800"/>
            <a:ext cx="2700" cy="1092300"/>
          </a:xfrm>
          <a:prstGeom prst="straightConnector1">
            <a:avLst/>
          </a:prstGeom>
          <a:noFill/>
          <a:ln cap="flat" cmpd="sng" w="9525">
            <a:solidFill>
              <a:srgbClr val="595959"/>
            </a:solidFill>
            <a:prstDash val="solid"/>
            <a:round/>
            <a:headEnd len="med" w="med" type="none"/>
            <a:tailEnd len="med" w="med" type="none"/>
          </a:ln>
        </p:spPr>
      </p:cxnSp>
      <p:sp>
        <p:nvSpPr>
          <p:cNvPr id="1028" name="Google Shape;1028;p61"/>
          <p:cNvSpPr txBox="1"/>
          <p:nvPr/>
        </p:nvSpPr>
        <p:spPr>
          <a:xfrm>
            <a:off x="2959450" y="1149788"/>
            <a:ext cx="25968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Dense Block Micro-Architecture</a:t>
            </a:r>
            <a:endParaRPr b="1" sz="1200"/>
          </a:p>
        </p:txBody>
      </p:sp>
      <p:sp>
        <p:nvSpPr>
          <p:cNvPr id="1029" name="Google Shape;1029;p61"/>
          <p:cNvSpPr txBox="1"/>
          <p:nvPr/>
        </p:nvSpPr>
        <p:spPr>
          <a:xfrm>
            <a:off x="1903475" y="1615100"/>
            <a:ext cx="30975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maps from the input are concatenated with the output</a:t>
            </a:r>
            <a:endParaRPr b="1" sz="1000"/>
          </a:p>
        </p:txBody>
      </p:sp>
      <p:sp>
        <p:nvSpPr>
          <p:cNvPr id="1030" name="Google Shape;1030;p61"/>
          <p:cNvSpPr txBox="1"/>
          <p:nvPr/>
        </p:nvSpPr>
        <p:spPr>
          <a:xfrm>
            <a:off x="3209400" y="4706525"/>
            <a:ext cx="10263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Identity Links</a:t>
            </a:r>
            <a:endParaRPr b="1" sz="1000"/>
          </a:p>
        </p:txBody>
      </p:sp>
      <p:cxnSp>
        <p:nvCxnSpPr>
          <p:cNvPr id="1031" name="Google Shape;1031;p61"/>
          <p:cNvCxnSpPr>
            <a:stCxn id="1030" idx="1"/>
          </p:cNvCxnSpPr>
          <p:nvPr/>
        </p:nvCxnSpPr>
        <p:spPr>
          <a:xfrm rot="10800000">
            <a:off x="2758800" y="4468625"/>
            <a:ext cx="450600" cy="422100"/>
          </a:xfrm>
          <a:prstGeom prst="curvedConnector3">
            <a:avLst>
              <a:gd fmla="val 50000" name="adj1"/>
            </a:avLst>
          </a:prstGeom>
          <a:noFill/>
          <a:ln cap="flat" cmpd="sng" w="9525">
            <a:solidFill>
              <a:srgbClr val="999999"/>
            </a:solidFill>
            <a:prstDash val="solid"/>
            <a:round/>
            <a:headEnd len="med" w="med" type="none"/>
            <a:tailEnd len="med" w="med" type="triangle"/>
          </a:ln>
        </p:spPr>
      </p:cxnSp>
      <p:cxnSp>
        <p:nvCxnSpPr>
          <p:cNvPr id="1032" name="Google Shape;1032;p61"/>
          <p:cNvCxnSpPr>
            <a:stCxn id="1030" idx="3"/>
          </p:cNvCxnSpPr>
          <p:nvPr/>
        </p:nvCxnSpPr>
        <p:spPr>
          <a:xfrm flipH="1" rot="10800000">
            <a:off x="4235700" y="4472225"/>
            <a:ext cx="424500" cy="418500"/>
          </a:xfrm>
          <a:prstGeom prst="curvedConnector3">
            <a:avLst>
              <a:gd fmla="val 50000" name="adj1"/>
            </a:avLst>
          </a:prstGeom>
          <a:noFill/>
          <a:ln cap="flat" cmpd="sng" w="9525">
            <a:solidFill>
              <a:srgbClr val="999999"/>
            </a:solidFill>
            <a:prstDash val="solid"/>
            <a:round/>
            <a:headEnd len="med" w="med" type="none"/>
            <a:tailEnd len="med" w="med" type="triangle"/>
          </a:ln>
        </p:spPr>
      </p:cxnSp>
      <p:cxnSp>
        <p:nvCxnSpPr>
          <p:cNvPr id="1033" name="Google Shape;1033;p61"/>
          <p:cNvCxnSpPr/>
          <p:nvPr/>
        </p:nvCxnSpPr>
        <p:spPr>
          <a:xfrm flipH="1" rot="5400000">
            <a:off x="3413500" y="4541175"/>
            <a:ext cx="270300" cy="146700"/>
          </a:xfrm>
          <a:prstGeom prst="curvedConnector3">
            <a:avLst>
              <a:gd fmla="val 50000" name="adj1"/>
            </a:avLst>
          </a:prstGeom>
          <a:noFill/>
          <a:ln cap="flat" cmpd="sng" w="9525">
            <a:solidFill>
              <a:srgbClr val="999999"/>
            </a:solidFill>
            <a:prstDash val="solid"/>
            <a:round/>
            <a:headEnd len="med" w="med" type="none"/>
            <a:tailEnd len="med" w="med" type="triangle"/>
          </a:ln>
        </p:spPr>
      </p:cxnSp>
      <p:cxnSp>
        <p:nvCxnSpPr>
          <p:cNvPr id="1034" name="Google Shape;1034;p61"/>
          <p:cNvCxnSpPr/>
          <p:nvPr/>
        </p:nvCxnSpPr>
        <p:spPr>
          <a:xfrm rot="5400000">
            <a:off x="2460575" y="2284975"/>
            <a:ext cx="735600" cy="291900"/>
          </a:xfrm>
          <a:prstGeom prst="curvedConnector3">
            <a:avLst>
              <a:gd fmla="val 50000" name="adj1"/>
            </a:avLst>
          </a:prstGeom>
          <a:noFill/>
          <a:ln cap="flat" cmpd="sng" w="9525">
            <a:solidFill>
              <a:srgbClr val="999999"/>
            </a:solidFill>
            <a:prstDash val="solid"/>
            <a:round/>
            <a:headEnd len="med" w="med" type="none"/>
            <a:tailEnd len="med" w="med" type="triangle"/>
          </a:ln>
        </p:spPr>
      </p:cxnSp>
      <p:cxnSp>
        <p:nvCxnSpPr>
          <p:cNvPr id="1035" name="Google Shape;1035;p61"/>
          <p:cNvCxnSpPr/>
          <p:nvPr/>
        </p:nvCxnSpPr>
        <p:spPr>
          <a:xfrm flipH="1" rot="-5400000">
            <a:off x="3724125" y="2245600"/>
            <a:ext cx="869100" cy="301200"/>
          </a:xfrm>
          <a:prstGeom prst="curvedConnector3">
            <a:avLst>
              <a:gd fmla="val 50000" name="adj1"/>
            </a:avLst>
          </a:prstGeom>
          <a:noFill/>
          <a:ln cap="flat" cmpd="sng" w="9525">
            <a:solidFill>
              <a:srgbClr val="999999"/>
            </a:solidFill>
            <a:prstDash val="solid"/>
            <a:round/>
            <a:headEnd len="med" w="med" type="none"/>
            <a:tailEnd len="med" w="med" type="triangle"/>
          </a:ln>
        </p:spPr>
      </p:cxnSp>
      <p:cxnSp>
        <p:nvCxnSpPr>
          <p:cNvPr id="1036" name="Google Shape;1036;p61"/>
          <p:cNvCxnSpPr>
            <a:endCxn id="1024" idx="3"/>
          </p:cNvCxnSpPr>
          <p:nvPr/>
        </p:nvCxnSpPr>
        <p:spPr>
          <a:xfrm>
            <a:off x="4839213" y="1847800"/>
            <a:ext cx="1145100" cy="1050000"/>
          </a:xfrm>
          <a:prstGeom prst="curvedConnector2">
            <a:avLst/>
          </a:prstGeom>
          <a:noFill/>
          <a:ln cap="flat" cmpd="sng" w="9525">
            <a:solidFill>
              <a:srgbClr val="999999"/>
            </a:solidFill>
            <a:prstDash val="solid"/>
            <a:round/>
            <a:headEnd len="med" w="med" type="none"/>
            <a:tailEnd len="med" w="med" type="triangle"/>
          </a:ln>
        </p:spPr>
      </p:cxnSp>
      <p:sp>
        <p:nvSpPr>
          <p:cNvPr id="1037" name="Google Shape;1037;p61"/>
          <p:cNvSpPr txBox="1"/>
          <p:nvPr/>
        </p:nvSpPr>
        <p:spPr>
          <a:xfrm>
            <a:off x="326175" y="3205750"/>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038" name="Google Shape;1038;p61"/>
          <p:cNvSpPr txBox="1"/>
          <p:nvPr/>
        </p:nvSpPr>
        <p:spPr>
          <a:xfrm>
            <a:off x="6167775" y="2997250"/>
            <a:ext cx="9564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1039" name="Google Shape;1039;p61"/>
          <p:cNvSpPr txBox="1"/>
          <p:nvPr/>
        </p:nvSpPr>
        <p:spPr>
          <a:xfrm>
            <a:off x="6862875" y="319525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040" name="Google Shape;1040;p61"/>
          <p:cNvSpPr/>
          <p:nvPr/>
        </p:nvSpPr>
        <p:spPr>
          <a:xfrm rot="-5400000">
            <a:off x="733699" y="32581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1"/>
          <p:cNvSpPr/>
          <p:nvPr/>
        </p:nvSpPr>
        <p:spPr>
          <a:xfrm rot="-5400000">
            <a:off x="6584336" y="32581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1"/>
          <p:cNvSpPr txBox="1"/>
          <p:nvPr/>
        </p:nvSpPr>
        <p:spPr>
          <a:xfrm>
            <a:off x="5850153" y="1643650"/>
            <a:ext cx="2165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referred to as feature map reuse.</a:t>
            </a:r>
            <a:endParaRPr b="1" sz="800">
              <a:solidFill>
                <a:srgbClr val="0097A7"/>
              </a:solidFill>
            </a:endParaRPr>
          </a:p>
        </p:txBody>
      </p:sp>
      <p:cxnSp>
        <p:nvCxnSpPr>
          <p:cNvPr id="1043" name="Google Shape;1043;p61"/>
          <p:cNvCxnSpPr/>
          <p:nvPr/>
        </p:nvCxnSpPr>
        <p:spPr>
          <a:xfrm rot="10800000">
            <a:off x="4953800" y="1788100"/>
            <a:ext cx="840600" cy="750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044" name="Google Shape;1044;p61"/>
          <p:cNvSpPr txBox="1"/>
          <p:nvPr/>
        </p:nvSpPr>
        <p:spPr>
          <a:xfrm>
            <a:off x="6652125" y="4368675"/>
            <a:ext cx="21657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denoted by the formula:</a:t>
            </a:r>
            <a:endParaRPr b="1" sz="800">
              <a:solidFill>
                <a:srgbClr val="0097A7"/>
              </a:solidFill>
            </a:endParaRPr>
          </a:p>
          <a:p>
            <a:pPr indent="0" lvl="0" marL="0" rtl="0" algn="l">
              <a:spcBef>
                <a:spcPts val="0"/>
              </a:spcBef>
              <a:spcAft>
                <a:spcPts val="0"/>
              </a:spcAft>
              <a:buNone/>
            </a:pPr>
            <a:r>
              <a:rPr b="1" lang="en" sz="800">
                <a:solidFill>
                  <a:srgbClr val="0097A7"/>
                </a:solidFill>
              </a:rPr>
              <a:t>x</a:t>
            </a:r>
            <a:r>
              <a:rPr b="1" baseline="-25000" lang="en" sz="800">
                <a:solidFill>
                  <a:srgbClr val="0097A7"/>
                </a:solidFill>
              </a:rPr>
              <a:t>l</a:t>
            </a:r>
            <a:r>
              <a:rPr b="1" lang="en" sz="800">
                <a:solidFill>
                  <a:srgbClr val="0097A7"/>
                </a:solidFill>
              </a:rPr>
              <a:t> = H</a:t>
            </a:r>
            <a:r>
              <a:rPr b="1" baseline="-25000" lang="en" sz="800">
                <a:solidFill>
                  <a:srgbClr val="0097A7"/>
                </a:solidFill>
              </a:rPr>
              <a:t>l</a:t>
            </a:r>
            <a:r>
              <a:rPr b="1" lang="en" sz="800">
                <a:solidFill>
                  <a:srgbClr val="0097A7"/>
                </a:solidFill>
              </a:rPr>
              <a:t>([x</a:t>
            </a:r>
            <a:r>
              <a:rPr b="1" baseline="-25000" lang="en" sz="800">
                <a:solidFill>
                  <a:srgbClr val="0097A7"/>
                </a:solidFill>
              </a:rPr>
              <a:t>0</a:t>
            </a:r>
            <a:r>
              <a:rPr b="1" lang="en" sz="800">
                <a:solidFill>
                  <a:srgbClr val="0097A7"/>
                </a:solidFill>
              </a:rPr>
              <a:t>, x</a:t>
            </a:r>
            <a:r>
              <a:rPr b="1" baseline="-25000" lang="en" sz="800">
                <a:solidFill>
                  <a:srgbClr val="0097A7"/>
                </a:solidFill>
              </a:rPr>
              <a:t>1</a:t>
            </a:r>
            <a:r>
              <a:rPr b="1" lang="en" sz="800">
                <a:solidFill>
                  <a:srgbClr val="0097A7"/>
                </a:solidFill>
              </a:rPr>
              <a:t>, … x</a:t>
            </a:r>
            <a:r>
              <a:rPr b="1" baseline="-25000" lang="en" sz="800">
                <a:solidFill>
                  <a:srgbClr val="0097A7"/>
                </a:solidFill>
              </a:rPr>
              <a:t>l-1</a:t>
            </a:r>
            <a:r>
              <a:rPr b="1" lang="en" sz="800">
                <a:solidFill>
                  <a:srgbClr val="0097A7"/>
                </a:solidFill>
              </a:rPr>
              <a:t>])</a:t>
            </a:r>
            <a:endParaRPr b="1" sz="800">
              <a:solidFill>
                <a:srgbClr val="0097A7"/>
              </a:solidFill>
            </a:endParaRPr>
          </a:p>
        </p:txBody>
      </p:sp>
      <p:cxnSp>
        <p:nvCxnSpPr>
          <p:cNvPr id="1045" name="Google Shape;1045;p61"/>
          <p:cNvCxnSpPr/>
          <p:nvPr/>
        </p:nvCxnSpPr>
        <p:spPr>
          <a:xfrm flipH="1" rot="5400000">
            <a:off x="6780725" y="3773425"/>
            <a:ext cx="924900" cy="3558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046" name="Google Shape;1046;p61"/>
          <p:cNvSpPr txBox="1"/>
          <p:nvPr/>
        </p:nvSpPr>
        <p:spPr>
          <a:xfrm>
            <a:off x="7491075" y="2087863"/>
            <a:ext cx="1391700" cy="2200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By concatenating feature maps at each block layer, the feature maps are successively accumulated.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Thus each layer sees the feature maps from all previous layers.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105" name="Google Shape;105;p17"/>
          <p:cNvSpPr txBox="1"/>
          <p:nvPr/>
        </p:nvSpPr>
        <p:spPr>
          <a:xfrm>
            <a:off x="311700" y="1141200"/>
            <a:ext cx="50919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def</a:t>
            </a:r>
            <a:r>
              <a:rPr b="1" lang="en">
                <a:solidFill>
                  <a:srgbClr val="4A86E8"/>
                </a:solidFill>
              </a:rPr>
              <a:t> </a:t>
            </a:r>
            <a:r>
              <a:rPr lang="en">
                <a:solidFill>
                  <a:srgbClr val="FFFFFF"/>
                </a:solidFill>
              </a:rPr>
              <a:t>stem(inputs):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def </a:t>
            </a:r>
            <a:r>
              <a:rPr lang="en">
                <a:solidFill>
                  <a:srgbClr val="FFFFFF"/>
                </a:solidFill>
              </a:rPr>
              <a:t>learner(inputs, **metaparameters):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def</a:t>
            </a:r>
            <a:r>
              <a:rPr lang="en">
                <a:solidFill>
                  <a:srgbClr val="FFFFFF"/>
                </a:solidFill>
              </a:rPr>
              <a:t> classifier(inputs, n_classes):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inputs = Input(shape=...)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layers = stem(inputs)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layers </a:t>
            </a:r>
            <a:r>
              <a:rPr lang="en">
                <a:solidFill>
                  <a:srgbClr val="FFFFFF"/>
                </a:solidFill>
              </a:rPr>
              <a:t>= learner(layers, metaparameters=...)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outputs = classifier(layers, n_classes)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model = Model(inputs, outputs)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06" name="Google Shape;106;p17"/>
          <p:cNvSpPr txBox="1"/>
          <p:nvPr/>
        </p:nvSpPr>
        <p:spPr>
          <a:xfrm>
            <a:off x="6063925" y="1260900"/>
            <a:ext cx="2598900" cy="3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Procedural Style (Idiomatic) of coding the macro architecture of a model in TF.Keras.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0" name="Shape 1050"/>
        <p:cNvGrpSpPr/>
        <p:nvPr/>
      </p:nvGrpSpPr>
      <p:grpSpPr>
        <a:xfrm>
          <a:off x="0" y="0"/>
          <a:ext cx="0" cy="0"/>
          <a:chOff x="0" y="0"/>
          <a:chExt cx="0" cy="0"/>
        </a:xfrm>
      </p:grpSpPr>
      <p:sp>
        <p:nvSpPr>
          <p:cNvPr id="1051" name="Google Shape;1051;p62"/>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1052" name="Google Shape;1052;p62"/>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dense_block</a:t>
            </a:r>
            <a:r>
              <a:rPr lang="en" sz="1200">
                <a:solidFill>
                  <a:srgbClr val="FFFFFF"/>
                </a:solidFill>
              </a:rPr>
              <a:t>(inputs, 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Parameters for residual sub-blocks with dense block</a:t>
            </a:r>
            <a:endParaRPr sz="1200">
              <a:solidFill>
                <a:srgbClr val="93C47D"/>
              </a:solidFill>
            </a:endParaRPr>
          </a:p>
          <a:p>
            <a:pPr indent="0" lvl="0" marL="0" rtl="0" algn="l">
              <a:spcBef>
                <a:spcPts val="0"/>
              </a:spcBef>
              <a:spcAft>
                <a:spcPts val="0"/>
              </a:spcAft>
              <a:buNone/>
            </a:pPr>
            <a:r>
              <a:rPr lang="en" sz="1200">
                <a:solidFill>
                  <a:srgbClr val="FFFFFF"/>
                </a:solidFill>
              </a:rPr>
              <a:t>       blocks = metaparameters[‘blocks’]: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for </a:t>
            </a:r>
            <a:r>
              <a:rPr lang="en" sz="1200">
                <a:solidFill>
                  <a:srgbClr val="FFFFFF"/>
                </a:solidFill>
              </a:rPr>
              <a:t>block_params </a:t>
            </a:r>
            <a:r>
              <a:rPr b="1" lang="en" sz="1200">
                <a:solidFill>
                  <a:srgbClr val="6FA8DC"/>
                </a:solidFill>
              </a:rPr>
              <a:t>in</a:t>
            </a:r>
            <a:r>
              <a:rPr lang="en" sz="1200">
                <a:solidFill>
                  <a:srgbClr val="FFFFFF"/>
                </a:solidFill>
              </a:rPr>
              <a:t> 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block_params is the number of filters</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n_filters = block_params</a:t>
            </a:r>
            <a:endParaRPr sz="1200">
              <a:solidFill>
                <a:srgbClr val="FFFFFF"/>
              </a:solidFill>
            </a:endParaRPr>
          </a:p>
          <a:p>
            <a:pPr indent="0" lvl="0" marL="0" rtl="0" algn="l">
              <a:spcBef>
                <a:spcPts val="0"/>
              </a:spcBef>
              <a:spcAft>
                <a:spcPts val="0"/>
              </a:spcAft>
              <a:buNone/>
            </a:pPr>
            <a:r>
              <a:rPr lang="en" sz="1200">
                <a:solidFill>
                  <a:srgbClr val="FFFFFF"/>
                </a:solidFill>
              </a:rPr>
              <a:t>             inputs = residual_dense_block(inputs, n_filters)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053" name="Google Shape;1053;p62"/>
          <p:cNvSpPr txBox="1"/>
          <p:nvPr/>
        </p:nvSpPr>
        <p:spPr>
          <a:xfrm>
            <a:off x="6631800" y="11481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concatenation operation occurs within the residual dense block, as the final step.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63"/>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1059" name="Google Shape;1059;p63"/>
          <p:cNvSpPr/>
          <p:nvPr/>
        </p:nvSpPr>
        <p:spPr>
          <a:xfrm>
            <a:off x="1866643" y="1427217"/>
            <a:ext cx="1036500" cy="2323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Convolution</a:t>
            </a:r>
            <a:endParaRPr b="1" sz="1000"/>
          </a:p>
          <a:p>
            <a:pPr indent="0" lvl="0" marL="0" rtl="0" algn="ctr">
              <a:spcBef>
                <a:spcPts val="0"/>
              </a:spcBef>
              <a:spcAft>
                <a:spcPts val="0"/>
              </a:spcAft>
              <a:buNone/>
            </a:pPr>
            <a:r>
              <a:rPr b="1" lang="en" sz="1000"/>
              <a:t>1x1</a:t>
            </a:r>
            <a:endParaRPr b="1" sz="1000"/>
          </a:p>
          <a:p>
            <a:pPr indent="0" lvl="0" marL="0" rtl="0" algn="ctr">
              <a:spcBef>
                <a:spcPts val="0"/>
              </a:spcBef>
              <a:spcAft>
                <a:spcPts val="0"/>
              </a:spcAft>
              <a:buNone/>
            </a:pPr>
            <a:r>
              <a:rPr b="1" lang="en" sz="1000"/>
              <a:t>(4X filters)</a:t>
            </a:r>
            <a:endParaRPr b="1" sz="1000"/>
          </a:p>
        </p:txBody>
      </p:sp>
      <p:sp>
        <p:nvSpPr>
          <p:cNvPr id="1060" name="Google Shape;1060;p63"/>
          <p:cNvSpPr txBox="1"/>
          <p:nvPr/>
        </p:nvSpPr>
        <p:spPr>
          <a:xfrm>
            <a:off x="2314497" y="1029825"/>
            <a:ext cx="47931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Dense Block with Identity Shortcut</a:t>
            </a:r>
            <a:endParaRPr b="1" sz="1200"/>
          </a:p>
        </p:txBody>
      </p:sp>
      <p:sp>
        <p:nvSpPr>
          <p:cNvPr id="1061" name="Google Shape;1061;p63"/>
          <p:cNvSpPr/>
          <p:nvPr/>
        </p:nvSpPr>
        <p:spPr>
          <a:xfrm rot="-5400000">
            <a:off x="4325917" y="2508010"/>
            <a:ext cx="947700" cy="161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3"/>
          <p:cNvSpPr/>
          <p:nvPr/>
        </p:nvSpPr>
        <p:spPr>
          <a:xfrm rot="-5400000">
            <a:off x="2741352" y="2457411"/>
            <a:ext cx="947700" cy="161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3"/>
          <p:cNvSpPr/>
          <p:nvPr/>
        </p:nvSpPr>
        <p:spPr>
          <a:xfrm>
            <a:off x="3527272" y="1427217"/>
            <a:ext cx="1036500" cy="2323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Convolution</a:t>
            </a:r>
            <a:endParaRPr b="1" sz="1000"/>
          </a:p>
          <a:p>
            <a:pPr indent="0" lvl="0" marL="0" rtl="0" algn="ctr">
              <a:spcBef>
                <a:spcPts val="0"/>
              </a:spcBef>
              <a:spcAft>
                <a:spcPts val="0"/>
              </a:spcAft>
              <a:buNone/>
            </a:pPr>
            <a:r>
              <a:rPr b="1" lang="en" sz="1000"/>
              <a:t>3x3</a:t>
            </a:r>
            <a:endParaRPr b="1" sz="1000"/>
          </a:p>
          <a:p>
            <a:pPr indent="0" lvl="0" marL="0" rtl="0" algn="ctr">
              <a:spcBef>
                <a:spcPts val="0"/>
              </a:spcBef>
              <a:spcAft>
                <a:spcPts val="0"/>
              </a:spcAft>
              <a:buNone/>
            </a:pPr>
            <a:r>
              <a:rPr b="1" lang="en" sz="1000"/>
              <a:t>(X filters)</a:t>
            </a:r>
            <a:endParaRPr b="1" sz="1000"/>
          </a:p>
        </p:txBody>
      </p:sp>
      <p:sp>
        <p:nvSpPr>
          <p:cNvPr id="1064" name="Google Shape;1064;p63"/>
          <p:cNvSpPr txBox="1"/>
          <p:nvPr/>
        </p:nvSpPr>
        <p:spPr>
          <a:xfrm>
            <a:off x="1822478" y="4294365"/>
            <a:ext cx="20676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Dimensionality expansion </a:t>
            </a:r>
            <a:endParaRPr b="1" sz="1000"/>
          </a:p>
          <a:p>
            <a:pPr indent="0" lvl="0" marL="0" rtl="0" algn="l">
              <a:spcBef>
                <a:spcPts val="0"/>
              </a:spcBef>
              <a:spcAft>
                <a:spcPts val="0"/>
              </a:spcAft>
              <a:buNone/>
            </a:pPr>
            <a:r>
              <a:rPr b="1" lang="en" sz="1000"/>
              <a:t>Feature maps increased </a:t>
            </a:r>
            <a:endParaRPr b="1" sz="1000"/>
          </a:p>
          <a:p>
            <a:pPr indent="0" lvl="0" marL="0" rtl="0" algn="l">
              <a:spcBef>
                <a:spcPts val="0"/>
              </a:spcBef>
              <a:spcAft>
                <a:spcPts val="0"/>
              </a:spcAft>
              <a:buNone/>
            </a:pPr>
            <a:r>
              <a:rPr b="1" lang="en" sz="1000"/>
              <a:t>by 4X</a:t>
            </a:r>
            <a:endParaRPr b="1" sz="1000"/>
          </a:p>
        </p:txBody>
      </p:sp>
      <p:cxnSp>
        <p:nvCxnSpPr>
          <p:cNvPr id="1065" name="Google Shape;1065;p63"/>
          <p:cNvCxnSpPr/>
          <p:nvPr/>
        </p:nvCxnSpPr>
        <p:spPr>
          <a:xfrm rot="-5400000">
            <a:off x="2099995" y="3969765"/>
            <a:ext cx="543900" cy="1053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066" name="Google Shape;1066;p63"/>
          <p:cNvSpPr/>
          <p:nvPr/>
        </p:nvSpPr>
        <p:spPr>
          <a:xfrm rot="-5400000">
            <a:off x="1531858" y="2425279"/>
            <a:ext cx="355500" cy="2259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txBox="1"/>
          <p:nvPr/>
        </p:nvSpPr>
        <p:spPr>
          <a:xfrm>
            <a:off x="1049175" y="2394801"/>
            <a:ext cx="5475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068" name="Google Shape;1068;p63"/>
          <p:cNvSpPr txBox="1"/>
          <p:nvPr/>
        </p:nvSpPr>
        <p:spPr>
          <a:xfrm>
            <a:off x="6497438" y="2423202"/>
            <a:ext cx="6246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069" name="Google Shape;1069;p63"/>
          <p:cNvSpPr/>
          <p:nvPr/>
        </p:nvSpPr>
        <p:spPr>
          <a:xfrm>
            <a:off x="5035797" y="2334337"/>
            <a:ext cx="1036500" cy="5091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Concatenate</a:t>
            </a:r>
            <a:endParaRPr b="1" sz="1000"/>
          </a:p>
        </p:txBody>
      </p:sp>
      <p:sp>
        <p:nvSpPr>
          <p:cNvPr id="1070" name="Google Shape;1070;p63"/>
          <p:cNvSpPr/>
          <p:nvPr/>
        </p:nvSpPr>
        <p:spPr>
          <a:xfrm rot="-5400000">
            <a:off x="6162653" y="2475878"/>
            <a:ext cx="355500" cy="2259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1603979" y="2635757"/>
            <a:ext cx="73800" cy="24018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1603979" y="4970149"/>
            <a:ext cx="4005000" cy="675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5496931" y="2876274"/>
            <a:ext cx="161700" cy="21387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txBox="1"/>
          <p:nvPr/>
        </p:nvSpPr>
        <p:spPr>
          <a:xfrm>
            <a:off x="3677274" y="4088354"/>
            <a:ext cx="20676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Dimensionality reduction  -</a:t>
            </a:r>
            <a:endParaRPr b="1" sz="1000"/>
          </a:p>
          <a:p>
            <a:pPr indent="0" lvl="0" marL="0" rtl="0" algn="l">
              <a:spcBef>
                <a:spcPts val="0"/>
              </a:spcBef>
              <a:spcAft>
                <a:spcPts val="0"/>
              </a:spcAft>
              <a:buNone/>
            </a:pPr>
            <a:r>
              <a:rPr b="1" lang="en" sz="1000"/>
              <a:t>Feature maps decreased </a:t>
            </a:r>
            <a:endParaRPr b="1" sz="1000"/>
          </a:p>
          <a:p>
            <a:pPr indent="0" lvl="0" marL="0" rtl="0" algn="l">
              <a:spcBef>
                <a:spcPts val="0"/>
              </a:spcBef>
              <a:spcAft>
                <a:spcPts val="0"/>
              </a:spcAft>
              <a:buNone/>
            </a:pPr>
            <a:r>
              <a:rPr b="1" lang="en" sz="1000"/>
              <a:t>to X.</a:t>
            </a:r>
            <a:endParaRPr b="1" sz="1000"/>
          </a:p>
        </p:txBody>
      </p:sp>
      <p:cxnSp>
        <p:nvCxnSpPr>
          <p:cNvPr id="1075" name="Google Shape;1075;p63"/>
          <p:cNvCxnSpPr/>
          <p:nvPr/>
        </p:nvCxnSpPr>
        <p:spPr>
          <a:xfrm rot="-5400000">
            <a:off x="4010871" y="3923538"/>
            <a:ext cx="430500" cy="157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076" name="Google Shape;1076;p63"/>
          <p:cNvSpPr txBox="1"/>
          <p:nvPr/>
        </p:nvSpPr>
        <p:spPr>
          <a:xfrm>
            <a:off x="7440600" y="1488613"/>
            <a:ext cx="1391700" cy="2200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feature maps from the input (identity link) are concatenated with the output feature maps.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accumulated feature maps will then be the input to the next block.</a:t>
            </a:r>
            <a:endParaRPr sz="1200"/>
          </a:p>
          <a:p>
            <a:pPr indent="0" lvl="0" marL="0" rtl="0" algn="l">
              <a:spcBef>
                <a:spcPts val="0"/>
              </a:spcBef>
              <a:spcAft>
                <a:spcPts val="0"/>
              </a:spcAft>
              <a:buNone/>
            </a:pPr>
            <a:r>
              <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64"/>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1082" name="Google Shape;1082;p64"/>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residual_dense_block</a:t>
            </a:r>
            <a:r>
              <a:rPr lang="en" sz="1200">
                <a:solidFill>
                  <a:srgbClr val="FFFFFF"/>
                </a:solidFill>
              </a:rPr>
              <a:t>(inputs, n_filters):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remember the input</a:t>
            </a:r>
            <a:endParaRPr sz="1200">
              <a:solidFill>
                <a:srgbClr val="FFFFFF"/>
              </a:solidFill>
            </a:endParaRPr>
          </a:p>
          <a:p>
            <a:pPr indent="0" lvl="0" marL="0" rtl="0" algn="l">
              <a:spcBef>
                <a:spcPts val="0"/>
              </a:spcBef>
              <a:spcAft>
                <a:spcPts val="0"/>
              </a:spcAft>
              <a:buNone/>
            </a:pPr>
            <a:r>
              <a:rPr lang="en" sz="1200">
                <a:solidFill>
                  <a:srgbClr val="FFFFFF"/>
                </a:solidFill>
              </a:rPr>
              <a:t>       r</a:t>
            </a:r>
            <a:r>
              <a:rPr lang="en" sz="1200">
                <a:solidFill>
                  <a:srgbClr val="FFFFFF"/>
                </a:solidFill>
              </a:rPr>
              <a:t>esidual = 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dimensionality expansion</a:t>
            </a:r>
            <a:endParaRPr sz="1200">
              <a:solidFill>
                <a:srgbClr val="93C47D"/>
              </a:solidFill>
            </a:endParaRPr>
          </a:p>
          <a:p>
            <a:pPr indent="0" lvl="0" marL="0" rtl="0" algn="l">
              <a:spcBef>
                <a:spcPts val="0"/>
              </a:spcBef>
              <a:spcAft>
                <a:spcPts val="0"/>
              </a:spcAft>
              <a:buNone/>
            </a:pPr>
            <a:r>
              <a:rPr lang="en" sz="1200">
                <a:solidFill>
                  <a:srgbClr val="FFFFFF"/>
                </a:solidFill>
              </a:rPr>
              <a:t>      </a:t>
            </a:r>
            <a:r>
              <a:rPr lang="en" sz="1200">
                <a:solidFill>
                  <a:srgbClr val="FFFFFF"/>
                </a:solidFill>
              </a:rPr>
              <a:t> inputs = BatchNormalization()(inputs)</a:t>
            </a:r>
            <a:br>
              <a:rPr lang="en" sz="1200">
                <a:solidFill>
                  <a:srgbClr val="FFFFFF"/>
                </a:solidFill>
              </a:rPr>
            </a:br>
            <a:r>
              <a:rPr lang="en" sz="1200">
                <a:solidFill>
                  <a:srgbClr val="FFFFFF"/>
                </a:solidFill>
              </a:rPr>
              <a:t>       inputs = ReLU()(inputs)</a:t>
            </a:r>
            <a:endParaRPr sz="1200">
              <a:solidFill>
                <a:srgbClr val="FFFFFF"/>
              </a:solidFill>
            </a:endParaRPr>
          </a:p>
          <a:p>
            <a:pPr indent="0" lvl="0" marL="0" rtl="0" algn="l">
              <a:spcBef>
                <a:spcPts val="0"/>
              </a:spcBef>
              <a:spcAft>
                <a:spcPts val="0"/>
              </a:spcAft>
              <a:buNone/>
            </a:pPr>
            <a:r>
              <a:rPr lang="en" sz="1200">
                <a:solidFill>
                  <a:srgbClr val="FFFFFF"/>
                </a:solidFill>
              </a:rPr>
              <a:t>       inputs = Conv2D(4 * n_filters, (1, 1), strides=(1, 1), use_bias=False)(inputs)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bottleneck convolution</a:t>
            </a:r>
            <a:br>
              <a:rPr lang="en" sz="1200">
                <a:solidFill>
                  <a:srgbClr val="FFFFFF"/>
                </a:solidFill>
              </a:rPr>
            </a:br>
            <a:r>
              <a:rPr lang="en" sz="1200">
                <a:solidFill>
                  <a:srgbClr val="FFFFFF"/>
                </a:solidFill>
              </a:rPr>
              <a:t>       inputs = BatchNormalization()(inputs)</a:t>
            </a:r>
            <a:endParaRPr sz="1200">
              <a:solidFill>
                <a:srgbClr val="FFFFFF"/>
              </a:solidFill>
            </a:endParaRPr>
          </a:p>
          <a:p>
            <a:pPr indent="0" lvl="0" marL="0" rtl="0" algn="l">
              <a:spcBef>
                <a:spcPts val="0"/>
              </a:spcBef>
              <a:spcAft>
                <a:spcPts val="0"/>
              </a:spcAft>
              <a:buNone/>
            </a:pPr>
            <a:r>
              <a:rPr lang="en" sz="1200">
                <a:solidFill>
                  <a:srgbClr val="FFFFFF"/>
                </a:solidFill>
              </a:rPr>
              <a:t>       inputs = ReLU()(inputs)</a:t>
            </a:r>
            <a:endParaRPr sz="1200">
              <a:solidFill>
                <a:srgbClr val="FFFFFF"/>
              </a:solidFill>
            </a:endParaRPr>
          </a:p>
          <a:p>
            <a:pPr indent="0" lvl="0" marL="0" rtl="0" algn="l">
              <a:spcBef>
                <a:spcPts val="0"/>
              </a:spcBef>
              <a:spcAft>
                <a:spcPts val="0"/>
              </a:spcAft>
              <a:buNone/>
            </a:pPr>
            <a:r>
              <a:rPr lang="en" sz="1200">
                <a:solidFill>
                  <a:srgbClr val="FFFFFF"/>
                </a:solidFill>
              </a:rPr>
              <a:t>       Inputs = Conv2D(n_filters, (3, 3), striddes=(1, 1), padding=’same’, </a:t>
            </a:r>
            <a:br>
              <a:rPr lang="en" sz="1200">
                <a:solidFill>
                  <a:srgbClr val="FFFFFF"/>
                </a:solidFill>
              </a:rPr>
            </a:br>
            <a:r>
              <a:rPr lang="en" sz="1200">
                <a:solidFill>
                  <a:srgbClr val="FFFFFF"/>
                </a:solidFill>
              </a:rPr>
              <a:t>                                   use_bias=False)(inputs)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Concatenate residual block input to output of residual block</a:t>
            </a:r>
            <a:endParaRPr sz="1200">
              <a:solidFill>
                <a:srgbClr val="FFFFFF"/>
              </a:solidFill>
            </a:endParaRPr>
          </a:p>
          <a:p>
            <a:pPr indent="0" lvl="0" marL="0" rtl="0" algn="l">
              <a:spcBef>
                <a:spcPts val="0"/>
              </a:spcBef>
              <a:spcAft>
                <a:spcPts val="0"/>
              </a:spcAft>
              <a:buNone/>
            </a:pPr>
            <a:r>
              <a:rPr lang="en" sz="1200">
                <a:solidFill>
                  <a:srgbClr val="FFFFFF"/>
                </a:solidFill>
              </a:rPr>
              <a:t>       inputs = Concatenate()([residual, inputs])</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083" name="Google Shape;1083;p64"/>
          <p:cNvSpPr txBox="1"/>
          <p:nvPr/>
        </p:nvSpPr>
        <p:spPr>
          <a:xfrm>
            <a:off x="6631800" y="1148100"/>
            <a:ext cx="20214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Uses the BN-RE-Conv pre-activation form for convolutional layers, except for the 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bottleneck convolution does a dimensionality reduction on the number of feature maps to reduce the overall number as they accumulate across blocks.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7" name="Shape 1087"/>
        <p:cNvGrpSpPr/>
        <p:nvPr/>
      </p:nvGrpSpPr>
      <p:grpSpPr>
        <a:xfrm>
          <a:off x="0" y="0"/>
          <a:ext cx="0" cy="0"/>
          <a:chOff x="0" y="0"/>
          <a:chExt cx="0" cy="0"/>
        </a:xfrm>
      </p:grpSpPr>
      <p:sp>
        <p:nvSpPr>
          <p:cNvPr id="1088" name="Google Shape;1088;p65"/>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1089" name="Google Shape;1089;p65"/>
          <p:cNvSpPr/>
          <p:nvPr/>
        </p:nvSpPr>
        <p:spPr>
          <a:xfrm>
            <a:off x="3135308" y="1399719"/>
            <a:ext cx="2840400" cy="24798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5"/>
          <p:cNvSpPr/>
          <p:nvPr/>
        </p:nvSpPr>
        <p:spPr>
          <a:xfrm>
            <a:off x="3242153" y="1529002"/>
            <a:ext cx="1006800" cy="2221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1x1</a:t>
            </a:r>
            <a:endParaRPr b="1" sz="900"/>
          </a:p>
          <a:p>
            <a:pPr indent="0" lvl="0" marL="0" rtl="0" algn="ctr">
              <a:spcBef>
                <a:spcPts val="0"/>
              </a:spcBef>
              <a:spcAft>
                <a:spcPts val="0"/>
              </a:spcAft>
              <a:buNone/>
            </a:pPr>
            <a:r>
              <a:rPr b="1" lang="en" sz="900"/>
              <a:t>(filters/C)</a:t>
            </a:r>
            <a:endParaRPr b="1" sz="900"/>
          </a:p>
        </p:txBody>
      </p:sp>
      <p:sp>
        <p:nvSpPr>
          <p:cNvPr id="1091" name="Google Shape;1091;p65"/>
          <p:cNvSpPr txBox="1"/>
          <p:nvPr/>
        </p:nvSpPr>
        <p:spPr>
          <a:xfrm>
            <a:off x="4086651" y="1029825"/>
            <a:ext cx="20487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Dense Transitional Block</a:t>
            </a:r>
            <a:endParaRPr b="1" sz="1200"/>
          </a:p>
        </p:txBody>
      </p:sp>
      <p:sp>
        <p:nvSpPr>
          <p:cNvPr id="1092" name="Google Shape;1092;p65"/>
          <p:cNvSpPr/>
          <p:nvPr/>
        </p:nvSpPr>
        <p:spPr>
          <a:xfrm rot="-5400000">
            <a:off x="4099055" y="2512619"/>
            <a:ext cx="906000" cy="157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5"/>
          <p:cNvSpPr/>
          <p:nvPr/>
        </p:nvSpPr>
        <p:spPr>
          <a:xfrm>
            <a:off x="4855092" y="1529002"/>
            <a:ext cx="1006800" cy="2221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Average</a:t>
            </a:r>
            <a:endParaRPr b="1" sz="900"/>
          </a:p>
          <a:p>
            <a:pPr indent="0" lvl="0" marL="0" rtl="0" algn="ctr">
              <a:spcBef>
                <a:spcPts val="0"/>
              </a:spcBef>
              <a:spcAft>
                <a:spcPts val="0"/>
              </a:spcAft>
              <a:buNone/>
            </a:pPr>
            <a:r>
              <a:rPr b="1" lang="en" sz="900"/>
              <a:t>Pooling</a:t>
            </a:r>
            <a:endParaRPr b="1" sz="900"/>
          </a:p>
          <a:p>
            <a:pPr indent="0" lvl="0" marL="0" rtl="0" algn="ctr">
              <a:spcBef>
                <a:spcPts val="0"/>
              </a:spcBef>
              <a:spcAft>
                <a:spcPts val="0"/>
              </a:spcAft>
              <a:buNone/>
            </a:pPr>
            <a:r>
              <a:rPr b="1" lang="en" sz="900"/>
              <a:t>2x2</a:t>
            </a:r>
            <a:endParaRPr b="1" sz="900"/>
          </a:p>
        </p:txBody>
      </p:sp>
      <p:sp>
        <p:nvSpPr>
          <p:cNvPr id="1094" name="Google Shape;1094;p65"/>
          <p:cNvSpPr txBox="1"/>
          <p:nvPr/>
        </p:nvSpPr>
        <p:spPr>
          <a:xfrm>
            <a:off x="3199256" y="4270101"/>
            <a:ext cx="20082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Dimensionality reduction </a:t>
            </a:r>
            <a:endParaRPr b="1" sz="1000"/>
          </a:p>
          <a:p>
            <a:pPr indent="0" lvl="0" marL="0" rtl="0" algn="l">
              <a:spcBef>
                <a:spcPts val="0"/>
              </a:spcBef>
              <a:spcAft>
                <a:spcPts val="0"/>
              </a:spcAft>
              <a:buNone/>
            </a:pPr>
            <a:r>
              <a:rPr b="1" lang="en" sz="1000"/>
              <a:t>Number of feature maps decreased by ratio of C.</a:t>
            </a:r>
            <a:endParaRPr b="1" sz="1000"/>
          </a:p>
        </p:txBody>
      </p:sp>
      <p:cxnSp>
        <p:nvCxnSpPr>
          <p:cNvPr id="1095" name="Google Shape;1095;p65"/>
          <p:cNvCxnSpPr/>
          <p:nvPr/>
        </p:nvCxnSpPr>
        <p:spPr>
          <a:xfrm rot="-5400000">
            <a:off x="3473005" y="3959001"/>
            <a:ext cx="519900" cy="1023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096" name="Google Shape;1096;p65"/>
          <p:cNvSpPr/>
          <p:nvPr/>
        </p:nvSpPr>
        <p:spPr>
          <a:xfrm rot="-5400000">
            <a:off x="2744961" y="2481505"/>
            <a:ext cx="339900" cy="219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5"/>
          <p:cNvSpPr txBox="1"/>
          <p:nvPr/>
        </p:nvSpPr>
        <p:spPr>
          <a:xfrm>
            <a:off x="2273500" y="2454048"/>
            <a:ext cx="5319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098" name="Google Shape;1098;p65"/>
          <p:cNvSpPr txBox="1"/>
          <p:nvPr/>
        </p:nvSpPr>
        <p:spPr>
          <a:xfrm>
            <a:off x="6291090" y="2459032"/>
            <a:ext cx="6066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099" name="Google Shape;1099;p65"/>
          <p:cNvSpPr/>
          <p:nvPr/>
        </p:nvSpPr>
        <p:spPr>
          <a:xfrm rot="-5400000">
            <a:off x="6026130" y="2529891"/>
            <a:ext cx="339900" cy="219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5"/>
          <p:cNvSpPr txBox="1"/>
          <p:nvPr/>
        </p:nvSpPr>
        <p:spPr>
          <a:xfrm>
            <a:off x="5000786" y="4073147"/>
            <a:ext cx="20082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Dimensionality reduction  -</a:t>
            </a:r>
            <a:endParaRPr b="1" sz="1000"/>
          </a:p>
          <a:p>
            <a:pPr indent="0" lvl="0" marL="0" rtl="0" algn="l">
              <a:spcBef>
                <a:spcPts val="0"/>
              </a:spcBef>
              <a:spcAft>
                <a:spcPts val="0"/>
              </a:spcAft>
              <a:buNone/>
            </a:pPr>
            <a:r>
              <a:rPr b="1" lang="en" sz="1000"/>
              <a:t>Feature map sizes decreased </a:t>
            </a:r>
            <a:endParaRPr b="1" sz="1000"/>
          </a:p>
          <a:p>
            <a:pPr indent="0" lvl="0" marL="0" rtl="0" algn="l">
              <a:spcBef>
                <a:spcPts val="0"/>
              </a:spcBef>
              <a:spcAft>
                <a:spcPts val="0"/>
              </a:spcAft>
              <a:buNone/>
            </a:pPr>
            <a:r>
              <a:rPr b="1" lang="en" sz="1000"/>
              <a:t>by 75%</a:t>
            </a:r>
            <a:endParaRPr b="1" sz="1000"/>
          </a:p>
        </p:txBody>
      </p:sp>
      <p:cxnSp>
        <p:nvCxnSpPr>
          <p:cNvPr id="1101" name="Google Shape;1101;p65"/>
          <p:cNvCxnSpPr/>
          <p:nvPr/>
        </p:nvCxnSpPr>
        <p:spPr>
          <a:xfrm rot="-5400000">
            <a:off x="5328083" y="3914352"/>
            <a:ext cx="411600" cy="153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102" name="Google Shape;1102;p65"/>
          <p:cNvSpPr txBox="1"/>
          <p:nvPr/>
        </p:nvSpPr>
        <p:spPr>
          <a:xfrm>
            <a:off x="5949855" y="4713789"/>
            <a:ext cx="20805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 reduction is referred to as the compression factor</a:t>
            </a:r>
            <a:endParaRPr b="1" sz="800">
              <a:solidFill>
                <a:srgbClr val="0097A7"/>
              </a:solidFill>
            </a:endParaRPr>
          </a:p>
        </p:txBody>
      </p:sp>
      <p:cxnSp>
        <p:nvCxnSpPr>
          <p:cNvPr id="1103" name="Google Shape;1103;p65"/>
          <p:cNvCxnSpPr>
            <a:stCxn id="1102" idx="1"/>
          </p:cNvCxnSpPr>
          <p:nvPr/>
        </p:nvCxnSpPr>
        <p:spPr>
          <a:xfrm rot="10800000">
            <a:off x="4776555" y="4743039"/>
            <a:ext cx="1173300" cy="1407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104" name="Google Shape;1104;p65"/>
          <p:cNvSpPr txBox="1"/>
          <p:nvPr/>
        </p:nvSpPr>
        <p:spPr>
          <a:xfrm>
            <a:off x="7440600" y="1399728"/>
            <a:ext cx="13917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Finally, the compressed feature maps are further reduced by pooling.</a:t>
            </a:r>
            <a:endParaRPr sz="1200"/>
          </a:p>
          <a:p>
            <a:pPr indent="0" lvl="0" marL="0" rtl="0" algn="l">
              <a:spcBef>
                <a:spcPts val="0"/>
              </a:spcBef>
              <a:spcAft>
                <a:spcPts val="0"/>
              </a:spcAft>
              <a:buNone/>
            </a:pPr>
            <a:r>
              <a:t/>
            </a:r>
            <a:endParaRPr sz="1200"/>
          </a:p>
        </p:txBody>
      </p:sp>
      <p:sp>
        <p:nvSpPr>
          <p:cNvPr id="1105" name="Google Shape;1105;p65"/>
          <p:cNvSpPr txBox="1"/>
          <p:nvPr/>
        </p:nvSpPr>
        <p:spPr>
          <a:xfrm>
            <a:off x="387275" y="1365053"/>
            <a:ext cx="13917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Each dense block is followed by a transitional block, except for the last block.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number of feature maps is reduced by the compression metaparameter.</a:t>
            </a:r>
            <a:endParaRPr sz="1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Google Shape;1110;p6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11" name="Google Shape;1111;p66"/>
          <p:cNvSpPr txBox="1"/>
          <p:nvPr/>
        </p:nvSpPr>
        <p:spPr>
          <a:xfrm>
            <a:off x="0" y="0"/>
            <a:ext cx="26661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2017 ILSVRC Winner   </a:t>
            </a:r>
            <a:endParaRPr/>
          </a:p>
        </p:txBody>
      </p:sp>
      <p:sp>
        <p:nvSpPr>
          <p:cNvPr id="1112" name="Google Shape;1112;p66"/>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6"/>
          <p:cNvSpPr/>
          <p:nvPr/>
        </p:nvSpPr>
        <p:spPr>
          <a:xfrm>
            <a:off x="1970775" y="1544325"/>
            <a:ext cx="38508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6"/>
          <p:cNvSpPr/>
          <p:nvPr/>
        </p:nvSpPr>
        <p:spPr>
          <a:xfrm>
            <a:off x="311700" y="2454588"/>
            <a:ext cx="13632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1115" name="Google Shape;1115;p66"/>
          <p:cNvSpPr/>
          <p:nvPr/>
        </p:nvSpPr>
        <p:spPr>
          <a:xfrm>
            <a:off x="2144100" y="16991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SE Links</a:t>
            </a:r>
            <a:endParaRPr b="1" sz="1000"/>
          </a:p>
          <a:p>
            <a:pPr indent="0" lvl="0" marL="0" rtl="0" algn="l">
              <a:spcBef>
                <a:spcPts val="0"/>
              </a:spcBef>
              <a:spcAft>
                <a:spcPts val="0"/>
              </a:spcAft>
              <a:buNone/>
            </a:pPr>
            <a:r>
              <a:t/>
            </a:r>
            <a:endParaRPr b="1" sz="1000"/>
          </a:p>
        </p:txBody>
      </p:sp>
      <p:sp>
        <p:nvSpPr>
          <p:cNvPr id="1116" name="Google Shape;1116;p66"/>
          <p:cNvSpPr/>
          <p:nvPr/>
        </p:nvSpPr>
        <p:spPr>
          <a:xfrm rot="-5400000">
            <a:off x="1309238" y="2735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6"/>
          <p:cNvSpPr/>
          <p:nvPr/>
        </p:nvSpPr>
        <p:spPr>
          <a:xfrm rot="-5400000">
            <a:off x="2633775" y="27548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6"/>
          <p:cNvSpPr txBox="1"/>
          <p:nvPr/>
        </p:nvSpPr>
        <p:spPr>
          <a:xfrm>
            <a:off x="3307700" y="1017725"/>
            <a:ext cx="37230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SENet Macro-Architecture</a:t>
            </a:r>
            <a:endParaRPr b="1" sz="1200"/>
          </a:p>
        </p:txBody>
      </p:sp>
      <p:sp>
        <p:nvSpPr>
          <p:cNvPr id="1119" name="Google Shape;1119;p66"/>
          <p:cNvSpPr/>
          <p:nvPr/>
        </p:nvSpPr>
        <p:spPr>
          <a:xfrm>
            <a:off x="3245275" y="166635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SE Links</a:t>
            </a:r>
            <a:endParaRPr b="1" sz="1000"/>
          </a:p>
          <a:p>
            <a:pPr indent="0" lvl="0" marL="0" rtl="0" algn="l">
              <a:spcBef>
                <a:spcPts val="0"/>
              </a:spcBef>
              <a:spcAft>
                <a:spcPts val="0"/>
              </a:spcAft>
              <a:buNone/>
            </a:pPr>
            <a:r>
              <a:t/>
            </a:r>
            <a:endParaRPr b="1" sz="1000"/>
          </a:p>
        </p:txBody>
      </p:sp>
      <p:sp>
        <p:nvSpPr>
          <p:cNvPr id="1120" name="Google Shape;1120;p66"/>
          <p:cNvSpPr/>
          <p:nvPr/>
        </p:nvSpPr>
        <p:spPr>
          <a:xfrm rot="-5400000">
            <a:off x="3734963" y="27211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6"/>
          <p:cNvSpPr/>
          <p:nvPr/>
        </p:nvSpPr>
        <p:spPr>
          <a:xfrm>
            <a:off x="4346463" y="16991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SE Links</a:t>
            </a:r>
            <a:endParaRPr b="1" sz="1000"/>
          </a:p>
          <a:p>
            <a:pPr indent="0" lvl="0" marL="0" rtl="0" algn="l">
              <a:spcBef>
                <a:spcPts val="0"/>
              </a:spcBef>
              <a:spcAft>
                <a:spcPts val="0"/>
              </a:spcAft>
              <a:buNone/>
            </a:pPr>
            <a:r>
              <a:t/>
            </a:r>
            <a:endParaRPr b="1" sz="1000"/>
          </a:p>
        </p:txBody>
      </p:sp>
      <p:sp>
        <p:nvSpPr>
          <p:cNvPr id="1122" name="Google Shape;1122;p66"/>
          <p:cNvSpPr/>
          <p:nvPr/>
        </p:nvSpPr>
        <p:spPr>
          <a:xfrm rot="-5400000">
            <a:off x="4836163" y="2754849"/>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6"/>
          <p:cNvSpPr/>
          <p:nvPr/>
        </p:nvSpPr>
        <p:spPr>
          <a:xfrm>
            <a:off x="6123725" y="2407513"/>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1124" name="Google Shape;1124;p66"/>
          <p:cNvSpPr txBox="1"/>
          <p:nvPr/>
        </p:nvSpPr>
        <p:spPr>
          <a:xfrm>
            <a:off x="5409850" y="2454600"/>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1125" name="Google Shape;1125;p66"/>
          <p:cNvSpPr/>
          <p:nvPr/>
        </p:nvSpPr>
        <p:spPr>
          <a:xfrm rot="-5400000">
            <a:off x="5462188" y="2773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6"/>
          <p:cNvSpPr txBox="1"/>
          <p:nvPr/>
        </p:nvSpPr>
        <p:spPr>
          <a:xfrm>
            <a:off x="828575" y="4560000"/>
            <a:ext cx="31323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Residual-Block based architecture </a:t>
            </a:r>
            <a:endParaRPr b="1" sz="1000"/>
          </a:p>
          <a:p>
            <a:pPr indent="0" lvl="0" marL="0" rtl="0" algn="l">
              <a:spcBef>
                <a:spcPts val="0"/>
              </a:spcBef>
              <a:spcAft>
                <a:spcPts val="0"/>
              </a:spcAft>
              <a:buNone/>
            </a:pPr>
            <a:r>
              <a:rPr b="1" lang="en" sz="1000"/>
              <a:t>(e.g., ResNet, ResNeXt, Inception)</a:t>
            </a:r>
            <a:endParaRPr b="1" sz="1000"/>
          </a:p>
        </p:txBody>
      </p:sp>
      <p:cxnSp>
        <p:nvCxnSpPr>
          <p:cNvPr id="1127" name="Google Shape;1127;p66"/>
          <p:cNvCxnSpPr/>
          <p:nvPr/>
        </p:nvCxnSpPr>
        <p:spPr>
          <a:xfrm rot="-5400000">
            <a:off x="2068052" y="4311937"/>
            <a:ext cx="402000" cy="249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128" name="Google Shape;1128;p66"/>
          <p:cNvSpPr txBox="1"/>
          <p:nvPr/>
        </p:nvSpPr>
        <p:spPr>
          <a:xfrm>
            <a:off x="7650050" y="1399725"/>
            <a:ext cx="11823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SENet is a </a:t>
            </a:r>
            <a:r>
              <a:rPr lang="en" sz="1200"/>
              <a:t>derivative</a:t>
            </a:r>
            <a:r>
              <a:rPr lang="en" sz="1200"/>
              <a:t> of the residual block method (ResNet/ResNeXt) by </a:t>
            </a:r>
            <a:r>
              <a:rPr lang="en" sz="1200"/>
              <a:t>modifying</a:t>
            </a:r>
            <a:r>
              <a:rPr lang="en" sz="1200"/>
              <a:t> the identity/projection link with a squeeze-</a:t>
            </a:r>
            <a:r>
              <a:rPr lang="en" sz="1200"/>
              <a:t>excitation</a:t>
            </a:r>
            <a:r>
              <a:rPr lang="en" sz="1200"/>
              <a:t> block. </a:t>
            </a:r>
            <a:endParaRPr sz="1200"/>
          </a:p>
          <a:p>
            <a:pPr indent="0" lvl="0" marL="0" rtl="0" algn="l">
              <a:spcBef>
                <a:spcPts val="0"/>
              </a:spcBef>
              <a:spcAft>
                <a:spcPts val="0"/>
              </a:spcAft>
              <a:buNone/>
            </a:pPr>
            <a:r>
              <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Google Shape;1133;p6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34" name="Google Shape;1134;p67"/>
          <p:cNvSpPr txBox="1"/>
          <p:nvPr/>
        </p:nvSpPr>
        <p:spPr>
          <a:xfrm>
            <a:off x="7319600" y="1399725"/>
            <a:ext cx="15126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identity/projection link on each residual block is followed by a squeeze-excitation link.</a:t>
            </a:r>
            <a:endParaRPr sz="1200"/>
          </a:p>
          <a:p>
            <a:pPr indent="0" lvl="0" marL="0" rtl="0" algn="l">
              <a:spcBef>
                <a:spcPts val="0"/>
              </a:spcBef>
              <a:spcAft>
                <a:spcPts val="0"/>
              </a:spcAft>
              <a:buNone/>
            </a:pPr>
            <a:r>
              <a:t/>
            </a:r>
            <a:endParaRPr sz="1200"/>
          </a:p>
        </p:txBody>
      </p:sp>
      <p:sp>
        <p:nvSpPr>
          <p:cNvPr id="1135" name="Google Shape;1135;p67"/>
          <p:cNvSpPr/>
          <p:nvPr/>
        </p:nvSpPr>
        <p:spPr>
          <a:xfrm>
            <a:off x="1170075" y="1596750"/>
            <a:ext cx="50844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7"/>
          <p:cNvSpPr/>
          <p:nvPr/>
        </p:nvSpPr>
        <p:spPr>
          <a:xfrm>
            <a:off x="1504450" y="17560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SE Link</a:t>
            </a:r>
            <a:endParaRPr b="1" sz="1000"/>
          </a:p>
        </p:txBody>
      </p:sp>
      <p:sp>
        <p:nvSpPr>
          <p:cNvPr id="1137" name="Google Shape;1137;p67"/>
          <p:cNvSpPr/>
          <p:nvPr/>
        </p:nvSpPr>
        <p:spPr>
          <a:xfrm rot="-5400000">
            <a:off x="2193650" y="28116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7"/>
          <p:cNvSpPr txBox="1"/>
          <p:nvPr/>
        </p:nvSpPr>
        <p:spPr>
          <a:xfrm>
            <a:off x="1868275" y="1256425"/>
            <a:ext cx="40617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Residual Group w/SE Link (Micro-Architecture)</a:t>
            </a:r>
            <a:endParaRPr b="1" sz="1200"/>
          </a:p>
        </p:txBody>
      </p:sp>
      <p:sp>
        <p:nvSpPr>
          <p:cNvPr id="1139" name="Google Shape;1139;p67"/>
          <p:cNvSpPr/>
          <p:nvPr/>
        </p:nvSpPr>
        <p:spPr>
          <a:xfrm rot="-5400000">
            <a:off x="4907988" y="28634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7"/>
          <p:cNvSpPr/>
          <p:nvPr/>
        </p:nvSpPr>
        <p:spPr>
          <a:xfrm rot="-5400000">
            <a:off x="3607288" y="28116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7"/>
          <p:cNvSpPr/>
          <p:nvPr/>
        </p:nvSpPr>
        <p:spPr>
          <a:xfrm>
            <a:off x="2861625" y="17560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a:t>
            </a:r>
            <a:endParaRPr b="1" sz="1000"/>
          </a:p>
          <a:p>
            <a:pPr indent="0" lvl="0" marL="0" rtl="0" algn="ctr">
              <a:spcBef>
                <a:spcPts val="0"/>
              </a:spcBef>
              <a:spcAft>
                <a:spcPts val="0"/>
              </a:spcAft>
              <a:buNone/>
            </a:pPr>
            <a:r>
              <a:rPr b="1" lang="en" sz="1000"/>
              <a:t>SE Link</a:t>
            </a:r>
            <a:endParaRPr b="1" sz="1000"/>
          </a:p>
        </p:txBody>
      </p:sp>
      <p:sp>
        <p:nvSpPr>
          <p:cNvPr id="1142" name="Google Shape;1142;p67"/>
          <p:cNvSpPr/>
          <p:nvPr/>
        </p:nvSpPr>
        <p:spPr>
          <a:xfrm>
            <a:off x="4218800" y="1756025"/>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 Block</a:t>
            </a:r>
            <a:endParaRPr b="1" sz="1000"/>
          </a:p>
          <a:p>
            <a:pPr indent="0" lvl="0" marL="0" rtl="0" algn="ctr">
              <a:spcBef>
                <a:spcPts val="0"/>
              </a:spcBef>
              <a:spcAft>
                <a:spcPts val="0"/>
              </a:spcAft>
              <a:buNone/>
            </a:pPr>
            <a:r>
              <a:rPr b="1" lang="en" sz="1000"/>
              <a:t>w/</a:t>
            </a:r>
            <a:br>
              <a:rPr b="1" lang="en" sz="1000"/>
            </a:br>
            <a:r>
              <a:rPr b="1" lang="en" sz="1000"/>
              <a:t>SE Link</a:t>
            </a:r>
            <a:endParaRPr b="1" sz="1000"/>
          </a:p>
        </p:txBody>
      </p:sp>
      <p:sp>
        <p:nvSpPr>
          <p:cNvPr id="1143" name="Google Shape;1143;p67"/>
          <p:cNvSpPr txBox="1"/>
          <p:nvPr/>
        </p:nvSpPr>
        <p:spPr>
          <a:xfrm>
            <a:off x="5519500" y="2598400"/>
            <a:ext cx="14259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1144" name="Google Shape;1144;p67"/>
          <p:cNvSpPr txBox="1"/>
          <p:nvPr/>
        </p:nvSpPr>
        <p:spPr>
          <a:xfrm>
            <a:off x="2042875" y="4629225"/>
            <a:ext cx="30978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Existing Block with identity/projection link passed through Squeeze-Excitation (SE) block</a:t>
            </a:r>
            <a:endParaRPr b="1" sz="1000"/>
          </a:p>
        </p:txBody>
      </p:sp>
      <p:sp>
        <p:nvSpPr>
          <p:cNvPr id="1145" name="Google Shape;1145;p67"/>
          <p:cNvSpPr/>
          <p:nvPr/>
        </p:nvSpPr>
        <p:spPr>
          <a:xfrm rot="-5400000">
            <a:off x="797399" y="28741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7"/>
          <p:cNvSpPr/>
          <p:nvPr/>
        </p:nvSpPr>
        <p:spPr>
          <a:xfrm rot="-5400000">
            <a:off x="6263249" y="2831075"/>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7"/>
          <p:cNvSpPr txBox="1"/>
          <p:nvPr/>
        </p:nvSpPr>
        <p:spPr>
          <a:xfrm>
            <a:off x="311700" y="2841475"/>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148" name="Google Shape;1148;p67"/>
          <p:cNvSpPr txBox="1"/>
          <p:nvPr/>
        </p:nvSpPr>
        <p:spPr>
          <a:xfrm>
            <a:off x="6546600" y="2746575"/>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1149" name="Google Shape;1149;p67"/>
          <p:cNvCxnSpPr/>
          <p:nvPr/>
        </p:nvCxnSpPr>
        <p:spPr>
          <a:xfrm flipH="1" rot="5400000">
            <a:off x="2243452" y="4186962"/>
            <a:ext cx="587100" cy="4470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1150" name="Google Shape;1150;p67"/>
          <p:cNvCxnSpPr>
            <a:endCxn id="1141" idx="2"/>
          </p:cNvCxnSpPr>
          <p:nvPr/>
        </p:nvCxnSpPr>
        <p:spPr>
          <a:xfrm rot="-5400000">
            <a:off x="3041775" y="4360325"/>
            <a:ext cx="569700" cy="1179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1151" name="Google Shape;1151;p67"/>
          <p:cNvCxnSpPr>
            <a:endCxn id="1142" idx="2"/>
          </p:cNvCxnSpPr>
          <p:nvPr/>
        </p:nvCxnSpPr>
        <p:spPr>
          <a:xfrm rot="-5400000">
            <a:off x="4271150" y="4232525"/>
            <a:ext cx="569700" cy="3735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68"/>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57" name="Google Shape;1157;p68"/>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group</a:t>
            </a:r>
            <a:r>
              <a:rPr lang="en" sz="1200">
                <a:solidFill>
                  <a:srgbClr val="FFFFFF"/>
                </a:solidFill>
              </a:rPr>
              <a:t>(inputs, strides=(2, 2), **metaparameters):</a:t>
            </a:r>
            <a:endParaRPr sz="1200">
              <a:solidFill>
                <a:srgbClr val="FFFFFF"/>
              </a:solidFill>
            </a:endParaRPr>
          </a:p>
          <a:p>
            <a:pPr indent="0" lvl="0" marL="0" rtl="0" algn="l">
              <a:spcBef>
                <a:spcPts val="0"/>
              </a:spcBef>
              <a:spcAft>
                <a:spcPts val="0"/>
              </a:spcAft>
              <a:buNone/>
            </a:pPr>
            <a:r>
              <a:rPr lang="en" sz="1200">
                <a:solidFill>
                  <a:srgbClr val="93C47D"/>
                </a:solidFill>
              </a:rPr>
              <a:t>       # the number of blocks in the group</a:t>
            </a:r>
            <a:endParaRPr sz="1200">
              <a:solidFill>
                <a:srgbClr val="93C47D"/>
              </a:solidFill>
            </a:endParaRPr>
          </a:p>
          <a:p>
            <a:pPr indent="0" lvl="0" marL="0" rtl="0" algn="l">
              <a:spcBef>
                <a:spcPts val="0"/>
              </a:spcBef>
              <a:spcAft>
                <a:spcPts val="0"/>
              </a:spcAft>
              <a:buNone/>
            </a:pPr>
            <a:r>
              <a:rPr lang="en" sz="1200">
                <a:solidFill>
                  <a:srgbClr val="93C47D"/>
                </a:solidFill>
              </a:rPr>
              <a:t>       </a:t>
            </a:r>
            <a:r>
              <a:rPr lang="en" sz="1200">
                <a:solidFill>
                  <a:srgbClr val="FFFFFF"/>
                </a:solidFill>
              </a:rPr>
              <a:t>blocks = metaparameters[‘blocks’]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ratio of reduction in the SE link.</a:t>
            </a:r>
            <a:endParaRPr sz="1200">
              <a:solidFill>
                <a:srgbClr val="FFFFFF"/>
              </a:solidFill>
            </a:endParaRPr>
          </a:p>
          <a:p>
            <a:pPr indent="0" lvl="0" marL="0" rtl="0" algn="l">
              <a:spcBef>
                <a:spcPts val="0"/>
              </a:spcBef>
              <a:spcAft>
                <a:spcPts val="0"/>
              </a:spcAft>
              <a:buNone/>
            </a:pPr>
            <a:r>
              <a:rPr lang="en" sz="1200">
                <a:solidFill>
                  <a:srgbClr val="FFFFFF"/>
                </a:solidFill>
              </a:rPr>
              <a:t>       ratio = metaparameters[‘ratio’]</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first block is the projection shortcut block</a:t>
            </a:r>
            <a:endParaRPr sz="1200">
              <a:solidFill>
                <a:srgbClr val="93C47D"/>
              </a:solidFill>
            </a:endParaRPr>
          </a:p>
          <a:p>
            <a:pPr indent="0" lvl="0" marL="0" rtl="0" algn="l">
              <a:spcBef>
                <a:spcPts val="0"/>
              </a:spcBef>
              <a:spcAft>
                <a:spcPts val="0"/>
              </a:spcAft>
              <a:buNone/>
            </a:pPr>
            <a:r>
              <a:rPr lang="en" sz="1200">
                <a:solidFill>
                  <a:srgbClr val="FFFFFF"/>
                </a:solidFill>
              </a:rPr>
              <a:t>       block = blocks.pop()</a:t>
            </a:r>
            <a:endParaRPr sz="1200">
              <a:solidFill>
                <a:srgbClr val="FFFFFF"/>
              </a:solidFill>
            </a:endParaRPr>
          </a:p>
          <a:p>
            <a:pPr indent="0" lvl="0" marL="0" rtl="0" algn="l">
              <a:spcBef>
                <a:spcPts val="0"/>
              </a:spcBef>
              <a:spcAft>
                <a:spcPts val="0"/>
              </a:spcAft>
              <a:buNone/>
            </a:pPr>
            <a:r>
              <a:rPr lang="en" sz="1200">
                <a:solidFill>
                  <a:srgbClr val="FFFFFF"/>
                </a:solidFill>
              </a:rPr>
              <a:t>       inputs = projection_block(inputs, block[‘n_filters’], strides=strides, ratio=ratio)</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remaining blocks use residual block with identity link</a:t>
            </a:r>
            <a:br>
              <a:rPr lang="en" sz="1200">
                <a:solidFill>
                  <a:srgbClr val="FFFFFF"/>
                </a:solidFill>
              </a:rPr>
            </a:br>
            <a:r>
              <a:rPr lang="en" sz="1200">
                <a:solidFill>
                  <a:srgbClr val="FFFFFF"/>
                </a:solidFill>
              </a:rPr>
              <a:t>      </a:t>
            </a:r>
            <a:r>
              <a:rPr b="1" lang="en" sz="1200">
                <a:solidFill>
                  <a:srgbClr val="6FA8DC"/>
                </a:solidFill>
              </a:rPr>
              <a:t> for </a:t>
            </a:r>
            <a:r>
              <a:rPr lang="en" sz="1200">
                <a:solidFill>
                  <a:srgbClr val="FFFFFF"/>
                </a:solidFill>
              </a:rPr>
              <a:t>block </a:t>
            </a:r>
            <a:r>
              <a:rPr b="1" lang="en" sz="1200">
                <a:solidFill>
                  <a:srgbClr val="6D9EEB"/>
                </a:solidFill>
              </a:rPr>
              <a:t>in </a:t>
            </a:r>
            <a:r>
              <a:rPr lang="en" sz="1200">
                <a:solidFill>
                  <a:srgbClr val="FFFFFF"/>
                </a:solidFill>
              </a:rPr>
              <a:t>blocks:</a:t>
            </a:r>
            <a:endParaRPr sz="1200">
              <a:solidFill>
                <a:srgbClr val="FFFFFF"/>
              </a:solidFill>
            </a:endParaRPr>
          </a:p>
          <a:p>
            <a:pPr indent="0" lvl="0" marL="0" rtl="0" algn="l">
              <a:spcBef>
                <a:spcPts val="0"/>
              </a:spcBef>
              <a:spcAft>
                <a:spcPts val="0"/>
              </a:spcAft>
              <a:buNone/>
            </a:pPr>
            <a:r>
              <a:rPr lang="en" sz="1200">
                <a:solidFill>
                  <a:srgbClr val="FFFFFF"/>
                </a:solidFill>
              </a:rPr>
              <a:t>             inputs = identity_block(inputs, block[‘n_filters’], ratio=ratio)</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158" name="Google Shape;1158;p68"/>
          <p:cNvSpPr txBox="1"/>
          <p:nvPr/>
        </p:nvSpPr>
        <p:spPr>
          <a:xfrm>
            <a:off x="6631800" y="1148100"/>
            <a:ext cx="22005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Metaparameters consist of blocks (which have number of filters) and the amount of reduction of filters in the squeeze-excitation link (ratio).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demonstration for ResNet architecture.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Google Shape;1163;p6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64" name="Google Shape;1164;p69"/>
          <p:cNvSpPr txBox="1"/>
          <p:nvPr/>
        </p:nvSpPr>
        <p:spPr>
          <a:xfrm>
            <a:off x="7319600" y="1399725"/>
            <a:ext cx="15126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Depicts adding the Squeeze-Excitation link to the output of the residual block (prior to the add op of the identity link).</a:t>
            </a:r>
            <a:endParaRPr sz="1200"/>
          </a:p>
          <a:p>
            <a:pPr indent="0" lvl="0" marL="0" rtl="0" algn="l">
              <a:spcBef>
                <a:spcPts val="0"/>
              </a:spcBef>
              <a:spcAft>
                <a:spcPts val="0"/>
              </a:spcAft>
              <a:buNone/>
            </a:pPr>
            <a:r>
              <a:t/>
            </a:r>
            <a:endParaRPr sz="1200"/>
          </a:p>
        </p:txBody>
      </p:sp>
      <p:sp>
        <p:nvSpPr>
          <p:cNvPr id="1165" name="Google Shape;1165;p69"/>
          <p:cNvSpPr/>
          <p:nvPr/>
        </p:nvSpPr>
        <p:spPr>
          <a:xfrm>
            <a:off x="1583650" y="1286038"/>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w/o</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Link</a:t>
            </a:r>
            <a:endParaRPr b="1" sz="1000"/>
          </a:p>
        </p:txBody>
      </p:sp>
      <p:sp>
        <p:nvSpPr>
          <p:cNvPr id="1166" name="Google Shape;1166;p69"/>
          <p:cNvSpPr/>
          <p:nvPr/>
        </p:nvSpPr>
        <p:spPr>
          <a:xfrm rot="-5400000">
            <a:off x="2358800" y="23384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9"/>
          <p:cNvSpPr txBox="1"/>
          <p:nvPr/>
        </p:nvSpPr>
        <p:spPr>
          <a:xfrm>
            <a:off x="2963600" y="950350"/>
            <a:ext cx="3573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Residual Block + Identity Shortcut w/SE Link</a:t>
            </a:r>
            <a:endParaRPr b="1" sz="1200">
              <a:solidFill>
                <a:srgbClr val="000000"/>
              </a:solidFill>
            </a:endParaRPr>
          </a:p>
          <a:p>
            <a:pPr indent="0" lvl="0" marL="0" rtl="0" algn="l">
              <a:spcBef>
                <a:spcPts val="0"/>
              </a:spcBef>
              <a:spcAft>
                <a:spcPts val="0"/>
              </a:spcAft>
              <a:buNone/>
            </a:pPr>
            <a:r>
              <a:t/>
            </a:r>
            <a:endParaRPr b="1" sz="1200"/>
          </a:p>
        </p:txBody>
      </p:sp>
      <p:sp>
        <p:nvSpPr>
          <p:cNvPr id="1168" name="Google Shape;1168;p69"/>
          <p:cNvSpPr/>
          <p:nvPr/>
        </p:nvSpPr>
        <p:spPr>
          <a:xfrm rot="-5400000">
            <a:off x="3772438" y="23384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9"/>
          <p:cNvSpPr/>
          <p:nvPr/>
        </p:nvSpPr>
        <p:spPr>
          <a:xfrm>
            <a:off x="3026775" y="1282800"/>
            <a:ext cx="10479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SE</a:t>
            </a:r>
            <a:br>
              <a:rPr b="1" lang="en" sz="1000"/>
            </a:br>
            <a:r>
              <a:rPr b="1" lang="en" sz="1000"/>
              <a:t>Block</a:t>
            </a:r>
            <a:endParaRPr b="1" sz="1000"/>
          </a:p>
        </p:txBody>
      </p:sp>
      <p:sp>
        <p:nvSpPr>
          <p:cNvPr id="1170" name="Google Shape;1170;p69"/>
          <p:cNvSpPr txBox="1"/>
          <p:nvPr/>
        </p:nvSpPr>
        <p:spPr>
          <a:xfrm>
            <a:off x="2208025" y="4156000"/>
            <a:ext cx="30978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p>
        </p:txBody>
      </p:sp>
      <p:sp>
        <p:nvSpPr>
          <p:cNvPr id="1171" name="Google Shape;1171;p69"/>
          <p:cNvSpPr/>
          <p:nvPr/>
        </p:nvSpPr>
        <p:spPr>
          <a:xfrm rot="-5400000">
            <a:off x="1156974" y="23319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9"/>
          <p:cNvSpPr/>
          <p:nvPr/>
        </p:nvSpPr>
        <p:spPr>
          <a:xfrm rot="-5400000">
            <a:off x="5585211" y="230605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9"/>
          <p:cNvSpPr txBox="1"/>
          <p:nvPr/>
        </p:nvSpPr>
        <p:spPr>
          <a:xfrm>
            <a:off x="5917625" y="2264400"/>
            <a:ext cx="631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174" name="Google Shape;1174;p69"/>
          <p:cNvSpPr txBox="1"/>
          <p:nvPr/>
        </p:nvSpPr>
        <p:spPr>
          <a:xfrm>
            <a:off x="1504388" y="4258300"/>
            <a:ext cx="1937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referred to as a link</a:t>
            </a:r>
            <a:endParaRPr b="1" sz="800">
              <a:solidFill>
                <a:srgbClr val="0097A7"/>
              </a:solidFill>
            </a:endParaRPr>
          </a:p>
        </p:txBody>
      </p:sp>
      <p:cxnSp>
        <p:nvCxnSpPr>
          <p:cNvPr id="1175" name="Google Shape;1175;p69"/>
          <p:cNvCxnSpPr/>
          <p:nvPr/>
        </p:nvCxnSpPr>
        <p:spPr>
          <a:xfrm rot="-5400000">
            <a:off x="2773700" y="3835050"/>
            <a:ext cx="615000" cy="3111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176" name="Google Shape;1176;p69"/>
          <p:cNvSpPr txBox="1"/>
          <p:nvPr/>
        </p:nvSpPr>
        <p:spPr>
          <a:xfrm>
            <a:off x="3521475" y="3965275"/>
            <a:ext cx="16677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 block inserted between the residual block and identity add op.</a:t>
            </a:r>
            <a:endParaRPr b="1" sz="1000"/>
          </a:p>
        </p:txBody>
      </p:sp>
      <p:cxnSp>
        <p:nvCxnSpPr>
          <p:cNvPr id="1177" name="Google Shape;1177;p69"/>
          <p:cNvCxnSpPr/>
          <p:nvPr/>
        </p:nvCxnSpPr>
        <p:spPr>
          <a:xfrm flipH="1" rot="5400000">
            <a:off x="3397575" y="3200225"/>
            <a:ext cx="1179300" cy="4581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178" name="Google Shape;1178;p69"/>
          <p:cNvSpPr/>
          <p:nvPr/>
        </p:nvSpPr>
        <p:spPr>
          <a:xfrm>
            <a:off x="1274925" y="2529025"/>
            <a:ext cx="74700" cy="24588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9"/>
          <p:cNvSpPr/>
          <p:nvPr/>
        </p:nvSpPr>
        <p:spPr>
          <a:xfrm>
            <a:off x="1274925" y="4987850"/>
            <a:ext cx="3914100" cy="690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9"/>
          <p:cNvSpPr/>
          <p:nvPr/>
        </p:nvSpPr>
        <p:spPr>
          <a:xfrm>
            <a:off x="4472188" y="2150700"/>
            <a:ext cx="1047900" cy="5211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1181" name="Google Shape;1181;p69"/>
          <p:cNvSpPr/>
          <p:nvPr/>
        </p:nvSpPr>
        <p:spPr>
          <a:xfrm>
            <a:off x="5048800" y="2806825"/>
            <a:ext cx="163500" cy="21810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2" name="Google Shape;1182;p69"/>
          <p:cNvCxnSpPr/>
          <p:nvPr/>
        </p:nvCxnSpPr>
        <p:spPr>
          <a:xfrm rot="10800000">
            <a:off x="4118600" y="3159450"/>
            <a:ext cx="1263600" cy="9078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183" name="Google Shape;1183;p69"/>
          <p:cNvSpPr txBox="1"/>
          <p:nvPr/>
        </p:nvSpPr>
        <p:spPr>
          <a:xfrm>
            <a:off x="5382200" y="3772650"/>
            <a:ext cx="19374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performs a split-transform-merge operation on the identity link before adding into the output of the residual block.</a:t>
            </a:r>
            <a:endParaRPr b="1" sz="800">
              <a:solidFill>
                <a:srgbClr val="0097A7"/>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70"/>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89" name="Google Shape;1189;p70"/>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identity_block</a:t>
            </a:r>
            <a:r>
              <a:rPr lang="en" sz="1200">
                <a:solidFill>
                  <a:srgbClr val="FFFFFF"/>
                </a:solidFill>
              </a:rPr>
              <a:t>(inputs, n_filters, ratio=16):</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remember the input</a:t>
            </a:r>
            <a:endParaRPr sz="1200">
              <a:solidFill>
                <a:srgbClr val="93C47D"/>
              </a:solidFill>
            </a:endParaRPr>
          </a:p>
          <a:p>
            <a:pPr indent="0" lvl="0" marL="0" rtl="0" algn="l">
              <a:spcBef>
                <a:spcPts val="0"/>
              </a:spcBef>
              <a:spcAft>
                <a:spcPts val="0"/>
              </a:spcAft>
              <a:buNone/>
            </a:pPr>
            <a:r>
              <a:rPr lang="en" sz="1200">
                <a:solidFill>
                  <a:srgbClr val="FFFFFF"/>
                </a:solidFill>
              </a:rPr>
              <a:t>       residual = 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93C47D"/>
                </a:solidFill>
              </a:rPr>
              <a:t>       # removed for brevity ...</a:t>
            </a:r>
            <a:endParaRPr sz="1200">
              <a:solidFill>
                <a:srgbClr val="93C47D"/>
              </a:solidFill>
            </a:endParaRPr>
          </a:p>
          <a:p>
            <a:pPr indent="0" lvl="0" marL="0" rtl="0" algn="l">
              <a:spcBef>
                <a:spcPts val="0"/>
              </a:spcBef>
              <a:spcAft>
                <a:spcPts val="0"/>
              </a:spcAft>
              <a:buNone/>
            </a:pPr>
            <a:r>
              <a:rPr lang="en" sz="1200">
                <a:solidFill>
                  <a:srgbClr val="93C47D"/>
                </a:solidFill>
              </a:rPr>
              <a:t>      </a:t>
            </a:r>
            <a:endParaRPr sz="1200">
              <a:solidFill>
                <a:srgbClr val="93C47D"/>
              </a:solidFill>
            </a:endParaRPr>
          </a:p>
          <a:p>
            <a:pPr indent="0" lvl="0" marL="0" rtl="0" algn="l">
              <a:spcBef>
                <a:spcPts val="0"/>
              </a:spcBef>
              <a:spcAft>
                <a:spcPts val="0"/>
              </a:spcAft>
              <a:buNone/>
            </a:pPr>
            <a:r>
              <a:rPr lang="en" sz="1200">
                <a:solidFill>
                  <a:srgbClr val="93C47D"/>
                </a:solidFill>
              </a:rPr>
              <a:t>        # pass the output of the residual block thru the SE block</a:t>
            </a:r>
            <a:endParaRPr sz="1200">
              <a:solidFill>
                <a:srgbClr val="93C47D"/>
              </a:solidFill>
            </a:endParaRPr>
          </a:p>
          <a:p>
            <a:pPr indent="0" lvl="0" marL="0" rtl="0" algn="l">
              <a:spcBef>
                <a:spcPts val="0"/>
              </a:spcBef>
              <a:spcAft>
                <a:spcPts val="0"/>
              </a:spcAft>
              <a:buNone/>
            </a:pPr>
            <a:r>
              <a:rPr lang="en" sz="1200">
                <a:solidFill>
                  <a:srgbClr val="FFFFFF"/>
                </a:solidFill>
              </a:rPr>
              <a:t>        inputs = se_block(inputs, ratio)</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add the identity link to the output of the SE block</a:t>
            </a:r>
            <a:endParaRPr sz="1200">
              <a:solidFill>
                <a:srgbClr val="93C47D"/>
              </a:solidFill>
            </a:endParaRPr>
          </a:p>
          <a:p>
            <a:pPr indent="0" lvl="0" marL="0" rtl="0" algn="l">
              <a:spcBef>
                <a:spcPts val="0"/>
              </a:spcBef>
              <a:spcAft>
                <a:spcPts val="0"/>
              </a:spcAft>
              <a:buNone/>
            </a:pPr>
            <a:r>
              <a:rPr lang="en" sz="1200">
                <a:solidFill>
                  <a:srgbClr val="FFFFFF"/>
                </a:solidFill>
              </a:rPr>
              <a:t>       inputs = Add()([residual, 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190" name="Google Shape;1190;p70"/>
          <p:cNvSpPr txBox="1"/>
          <p:nvPr/>
        </p:nvSpPr>
        <p:spPr>
          <a:xfrm>
            <a:off x="6631800" y="1148100"/>
            <a:ext cx="22005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 block (link) is inserted between the output of the residual block and corresponding matrix add with the identity link.</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Google Shape;1195;p7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196" name="Google Shape;1196;p71"/>
          <p:cNvSpPr txBox="1"/>
          <p:nvPr/>
        </p:nvSpPr>
        <p:spPr>
          <a:xfrm>
            <a:off x="7319600" y="1399725"/>
            <a:ext cx="1512600" cy="270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Depicts adding the Squeeze-Excitation link in a residual block with a projection shortcut.</a:t>
            </a:r>
            <a:endParaRPr sz="1200"/>
          </a:p>
          <a:p>
            <a:pPr indent="0" lvl="0" marL="0" rtl="0" algn="l">
              <a:spcBef>
                <a:spcPts val="0"/>
              </a:spcBef>
              <a:spcAft>
                <a:spcPts val="0"/>
              </a:spcAft>
              <a:buNone/>
            </a:pPr>
            <a:r>
              <a:t/>
            </a:r>
            <a:endParaRPr sz="1200"/>
          </a:p>
        </p:txBody>
      </p:sp>
      <p:sp>
        <p:nvSpPr>
          <p:cNvPr id="1197" name="Google Shape;1197;p71"/>
          <p:cNvSpPr/>
          <p:nvPr/>
        </p:nvSpPr>
        <p:spPr>
          <a:xfrm>
            <a:off x="2493010" y="1311704"/>
            <a:ext cx="983700" cy="2219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Residual</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w/o</a:t>
            </a:r>
            <a:endParaRPr b="1" sz="1000"/>
          </a:p>
          <a:p>
            <a:pPr indent="0" lvl="0" marL="0" rtl="0" algn="ctr">
              <a:spcBef>
                <a:spcPts val="0"/>
              </a:spcBef>
              <a:spcAft>
                <a:spcPts val="0"/>
              </a:spcAft>
              <a:buNone/>
            </a:pPr>
            <a:r>
              <a:rPr b="1" lang="en" sz="1000"/>
              <a:t>Identity</a:t>
            </a:r>
            <a:endParaRPr b="1" sz="1000"/>
          </a:p>
          <a:p>
            <a:pPr indent="0" lvl="0" marL="0" rtl="0" algn="ctr">
              <a:spcBef>
                <a:spcPts val="0"/>
              </a:spcBef>
              <a:spcAft>
                <a:spcPts val="0"/>
              </a:spcAft>
              <a:buNone/>
            </a:pPr>
            <a:r>
              <a:rPr b="1" lang="en" sz="1000"/>
              <a:t>Link</a:t>
            </a:r>
            <a:endParaRPr b="1" sz="1000"/>
          </a:p>
        </p:txBody>
      </p:sp>
      <p:sp>
        <p:nvSpPr>
          <p:cNvPr id="1198" name="Google Shape;1198;p71"/>
          <p:cNvSpPr/>
          <p:nvPr/>
        </p:nvSpPr>
        <p:spPr>
          <a:xfrm rot="-5400000">
            <a:off x="3223559" y="2293452"/>
            <a:ext cx="905400" cy="153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1"/>
          <p:cNvSpPr txBox="1"/>
          <p:nvPr/>
        </p:nvSpPr>
        <p:spPr>
          <a:xfrm>
            <a:off x="2649377" y="939075"/>
            <a:ext cx="38835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Residual Block + Projection Shortcut w/SE Link</a:t>
            </a:r>
            <a:endParaRPr b="1" sz="1200">
              <a:solidFill>
                <a:srgbClr val="000000"/>
              </a:solidFill>
            </a:endParaRPr>
          </a:p>
          <a:p>
            <a:pPr indent="0" lvl="0" marL="0" rtl="0" algn="l">
              <a:spcBef>
                <a:spcPts val="0"/>
              </a:spcBef>
              <a:spcAft>
                <a:spcPts val="0"/>
              </a:spcAft>
              <a:buNone/>
            </a:pPr>
            <a:r>
              <a:t/>
            </a:r>
            <a:endParaRPr b="1" sz="1200"/>
          </a:p>
        </p:txBody>
      </p:sp>
      <p:sp>
        <p:nvSpPr>
          <p:cNvPr id="1200" name="Google Shape;1200;p71"/>
          <p:cNvSpPr/>
          <p:nvPr/>
        </p:nvSpPr>
        <p:spPr>
          <a:xfrm rot="-5400000">
            <a:off x="4550769" y="2293452"/>
            <a:ext cx="905400" cy="1536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1"/>
          <p:cNvSpPr/>
          <p:nvPr/>
        </p:nvSpPr>
        <p:spPr>
          <a:xfrm>
            <a:off x="3847905" y="1308682"/>
            <a:ext cx="983700" cy="2219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SE</a:t>
            </a:r>
            <a:br>
              <a:rPr b="1" lang="en" sz="1000"/>
            </a:br>
            <a:r>
              <a:rPr b="1" lang="en" sz="1000"/>
              <a:t>Block</a:t>
            </a:r>
            <a:endParaRPr b="1" sz="1000"/>
          </a:p>
        </p:txBody>
      </p:sp>
      <p:sp>
        <p:nvSpPr>
          <p:cNvPr id="1202" name="Google Shape;1202;p71"/>
          <p:cNvSpPr/>
          <p:nvPr/>
        </p:nvSpPr>
        <p:spPr>
          <a:xfrm rot="-5400000">
            <a:off x="2093375" y="2287287"/>
            <a:ext cx="339600" cy="2142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1"/>
          <p:cNvSpPr/>
          <p:nvPr/>
        </p:nvSpPr>
        <p:spPr>
          <a:xfrm rot="-5400000">
            <a:off x="5605978" y="2260115"/>
            <a:ext cx="339600" cy="2142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1"/>
          <p:cNvSpPr txBox="1"/>
          <p:nvPr/>
        </p:nvSpPr>
        <p:spPr>
          <a:xfrm>
            <a:off x="5917116" y="2221791"/>
            <a:ext cx="705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205" name="Google Shape;1205;p71"/>
          <p:cNvSpPr/>
          <p:nvPr/>
        </p:nvSpPr>
        <p:spPr>
          <a:xfrm>
            <a:off x="2203160" y="2471768"/>
            <a:ext cx="70200" cy="22947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1"/>
          <p:cNvSpPr/>
          <p:nvPr/>
        </p:nvSpPr>
        <p:spPr>
          <a:xfrm>
            <a:off x="2203160" y="4766558"/>
            <a:ext cx="3675000" cy="645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1"/>
          <p:cNvSpPr/>
          <p:nvPr/>
        </p:nvSpPr>
        <p:spPr>
          <a:xfrm>
            <a:off x="5204948" y="2118682"/>
            <a:ext cx="983700" cy="4863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Add</a:t>
            </a:r>
            <a:endParaRPr b="1" sz="1000"/>
          </a:p>
        </p:txBody>
      </p:sp>
      <p:sp>
        <p:nvSpPr>
          <p:cNvPr id="1208" name="Google Shape;1208;p71"/>
          <p:cNvSpPr/>
          <p:nvPr/>
        </p:nvSpPr>
        <p:spPr>
          <a:xfrm>
            <a:off x="5746308" y="2731035"/>
            <a:ext cx="153600" cy="20355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1"/>
          <p:cNvSpPr/>
          <p:nvPr/>
        </p:nvSpPr>
        <p:spPr>
          <a:xfrm>
            <a:off x="2743311" y="4419329"/>
            <a:ext cx="2123700" cy="688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Projection</a:t>
            </a:r>
            <a:endParaRPr b="1" sz="1000"/>
          </a:p>
        </p:txBody>
      </p:sp>
      <p:sp>
        <p:nvSpPr>
          <p:cNvPr id="1210" name="Google Shape;1210;p71"/>
          <p:cNvSpPr txBox="1"/>
          <p:nvPr/>
        </p:nvSpPr>
        <p:spPr>
          <a:xfrm>
            <a:off x="3912783" y="3580373"/>
            <a:ext cx="1577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Matches number of input filters to output filters for matrix add.</a:t>
            </a:r>
            <a:endParaRPr b="1" sz="1000"/>
          </a:p>
        </p:txBody>
      </p:sp>
      <p:cxnSp>
        <p:nvCxnSpPr>
          <p:cNvPr id="1211" name="Google Shape;1211;p71"/>
          <p:cNvCxnSpPr/>
          <p:nvPr/>
        </p:nvCxnSpPr>
        <p:spPr>
          <a:xfrm rot="5400000">
            <a:off x="3852398" y="4166707"/>
            <a:ext cx="312900" cy="1920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112" name="Google Shape;112;p18"/>
          <p:cNvSpPr txBox="1"/>
          <p:nvPr/>
        </p:nvSpPr>
        <p:spPr>
          <a:xfrm>
            <a:off x="311700" y="1150825"/>
            <a:ext cx="53517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class </a:t>
            </a:r>
            <a:r>
              <a:rPr b="1" lang="en">
                <a:solidFill>
                  <a:srgbClr val="FFFFFF"/>
                </a:solidFill>
              </a:rPr>
              <a:t>MyModel():</a:t>
            </a:r>
            <a:endParaRPr b="1">
              <a:solidFill>
                <a:srgbClr val="FFFFFF"/>
              </a:solidFill>
            </a:endParaRPr>
          </a:p>
          <a:p>
            <a:pPr indent="0" lvl="0" marL="0" rtl="0" algn="l">
              <a:spcBef>
                <a:spcPts val="0"/>
              </a:spcBef>
              <a:spcAft>
                <a:spcPts val="0"/>
              </a:spcAft>
              <a:buNone/>
            </a:pPr>
            <a:r>
              <a:rPr b="1" lang="en">
                <a:solidFill>
                  <a:srgbClr val="6D9EEB"/>
                </a:solidFill>
              </a:rPr>
              <a:t>      def </a:t>
            </a:r>
            <a:r>
              <a:rPr lang="en">
                <a:solidFill>
                  <a:srgbClr val="FFFFFF"/>
                </a:solidFill>
              </a:rPr>
              <a:t>init(self, input_shape, n_classes, **metaparameters):</a:t>
            </a:r>
            <a:endParaRPr>
              <a:solidFill>
                <a:srgbClr val="FFFFFF"/>
              </a:solidFill>
            </a:endParaRPr>
          </a:p>
          <a:p>
            <a:pPr indent="0" lvl="0" marL="0" rtl="0" algn="l">
              <a:spcBef>
                <a:spcPts val="0"/>
              </a:spcBef>
              <a:spcAft>
                <a:spcPts val="0"/>
              </a:spcAft>
              <a:buClr>
                <a:schemeClr val="dk1"/>
              </a:buClr>
              <a:buSzPts val="1100"/>
              <a:buFont typeface="Arial"/>
              <a:buNone/>
            </a:pPr>
            <a:r>
              <a:rPr lang="en">
                <a:solidFill>
                  <a:srgbClr val="FFFFFF"/>
                </a:solidFill>
              </a:rPr>
              <a:t>            </a:t>
            </a:r>
            <a:r>
              <a:rPr lang="en">
                <a:solidFill>
                  <a:srgbClr val="FFFFFF"/>
                </a:solidFill>
              </a:rPr>
              <a:t>inputs = Input(shape=input_shape)</a:t>
            </a:r>
            <a:endParaRPr>
              <a:solidFill>
                <a:srgbClr val="FFFFFF"/>
              </a:solidFill>
            </a:endParaRPr>
          </a:p>
          <a:p>
            <a:pPr indent="0" lvl="0" marL="0" rtl="0" algn="l">
              <a:spcBef>
                <a:spcPts val="0"/>
              </a:spcBef>
              <a:spcAft>
                <a:spcPts val="0"/>
              </a:spcAft>
              <a:buClr>
                <a:schemeClr val="dk1"/>
              </a:buClr>
              <a:buSzPts val="1100"/>
              <a:buFont typeface="Arial"/>
              <a:buNone/>
            </a:pPr>
            <a:r>
              <a:rPr lang="en">
                <a:solidFill>
                  <a:srgbClr val="FFFFFF"/>
                </a:solidFill>
              </a:rPr>
              <a:t>            layers = stem(inputs)</a:t>
            </a:r>
            <a:endParaRPr>
              <a:solidFill>
                <a:srgbClr val="FFFFFF"/>
              </a:solidFill>
            </a:endParaRPr>
          </a:p>
          <a:p>
            <a:pPr indent="457200" lvl="0" marL="0" rtl="0" algn="l">
              <a:spcBef>
                <a:spcPts val="0"/>
              </a:spcBef>
              <a:spcAft>
                <a:spcPts val="0"/>
              </a:spcAft>
              <a:buNone/>
            </a:pPr>
            <a:r>
              <a:rPr lang="en">
                <a:solidFill>
                  <a:srgbClr val="FFFFFF"/>
                </a:solidFill>
              </a:rPr>
              <a:t>   layers = learner(layers, metaparameters)</a:t>
            </a:r>
            <a:endParaRPr>
              <a:solidFill>
                <a:srgbClr val="FFFFFF"/>
              </a:solidFill>
            </a:endParaRPr>
          </a:p>
          <a:p>
            <a:pPr indent="0" lvl="0" marL="0" rtl="0" algn="l">
              <a:spcBef>
                <a:spcPts val="0"/>
              </a:spcBef>
              <a:spcAft>
                <a:spcPts val="0"/>
              </a:spcAft>
              <a:buNone/>
            </a:pPr>
            <a:r>
              <a:rPr lang="en">
                <a:solidFill>
                  <a:srgbClr val="FFFFFF"/>
                </a:solidFill>
              </a:rPr>
              <a:t>            outputs = classifier(layers, n_classes)</a:t>
            </a:r>
            <a:endParaRPr>
              <a:solidFill>
                <a:srgbClr val="FFFFFF"/>
              </a:solidFill>
            </a:endParaRPr>
          </a:p>
          <a:p>
            <a:pPr indent="457200" lvl="0" marL="0" rtl="0" algn="l">
              <a:spcBef>
                <a:spcPts val="0"/>
              </a:spcBef>
              <a:spcAft>
                <a:spcPts val="0"/>
              </a:spcAft>
              <a:buClr>
                <a:schemeClr val="dk1"/>
              </a:buClr>
              <a:buSzPts val="1100"/>
              <a:buFont typeface="Arial"/>
              <a:buNone/>
            </a:pPr>
            <a:r>
              <a:rPr lang="en">
                <a:solidFill>
                  <a:srgbClr val="FFFFFF"/>
                </a:solidFill>
              </a:rPr>
              <a:t>   model = Model(inputs, outputs)</a:t>
            </a:r>
            <a:br>
              <a:rPr lang="en">
                <a:solidFill>
                  <a:srgbClr val="FFFFFF"/>
                </a:solidFill>
              </a:rPr>
            </a:br>
            <a:endParaRPr b="1">
              <a:solidFill>
                <a:srgbClr val="FFFFFF"/>
              </a:solidFill>
            </a:endParaRPr>
          </a:p>
          <a:p>
            <a:pPr indent="0" lvl="0" marL="0" rtl="0" algn="l">
              <a:spcBef>
                <a:spcPts val="0"/>
              </a:spcBef>
              <a:spcAft>
                <a:spcPts val="0"/>
              </a:spcAft>
              <a:buNone/>
            </a:pPr>
            <a:r>
              <a:rPr b="1" lang="en">
                <a:solidFill>
                  <a:srgbClr val="6D9EEB"/>
                </a:solidFill>
              </a:rPr>
              <a:t>      </a:t>
            </a:r>
            <a:r>
              <a:rPr b="1" lang="en">
                <a:solidFill>
                  <a:srgbClr val="6D9EEB"/>
                </a:solidFill>
              </a:rPr>
              <a:t>def</a:t>
            </a:r>
            <a:r>
              <a:rPr b="1" lang="en">
                <a:solidFill>
                  <a:srgbClr val="4A86E8"/>
                </a:solidFill>
              </a:rPr>
              <a:t> </a:t>
            </a:r>
            <a:r>
              <a:rPr lang="en">
                <a:solidFill>
                  <a:srgbClr val="FFFFFF"/>
                </a:solidFill>
              </a:rPr>
              <a:t>stem(self, inputs):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       </a:t>
            </a:r>
            <a:r>
              <a:rPr b="1" lang="en">
                <a:solidFill>
                  <a:srgbClr val="6D9EEB"/>
                </a:solidFill>
              </a:rPr>
              <a:t>def </a:t>
            </a:r>
            <a:r>
              <a:rPr lang="en">
                <a:solidFill>
                  <a:srgbClr val="FFFFFF"/>
                </a:solidFill>
              </a:rPr>
              <a:t>learner(self, inputs, **metaparameters):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       </a:t>
            </a:r>
            <a:r>
              <a:rPr b="1" lang="en">
                <a:solidFill>
                  <a:srgbClr val="6D9EEB"/>
                </a:solidFill>
              </a:rPr>
              <a:t>def</a:t>
            </a:r>
            <a:r>
              <a:rPr lang="en">
                <a:solidFill>
                  <a:srgbClr val="FFFFFF"/>
                </a:solidFill>
              </a:rPr>
              <a:t> classifier(self, inputs, n_classes):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13" name="Google Shape;113;p18"/>
          <p:cNvSpPr txBox="1"/>
          <p:nvPr/>
        </p:nvSpPr>
        <p:spPr>
          <a:xfrm>
            <a:off x="6063925" y="1260900"/>
            <a:ext cx="2598900" cy="3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OOP</a:t>
            </a:r>
            <a:r>
              <a:rPr lang="en"/>
              <a:t> Style (Composable) of coding a model in TF.Keras.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5" name="Shape 1215"/>
        <p:cNvGrpSpPr/>
        <p:nvPr/>
      </p:nvGrpSpPr>
      <p:grpSpPr>
        <a:xfrm>
          <a:off x="0" y="0"/>
          <a:ext cx="0" cy="0"/>
          <a:chOff x="0" y="0"/>
          <a:chExt cx="0" cy="0"/>
        </a:xfrm>
      </p:grpSpPr>
      <p:sp>
        <p:nvSpPr>
          <p:cNvPr id="1216" name="Google Shape;1216;p7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217" name="Google Shape;1217;p72"/>
          <p:cNvSpPr txBox="1"/>
          <p:nvPr/>
        </p:nvSpPr>
        <p:spPr>
          <a:xfrm>
            <a:off x="7319600" y="1399725"/>
            <a:ext cx="1512600" cy="3594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 Link (block) uses a residual style block with identity link.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Instead of convolutions, it flattens the feature maps, and passes them thru two dense layers.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First dense layer reduce the number of feature maps (ratio) and the second restores them.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218" name="Google Shape;1218;p72"/>
          <p:cNvSpPr/>
          <p:nvPr/>
        </p:nvSpPr>
        <p:spPr>
          <a:xfrm>
            <a:off x="1385759" y="1539003"/>
            <a:ext cx="1024800" cy="2219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Global</a:t>
            </a:r>
            <a:br>
              <a:rPr b="1" lang="en" sz="1000"/>
            </a:br>
            <a:r>
              <a:rPr b="1" lang="en" sz="1000"/>
              <a:t>Average</a:t>
            </a:r>
            <a:br>
              <a:rPr b="1" lang="en" sz="1000"/>
            </a:br>
            <a:r>
              <a:rPr b="1" lang="en" sz="1000"/>
              <a:t>Pooling</a:t>
            </a:r>
            <a:endParaRPr b="1" sz="1000"/>
          </a:p>
          <a:p>
            <a:pPr indent="0" lvl="0" marL="0" rtl="0" algn="ctr">
              <a:spcBef>
                <a:spcPts val="0"/>
              </a:spcBef>
              <a:spcAft>
                <a:spcPts val="0"/>
              </a:spcAft>
              <a:buNone/>
            </a:pPr>
            <a:r>
              <a:rPr b="1" lang="en" sz="1000"/>
              <a:t>(1x1xC)</a:t>
            </a:r>
            <a:endParaRPr b="1" sz="1000"/>
          </a:p>
        </p:txBody>
      </p:sp>
      <p:sp>
        <p:nvSpPr>
          <p:cNvPr id="1219" name="Google Shape;1219;p72"/>
          <p:cNvSpPr/>
          <p:nvPr/>
        </p:nvSpPr>
        <p:spPr>
          <a:xfrm rot="-5400000">
            <a:off x="2165392" y="2517675"/>
            <a:ext cx="9054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2"/>
          <p:cNvSpPr txBox="1"/>
          <p:nvPr/>
        </p:nvSpPr>
        <p:spPr>
          <a:xfrm>
            <a:off x="3512148" y="1092050"/>
            <a:ext cx="23154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Squeeze-Excitation Block</a:t>
            </a:r>
            <a:endParaRPr b="1" sz="1200"/>
          </a:p>
        </p:txBody>
      </p:sp>
      <p:sp>
        <p:nvSpPr>
          <p:cNvPr id="1221" name="Google Shape;1221;p72"/>
          <p:cNvSpPr/>
          <p:nvPr/>
        </p:nvSpPr>
        <p:spPr>
          <a:xfrm rot="-5400000">
            <a:off x="4819578" y="2566021"/>
            <a:ext cx="9054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2"/>
          <p:cNvSpPr/>
          <p:nvPr/>
        </p:nvSpPr>
        <p:spPr>
          <a:xfrm rot="-5400000">
            <a:off x="3547702" y="2517675"/>
            <a:ext cx="9054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2"/>
          <p:cNvSpPr/>
          <p:nvPr/>
        </p:nvSpPr>
        <p:spPr>
          <a:xfrm>
            <a:off x="2796903" y="1535981"/>
            <a:ext cx="1024800" cy="2219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 </a:t>
            </a:r>
            <a:endParaRPr b="1" sz="1000"/>
          </a:p>
          <a:p>
            <a:pPr indent="0" lvl="0" marL="0" rtl="0" algn="ctr">
              <a:spcBef>
                <a:spcPts val="0"/>
              </a:spcBef>
              <a:spcAft>
                <a:spcPts val="0"/>
              </a:spcAft>
              <a:buNone/>
            </a:pPr>
            <a:r>
              <a:rPr b="1" lang="en" sz="1000"/>
              <a:t>C / r Filters</a:t>
            </a:r>
            <a:br>
              <a:rPr b="1" lang="en" sz="1000"/>
            </a:br>
            <a:r>
              <a:rPr b="1" lang="en" sz="1000"/>
              <a:t>(ReLU)</a:t>
            </a:r>
            <a:br>
              <a:rPr b="1" lang="en" sz="1000"/>
            </a:br>
            <a:r>
              <a:rPr b="1" lang="en" sz="1000"/>
              <a:t>(1x1xC/r)</a:t>
            </a:r>
            <a:endParaRPr b="1" sz="1000"/>
          </a:p>
        </p:txBody>
      </p:sp>
      <p:sp>
        <p:nvSpPr>
          <p:cNvPr id="1224" name="Google Shape;1224;p72"/>
          <p:cNvSpPr/>
          <p:nvPr/>
        </p:nvSpPr>
        <p:spPr>
          <a:xfrm>
            <a:off x="4124002" y="1535981"/>
            <a:ext cx="1024800" cy="22197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C Filters</a:t>
            </a:r>
            <a:br>
              <a:rPr b="1" lang="en" sz="1000"/>
            </a:br>
            <a:r>
              <a:rPr b="1" lang="en" sz="1000"/>
              <a:t>(Sigmoid)</a:t>
            </a:r>
            <a:br>
              <a:rPr b="1" lang="en" sz="1000"/>
            </a:br>
            <a:r>
              <a:rPr b="1" lang="en" sz="1000"/>
              <a:t>(1x1xC)</a:t>
            </a:r>
            <a:endParaRPr b="1" sz="1000"/>
          </a:p>
        </p:txBody>
      </p:sp>
      <p:sp>
        <p:nvSpPr>
          <p:cNvPr id="1225" name="Google Shape;1225;p72"/>
          <p:cNvSpPr txBox="1"/>
          <p:nvPr/>
        </p:nvSpPr>
        <p:spPr>
          <a:xfrm>
            <a:off x="1996297" y="4217632"/>
            <a:ext cx="3029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p>
        </p:txBody>
      </p:sp>
      <p:sp>
        <p:nvSpPr>
          <p:cNvPr id="1226" name="Google Shape;1226;p72"/>
          <p:cNvSpPr/>
          <p:nvPr/>
        </p:nvSpPr>
        <p:spPr>
          <a:xfrm rot="-5400000">
            <a:off x="976635" y="2510147"/>
            <a:ext cx="339600" cy="2232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2"/>
          <p:cNvSpPr/>
          <p:nvPr/>
        </p:nvSpPr>
        <p:spPr>
          <a:xfrm rot="-5400000">
            <a:off x="6516461" y="2534321"/>
            <a:ext cx="339600" cy="2232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2"/>
          <p:cNvSpPr txBox="1"/>
          <p:nvPr/>
        </p:nvSpPr>
        <p:spPr>
          <a:xfrm>
            <a:off x="365750" y="2392267"/>
            <a:ext cx="718200" cy="4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Input</a:t>
            </a:r>
            <a:br>
              <a:rPr b="1" lang="en" sz="1000"/>
            </a:br>
            <a:r>
              <a:rPr b="1" lang="en" sz="1000"/>
              <a:t>(HxWxC)</a:t>
            </a:r>
            <a:endParaRPr b="1" sz="1000"/>
          </a:p>
        </p:txBody>
      </p:sp>
      <p:sp>
        <p:nvSpPr>
          <p:cNvPr id="1229" name="Google Shape;1229;p72"/>
          <p:cNvSpPr txBox="1"/>
          <p:nvPr/>
        </p:nvSpPr>
        <p:spPr>
          <a:xfrm>
            <a:off x="6722856" y="2460529"/>
            <a:ext cx="6174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230" name="Google Shape;1230;p72"/>
          <p:cNvSpPr txBox="1"/>
          <p:nvPr/>
        </p:nvSpPr>
        <p:spPr>
          <a:xfrm>
            <a:off x="2086136" y="4313112"/>
            <a:ext cx="1894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the squeeze.</a:t>
            </a:r>
            <a:endParaRPr b="1" sz="800">
              <a:solidFill>
                <a:srgbClr val="0097A7"/>
              </a:solidFill>
            </a:endParaRPr>
          </a:p>
        </p:txBody>
      </p:sp>
      <p:cxnSp>
        <p:nvCxnSpPr>
          <p:cNvPr id="1231" name="Google Shape;1231;p72"/>
          <p:cNvCxnSpPr/>
          <p:nvPr/>
        </p:nvCxnSpPr>
        <p:spPr>
          <a:xfrm rot="-5400000">
            <a:off x="2696644" y="3931649"/>
            <a:ext cx="573900" cy="3042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232" name="Google Shape;1232;p72"/>
          <p:cNvSpPr txBox="1"/>
          <p:nvPr/>
        </p:nvSpPr>
        <p:spPr>
          <a:xfrm>
            <a:off x="1258077" y="4653557"/>
            <a:ext cx="20373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the split-transform op.</a:t>
            </a:r>
            <a:endParaRPr b="1" sz="800">
              <a:solidFill>
                <a:srgbClr val="0097A7"/>
              </a:solidFill>
            </a:endParaRPr>
          </a:p>
        </p:txBody>
      </p:sp>
      <p:cxnSp>
        <p:nvCxnSpPr>
          <p:cNvPr id="1233" name="Google Shape;1233;p72"/>
          <p:cNvCxnSpPr/>
          <p:nvPr/>
        </p:nvCxnSpPr>
        <p:spPr>
          <a:xfrm rot="-5400000">
            <a:off x="1522580" y="4068015"/>
            <a:ext cx="856500" cy="3378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234" name="Google Shape;1234;p72"/>
          <p:cNvSpPr txBox="1"/>
          <p:nvPr/>
        </p:nvSpPr>
        <p:spPr>
          <a:xfrm>
            <a:off x="3222483" y="4031059"/>
            <a:ext cx="19698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 is the filter reduction ratio</a:t>
            </a:r>
            <a:endParaRPr b="1" sz="1000"/>
          </a:p>
        </p:txBody>
      </p:sp>
      <p:cxnSp>
        <p:nvCxnSpPr>
          <p:cNvPr id="1235" name="Google Shape;1235;p72"/>
          <p:cNvCxnSpPr/>
          <p:nvPr/>
        </p:nvCxnSpPr>
        <p:spPr>
          <a:xfrm flipH="1" rot="5400000">
            <a:off x="3185742" y="3315396"/>
            <a:ext cx="1100700" cy="44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236" name="Google Shape;1236;p72"/>
          <p:cNvSpPr txBox="1"/>
          <p:nvPr/>
        </p:nvSpPr>
        <p:spPr>
          <a:xfrm>
            <a:off x="5697809" y="1783058"/>
            <a:ext cx="1894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the merge op, which is referred to as Scale.</a:t>
            </a:r>
            <a:endParaRPr b="1" sz="800">
              <a:solidFill>
                <a:srgbClr val="0097A7"/>
              </a:solidFill>
            </a:endParaRPr>
          </a:p>
        </p:txBody>
      </p:sp>
      <p:cxnSp>
        <p:nvCxnSpPr>
          <p:cNvPr id="1237" name="Google Shape;1237;p72"/>
          <p:cNvCxnSpPr/>
          <p:nvPr/>
        </p:nvCxnSpPr>
        <p:spPr>
          <a:xfrm flipH="1" rot="5400000">
            <a:off x="4659382" y="3974946"/>
            <a:ext cx="594600" cy="2271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238" name="Google Shape;1238;p72"/>
          <p:cNvSpPr/>
          <p:nvPr/>
        </p:nvSpPr>
        <p:spPr>
          <a:xfrm>
            <a:off x="1083875" y="2699124"/>
            <a:ext cx="72900" cy="22950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2"/>
          <p:cNvSpPr/>
          <p:nvPr/>
        </p:nvSpPr>
        <p:spPr>
          <a:xfrm>
            <a:off x="1083875" y="4994025"/>
            <a:ext cx="4870500" cy="645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2"/>
          <p:cNvSpPr/>
          <p:nvPr/>
        </p:nvSpPr>
        <p:spPr>
          <a:xfrm>
            <a:off x="5395865" y="2405754"/>
            <a:ext cx="1024800" cy="4863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Multiply</a:t>
            </a:r>
            <a:endParaRPr b="1" sz="1000"/>
          </a:p>
        </p:txBody>
      </p:sp>
      <p:sp>
        <p:nvSpPr>
          <p:cNvPr id="1241" name="Google Shape;1241;p72"/>
          <p:cNvSpPr/>
          <p:nvPr/>
        </p:nvSpPr>
        <p:spPr>
          <a:xfrm>
            <a:off x="5828278" y="2958403"/>
            <a:ext cx="159900" cy="20355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2"/>
          <p:cNvSpPr txBox="1"/>
          <p:nvPr/>
        </p:nvSpPr>
        <p:spPr>
          <a:xfrm>
            <a:off x="4509710" y="4512939"/>
            <a:ext cx="1894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the </a:t>
            </a:r>
            <a:endParaRPr b="1" sz="800">
              <a:solidFill>
                <a:srgbClr val="0097A7"/>
              </a:solidFill>
            </a:endParaRPr>
          </a:p>
          <a:p>
            <a:pPr indent="0" lvl="0" marL="0" rtl="0" algn="l">
              <a:spcBef>
                <a:spcPts val="0"/>
              </a:spcBef>
              <a:spcAft>
                <a:spcPts val="0"/>
              </a:spcAft>
              <a:buNone/>
            </a:pPr>
            <a:r>
              <a:rPr b="1" lang="en" sz="800">
                <a:solidFill>
                  <a:srgbClr val="0097A7"/>
                </a:solidFill>
              </a:rPr>
              <a:t>excitation.</a:t>
            </a:r>
            <a:endParaRPr b="1" sz="800">
              <a:solidFill>
                <a:srgbClr val="0097A7"/>
              </a:solidFill>
            </a:endParaRPr>
          </a:p>
        </p:txBody>
      </p:sp>
      <p:cxnSp>
        <p:nvCxnSpPr>
          <p:cNvPr id="1243" name="Google Shape;1243;p72"/>
          <p:cNvCxnSpPr>
            <a:endCxn id="1240" idx="0"/>
          </p:cNvCxnSpPr>
          <p:nvPr/>
        </p:nvCxnSpPr>
        <p:spPr>
          <a:xfrm flipH="1">
            <a:off x="5908265" y="2144754"/>
            <a:ext cx="273000" cy="2610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Google Shape;1248;p73"/>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a:t>
            </a:r>
            <a:endParaRPr>
              <a:solidFill>
                <a:srgbClr val="A61C00"/>
              </a:solidFill>
            </a:endParaRPr>
          </a:p>
        </p:txBody>
      </p:sp>
      <p:sp>
        <p:nvSpPr>
          <p:cNvPr id="1249" name="Google Shape;1249;p73"/>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se_block</a:t>
            </a:r>
            <a:r>
              <a:rPr lang="en" sz="1200">
                <a:solidFill>
                  <a:srgbClr val="FFFFFF"/>
                </a:solidFill>
              </a:rPr>
              <a:t>(inputs, n_filters, ratio=16):</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remember the input</a:t>
            </a:r>
            <a:endParaRPr sz="1200">
              <a:solidFill>
                <a:srgbClr val="93C47D"/>
              </a:solidFill>
            </a:endParaRPr>
          </a:p>
          <a:p>
            <a:pPr indent="0" lvl="0" marL="0" rtl="0" algn="l">
              <a:spcBef>
                <a:spcPts val="0"/>
              </a:spcBef>
              <a:spcAft>
                <a:spcPts val="0"/>
              </a:spcAft>
              <a:buNone/>
            </a:pPr>
            <a:r>
              <a:rPr lang="en" sz="1200">
                <a:solidFill>
                  <a:srgbClr val="FFFFFF"/>
                </a:solidFill>
              </a:rPr>
              <a:t>       residual = 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get the number of filters in the input</a:t>
            </a:r>
            <a:endParaRPr sz="1200">
              <a:solidFill>
                <a:srgbClr val="93C47D"/>
              </a:solidFill>
            </a:endParaRPr>
          </a:p>
          <a:p>
            <a:pPr indent="0" lvl="0" marL="0" rtl="0" algn="l">
              <a:spcBef>
                <a:spcPts val="0"/>
              </a:spcBef>
              <a:spcAft>
                <a:spcPts val="0"/>
              </a:spcAft>
              <a:buNone/>
            </a:pPr>
            <a:r>
              <a:rPr lang="en" sz="1200">
                <a:solidFill>
                  <a:srgbClr val="FFFFFF"/>
                </a:solidFill>
              </a:rPr>
              <a:t>       n_filters = inputs.shape[-1]</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squeeze (dimensionality reduction)</a:t>
            </a:r>
            <a:endParaRPr sz="1200">
              <a:solidFill>
                <a:srgbClr val="93C47D"/>
              </a:solidFill>
            </a:endParaRPr>
          </a:p>
          <a:p>
            <a:pPr indent="0" lvl="0" marL="0" rtl="0" algn="l">
              <a:spcBef>
                <a:spcPts val="0"/>
              </a:spcBef>
              <a:spcAft>
                <a:spcPts val="0"/>
              </a:spcAft>
              <a:buNone/>
            </a:pPr>
            <a:r>
              <a:rPr lang="en" sz="1200">
                <a:solidFill>
                  <a:srgbClr val="FFFFFF"/>
                </a:solidFill>
              </a:rPr>
              <a:t>       inputs = GlobalAveragePooling2D()(inputs)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reshape the 1D vector into 1x1xC (C=no. of filters)</a:t>
            </a:r>
            <a:endParaRPr sz="1200">
              <a:solidFill>
                <a:srgbClr val="93C47D"/>
              </a:solidFill>
            </a:endParaRPr>
          </a:p>
          <a:p>
            <a:pPr indent="0" lvl="0" marL="0" rtl="0" algn="l">
              <a:spcBef>
                <a:spcPts val="0"/>
              </a:spcBef>
              <a:spcAft>
                <a:spcPts val="0"/>
              </a:spcAft>
              <a:buNone/>
            </a:pPr>
            <a:r>
              <a:rPr lang="en" sz="1200">
                <a:solidFill>
                  <a:srgbClr val="FFFFFF"/>
                </a:solidFill>
              </a:rPr>
              <a:t>       inputs = Reshape((1, 1, n_filters))(inputs)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 reduce the number of feature maps</a:t>
            </a:r>
            <a:endParaRPr sz="1200">
              <a:solidFill>
                <a:srgbClr val="93C47D"/>
              </a:solidFill>
            </a:endParaRPr>
          </a:p>
          <a:p>
            <a:pPr indent="0" lvl="0" marL="0" rtl="0" algn="l">
              <a:spcBef>
                <a:spcPts val="0"/>
              </a:spcBef>
              <a:spcAft>
                <a:spcPts val="0"/>
              </a:spcAft>
              <a:buNone/>
            </a:pPr>
            <a:r>
              <a:rPr lang="en" sz="1200">
                <a:solidFill>
                  <a:srgbClr val="FFFFFF"/>
                </a:solidFill>
              </a:rPr>
              <a:t>       inputs = Dense(  n_filters // ratio, activation=’relu’)(inputs)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 excitation (dimensionality restoration)</a:t>
            </a:r>
            <a:endParaRPr sz="1200">
              <a:solidFill>
                <a:srgbClr val="93C47D"/>
              </a:solidFill>
            </a:endParaRPr>
          </a:p>
          <a:p>
            <a:pPr indent="0" lvl="0" marL="0" rtl="0" algn="l">
              <a:spcBef>
                <a:spcPts val="0"/>
              </a:spcBef>
              <a:spcAft>
                <a:spcPts val="0"/>
              </a:spcAft>
              <a:buNone/>
            </a:pPr>
            <a:r>
              <a:rPr lang="en" sz="1200">
                <a:solidFill>
                  <a:srgbClr val="FFFFFF"/>
                </a:solidFill>
              </a:rPr>
              <a:t>       inputs = Dense(filters, activation=’sigmoid’)(inputs)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inputs = Multiply()([residual, inputs])</a:t>
            </a:r>
            <a:endParaRPr sz="1200">
              <a:solidFill>
                <a:srgbClr val="FFFFFF"/>
              </a:solidFill>
            </a:endParaRPr>
          </a:p>
          <a:p>
            <a:pPr indent="0" lvl="0" marL="0" rtl="0" algn="l">
              <a:spcBef>
                <a:spcPts val="0"/>
              </a:spcBef>
              <a:spcAft>
                <a:spcPts val="0"/>
              </a:spcAft>
              <a:buNone/>
            </a:pP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250" name="Google Shape;1250;p73"/>
          <p:cNvSpPr txBox="1"/>
          <p:nvPr/>
        </p:nvSpPr>
        <p:spPr>
          <a:xfrm>
            <a:off x="6554800" y="1292475"/>
            <a:ext cx="2200500" cy="3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 block is similar in design to a residual block, in that it uses an identity link to add the input to the output of the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feature map is reduced to a single pixel, followed by reducing the number (squeeze).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filters is then restored (excitation).</a:t>
            </a:r>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sp>
        <p:nvSpPr>
          <p:cNvPr id="1255" name="Google Shape;1255;p7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1256" name="Google Shape;1256;p74"/>
          <p:cNvSpPr/>
          <p:nvPr/>
        </p:nvSpPr>
        <p:spPr>
          <a:xfrm>
            <a:off x="1145400" y="2140227"/>
            <a:ext cx="1134300" cy="6927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1257" name="Google Shape;1257;p74"/>
          <p:cNvSpPr/>
          <p:nvPr/>
        </p:nvSpPr>
        <p:spPr>
          <a:xfrm>
            <a:off x="2513128" y="1402797"/>
            <a:ext cx="829200" cy="2272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(16-&gt;32)</a:t>
            </a:r>
            <a:endParaRPr b="1" sz="1000"/>
          </a:p>
        </p:txBody>
      </p:sp>
      <p:sp>
        <p:nvSpPr>
          <p:cNvPr id="1258" name="Google Shape;1258;p74"/>
          <p:cNvSpPr/>
          <p:nvPr/>
        </p:nvSpPr>
        <p:spPr>
          <a:xfrm rot="-5400000">
            <a:off x="1932905" y="2406629"/>
            <a:ext cx="9270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4"/>
          <p:cNvSpPr/>
          <p:nvPr/>
        </p:nvSpPr>
        <p:spPr>
          <a:xfrm rot="-5400000">
            <a:off x="3002454" y="2409543"/>
            <a:ext cx="9270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4"/>
          <p:cNvSpPr txBox="1"/>
          <p:nvPr/>
        </p:nvSpPr>
        <p:spPr>
          <a:xfrm>
            <a:off x="3574634" y="993150"/>
            <a:ext cx="29874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SqueezeNet Macro-Architecture</a:t>
            </a:r>
            <a:endParaRPr b="1" sz="1200"/>
          </a:p>
        </p:txBody>
      </p:sp>
      <p:sp>
        <p:nvSpPr>
          <p:cNvPr id="1261" name="Google Shape;1261;p74"/>
          <p:cNvSpPr/>
          <p:nvPr/>
        </p:nvSpPr>
        <p:spPr>
          <a:xfrm>
            <a:off x="3665148" y="1402797"/>
            <a:ext cx="829200" cy="2272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(32-&gt;64)</a:t>
            </a:r>
            <a:endParaRPr b="1" sz="1000"/>
          </a:p>
        </p:txBody>
      </p:sp>
      <p:sp>
        <p:nvSpPr>
          <p:cNvPr id="1262" name="Google Shape;1262;p74"/>
          <p:cNvSpPr/>
          <p:nvPr/>
        </p:nvSpPr>
        <p:spPr>
          <a:xfrm rot="-5400000">
            <a:off x="4154498" y="2409543"/>
            <a:ext cx="9270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4"/>
          <p:cNvSpPr/>
          <p:nvPr/>
        </p:nvSpPr>
        <p:spPr>
          <a:xfrm rot="-5400000">
            <a:off x="2644050" y="2375558"/>
            <a:ext cx="373800" cy="33711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4"/>
          <p:cNvSpPr txBox="1"/>
          <p:nvPr/>
        </p:nvSpPr>
        <p:spPr>
          <a:xfrm>
            <a:off x="2187641" y="4216634"/>
            <a:ext cx="14802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Learning</a:t>
            </a:r>
            <a:endParaRPr b="1" sz="1000"/>
          </a:p>
        </p:txBody>
      </p:sp>
      <p:sp>
        <p:nvSpPr>
          <p:cNvPr id="1265" name="Google Shape;1265;p74"/>
          <p:cNvSpPr/>
          <p:nvPr/>
        </p:nvSpPr>
        <p:spPr>
          <a:xfrm rot="-5400000">
            <a:off x="5810799" y="3009239"/>
            <a:ext cx="332100" cy="21141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4"/>
          <p:cNvSpPr txBox="1"/>
          <p:nvPr/>
        </p:nvSpPr>
        <p:spPr>
          <a:xfrm>
            <a:off x="5273924" y="4216646"/>
            <a:ext cx="1664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Classification Learning</a:t>
            </a:r>
            <a:endParaRPr b="1" sz="1000"/>
          </a:p>
        </p:txBody>
      </p:sp>
      <p:sp>
        <p:nvSpPr>
          <p:cNvPr id="1267" name="Google Shape;1267;p74"/>
          <p:cNvSpPr/>
          <p:nvPr/>
        </p:nvSpPr>
        <p:spPr>
          <a:xfrm>
            <a:off x="4817180" y="1371459"/>
            <a:ext cx="829200" cy="2272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(64)</a:t>
            </a:r>
            <a:endParaRPr b="1" sz="1000"/>
          </a:p>
          <a:p>
            <a:pPr indent="0" lvl="0" marL="0" rtl="0" algn="ctr">
              <a:spcBef>
                <a:spcPts val="0"/>
              </a:spcBef>
              <a:spcAft>
                <a:spcPts val="0"/>
              </a:spcAft>
              <a:buNone/>
            </a:pPr>
            <a:r>
              <a:rPr b="1" lang="en" sz="1000"/>
              <a:t>+</a:t>
            </a:r>
            <a:br>
              <a:rPr b="1" lang="en" sz="1000"/>
            </a:br>
            <a:r>
              <a:rPr b="1" lang="en" sz="1000"/>
              <a:t>Dropout</a:t>
            </a:r>
            <a:endParaRPr b="1" sz="1000"/>
          </a:p>
        </p:txBody>
      </p:sp>
      <p:sp>
        <p:nvSpPr>
          <p:cNvPr id="1268" name="Google Shape;1268;p74"/>
          <p:cNvSpPr/>
          <p:nvPr/>
        </p:nvSpPr>
        <p:spPr>
          <a:xfrm rot="-5400000">
            <a:off x="5344369" y="2427696"/>
            <a:ext cx="927000" cy="159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4"/>
          <p:cNvSpPr/>
          <p:nvPr/>
        </p:nvSpPr>
        <p:spPr>
          <a:xfrm>
            <a:off x="5969224" y="2161271"/>
            <a:ext cx="1134300" cy="6927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endParaRPr b="1" sz="1000"/>
          </a:p>
          <a:p>
            <a:pPr indent="0" lvl="0" marL="0" rtl="0" algn="ctr">
              <a:spcBef>
                <a:spcPts val="0"/>
              </a:spcBef>
              <a:spcAft>
                <a:spcPts val="0"/>
              </a:spcAft>
              <a:buNone/>
            </a:pPr>
            <a:r>
              <a:rPr b="1" lang="en" sz="1000"/>
              <a:t>Group</a:t>
            </a:r>
            <a:endParaRPr b="1" sz="1000"/>
          </a:p>
        </p:txBody>
      </p:sp>
      <p:sp>
        <p:nvSpPr>
          <p:cNvPr id="1270" name="Google Shape;1270;p74"/>
          <p:cNvSpPr txBox="1"/>
          <p:nvPr/>
        </p:nvSpPr>
        <p:spPr>
          <a:xfrm>
            <a:off x="4067451" y="4447070"/>
            <a:ext cx="23073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Delayed Dimensionality reduction - reduce size of feature maps by 75%</a:t>
            </a:r>
            <a:endParaRPr b="1" sz="1000"/>
          </a:p>
        </p:txBody>
      </p:sp>
      <p:cxnSp>
        <p:nvCxnSpPr>
          <p:cNvPr id="1271" name="Google Shape;1271;p74"/>
          <p:cNvCxnSpPr/>
          <p:nvPr/>
        </p:nvCxnSpPr>
        <p:spPr>
          <a:xfrm flipH="1" rot="5400000">
            <a:off x="3849576" y="3694508"/>
            <a:ext cx="917100" cy="7434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1272" name="Google Shape;1272;p74"/>
          <p:cNvCxnSpPr/>
          <p:nvPr/>
        </p:nvCxnSpPr>
        <p:spPr>
          <a:xfrm rot="10800000">
            <a:off x="5880269" y="3552987"/>
            <a:ext cx="1153800" cy="11043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273" name="Google Shape;1273;p74"/>
          <p:cNvSpPr txBox="1"/>
          <p:nvPr/>
        </p:nvSpPr>
        <p:spPr>
          <a:xfrm>
            <a:off x="6941090" y="4447070"/>
            <a:ext cx="17715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Last Fire module adds dropout to prevent overfitting.</a:t>
            </a:r>
            <a:endParaRPr b="1" sz="1000"/>
          </a:p>
        </p:txBody>
      </p:sp>
      <p:cxnSp>
        <p:nvCxnSpPr>
          <p:cNvPr id="1274" name="Google Shape;1274;p74"/>
          <p:cNvCxnSpPr/>
          <p:nvPr/>
        </p:nvCxnSpPr>
        <p:spPr>
          <a:xfrm rot="10800000">
            <a:off x="3370644" y="3545064"/>
            <a:ext cx="1306200" cy="10251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275" name="Google Shape;1275;p74"/>
          <p:cNvSpPr txBox="1"/>
          <p:nvPr/>
        </p:nvSpPr>
        <p:spPr>
          <a:xfrm>
            <a:off x="1193809" y="4611546"/>
            <a:ext cx="23073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Double the number of filters from the first to second fire group</a:t>
            </a:r>
            <a:endParaRPr b="1" sz="1000"/>
          </a:p>
        </p:txBody>
      </p:sp>
      <p:cxnSp>
        <p:nvCxnSpPr>
          <p:cNvPr id="1276" name="Google Shape;1276;p74"/>
          <p:cNvCxnSpPr/>
          <p:nvPr/>
        </p:nvCxnSpPr>
        <p:spPr>
          <a:xfrm rot="-5400000">
            <a:off x="1846233" y="3757515"/>
            <a:ext cx="1005900" cy="8487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Google Shape;1281;p7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1282" name="Google Shape;1282;p75"/>
          <p:cNvSpPr/>
          <p:nvPr/>
        </p:nvSpPr>
        <p:spPr>
          <a:xfrm>
            <a:off x="1042129" y="1300599"/>
            <a:ext cx="5875500" cy="259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5"/>
          <p:cNvSpPr txBox="1"/>
          <p:nvPr/>
        </p:nvSpPr>
        <p:spPr>
          <a:xfrm>
            <a:off x="2790393" y="952775"/>
            <a:ext cx="30990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SqueezeNet Group Micro-Architecture</a:t>
            </a:r>
            <a:endParaRPr b="1" sz="1200"/>
          </a:p>
        </p:txBody>
      </p:sp>
      <p:sp>
        <p:nvSpPr>
          <p:cNvPr id="1284" name="Google Shape;1284;p75"/>
          <p:cNvSpPr/>
          <p:nvPr/>
        </p:nvSpPr>
        <p:spPr>
          <a:xfrm>
            <a:off x="1195172" y="1435637"/>
            <a:ext cx="1036500" cy="2320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(N filters)</a:t>
            </a:r>
            <a:endParaRPr b="1" sz="1000"/>
          </a:p>
        </p:txBody>
      </p:sp>
      <p:sp>
        <p:nvSpPr>
          <p:cNvPr id="1285" name="Google Shape;1285;p75"/>
          <p:cNvSpPr/>
          <p:nvPr/>
        </p:nvSpPr>
        <p:spPr>
          <a:xfrm rot="-5400000">
            <a:off x="606536" y="2398068"/>
            <a:ext cx="354900" cy="2259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5"/>
          <p:cNvSpPr txBox="1"/>
          <p:nvPr/>
        </p:nvSpPr>
        <p:spPr>
          <a:xfrm>
            <a:off x="216507" y="2367786"/>
            <a:ext cx="5475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287" name="Google Shape;1287;p75"/>
          <p:cNvSpPr txBox="1"/>
          <p:nvPr/>
        </p:nvSpPr>
        <p:spPr>
          <a:xfrm>
            <a:off x="2946973" y="2230881"/>
            <a:ext cx="624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288" name="Google Shape;1288;p75"/>
          <p:cNvSpPr/>
          <p:nvPr/>
        </p:nvSpPr>
        <p:spPr>
          <a:xfrm rot="-5400000">
            <a:off x="6918593" y="2432297"/>
            <a:ext cx="354900" cy="2259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5"/>
          <p:cNvSpPr/>
          <p:nvPr/>
        </p:nvSpPr>
        <p:spPr>
          <a:xfrm rot="-5400000">
            <a:off x="1957916" y="2464353"/>
            <a:ext cx="946500" cy="161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5"/>
          <p:cNvSpPr txBox="1"/>
          <p:nvPr/>
        </p:nvSpPr>
        <p:spPr>
          <a:xfrm>
            <a:off x="2812330" y="4239067"/>
            <a:ext cx="23352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Progressively increases filters where number of output filters is 2X of the input filters</a:t>
            </a:r>
            <a:endParaRPr b="1" sz="1000"/>
          </a:p>
        </p:txBody>
      </p:sp>
      <p:sp>
        <p:nvSpPr>
          <p:cNvPr id="1291" name="Google Shape;1291;p75"/>
          <p:cNvSpPr/>
          <p:nvPr/>
        </p:nvSpPr>
        <p:spPr>
          <a:xfrm>
            <a:off x="2630573" y="1435637"/>
            <a:ext cx="1036500" cy="2320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Block</a:t>
            </a:r>
            <a:endParaRPr b="1" sz="1000"/>
          </a:p>
        </p:txBody>
      </p:sp>
      <p:cxnSp>
        <p:nvCxnSpPr>
          <p:cNvPr id="1292" name="Google Shape;1292;p75"/>
          <p:cNvCxnSpPr/>
          <p:nvPr/>
        </p:nvCxnSpPr>
        <p:spPr>
          <a:xfrm flipH="1" rot="5400000">
            <a:off x="6096172" y="3954078"/>
            <a:ext cx="951000" cy="5541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293" name="Google Shape;1293;p75"/>
          <p:cNvSpPr txBox="1"/>
          <p:nvPr/>
        </p:nvSpPr>
        <p:spPr>
          <a:xfrm>
            <a:off x="7195744" y="2367766"/>
            <a:ext cx="806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294" name="Google Shape;1294;p75"/>
          <p:cNvSpPr/>
          <p:nvPr/>
        </p:nvSpPr>
        <p:spPr>
          <a:xfrm rot="-5400000">
            <a:off x="3393304" y="2514886"/>
            <a:ext cx="946500" cy="161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5"/>
          <p:cNvSpPr txBox="1"/>
          <p:nvPr/>
        </p:nvSpPr>
        <p:spPr>
          <a:xfrm>
            <a:off x="3965494" y="2230881"/>
            <a:ext cx="7488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1296" name="Google Shape;1296;p75"/>
          <p:cNvSpPr/>
          <p:nvPr/>
        </p:nvSpPr>
        <p:spPr>
          <a:xfrm>
            <a:off x="4330118" y="1435649"/>
            <a:ext cx="1036500" cy="23202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Fire</a:t>
            </a:r>
            <a:endParaRPr b="1" sz="1000"/>
          </a:p>
          <a:p>
            <a:pPr indent="0" lvl="0" marL="0" rtl="0" algn="ctr">
              <a:spcBef>
                <a:spcPts val="0"/>
              </a:spcBef>
              <a:spcAft>
                <a:spcPts val="0"/>
              </a:spcAft>
              <a:buNone/>
            </a:pPr>
            <a:r>
              <a:rPr b="1" lang="en" sz="1000"/>
              <a:t>Block</a:t>
            </a:r>
            <a:endParaRPr b="1" sz="1000"/>
          </a:p>
          <a:p>
            <a:pPr indent="0" lvl="0" marL="0" rtl="0" algn="ctr">
              <a:spcBef>
                <a:spcPts val="0"/>
              </a:spcBef>
              <a:spcAft>
                <a:spcPts val="0"/>
              </a:spcAft>
              <a:buNone/>
            </a:pPr>
            <a:r>
              <a:rPr b="1" lang="en" sz="1000"/>
              <a:t>(2N filters)</a:t>
            </a:r>
            <a:endParaRPr b="1" sz="1000"/>
          </a:p>
        </p:txBody>
      </p:sp>
      <p:sp>
        <p:nvSpPr>
          <p:cNvPr id="1297" name="Google Shape;1297;p75"/>
          <p:cNvSpPr txBox="1"/>
          <p:nvPr/>
        </p:nvSpPr>
        <p:spPr>
          <a:xfrm>
            <a:off x="501125" y="4499720"/>
            <a:ext cx="20109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a block is referred to as a module.</a:t>
            </a:r>
            <a:endParaRPr b="1" sz="800">
              <a:solidFill>
                <a:srgbClr val="0097A7"/>
              </a:solidFill>
            </a:endParaRPr>
          </a:p>
        </p:txBody>
      </p:sp>
      <p:cxnSp>
        <p:nvCxnSpPr>
          <p:cNvPr id="1298" name="Google Shape;1298;p75"/>
          <p:cNvCxnSpPr/>
          <p:nvPr/>
        </p:nvCxnSpPr>
        <p:spPr>
          <a:xfrm rot="-5400000">
            <a:off x="966350" y="3996650"/>
            <a:ext cx="788700" cy="2766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299" name="Google Shape;1299;p75"/>
          <p:cNvSpPr/>
          <p:nvPr/>
        </p:nvSpPr>
        <p:spPr>
          <a:xfrm rot="-5400000">
            <a:off x="5090574" y="2514923"/>
            <a:ext cx="946500" cy="161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5"/>
          <p:cNvSpPr/>
          <p:nvPr/>
        </p:nvSpPr>
        <p:spPr>
          <a:xfrm>
            <a:off x="5762935" y="1435674"/>
            <a:ext cx="1036500" cy="2320200"/>
          </a:xfrm>
          <a:prstGeom prst="roundRect">
            <a:avLst>
              <a:gd fmla="val 16667" name="adj"/>
            </a:avLst>
          </a:prstGeom>
          <a:solidFill>
            <a:srgbClr val="FFAB40"/>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Max</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3x3</a:t>
            </a:r>
            <a:endParaRPr b="1" sz="1000"/>
          </a:p>
        </p:txBody>
      </p:sp>
      <p:sp>
        <p:nvSpPr>
          <p:cNvPr id="1301" name="Google Shape;1301;p75"/>
          <p:cNvSpPr/>
          <p:nvPr/>
        </p:nvSpPr>
        <p:spPr>
          <a:xfrm rot="-5400000">
            <a:off x="3842147" y="1861429"/>
            <a:ext cx="222600" cy="4532700"/>
          </a:xfrm>
          <a:prstGeom prst="leftBrace">
            <a:avLst>
              <a:gd fmla="val 8333" name="adj1"/>
              <a:gd fmla="val 50000" name="adj2"/>
            </a:avLst>
          </a:prstGeom>
          <a:no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5"/>
          <p:cNvSpPr txBox="1"/>
          <p:nvPr/>
        </p:nvSpPr>
        <p:spPr>
          <a:xfrm>
            <a:off x="5668415" y="4600197"/>
            <a:ext cx="17928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Last Fire module adds dropout to prevent overfitting.</a:t>
            </a:r>
            <a:endParaRPr b="1" sz="1000"/>
          </a:p>
        </p:txBody>
      </p:sp>
      <p:sp>
        <p:nvSpPr>
          <p:cNvPr id="1303" name="Google Shape;1303;p75"/>
          <p:cNvSpPr txBox="1"/>
          <p:nvPr/>
        </p:nvSpPr>
        <p:spPr>
          <a:xfrm>
            <a:off x="7795575" y="1399725"/>
            <a:ext cx="1036500" cy="2491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Each group, except the last group, delays max pooling until after the last fire block.</a:t>
            </a:r>
            <a:endParaRPr sz="12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76"/>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1309" name="Google Shape;1309;p76"/>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group</a:t>
            </a:r>
            <a:r>
              <a:rPr lang="en" sz="1200">
                <a:solidFill>
                  <a:srgbClr val="FFFFFF"/>
                </a:solidFill>
              </a:rPr>
              <a:t>(inputs, **metaparameters):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the blocks for the group</a:t>
            </a:r>
            <a:endParaRPr sz="1200">
              <a:solidFill>
                <a:srgbClr val="93C47D"/>
              </a:solidFill>
            </a:endParaRPr>
          </a:p>
          <a:p>
            <a:pPr indent="0" lvl="0" marL="0" rtl="0" algn="l">
              <a:spcBef>
                <a:spcPts val="0"/>
              </a:spcBef>
              <a:spcAft>
                <a:spcPts val="0"/>
              </a:spcAft>
              <a:buNone/>
            </a:pPr>
            <a:r>
              <a:rPr lang="en" sz="1200">
                <a:solidFill>
                  <a:srgbClr val="FFFFFF"/>
                </a:solidFill>
              </a:rPr>
              <a:t>       blocks = metaparameters[‘blocks’]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amount of drop out (otherwise max pooling)</a:t>
            </a:r>
            <a:endParaRPr sz="1200">
              <a:solidFill>
                <a:srgbClr val="93C47D"/>
              </a:solidFill>
            </a:endParaRPr>
          </a:p>
          <a:p>
            <a:pPr indent="0" lvl="0" marL="0" rtl="0" algn="l">
              <a:spcBef>
                <a:spcPts val="0"/>
              </a:spcBef>
              <a:spcAft>
                <a:spcPts val="0"/>
              </a:spcAft>
              <a:buNone/>
            </a:pPr>
            <a:r>
              <a:rPr lang="en" sz="1200">
                <a:solidFill>
                  <a:srgbClr val="FFFFFF"/>
                </a:solidFill>
              </a:rPr>
              <a:t>       dropout = metaparameters[‘dropout’]</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for</a:t>
            </a:r>
            <a:r>
              <a:rPr lang="en" sz="1200">
                <a:solidFill>
                  <a:srgbClr val="FFFFFF"/>
                </a:solidFill>
              </a:rPr>
              <a:t> block_params in blocks: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number of filters for the block</a:t>
            </a:r>
            <a:endParaRPr sz="1200">
              <a:solidFill>
                <a:srgbClr val="93C47D"/>
              </a:solidFill>
            </a:endParaRPr>
          </a:p>
          <a:p>
            <a:pPr indent="0" lvl="0" marL="0" rtl="0" algn="l">
              <a:spcBef>
                <a:spcPts val="0"/>
              </a:spcBef>
              <a:spcAft>
                <a:spcPts val="0"/>
              </a:spcAft>
              <a:buNone/>
            </a:pPr>
            <a:r>
              <a:rPr lang="en" sz="1200">
                <a:solidFill>
                  <a:srgbClr val="FFFFFF"/>
                </a:solidFill>
              </a:rPr>
              <a:t>              n_filters = block_params</a:t>
            </a:r>
            <a:endParaRPr sz="1200">
              <a:solidFill>
                <a:srgbClr val="FFFFFF"/>
              </a:solidFill>
            </a:endParaRPr>
          </a:p>
          <a:p>
            <a:pPr indent="0" lvl="0" marL="0" rtl="0" algn="l">
              <a:spcBef>
                <a:spcPts val="0"/>
              </a:spcBef>
              <a:spcAft>
                <a:spcPts val="0"/>
              </a:spcAft>
              <a:buNone/>
            </a:pPr>
            <a:r>
              <a:rPr lang="en" sz="1200">
                <a:solidFill>
                  <a:srgbClr val="FFFFFF"/>
                </a:solidFill>
              </a:rPr>
              <a:t>              inputs = fire_block(inputs, n_filters)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delayed max pooling</a:t>
            </a:r>
            <a:endParaRPr sz="1200">
              <a:solidFill>
                <a:srgbClr val="93C47D"/>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 if</a:t>
            </a:r>
            <a:r>
              <a:rPr lang="en" sz="1200">
                <a:solidFill>
                  <a:srgbClr val="FFFFFF"/>
                </a:solidFill>
              </a:rPr>
              <a:t> dropout </a:t>
            </a:r>
            <a:r>
              <a:rPr lang="en" sz="1200">
                <a:solidFill>
                  <a:srgbClr val="6FA8DC"/>
                </a:solidFill>
              </a:rPr>
              <a:t>is None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inputs = MaxPooling2D()(inputs)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last group, do dropout instead</a:t>
            </a:r>
            <a:endParaRPr sz="1200">
              <a:solidFill>
                <a:srgbClr val="93C47D"/>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else</a:t>
            </a:r>
            <a:r>
              <a:rPr lang="en" sz="1200">
                <a:solidFill>
                  <a:srgbClr val="FFFFFF"/>
                </a:solidFill>
              </a:rPr>
              <a:t>:</a:t>
            </a:r>
            <a:endParaRPr sz="1200">
              <a:solidFill>
                <a:srgbClr val="FFFFFF"/>
              </a:solidFill>
            </a:endParaRPr>
          </a:p>
          <a:p>
            <a:pPr indent="0" lvl="0" marL="0" rtl="0" algn="l">
              <a:spcBef>
                <a:spcPts val="0"/>
              </a:spcBef>
              <a:spcAft>
                <a:spcPts val="0"/>
              </a:spcAft>
              <a:buNone/>
            </a:pPr>
            <a:r>
              <a:rPr lang="en" sz="1200">
                <a:solidFill>
                  <a:srgbClr val="FFFFFF"/>
                </a:solidFill>
              </a:rPr>
              <a:t>              inputs = Dropout(dropout)</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FA8DC"/>
                </a:solidFill>
              </a:rPr>
              <a:t>  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310" name="Google Shape;1310;p76"/>
          <p:cNvSpPr txBox="1"/>
          <p:nvPr/>
        </p:nvSpPr>
        <p:spPr>
          <a:xfrm>
            <a:off x="6554800" y="1292475"/>
            <a:ext cx="2200500" cy="3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blocks metaparameter specifies the number of fire blocks, and the number of filters per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group specifies a dropout; otherwise the group ends with delayed max pooling.</a:t>
            </a:r>
            <a:endParaRPr/>
          </a:p>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4" name="Shape 1314"/>
        <p:cNvGrpSpPr/>
        <p:nvPr/>
      </p:nvGrpSpPr>
      <p:grpSpPr>
        <a:xfrm>
          <a:off x="0" y="0"/>
          <a:ext cx="0" cy="0"/>
          <a:chOff x="0" y="0"/>
          <a:chExt cx="0" cy="0"/>
        </a:xfrm>
      </p:grpSpPr>
      <p:sp>
        <p:nvSpPr>
          <p:cNvPr id="1315" name="Google Shape;1315;p7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1316" name="Google Shape;1316;p77"/>
          <p:cNvSpPr/>
          <p:nvPr/>
        </p:nvSpPr>
        <p:spPr>
          <a:xfrm>
            <a:off x="1460700" y="1373976"/>
            <a:ext cx="4876200" cy="3727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25827" y="2394414"/>
            <a:ext cx="1016700" cy="1958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r>
              <a:rPr b="1" lang="en" sz="900"/>
              <a:t>onvolution</a:t>
            </a:r>
            <a:endParaRPr b="1" sz="900"/>
          </a:p>
          <a:p>
            <a:pPr indent="0" lvl="0" marL="0" rtl="0" algn="ctr">
              <a:spcBef>
                <a:spcPts val="0"/>
              </a:spcBef>
              <a:spcAft>
                <a:spcPts val="0"/>
              </a:spcAft>
              <a:buNone/>
            </a:pPr>
            <a:r>
              <a:rPr b="1" lang="en" sz="900"/>
              <a:t>1x1</a:t>
            </a:r>
            <a:endParaRPr b="1" sz="900"/>
          </a:p>
          <a:p>
            <a:pPr indent="0" lvl="0" marL="0" rtl="0" algn="ctr">
              <a:spcBef>
                <a:spcPts val="0"/>
              </a:spcBef>
              <a:spcAft>
                <a:spcPts val="0"/>
              </a:spcAft>
              <a:buNone/>
            </a:pPr>
            <a:r>
              <a:rPr b="1" lang="en" sz="900"/>
              <a:t>(N Filters)</a:t>
            </a:r>
            <a:endParaRPr b="1" sz="900"/>
          </a:p>
        </p:txBody>
      </p:sp>
      <p:sp>
        <p:nvSpPr>
          <p:cNvPr id="1318" name="Google Shape;1318;p77"/>
          <p:cNvSpPr txBox="1"/>
          <p:nvPr/>
        </p:nvSpPr>
        <p:spPr>
          <a:xfrm>
            <a:off x="3238808" y="1001075"/>
            <a:ext cx="37794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SqueezeNet Fire Block</a:t>
            </a:r>
            <a:endParaRPr b="1" sz="1200"/>
          </a:p>
        </p:txBody>
      </p:sp>
      <p:sp>
        <p:nvSpPr>
          <p:cNvPr id="1319" name="Google Shape;1319;p77"/>
          <p:cNvSpPr/>
          <p:nvPr/>
        </p:nvSpPr>
        <p:spPr>
          <a:xfrm rot="-5400000">
            <a:off x="2807652" y="2583848"/>
            <a:ext cx="913500" cy="158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rot="-5400000">
            <a:off x="1080225" y="3262787"/>
            <a:ext cx="342600" cy="2214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txBox="1"/>
          <p:nvPr/>
        </p:nvSpPr>
        <p:spPr>
          <a:xfrm>
            <a:off x="710406" y="3195532"/>
            <a:ext cx="5370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1322" name="Google Shape;1322;p77"/>
          <p:cNvSpPr txBox="1"/>
          <p:nvPr/>
        </p:nvSpPr>
        <p:spPr>
          <a:xfrm>
            <a:off x="6714926" y="3106859"/>
            <a:ext cx="6126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1323" name="Google Shape;1323;p77"/>
          <p:cNvSpPr/>
          <p:nvPr/>
        </p:nvSpPr>
        <p:spPr>
          <a:xfrm rot="-5400000">
            <a:off x="6374788" y="3167545"/>
            <a:ext cx="342600" cy="2214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4" name="Google Shape;1324;p77"/>
          <p:cNvCxnSpPr/>
          <p:nvPr/>
        </p:nvCxnSpPr>
        <p:spPr>
          <a:xfrm rot="10800000">
            <a:off x="4779972" y="4640077"/>
            <a:ext cx="1968900" cy="1737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325" name="Google Shape;1325;p77"/>
          <p:cNvSpPr/>
          <p:nvPr/>
        </p:nvSpPr>
        <p:spPr>
          <a:xfrm rot="-5400000">
            <a:off x="2807652" y="3961465"/>
            <a:ext cx="913500" cy="158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3486200" y="1533600"/>
            <a:ext cx="1016700" cy="170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1x1</a:t>
            </a:r>
            <a:br>
              <a:rPr b="1" lang="en" sz="900"/>
            </a:br>
            <a:r>
              <a:rPr b="1" lang="en" sz="900"/>
              <a:t>(4N Filters)</a:t>
            </a:r>
            <a:endParaRPr b="1" sz="900"/>
          </a:p>
        </p:txBody>
      </p:sp>
      <p:sp>
        <p:nvSpPr>
          <p:cNvPr id="1327" name="Google Shape;1327;p77"/>
          <p:cNvSpPr/>
          <p:nvPr/>
        </p:nvSpPr>
        <p:spPr>
          <a:xfrm>
            <a:off x="3486200" y="3394925"/>
            <a:ext cx="1016700" cy="15963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Convolution</a:t>
            </a:r>
            <a:endParaRPr b="1" sz="900"/>
          </a:p>
          <a:p>
            <a:pPr indent="0" lvl="0" marL="0" rtl="0" algn="ctr">
              <a:spcBef>
                <a:spcPts val="0"/>
              </a:spcBef>
              <a:spcAft>
                <a:spcPts val="0"/>
              </a:spcAft>
              <a:buNone/>
            </a:pPr>
            <a:r>
              <a:rPr b="1" lang="en" sz="900"/>
              <a:t>3x3</a:t>
            </a:r>
            <a:br>
              <a:rPr b="1" lang="en" sz="900"/>
            </a:br>
            <a:r>
              <a:rPr b="1" lang="en" sz="900"/>
              <a:t>(4N Filters)</a:t>
            </a:r>
            <a:endParaRPr b="1" sz="900"/>
          </a:p>
        </p:txBody>
      </p:sp>
      <p:sp>
        <p:nvSpPr>
          <p:cNvPr id="1328" name="Google Shape;1328;p77"/>
          <p:cNvSpPr/>
          <p:nvPr/>
        </p:nvSpPr>
        <p:spPr>
          <a:xfrm>
            <a:off x="4901156" y="3032841"/>
            <a:ext cx="1081200" cy="490800"/>
          </a:xfrm>
          <a:prstGeom prst="rect">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Concatenate</a:t>
            </a:r>
            <a:endParaRPr b="1" sz="1000"/>
          </a:p>
        </p:txBody>
      </p:sp>
      <p:sp>
        <p:nvSpPr>
          <p:cNvPr id="1329" name="Google Shape;1329;p77"/>
          <p:cNvSpPr/>
          <p:nvPr/>
        </p:nvSpPr>
        <p:spPr>
          <a:xfrm>
            <a:off x="4551289" y="4218868"/>
            <a:ext cx="845400" cy="585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flipH="1">
            <a:off x="5305895" y="3583926"/>
            <a:ext cx="158700" cy="6183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txBox="1"/>
          <p:nvPr/>
        </p:nvSpPr>
        <p:spPr>
          <a:xfrm>
            <a:off x="6821179" y="4604778"/>
            <a:ext cx="25491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Number of filters is </a:t>
            </a:r>
            <a:endParaRPr b="1" sz="1000"/>
          </a:p>
          <a:p>
            <a:pPr indent="0" lvl="0" marL="0" rtl="0" algn="l">
              <a:spcBef>
                <a:spcPts val="0"/>
              </a:spcBef>
              <a:spcAft>
                <a:spcPts val="0"/>
              </a:spcAft>
              <a:buNone/>
            </a:pPr>
            <a:r>
              <a:rPr b="1" lang="en" sz="1000"/>
              <a:t>increased 4X</a:t>
            </a:r>
            <a:endParaRPr b="1" sz="1000"/>
          </a:p>
        </p:txBody>
      </p:sp>
      <p:sp>
        <p:nvSpPr>
          <p:cNvPr id="1332" name="Google Shape;1332;p77"/>
          <p:cNvSpPr txBox="1"/>
          <p:nvPr/>
        </p:nvSpPr>
        <p:spPr>
          <a:xfrm>
            <a:off x="311700" y="1623066"/>
            <a:ext cx="1879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referred to as the squeeze step</a:t>
            </a:r>
            <a:endParaRPr b="1" sz="800">
              <a:solidFill>
                <a:srgbClr val="0097A7"/>
              </a:solidFill>
            </a:endParaRPr>
          </a:p>
        </p:txBody>
      </p:sp>
      <p:cxnSp>
        <p:nvCxnSpPr>
          <p:cNvPr id="1333" name="Google Shape;1333;p77"/>
          <p:cNvCxnSpPr>
            <a:stCxn id="1332" idx="2"/>
          </p:cNvCxnSpPr>
          <p:nvPr/>
        </p:nvCxnSpPr>
        <p:spPr>
          <a:xfrm flipH="1" rot="-5400000">
            <a:off x="1300200" y="1947366"/>
            <a:ext cx="618300" cy="715500"/>
          </a:xfrm>
          <a:prstGeom prst="curvedConnector2">
            <a:avLst/>
          </a:prstGeom>
          <a:noFill/>
          <a:ln cap="flat" cmpd="sng" w="9525">
            <a:solidFill>
              <a:srgbClr val="0097A7"/>
            </a:solidFill>
            <a:prstDash val="solid"/>
            <a:round/>
            <a:headEnd len="med" w="med" type="none"/>
            <a:tailEnd len="med" w="med" type="triangle"/>
          </a:ln>
        </p:spPr>
      </p:cxnSp>
      <p:sp>
        <p:nvSpPr>
          <p:cNvPr id="1334" name="Google Shape;1334;p77"/>
          <p:cNvSpPr/>
          <p:nvPr/>
        </p:nvSpPr>
        <p:spPr>
          <a:xfrm rot="-5400000">
            <a:off x="1371206" y="3294175"/>
            <a:ext cx="913500" cy="158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4551289" y="2347081"/>
            <a:ext cx="845400" cy="585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flipH="1" rot="10793501">
            <a:off x="5305968" y="2354031"/>
            <a:ext cx="158700" cy="618300"/>
          </a:xfrm>
          <a:prstGeom prst="upArrow">
            <a:avLst>
              <a:gd fmla="val 50000" name="adj1"/>
              <a:gd fmla="val 50000"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txBox="1"/>
          <p:nvPr/>
        </p:nvSpPr>
        <p:spPr>
          <a:xfrm>
            <a:off x="6550125" y="1315250"/>
            <a:ext cx="11502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referred to as the expand step</a:t>
            </a:r>
            <a:endParaRPr b="1" sz="800">
              <a:solidFill>
                <a:srgbClr val="0097A7"/>
              </a:solidFill>
            </a:endParaRPr>
          </a:p>
        </p:txBody>
      </p:sp>
      <p:cxnSp>
        <p:nvCxnSpPr>
          <p:cNvPr id="1338" name="Google Shape;1338;p77"/>
          <p:cNvCxnSpPr>
            <a:stCxn id="1337" idx="1"/>
          </p:cNvCxnSpPr>
          <p:nvPr/>
        </p:nvCxnSpPr>
        <p:spPr>
          <a:xfrm flipH="1">
            <a:off x="4632525" y="1624550"/>
            <a:ext cx="1917600" cy="6168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339" name="Google Shape;1339;p77"/>
          <p:cNvSpPr txBox="1"/>
          <p:nvPr/>
        </p:nvSpPr>
        <p:spPr>
          <a:xfrm>
            <a:off x="7539750" y="1399725"/>
            <a:ext cx="1292100" cy="3158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input is first squeezed by reducing the number of feature maps using a linear projection.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features maps are then expanded by increasing the number of filters using parallel linear projection and 3x3 convolution.</a:t>
            </a:r>
            <a:endParaRPr sz="12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78"/>
          <p:cNvSpPr txBox="1"/>
          <p:nvPr>
            <p:ph type="title"/>
          </p:nvPr>
        </p:nvSpPr>
        <p:spPr>
          <a:xfrm>
            <a:off x="311700" y="4571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1345" name="Google Shape;1345;p78"/>
          <p:cNvSpPr txBox="1"/>
          <p:nvPr/>
        </p:nvSpPr>
        <p:spPr>
          <a:xfrm>
            <a:off x="311700" y="1148100"/>
            <a:ext cx="60543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FA8DC"/>
                </a:solidFill>
              </a:rPr>
              <a:t>def </a:t>
            </a:r>
            <a:r>
              <a:rPr lang="en" sz="1200">
                <a:solidFill>
                  <a:srgbClr val="FFFFFF"/>
                </a:solidFill>
              </a:rPr>
              <a:t>fire_block</a:t>
            </a:r>
            <a:r>
              <a:rPr lang="en" sz="1200">
                <a:solidFill>
                  <a:srgbClr val="FFFFFF"/>
                </a:solidFill>
              </a:rPr>
              <a:t>(inputs, n_filters):</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squeeze</a:t>
            </a:r>
            <a:endParaRPr sz="1200">
              <a:solidFill>
                <a:srgbClr val="93C47D"/>
              </a:solidFill>
            </a:endParaRPr>
          </a:p>
          <a:p>
            <a:pPr indent="0" lvl="0" marL="0" rtl="0" algn="l">
              <a:spcBef>
                <a:spcPts val="0"/>
              </a:spcBef>
              <a:spcAft>
                <a:spcPts val="0"/>
              </a:spcAft>
              <a:buNone/>
            </a:pPr>
            <a:r>
              <a:rPr lang="en" sz="1200">
                <a:solidFill>
                  <a:srgbClr val="FFFFFF"/>
                </a:solidFill>
              </a:rPr>
              <a:t>       inputs = Conv2D(n_filters, (1, 1), strides=(1, 1), padding=’same’, </a:t>
            </a:r>
            <a:br>
              <a:rPr lang="en" sz="1200">
                <a:solidFill>
                  <a:srgbClr val="FFFFFF"/>
                </a:solidFill>
              </a:rPr>
            </a:br>
            <a:r>
              <a:rPr lang="en" sz="1200">
                <a:solidFill>
                  <a:srgbClr val="FFFFFF"/>
                </a:solidFill>
              </a:rPr>
              <a:t>                     activation=’relu’)(inputs)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expand</a:t>
            </a:r>
            <a:endParaRPr sz="1200">
              <a:solidFill>
                <a:srgbClr val="93C47D"/>
              </a:solidFill>
            </a:endParaRPr>
          </a:p>
          <a:p>
            <a:pPr indent="0" lvl="0" marL="0" rtl="0" algn="l">
              <a:spcBef>
                <a:spcPts val="0"/>
              </a:spcBef>
              <a:spcAft>
                <a:spcPts val="0"/>
              </a:spcAft>
              <a:buNone/>
            </a:pPr>
            <a:r>
              <a:rPr lang="en" sz="1200">
                <a:solidFill>
                  <a:srgbClr val="FFFFFF"/>
                </a:solidFill>
              </a:rPr>
              <a:t>       expand_1x1 = Conv2D(4 * n_filters, (1, 1), strides=(1, 1), padding=’same’,</a:t>
            </a:r>
            <a:endParaRPr sz="1200">
              <a:solidFill>
                <a:srgbClr val="FFFFFF"/>
              </a:solidFill>
            </a:endParaRPr>
          </a:p>
          <a:p>
            <a:pPr indent="0" lvl="0" marL="0" rtl="0" algn="l">
              <a:spcBef>
                <a:spcPts val="0"/>
              </a:spcBef>
              <a:spcAft>
                <a:spcPts val="0"/>
              </a:spcAft>
              <a:buNone/>
            </a:pPr>
            <a:r>
              <a:rPr lang="en" sz="1200">
                <a:solidFill>
                  <a:srgbClr val="FFFFFF"/>
                </a:solidFill>
              </a:rPr>
              <a:t>                                             activation=’relu’)(inputs)</a:t>
            </a:r>
            <a:endParaRPr sz="1200">
              <a:solidFill>
                <a:srgbClr val="FFFFFF"/>
              </a:solidFill>
            </a:endParaRPr>
          </a:p>
          <a:p>
            <a:pPr indent="0" lvl="0" marL="0" rtl="0" algn="l">
              <a:spcBef>
                <a:spcPts val="0"/>
              </a:spcBef>
              <a:spcAft>
                <a:spcPts val="0"/>
              </a:spcAft>
              <a:buNone/>
            </a:pPr>
            <a:r>
              <a:rPr lang="en" sz="1200">
                <a:solidFill>
                  <a:srgbClr val="FFFFFF"/>
                </a:solidFill>
              </a:rPr>
              <a:t>       expand_3x3 = Conv2D(4 * n_filters, (1, 1), strides=(1, 1), padding=’same’,</a:t>
            </a:r>
            <a:endParaRPr sz="1200">
              <a:solidFill>
                <a:srgbClr val="FFFFFF"/>
              </a:solidFill>
            </a:endParaRPr>
          </a:p>
          <a:p>
            <a:pPr indent="0" lvl="0" marL="0" rtl="0" algn="l">
              <a:spcBef>
                <a:spcPts val="0"/>
              </a:spcBef>
              <a:spcAft>
                <a:spcPts val="0"/>
              </a:spcAft>
              <a:buNone/>
            </a:pPr>
            <a:r>
              <a:rPr lang="en" sz="1200">
                <a:solidFill>
                  <a:srgbClr val="FFFFFF"/>
                </a:solidFill>
              </a:rPr>
              <a:t>                                             activation=’relu’)(inputs)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solidFill>
                  <a:srgbClr val="93C47D"/>
                </a:solidFill>
              </a:rPr>
              <a:t># concatenate the feature maps from the branches</a:t>
            </a:r>
            <a:endParaRPr sz="1200">
              <a:solidFill>
                <a:srgbClr val="93C47D"/>
              </a:solidFill>
            </a:endParaRPr>
          </a:p>
          <a:p>
            <a:pPr indent="0" lvl="0" marL="0" rtl="0" algn="l">
              <a:spcBef>
                <a:spcPts val="0"/>
              </a:spcBef>
              <a:spcAft>
                <a:spcPts val="0"/>
              </a:spcAft>
              <a:buNone/>
            </a:pPr>
            <a:r>
              <a:rPr lang="en" sz="1200">
                <a:solidFill>
                  <a:srgbClr val="FFFFFF"/>
                </a:solidFill>
              </a:rPr>
              <a:t>       inputs = Concatenate()([expand_1x1, expand_3x3])</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a:t>
            </a:r>
            <a:r>
              <a:rPr b="1" lang="en" sz="1200">
                <a:solidFill>
                  <a:srgbClr val="6D9EEB"/>
                </a:solidFill>
              </a:rPr>
              <a:t>return </a:t>
            </a:r>
            <a:r>
              <a:rPr lang="en" sz="1200">
                <a:solidFill>
                  <a:srgbClr val="FFFFFF"/>
                </a:solidFill>
              </a:rPr>
              <a:t>inputs</a:t>
            </a:r>
            <a:endParaRPr sz="1200">
              <a:solidFill>
                <a:srgbClr val="FFFFFF"/>
              </a:solidFill>
            </a:endParaRPr>
          </a:p>
          <a:p>
            <a:pPr indent="0" lvl="0" marL="0" rtl="0" algn="l">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b="1">
              <a:solidFill>
                <a:srgbClr val="6D9EEB"/>
              </a:solidFill>
            </a:endParaRPr>
          </a:p>
          <a:p>
            <a:pPr indent="0" lvl="0" marL="0" rtl="0" algn="l">
              <a:spcBef>
                <a:spcPts val="0"/>
              </a:spcBef>
              <a:spcAft>
                <a:spcPts val="0"/>
              </a:spcAft>
              <a:buNone/>
            </a:pPr>
            <a:r>
              <a:t/>
            </a:r>
            <a:endParaRPr b="1">
              <a:solidFill>
                <a:srgbClr val="6D9EEB"/>
              </a:solidFill>
            </a:endParaRPr>
          </a:p>
        </p:txBody>
      </p:sp>
      <p:sp>
        <p:nvSpPr>
          <p:cNvPr id="1346" name="Google Shape;1346;p78"/>
          <p:cNvSpPr txBox="1"/>
          <p:nvPr/>
        </p:nvSpPr>
        <p:spPr>
          <a:xfrm>
            <a:off x="6554800" y="1292475"/>
            <a:ext cx="2200500" cy="3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input is reduced (squeezed) using a 1x1 linear projection convolution.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output is then passed to two parallel convolutions to increase (expand) the number of feature maps by 4X.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feature maps from the two parallel convolutions are concatenated for the output.</a:t>
            </a:r>
            <a:endParaRPr/>
          </a:p>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0" name="Shape 1350"/>
        <p:cNvGrpSpPr/>
        <p:nvPr/>
      </p:nvGrpSpPr>
      <p:grpSpPr>
        <a:xfrm>
          <a:off x="0" y="0"/>
          <a:ext cx="0" cy="0"/>
          <a:chOff x="0" y="0"/>
          <a:chExt cx="0" cy="0"/>
        </a:xfrm>
      </p:grpSpPr>
      <p:sp>
        <p:nvSpPr>
          <p:cNvPr id="1351" name="Google Shape;1351;p7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Siamese Twin</a:t>
            </a:r>
            <a:endParaRPr>
              <a:solidFill>
                <a:srgbClr val="A61C00"/>
              </a:solidFill>
            </a:endParaRPr>
          </a:p>
        </p:txBody>
      </p:sp>
      <p:sp>
        <p:nvSpPr>
          <p:cNvPr id="1352" name="Google Shape;1352;p79"/>
          <p:cNvSpPr txBox="1"/>
          <p:nvPr/>
        </p:nvSpPr>
        <p:spPr>
          <a:xfrm>
            <a:off x="3377967" y="1150825"/>
            <a:ext cx="3500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Siamese Neural Network Macro-Architecture</a:t>
            </a:r>
            <a:endParaRPr b="1" sz="1200"/>
          </a:p>
        </p:txBody>
      </p:sp>
      <p:sp>
        <p:nvSpPr>
          <p:cNvPr id="1353" name="Google Shape;1353;p79"/>
          <p:cNvSpPr/>
          <p:nvPr/>
        </p:nvSpPr>
        <p:spPr>
          <a:xfrm rot="-5400000">
            <a:off x="3140928" y="2266654"/>
            <a:ext cx="857400" cy="1590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9"/>
          <p:cNvSpPr/>
          <p:nvPr/>
        </p:nvSpPr>
        <p:spPr>
          <a:xfrm rot="-5400000">
            <a:off x="4461678" y="2858495"/>
            <a:ext cx="857400" cy="1590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9"/>
          <p:cNvSpPr/>
          <p:nvPr/>
        </p:nvSpPr>
        <p:spPr>
          <a:xfrm>
            <a:off x="3825468" y="1917491"/>
            <a:ext cx="824700" cy="2101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L1</a:t>
            </a:r>
            <a:br>
              <a:rPr b="1" lang="en" sz="1000"/>
            </a:br>
            <a:r>
              <a:rPr b="1" lang="en" sz="1000"/>
              <a:t>Distance</a:t>
            </a:r>
            <a:endParaRPr b="1" sz="1000"/>
          </a:p>
        </p:txBody>
      </p:sp>
      <p:sp>
        <p:nvSpPr>
          <p:cNvPr id="1356" name="Google Shape;1356;p79"/>
          <p:cNvSpPr/>
          <p:nvPr/>
        </p:nvSpPr>
        <p:spPr>
          <a:xfrm>
            <a:off x="5097769" y="2617637"/>
            <a:ext cx="1128000" cy="6408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(Logistic)</a:t>
            </a:r>
            <a:endParaRPr b="1" sz="1000"/>
          </a:p>
        </p:txBody>
      </p:sp>
      <p:cxnSp>
        <p:nvCxnSpPr>
          <p:cNvPr id="1357" name="Google Shape;1357;p79"/>
          <p:cNvCxnSpPr/>
          <p:nvPr/>
        </p:nvCxnSpPr>
        <p:spPr>
          <a:xfrm rot="-5400000">
            <a:off x="1278054" y="4236033"/>
            <a:ext cx="442800" cy="346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358" name="Google Shape;1358;p79"/>
          <p:cNvSpPr txBox="1"/>
          <p:nvPr/>
        </p:nvSpPr>
        <p:spPr>
          <a:xfrm>
            <a:off x="6312509" y="2207126"/>
            <a:ext cx="22950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Calculates the L1 (Manhattan) distance between two 1D vectors</a:t>
            </a:r>
            <a:endParaRPr b="1" sz="1000"/>
          </a:p>
        </p:txBody>
      </p:sp>
      <p:cxnSp>
        <p:nvCxnSpPr>
          <p:cNvPr id="1359" name="Google Shape;1359;p79"/>
          <p:cNvCxnSpPr/>
          <p:nvPr/>
        </p:nvCxnSpPr>
        <p:spPr>
          <a:xfrm rot="10800000">
            <a:off x="4723442" y="2142596"/>
            <a:ext cx="1515900" cy="2391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360" name="Google Shape;1360;p79"/>
          <p:cNvSpPr txBox="1"/>
          <p:nvPr/>
        </p:nvSpPr>
        <p:spPr>
          <a:xfrm>
            <a:off x="590889" y="4548379"/>
            <a:ext cx="23775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Shared Layers - structure and learned weights are shared between the two models (symmetric)</a:t>
            </a:r>
            <a:endParaRPr b="1" sz="1000"/>
          </a:p>
        </p:txBody>
      </p:sp>
      <p:sp>
        <p:nvSpPr>
          <p:cNvPr id="1361" name="Google Shape;1361;p79"/>
          <p:cNvSpPr/>
          <p:nvPr/>
        </p:nvSpPr>
        <p:spPr>
          <a:xfrm rot="-5400000">
            <a:off x="1338680" y="2235146"/>
            <a:ext cx="321600" cy="2220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9"/>
          <p:cNvSpPr txBox="1"/>
          <p:nvPr/>
        </p:nvSpPr>
        <p:spPr>
          <a:xfrm>
            <a:off x="780200" y="2207126"/>
            <a:ext cx="739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 1</a:t>
            </a:r>
            <a:endParaRPr b="1" sz="1000"/>
          </a:p>
        </p:txBody>
      </p:sp>
      <p:sp>
        <p:nvSpPr>
          <p:cNvPr id="1363" name="Google Shape;1363;p79"/>
          <p:cNvSpPr/>
          <p:nvPr/>
        </p:nvSpPr>
        <p:spPr>
          <a:xfrm rot="-5400000">
            <a:off x="1338680" y="3468669"/>
            <a:ext cx="321600" cy="2220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9"/>
          <p:cNvSpPr/>
          <p:nvPr/>
        </p:nvSpPr>
        <p:spPr>
          <a:xfrm>
            <a:off x="1722606" y="3023516"/>
            <a:ext cx="1655400" cy="1246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Twin</a:t>
            </a:r>
            <a:endParaRPr b="1" sz="1000"/>
          </a:p>
          <a:p>
            <a:pPr indent="0" lvl="0" marL="0" rtl="0" algn="ctr">
              <a:spcBef>
                <a:spcPts val="0"/>
              </a:spcBef>
              <a:spcAft>
                <a:spcPts val="0"/>
              </a:spcAft>
              <a:buNone/>
            </a:pPr>
            <a:r>
              <a:rPr b="1" lang="en" sz="1000"/>
              <a:t>Model</a:t>
            </a:r>
            <a:endParaRPr b="1" sz="1000"/>
          </a:p>
        </p:txBody>
      </p:sp>
      <p:sp>
        <p:nvSpPr>
          <p:cNvPr id="1365" name="Google Shape;1365;p79"/>
          <p:cNvSpPr/>
          <p:nvPr/>
        </p:nvSpPr>
        <p:spPr>
          <a:xfrm>
            <a:off x="1722606" y="1638753"/>
            <a:ext cx="1655400" cy="12468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Twin</a:t>
            </a:r>
            <a:endParaRPr b="1" sz="1000"/>
          </a:p>
          <a:p>
            <a:pPr indent="0" lvl="0" marL="0" rtl="0" algn="ctr">
              <a:spcBef>
                <a:spcPts val="0"/>
              </a:spcBef>
              <a:spcAft>
                <a:spcPts val="0"/>
              </a:spcAft>
              <a:buNone/>
            </a:pPr>
            <a:r>
              <a:rPr b="1" lang="en" sz="1000"/>
              <a:t>Model</a:t>
            </a:r>
            <a:endParaRPr b="1" sz="1000"/>
          </a:p>
        </p:txBody>
      </p:sp>
      <p:sp>
        <p:nvSpPr>
          <p:cNvPr id="1366" name="Google Shape;1366;p79"/>
          <p:cNvSpPr txBox="1"/>
          <p:nvPr/>
        </p:nvSpPr>
        <p:spPr>
          <a:xfrm>
            <a:off x="780200" y="3417684"/>
            <a:ext cx="739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 2</a:t>
            </a:r>
            <a:endParaRPr b="1" sz="1000"/>
          </a:p>
        </p:txBody>
      </p:sp>
      <p:cxnSp>
        <p:nvCxnSpPr>
          <p:cNvPr id="1367" name="Google Shape;1367;p79"/>
          <p:cNvCxnSpPr/>
          <p:nvPr/>
        </p:nvCxnSpPr>
        <p:spPr>
          <a:xfrm rot="-5400000">
            <a:off x="550298" y="3345783"/>
            <a:ext cx="1776600" cy="7932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368" name="Google Shape;1368;p79"/>
          <p:cNvSpPr txBox="1"/>
          <p:nvPr/>
        </p:nvSpPr>
        <p:spPr>
          <a:xfrm>
            <a:off x="3217001" y="4863625"/>
            <a:ext cx="19518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are called twins</a:t>
            </a:r>
            <a:endParaRPr b="1" sz="800">
              <a:solidFill>
                <a:srgbClr val="0097A7"/>
              </a:solidFill>
            </a:endParaRPr>
          </a:p>
        </p:txBody>
      </p:sp>
      <p:cxnSp>
        <p:nvCxnSpPr>
          <p:cNvPr id="1369" name="Google Shape;1369;p79"/>
          <p:cNvCxnSpPr/>
          <p:nvPr/>
        </p:nvCxnSpPr>
        <p:spPr>
          <a:xfrm rot="10800000">
            <a:off x="2762793" y="4961799"/>
            <a:ext cx="454200" cy="786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370" name="Google Shape;1370;p79"/>
          <p:cNvSpPr/>
          <p:nvPr/>
        </p:nvSpPr>
        <p:spPr>
          <a:xfrm rot="-5400000">
            <a:off x="3140928" y="3477223"/>
            <a:ext cx="857400" cy="1590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9"/>
          <p:cNvSpPr txBox="1"/>
          <p:nvPr/>
        </p:nvSpPr>
        <p:spPr>
          <a:xfrm>
            <a:off x="4969837" y="4138663"/>
            <a:ext cx="22950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Bottleneck Layer - final feature maps flattened into 1D vectors</a:t>
            </a:r>
            <a:endParaRPr b="1" sz="1000"/>
          </a:p>
        </p:txBody>
      </p:sp>
      <p:cxnSp>
        <p:nvCxnSpPr>
          <p:cNvPr id="1372" name="Google Shape;1372;p79"/>
          <p:cNvCxnSpPr>
            <a:endCxn id="1370" idx="1"/>
          </p:cNvCxnSpPr>
          <p:nvPr/>
        </p:nvCxnSpPr>
        <p:spPr>
          <a:xfrm rot="10800000">
            <a:off x="3566871" y="3985423"/>
            <a:ext cx="1428900" cy="392400"/>
          </a:xfrm>
          <a:prstGeom prst="curvedConnector2">
            <a:avLst/>
          </a:prstGeom>
          <a:noFill/>
          <a:ln cap="flat" cmpd="sng" w="9525">
            <a:solidFill>
              <a:srgbClr val="595959"/>
            </a:solidFill>
            <a:prstDash val="solid"/>
            <a:round/>
            <a:headEnd len="med" w="med" type="none"/>
            <a:tailEnd len="med" w="med" type="triangle"/>
          </a:ln>
        </p:spPr>
      </p:cxnSp>
      <p:cxnSp>
        <p:nvCxnSpPr>
          <p:cNvPr id="1373" name="Google Shape;1373;p79"/>
          <p:cNvCxnSpPr>
            <a:endCxn id="1353" idx="1"/>
          </p:cNvCxnSpPr>
          <p:nvPr/>
        </p:nvCxnSpPr>
        <p:spPr>
          <a:xfrm rot="10800000">
            <a:off x="3566871" y="2774854"/>
            <a:ext cx="1524900" cy="14292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1374" name="Google Shape;1374;p79"/>
          <p:cNvSpPr txBox="1"/>
          <p:nvPr/>
        </p:nvSpPr>
        <p:spPr>
          <a:xfrm>
            <a:off x="6730092" y="3496452"/>
            <a:ext cx="22950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Calculates probability of an image pair belonging to the same class.</a:t>
            </a:r>
            <a:endParaRPr b="1" sz="1000"/>
          </a:p>
        </p:txBody>
      </p:sp>
      <p:cxnSp>
        <p:nvCxnSpPr>
          <p:cNvPr id="1375" name="Google Shape;1375;p79"/>
          <p:cNvCxnSpPr>
            <a:endCxn id="1356" idx="2"/>
          </p:cNvCxnSpPr>
          <p:nvPr/>
        </p:nvCxnSpPr>
        <p:spPr>
          <a:xfrm rot="10800000">
            <a:off x="5661769" y="3258437"/>
            <a:ext cx="1068300" cy="417900"/>
          </a:xfrm>
          <a:prstGeom prst="curvedConnector2">
            <a:avLst/>
          </a:prstGeom>
          <a:noFill/>
          <a:ln cap="flat" cmpd="sng" w="9525">
            <a:solidFill>
              <a:srgbClr val="595959"/>
            </a:solidFill>
            <a:prstDash val="solid"/>
            <a:round/>
            <a:headEnd len="med" w="med" type="none"/>
            <a:tailEnd len="med" w="med" type="triangle"/>
          </a:ln>
        </p:spPr>
      </p:cxnSp>
      <p:sp>
        <p:nvSpPr>
          <p:cNvPr id="1376" name="Google Shape;1376;p79"/>
          <p:cNvSpPr txBox="1"/>
          <p:nvPr/>
        </p:nvSpPr>
        <p:spPr>
          <a:xfrm>
            <a:off x="610951" y="1273987"/>
            <a:ext cx="16554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are called image pairs</a:t>
            </a:r>
            <a:endParaRPr b="1" sz="800">
              <a:solidFill>
                <a:srgbClr val="0097A7"/>
              </a:solidFill>
            </a:endParaRPr>
          </a:p>
        </p:txBody>
      </p:sp>
      <p:cxnSp>
        <p:nvCxnSpPr>
          <p:cNvPr id="1377" name="Google Shape;1377;p79"/>
          <p:cNvCxnSpPr>
            <a:endCxn id="1362" idx="0"/>
          </p:cNvCxnSpPr>
          <p:nvPr/>
        </p:nvCxnSpPr>
        <p:spPr>
          <a:xfrm flipH="1" rot="-5400000">
            <a:off x="860000" y="1917326"/>
            <a:ext cx="477600" cy="1020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1378" name="Google Shape;1378;p79"/>
          <p:cNvCxnSpPr>
            <a:endCxn id="1366" idx="1"/>
          </p:cNvCxnSpPr>
          <p:nvPr/>
        </p:nvCxnSpPr>
        <p:spPr>
          <a:xfrm rot="5400000">
            <a:off x="-63100" y="2526234"/>
            <a:ext cx="1873800" cy="187200"/>
          </a:xfrm>
          <a:prstGeom prst="curvedConnector4">
            <a:avLst>
              <a:gd fmla="val 46290" name="adj1"/>
              <a:gd fmla="val 223637" name="adj2"/>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2" name="Shape 1382"/>
        <p:cNvGrpSpPr/>
        <p:nvPr/>
      </p:nvGrpSpPr>
      <p:grpSpPr>
        <a:xfrm>
          <a:off x="0" y="0"/>
          <a:ext cx="0" cy="0"/>
          <a:chOff x="0" y="0"/>
          <a:chExt cx="0" cy="0"/>
        </a:xfrm>
      </p:grpSpPr>
      <p:sp>
        <p:nvSpPr>
          <p:cNvPr id="1383" name="Google Shape;1383;p8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Fast(er) RCNN</a:t>
            </a:r>
            <a:endParaRPr>
              <a:solidFill>
                <a:srgbClr val="A61C00"/>
              </a:solidFill>
            </a:endParaRPr>
          </a:p>
        </p:txBody>
      </p:sp>
      <p:sp>
        <p:nvSpPr>
          <p:cNvPr id="1384" name="Google Shape;1384;p80"/>
          <p:cNvSpPr/>
          <p:nvPr/>
        </p:nvSpPr>
        <p:spPr>
          <a:xfrm>
            <a:off x="1045210" y="2010016"/>
            <a:ext cx="1306800" cy="6639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1385" name="Google Shape;1385;p80"/>
          <p:cNvSpPr/>
          <p:nvPr/>
        </p:nvSpPr>
        <p:spPr>
          <a:xfrm>
            <a:off x="2762270" y="1253218"/>
            <a:ext cx="813300" cy="217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Region</a:t>
            </a:r>
            <a:endParaRPr b="1" sz="1000"/>
          </a:p>
          <a:p>
            <a:pPr indent="0" lvl="0" marL="0" rtl="0" algn="ctr">
              <a:spcBef>
                <a:spcPts val="0"/>
              </a:spcBef>
              <a:spcAft>
                <a:spcPts val="0"/>
              </a:spcAft>
              <a:buNone/>
            </a:pPr>
            <a:r>
              <a:rPr b="1" lang="en" sz="1000"/>
              <a:t>Proposal</a:t>
            </a:r>
            <a:endParaRPr b="1" sz="1000"/>
          </a:p>
          <a:p>
            <a:pPr indent="0" lvl="0" marL="0" rtl="0" algn="ctr">
              <a:spcBef>
                <a:spcPts val="0"/>
              </a:spcBef>
              <a:spcAft>
                <a:spcPts val="0"/>
              </a:spcAft>
              <a:buNone/>
            </a:pPr>
            <a:r>
              <a:rPr b="1" lang="en" sz="1000"/>
              <a:t>Network</a:t>
            </a:r>
            <a:endParaRPr b="1" sz="1000"/>
          </a:p>
          <a:p>
            <a:pPr indent="0" lvl="0" marL="0" rtl="0" algn="ctr">
              <a:spcBef>
                <a:spcPts val="0"/>
              </a:spcBef>
              <a:spcAft>
                <a:spcPts val="0"/>
              </a:spcAft>
              <a:buNone/>
            </a:pPr>
            <a:r>
              <a:rPr b="1" lang="en" sz="1000"/>
              <a:t>(RPN)</a:t>
            </a:r>
            <a:endParaRPr b="1" sz="1000"/>
          </a:p>
        </p:txBody>
      </p:sp>
      <p:sp>
        <p:nvSpPr>
          <p:cNvPr id="1386" name="Google Shape;1386;p80"/>
          <p:cNvSpPr/>
          <p:nvPr/>
        </p:nvSpPr>
        <p:spPr>
          <a:xfrm rot="-5400000">
            <a:off x="2167739" y="2254345"/>
            <a:ext cx="888300" cy="2313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0"/>
          <p:cNvSpPr txBox="1"/>
          <p:nvPr/>
        </p:nvSpPr>
        <p:spPr>
          <a:xfrm>
            <a:off x="3295530" y="955250"/>
            <a:ext cx="29298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Faster R-CNN Macro-Architecture</a:t>
            </a:r>
            <a:endParaRPr b="1" sz="1200"/>
          </a:p>
        </p:txBody>
      </p:sp>
      <p:sp>
        <p:nvSpPr>
          <p:cNvPr id="1388" name="Google Shape;1388;p80"/>
          <p:cNvSpPr/>
          <p:nvPr/>
        </p:nvSpPr>
        <p:spPr>
          <a:xfrm rot="-5400000">
            <a:off x="3340885" y="2211562"/>
            <a:ext cx="888300" cy="260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0"/>
          <p:cNvSpPr/>
          <p:nvPr/>
        </p:nvSpPr>
        <p:spPr>
          <a:xfrm rot="-5400000">
            <a:off x="6433749" y="3542455"/>
            <a:ext cx="411300" cy="22740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0"/>
          <p:cNvSpPr/>
          <p:nvPr/>
        </p:nvSpPr>
        <p:spPr>
          <a:xfrm>
            <a:off x="5288109" y="1204982"/>
            <a:ext cx="813300" cy="217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Net</a:t>
            </a:r>
            <a:endParaRPr b="1" sz="1000"/>
          </a:p>
        </p:txBody>
      </p:sp>
      <p:sp>
        <p:nvSpPr>
          <p:cNvPr id="1391" name="Google Shape;1391;p80"/>
          <p:cNvSpPr/>
          <p:nvPr/>
        </p:nvSpPr>
        <p:spPr>
          <a:xfrm>
            <a:off x="6546583" y="2038099"/>
            <a:ext cx="1306800" cy="6639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1392" name="Google Shape;1392;p80"/>
          <p:cNvSpPr txBox="1"/>
          <p:nvPr/>
        </p:nvSpPr>
        <p:spPr>
          <a:xfrm>
            <a:off x="4034571" y="4101048"/>
            <a:ext cx="1451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Shared Feature Maps</a:t>
            </a:r>
            <a:endParaRPr b="1" sz="1000"/>
          </a:p>
        </p:txBody>
      </p:sp>
      <p:sp>
        <p:nvSpPr>
          <p:cNvPr id="1393" name="Google Shape;1393;p80"/>
          <p:cNvSpPr/>
          <p:nvPr/>
        </p:nvSpPr>
        <p:spPr>
          <a:xfrm>
            <a:off x="2521306" y="2583459"/>
            <a:ext cx="71700" cy="14394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0"/>
          <p:cNvSpPr/>
          <p:nvPr/>
        </p:nvSpPr>
        <p:spPr>
          <a:xfrm>
            <a:off x="4034571" y="1253218"/>
            <a:ext cx="813300" cy="2177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Region of Interest (RoI)</a:t>
            </a:r>
            <a:br>
              <a:rPr b="1" lang="en" sz="1000"/>
            </a:br>
            <a:r>
              <a:rPr b="1" lang="en" sz="1000"/>
              <a:t>Pooling</a:t>
            </a:r>
            <a:endParaRPr b="1" sz="1000"/>
          </a:p>
        </p:txBody>
      </p:sp>
      <p:sp>
        <p:nvSpPr>
          <p:cNvPr id="1395" name="Google Shape;1395;p80"/>
          <p:cNvSpPr/>
          <p:nvPr/>
        </p:nvSpPr>
        <p:spPr>
          <a:xfrm>
            <a:off x="2521306" y="3974741"/>
            <a:ext cx="1255200" cy="480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0"/>
          <p:cNvSpPr/>
          <p:nvPr/>
        </p:nvSpPr>
        <p:spPr>
          <a:xfrm>
            <a:off x="3704939" y="2583459"/>
            <a:ext cx="71700" cy="1439400"/>
          </a:xfrm>
          <a:prstGeom prst="rect">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7" name="Google Shape;1397;p80"/>
          <p:cNvCxnSpPr>
            <a:endCxn id="1396" idx="2"/>
          </p:cNvCxnSpPr>
          <p:nvPr/>
        </p:nvCxnSpPr>
        <p:spPr>
          <a:xfrm rot="10800000">
            <a:off x="3740789" y="4022859"/>
            <a:ext cx="354300" cy="240300"/>
          </a:xfrm>
          <a:prstGeom prst="curvedConnector2">
            <a:avLst/>
          </a:prstGeom>
          <a:noFill/>
          <a:ln cap="flat" cmpd="sng" w="9525">
            <a:solidFill>
              <a:srgbClr val="595959"/>
            </a:solidFill>
            <a:prstDash val="solid"/>
            <a:round/>
            <a:headEnd len="med" w="med" type="none"/>
            <a:tailEnd len="med" w="med" type="triangle"/>
          </a:ln>
        </p:spPr>
      </p:cxnSp>
      <p:sp>
        <p:nvSpPr>
          <p:cNvPr id="1398" name="Google Shape;1398;p80"/>
          <p:cNvSpPr/>
          <p:nvPr/>
        </p:nvSpPr>
        <p:spPr>
          <a:xfrm rot="-5400000">
            <a:off x="4623755" y="2211562"/>
            <a:ext cx="888300" cy="260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0"/>
          <p:cNvSpPr txBox="1"/>
          <p:nvPr/>
        </p:nvSpPr>
        <p:spPr>
          <a:xfrm>
            <a:off x="4023476" y="3739706"/>
            <a:ext cx="1857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are called proposals.</a:t>
            </a:r>
            <a:endParaRPr b="1" sz="800">
              <a:solidFill>
                <a:srgbClr val="0097A7"/>
              </a:solidFill>
            </a:endParaRPr>
          </a:p>
        </p:txBody>
      </p:sp>
      <p:sp>
        <p:nvSpPr>
          <p:cNvPr id="1400" name="Google Shape;1400;p80"/>
          <p:cNvSpPr txBox="1"/>
          <p:nvPr/>
        </p:nvSpPr>
        <p:spPr>
          <a:xfrm>
            <a:off x="664150" y="4336850"/>
            <a:ext cx="1857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these are called feature maps.</a:t>
            </a:r>
            <a:endParaRPr b="1" sz="800">
              <a:solidFill>
                <a:srgbClr val="0097A7"/>
              </a:solidFill>
            </a:endParaRPr>
          </a:p>
        </p:txBody>
      </p:sp>
      <p:cxnSp>
        <p:nvCxnSpPr>
          <p:cNvPr id="1401" name="Google Shape;1401;p80"/>
          <p:cNvCxnSpPr/>
          <p:nvPr/>
        </p:nvCxnSpPr>
        <p:spPr>
          <a:xfrm rot="-5400000">
            <a:off x="1171039" y="3112657"/>
            <a:ext cx="1636800" cy="9756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1402" name="Google Shape;1402;p80"/>
          <p:cNvCxnSpPr/>
          <p:nvPr/>
        </p:nvCxnSpPr>
        <p:spPr>
          <a:xfrm flipH="1" rot="5400000">
            <a:off x="3619317" y="3000690"/>
            <a:ext cx="1042200" cy="5505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403" name="Google Shape;1403;p80"/>
          <p:cNvSpPr/>
          <p:nvPr/>
        </p:nvSpPr>
        <p:spPr>
          <a:xfrm rot="-5400000">
            <a:off x="5879761" y="2211562"/>
            <a:ext cx="888300" cy="2607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0"/>
          <p:cNvSpPr/>
          <p:nvPr/>
        </p:nvSpPr>
        <p:spPr>
          <a:xfrm rot="-5400000">
            <a:off x="3629725" y="3838094"/>
            <a:ext cx="310800" cy="15981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0"/>
          <p:cNvSpPr txBox="1"/>
          <p:nvPr/>
        </p:nvSpPr>
        <p:spPr>
          <a:xfrm>
            <a:off x="5486247" y="4855145"/>
            <a:ext cx="25185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&amp; Classification Learning</a:t>
            </a:r>
            <a:endParaRPr b="1" sz="1000"/>
          </a:p>
        </p:txBody>
      </p:sp>
      <p:sp>
        <p:nvSpPr>
          <p:cNvPr id="1406" name="Google Shape;1406;p80"/>
          <p:cNvSpPr txBox="1"/>
          <p:nvPr/>
        </p:nvSpPr>
        <p:spPr>
          <a:xfrm>
            <a:off x="2592912" y="4855488"/>
            <a:ext cx="25185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Location (Bounding Box) Learning</a:t>
            </a:r>
            <a:endParaRPr b="1" sz="1000"/>
          </a:p>
        </p:txBody>
      </p:sp>
      <p:sp>
        <p:nvSpPr>
          <p:cNvPr id="1407" name="Google Shape;1407;p80"/>
          <p:cNvSpPr txBox="1"/>
          <p:nvPr/>
        </p:nvSpPr>
        <p:spPr>
          <a:xfrm>
            <a:off x="6541646" y="1204982"/>
            <a:ext cx="1451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Convolutional Neural Network</a:t>
            </a:r>
            <a:endParaRPr b="1" sz="1000"/>
          </a:p>
        </p:txBody>
      </p:sp>
      <p:cxnSp>
        <p:nvCxnSpPr>
          <p:cNvPr id="1408" name="Google Shape;1408;p80"/>
          <p:cNvCxnSpPr/>
          <p:nvPr/>
        </p:nvCxnSpPr>
        <p:spPr>
          <a:xfrm flipH="1">
            <a:off x="6115206" y="1445316"/>
            <a:ext cx="464400" cy="2670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a:t>
            </a:r>
            <a:endParaRPr>
              <a:solidFill>
                <a:srgbClr val="A61C00"/>
              </a:solidFill>
            </a:endParaRPr>
          </a:p>
        </p:txBody>
      </p:sp>
      <p:sp>
        <p:nvSpPr>
          <p:cNvPr id="119" name="Google Shape;119;p19"/>
          <p:cNvSpPr txBox="1"/>
          <p:nvPr/>
        </p:nvSpPr>
        <p:spPr>
          <a:xfrm>
            <a:off x="311700" y="1148875"/>
            <a:ext cx="5091900" cy="394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def </a:t>
            </a:r>
            <a:r>
              <a:rPr lang="en">
                <a:solidFill>
                  <a:srgbClr val="FFFFFF"/>
                </a:solidFill>
              </a:rPr>
              <a:t>learner(inputs, **metaparameters):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      for</a:t>
            </a:r>
            <a:r>
              <a:rPr lang="en">
                <a:solidFill>
                  <a:srgbClr val="FFFFFF"/>
                </a:solidFill>
              </a:rPr>
              <a:t> group_params </a:t>
            </a:r>
            <a:r>
              <a:rPr b="1" lang="en">
                <a:solidFill>
                  <a:srgbClr val="FFFFFF"/>
                </a:solidFill>
                <a:highlight>
                  <a:srgbClr val="6FA8DC"/>
                </a:highlight>
              </a:rPr>
              <a:t>in</a:t>
            </a:r>
            <a:r>
              <a:rPr lang="en">
                <a:solidFill>
                  <a:srgbClr val="FFFFFF"/>
                </a:solidFill>
              </a:rPr>
              <a:t> metaparameters[‘groups’]:</a:t>
            </a:r>
            <a:endParaRPr>
              <a:solidFill>
                <a:srgbClr val="FFFFFF"/>
              </a:solidFill>
            </a:endParaRPr>
          </a:p>
          <a:p>
            <a:pPr indent="0" lvl="0" marL="0" rtl="0" algn="l">
              <a:spcBef>
                <a:spcPts val="0"/>
              </a:spcBef>
              <a:spcAft>
                <a:spcPts val="0"/>
              </a:spcAft>
              <a:buNone/>
            </a:pPr>
            <a:r>
              <a:rPr lang="en">
                <a:solidFill>
                  <a:srgbClr val="FFFFFF"/>
                </a:solidFill>
              </a:rPr>
              <a:t>	inputs = group(inputs, group_parameters)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def </a:t>
            </a:r>
            <a:r>
              <a:rPr lang="en">
                <a:solidFill>
                  <a:srgbClr val="FFFFFF"/>
                </a:solidFill>
              </a:rPr>
              <a:t>group(inputs, **metaparameters):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      for</a:t>
            </a:r>
            <a:r>
              <a:rPr lang="en">
                <a:solidFill>
                  <a:srgbClr val="FFFFFF"/>
                </a:solidFill>
              </a:rPr>
              <a:t> block_params </a:t>
            </a:r>
            <a:r>
              <a:rPr b="1" lang="en">
                <a:solidFill>
                  <a:srgbClr val="6FA8DC"/>
                </a:solidFill>
              </a:rPr>
              <a:t>in</a:t>
            </a:r>
            <a:r>
              <a:rPr lang="en">
                <a:solidFill>
                  <a:srgbClr val="FFFFFF"/>
                </a:solidFill>
              </a:rPr>
              <a:t> metaparameters[‘n_blocks’]:</a:t>
            </a:r>
            <a:endParaRPr>
              <a:solidFill>
                <a:srgbClr val="FFFFFF"/>
              </a:solidFill>
            </a:endParaRPr>
          </a:p>
          <a:p>
            <a:pPr indent="0" lvl="0" marL="0" rtl="0" algn="l">
              <a:spcBef>
                <a:spcPts val="0"/>
              </a:spcBef>
              <a:spcAft>
                <a:spcPts val="0"/>
              </a:spcAft>
              <a:buNone/>
            </a:pPr>
            <a:r>
              <a:rPr lang="en">
                <a:solidFill>
                  <a:srgbClr val="FFFFFF"/>
                </a:solidFill>
              </a:rPr>
              <a:t>	inputs = block(inputs, block_parameters)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6D9EEB"/>
                </a:solidFill>
              </a:rPr>
              <a:t>def </a:t>
            </a:r>
            <a:r>
              <a:rPr lang="en">
                <a:solidFill>
                  <a:srgbClr val="FFFFFF"/>
                </a:solidFill>
              </a:rPr>
              <a:t>block(inputs, **metaparameters):</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metaparameters = {</a:t>
            </a:r>
            <a:endParaRPr>
              <a:solidFill>
                <a:srgbClr val="FFFFFF"/>
              </a:solidFill>
            </a:endParaRPr>
          </a:p>
          <a:p>
            <a:pPr indent="0" lvl="0" marL="0" rtl="0" algn="l">
              <a:spcBef>
                <a:spcPts val="0"/>
              </a:spcBef>
              <a:spcAft>
                <a:spcPts val="0"/>
              </a:spcAft>
              <a:buClr>
                <a:schemeClr val="dk1"/>
              </a:buClr>
              <a:buSzPts val="1100"/>
              <a:buFont typeface="Arial"/>
              <a:buNone/>
            </a:pPr>
            <a:r>
              <a:rPr lang="en">
                <a:solidFill>
                  <a:srgbClr val="FFFFFF"/>
                </a:solidFill>
              </a:rPr>
              <a:t>‘groups’ :[ { n_blocks: 4, filters: 32 }, {n_blocks: 8, filters:64} ] }</a:t>
            </a:r>
            <a:endParaRPr>
              <a:solidFill>
                <a:srgbClr val="FFFFFF"/>
              </a:solidFill>
            </a:endParaRPr>
          </a:p>
        </p:txBody>
      </p:sp>
      <p:sp>
        <p:nvSpPr>
          <p:cNvPr id="120" name="Google Shape;120;p19"/>
          <p:cNvSpPr txBox="1"/>
          <p:nvPr/>
        </p:nvSpPr>
        <p:spPr>
          <a:xfrm>
            <a:off x="6063925" y="1260900"/>
            <a:ext cx="2598900" cy="3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Procedural Style (Idiomatic) of coding the micro architecture of a model in TF.Keras.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Stem</a:t>
            </a:r>
            <a:endParaRPr>
              <a:solidFill>
                <a:srgbClr val="A61C00"/>
              </a:solidFill>
            </a:endParaRPr>
          </a:p>
        </p:txBody>
      </p:sp>
      <p:sp>
        <p:nvSpPr>
          <p:cNvPr id="126" name="Google Shape;126;p20"/>
          <p:cNvSpPr txBox="1"/>
          <p:nvPr/>
        </p:nvSpPr>
        <p:spPr>
          <a:xfrm>
            <a:off x="4913650" y="3398800"/>
            <a:ext cx="18288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model entry part of the Graph.</a:t>
            </a:r>
            <a:endParaRPr/>
          </a:p>
        </p:txBody>
      </p:sp>
      <p:sp>
        <p:nvSpPr>
          <p:cNvPr id="127" name="Google Shape;127;p20"/>
          <p:cNvSpPr/>
          <p:nvPr/>
        </p:nvSpPr>
        <p:spPr>
          <a:xfrm>
            <a:off x="4819550" y="2227050"/>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128" name="Google Shape;128;p20"/>
          <p:cNvSpPr/>
          <p:nvPr/>
        </p:nvSpPr>
        <p:spPr>
          <a:xfrm rot="-5400000">
            <a:off x="5706738" y="24936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3258400" y="2227050"/>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130" name="Google Shape;130;p20"/>
          <p:cNvSpPr/>
          <p:nvPr/>
        </p:nvSpPr>
        <p:spPr>
          <a:xfrm rot="-5400000">
            <a:off x="4155363" y="24936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3215625" y="1991100"/>
            <a:ext cx="2849700" cy="11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nvSpPr>
        <p:spPr>
          <a:xfrm>
            <a:off x="4262025" y="1694250"/>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133" name="Google Shape;133;p20"/>
          <p:cNvSpPr/>
          <p:nvPr/>
        </p:nvSpPr>
        <p:spPr>
          <a:xfrm rot="-5400000">
            <a:off x="2800624" y="2461200"/>
            <a:ext cx="363900" cy="228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2401550" y="2428500"/>
            <a:ext cx="553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135" name="Google Shape;135;p20"/>
          <p:cNvCxnSpPr/>
          <p:nvPr/>
        </p:nvCxnSpPr>
        <p:spPr>
          <a:xfrm flipH="1">
            <a:off x="4624875" y="3287625"/>
            <a:ext cx="10800" cy="914400"/>
          </a:xfrm>
          <a:prstGeom prst="straightConnector1">
            <a:avLst/>
          </a:prstGeom>
          <a:noFill/>
          <a:ln cap="flat" cmpd="sng" w="28575">
            <a:solidFill>
              <a:schemeClr val="dk2"/>
            </a:solidFill>
            <a:prstDash val="dash"/>
            <a:round/>
            <a:headEnd len="med" w="med" type="none"/>
            <a:tailEnd len="med" w="med" type="none"/>
          </a:ln>
        </p:spPr>
      </p:cxnSp>
      <p:sp>
        <p:nvSpPr>
          <p:cNvPr id="136" name="Google Shape;136;p20"/>
          <p:cNvSpPr txBox="1"/>
          <p:nvPr/>
        </p:nvSpPr>
        <p:spPr>
          <a:xfrm>
            <a:off x="2796100" y="3363550"/>
            <a:ext cx="16653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data preprocessing part of the Graph (detachable).</a:t>
            </a:r>
            <a:endParaRPr/>
          </a:p>
        </p:txBody>
      </p:sp>
      <p:sp>
        <p:nvSpPr>
          <p:cNvPr id="137" name="Google Shape;137;p20"/>
          <p:cNvSpPr txBox="1"/>
          <p:nvPr/>
        </p:nvSpPr>
        <p:spPr>
          <a:xfrm>
            <a:off x="6988925" y="1699450"/>
            <a:ext cx="1731600" cy="2935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convolutional layers for extracting coarse features, followed by pooling the coarse feature maps.</a:t>
            </a:r>
            <a:endParaRPr/>
          </a:p>
        </p:txBody>
      </p:sp>
      <p:sp>
        <p:nvSpPr>
          <p:cNvPr id="138" name="Google Shape;138;p20"/>
          <p:cNvSpPr txBox="1"/>
          <p:nvPr/>
        </p:nvSpPr>
        <p:spPr>
          <a:xfrm>
            <a:off x="356125" y="1699450"/>
            <a:ext cx="1915500" cy="2935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transformations (T in ETL) of raw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preprocessing</a:t>
            </a:r>
            <a:endParaRPr/>
          </a:p>
          <a:p>
            <a:pPr indent="0" lvl="0" marL="0" rtl="0" algn="l">
              <a:spcBef>
                <a:spcPts val="0"/>
              </a:spcBef>
              <a:spcAft>
                <a:spcPts val="0"/>
              </a:spcAft>
              <a:buNone/>
            </a:pPr>
            <a:r>
              <a:rPr lang="en"/>
              <a:t>Image augmentation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post processing for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VGG</a:t>
            </a:r>
            <a:endParaRPr sz="1200">
              <a:solidFill>
                <a:srgbClr val="A61C00"/>
              </a:solidFill>
            </a:endParaRPr>
          </a:p>
        </p:txBody>
      </p:sp>
      <p:sp>
        <p:nvSpPr>
          <p:cNvPr id="144" name="Google Shape;144;p21"/>
          <p:cNvSpPr/>
          <p:nvPr/>
        </p:nvSpPr>
        <p:spPr>
          <a:xfrm>
            <a:off x="311700" y="1892963"/>
            <a:ext cx="13632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145" name="Google Shape;145;p21"/>
          <p:cNvSpPr/>
          <p:nvPr/>
        </p:nvSpPr>
        <p:spPr>
          <a:xfrm>
            <a:off x="1913800" y="1121138"/>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ctr">
              <a:spcBef>
                <a:spcPts val="0"/>
              </a:spcBef>
              <a:spcAft>
                <a:spcPts val="0"/>
              </a:spcAft>
              <a:buNone/>
            </a:pPr>
            <a:r>
              <a:rPr b="1" lang="en" sz="1000"/>
              <a:t>(64)</a:t>
            </a:r>
            <a:endParaRPr b="1" sz="1000"/>
          </a:p>
        </p:txBody>
      </p:sp>
      <p:sp>
        <p:nvSpPr>
          <p:cNvPr id="146" name="Google Shape;146;p21"/>
          <p:cNvSpPr/>
          <p:nvPr/>
        </p:nvSpPr>
        <p:spPr>
          <a:xfrm rot="-5400000">
            <a:off x="1309238" y="21737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rot="-5400000">
            <a:off x="2403475" y="2176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3014975" y="108831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ctr">
              <a:spcBef>
                <a:spcPts val="0"/>
              </a:spcBef>
              <a:spcAft>
                <a:spcPts val="0"/>
              </a:spcAft>
              <a:buNone/>
            </a:pPr>
            <a:r>
              <a:rPr b="1" lang="en" sz="1000"/>
              <a:t>(128)</a:t>
            </a:r>
            <a:endParaRPr b="1" sz="1000"/>
          </a:p>
        </p:txBody>
      </p:sp>
      <p:sp>
        <p:nvSpPr>
          <p:cNvPr id="149" name="Google Shape;149;p21"/>
          <p:cNvSpPr/>
          <p:nvPr/>
        </p:nvSpPr>
        <p:spPr>
          <a:xfrm rot="-5400000">
            <a:off x="3504663" y="21431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116163" y="1121138"/>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(256)</a:t>
            </a:r>
            <a:endParaRPr b="1" sz="1000"/>
          </a:p>
        </p:txBody>
      </p:sp>
      <p:sp>
        <p:nvSpPr>
          <p:cNvPr id="151" name="Google Shape;151;p21"/>
          <p:cNvSpPr/>
          <p:nvPr/>
        </p:nvSpPr>
        <p:spPr>
          <a:xfrm rot="-5400000">
            <a:off x="4605863" y="21768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5400000">
            <a:off x="3377850" y="828050"/>
            <a:ext cx="407700" cy="61344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2868375" y="4181625"/>
            <a:ext cx="1514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Learning</a:t>
            </a:r>
            <a:endParaRPr b="1" sz="1000"/>
          </a:p>
        </p:txBody>
      </p:sp>
      <p:sp>
        <p:nvSpPr>
          <p:cNvPr id="154" name="Google Shape;154;p21"/>
          <p:cNvSpPr/>
          <p:nvPr/>
        </p:nvSpPr>
        <p:spPr>
          <a:xfrm rot="-5400000">
            <a:off x="7920200" y="3308450"/>
            <a:ext cx="440700" cy="1140600"/>
          </a:xfrm>
          <a:prstGeom prst="leftBrace">
            <a:avLst>
              <a:gd fmla="val 8333"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7313150" y="4061000"/>
            <a:ext cx="17028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Classification Learning</a:t>
            </a:r>
            <a:endParaRPr b="1" sz="1000"/>
          </a:p>
        </p:txBody>
      </p:sp>
      <p:sp>
        <p:nvSpPr>
          <p:cNvPr id="156" name="Google Shape;156;p21"/>
          <p:cNvSpPr txBox="1"/>
          <p:nvPr/>
        </p:nvSpPr>
        <p:spPr>
          <a:xfrm>
            <a:off x="2134125" y="4849800"/>
            <a:ext cx="1937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a group is called a block.</a:t>
            </a:r>
            <a:endParaRPr b="1" sz="800">
              <a:solidFill>
                <a:srgbClr val="0097A7"/>
              </a:solidFill>
            </a:endParaRPr>
          </a:p>
        </p:txBody>
      </p:sp>
      <p:cxnSp>
        <p:nvCxnSpPr>
          <p:cNvPr id="157" name="Google Shape;157;p21"/>
          <p:cNvCxnSpPr>
            <a:endCxn id="145" idx="2"/>
          </p:cNvCxnSpPr>
          <p:nvPr/>
        </p:nvCxnSpPr>
        <p:spPr>
          <a:xfrm flipH="1" rot="5400000">
            <a:off x="1836400" y="4001138"/>
            <a:ext cx="1437600" cy="4344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158" name="Google Shape;158;p21"/>
          <p:cNvSpPr/>
          <p:nvPr/>
        </p:nvSpPr>
        <p:spPr>
          <a:xfrm rot="-5400000">
            <a:off x="5703575" y="21737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5400000">
            <a:off x="6808263" y="214311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215625" y="1121138"/>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(512)</a:t>
            </a:r>
            <a:endParaRPr b="1" sz="1000"/>
          </a:p>
        </p:txBody>
      </p:sp>
      <p:sp>
        <p:nvSpPr>
          <p:cNvPr id="161" name="Google Shape;161;p21"/>
          <p:cNvSpPr/>
          <p:nvPr/>
        </p:nvSpPr>
        <p:spPr>
          <a:xfrm>
            <a:off x="6315075" y="1088313"/>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ctr">
              <a:spcBef>
                <a:spcPts val="0"/>
              </a:spcBef>
              <a:spcAft>
                <a:spcPts val="0"/>
              </a:spcAft>
              <a:buNone/>
            </a:pPr>
            <a:r>
              <a:rPr b="1" lang="en" sz="1000"/>
              <a:t>(512)</a:t>
            </a:r>
            <a:endParaRPr b="1" sz="1000"/>
          </a:p>
        </p:txBody>
      </p:sp>
      <p:sp>
        <p:nvSpPr>
          <p:cNvPr id="162" name="Google Shape;162;p21"/>
          <p:cNvSpPr/>
          <p:nvPr/>
        </p:nvSpPr>
        <p:spPr>
          <a:xfrm>
            <a:off x="7482950" y="1862288"/>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163" name="Google Shape;163;p21"/>
          <p:cNvSpPr txBox="1"/>
          <p:nvPr/>
        </p:nvSpPr>
        <p:spPr>
          <a:xfrm>
            <a:off x="0" y="0"/>
            <a:ext cx="30993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61C00"/>
                </a:solidFill>
              </a:rPr>
              <a:t>2014 ILSVRC 1st Runner Up</a:t>
            </a:r>
            <a:endParaRPr/>
          </a:p>
        </p:txBody>
      </p:sp>
      <p:sp>
        <p:nvSpPr>
          <p:cNvPr id="164" name="Google Shape;164;p21"/>
          <p:cNvSpPr/>
          <p:nvPr/>
        </p:nvSpPr>
        <p:spPr>
          <a:xfrm>
            <a:off x="264300" y="93300"/>
            <a:ext cx="250200" cy="221400"/>
          </a:xfrm>
          <a:prstGeom prst="sun">
            <a:avLst>
              <a:gd fmla="val 25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txBox="1"/>
          <p:nvPr/>
        </p:nvSpPr>
        <p:spPr>
          <a:xfrm>
            <a:off x="4438225" y="3977400"/>
            <a:ext cx="1625700" cy="572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Filters increase by 2X across groups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