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829060F-F854-438A-AD97-7E78FF20689F}">
  <a:tblStyle styleId="{E829060F-F854-438A-AD97-7E78FF20689F}" styleName="Table_0">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e64cf848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5e64cf8486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64cf848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e64cf8486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e64cf8486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5e64cf8486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e64cf848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5e64cf8486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e64cf848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5e64cf848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64cf848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5e64cf8486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e64cf848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5e64cf8486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64cf848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e64cf848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e64cf848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5e64cf848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e64cf848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5e64cf8486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e64cf848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5e64cf8486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e64cf848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5e64cf8486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64cf8486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5e64cf8486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e64cf848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5e64cf8486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e64cf848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e64cf8486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e64cf848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5e64cf8486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e64cf8486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e64cf8486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e64cf848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5e64cf8486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e64cf8486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5e64cf8486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64cf848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5e64cf8486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e64cf848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e64cf8486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e64cf8486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5e64cf8486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e64cf8486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5e64cf8486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e64cf8486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5e64cf8486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e64cf8486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e64cf8486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e64cf8486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5e64cf8486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e64cf8486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5e64cf8486_2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e64cf8486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5e64cf848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64cf8486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5e64cf8486_2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e64cf8486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5e64cf8486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e64cf848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5e64cf8486_2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e64cf848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5e64cf8486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e64cf8486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5e64cf8486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e64cf8486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5e64cf8486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e64cf8486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e64cf8486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e425190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e425190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e64cf8486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e64cf8486_2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e64cf8486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5e64cf8486_2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e64cf8486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5e64cf8486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e64cf8486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5e64cf8486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e64cf8486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5e64cf84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e64cf8486_2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5e64cf8486_2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64cf848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5e64cf8486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e64cf8486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5e64cf8486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e64cf8486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5e64cf8486_2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e64cf8486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5e64cf8486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e64cf8486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5e64cf8486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e64cf8486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5e64cf8486_2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e64cf8486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5e64cf8486_2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e64cf8486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5e64cf8486_2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e64cf8486_2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5e64cf8486_2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e64cf8486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5e64cf8486_2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e64cf8486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5e64cf8486_2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e64cf848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5e64cf8486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5e64cf8486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5e64cf8486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e42519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e42519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e64cf848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5e64cf8486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64cf848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5e64cf8486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64cf848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e64cf8486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hyperlink" Target="https://github.com/GoogleCloudPlatform/keras-idiomatic-programmer/blob/master/workshops/Training/Idiomatic%20Programmer%20-%20handbook%203%20-%20Codelab%202.ipyn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hyperlink" Target="https://github.com/GoogleCloudPlatform/keras-idiomatic-programmer/blob/master/workshops/Training/Idiomatic%20Programmer%20-%20handbook%203%20-%20Codelab%202.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Splitting</a:t>
            </a:r>
            <a:endParaRPr>
              <a:solidFill>
                <a:srgbClr val="38761D"/>
              </a:solidFill>
            </a:endParaRPr>
          </a:p>
        </p:txBody>
      </p:sp>
      <p:pic>
        <p:nvPicPr>
          <p:cNvPr id="166" name="Google Shape;166;p3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7" name="Google Shape;167;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Splitting the Dataset</a:t>
            </a:r>
            <a:br>
              <a:rPr b="1" i="0" lang="en" sz="1200" u="none" cap="none" strike="noStrike">
                <a:solidFill>
                  <a:srgbClr val="666666"/>
                </a:solidFill>
                <a:latin typeface="Arial"/>
                <a:ea typeface="Arial"/>
                <a:cs typeface="Arial"/>
                <a:sym typeface="Arial"/>
              </a:rPr>
            </a:br>
            <a:endParaRPr b="1" i="0" sz="135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Prior to training the model, the [preprocessed] dataset needs to be split into training and test data, </a:t>
            </a:r>
            <a:r>
              <a:rPr b="1" i="0" lang="en" sz="1200" u="none" cap="none" strike="noStrike">
                <a:solidFill>
                  <a:srgbClr val="0000FF"/>
                </a:solidFill>
                <a:latin typeface="Arial"/>
                <a:ea typeface="Arial"/>
                <a:cs typeface="Arial"/>
                <a:sym typeface="Arial"/>
              </a:rPr>
              <a:t>where a larger portion of the dataset will be used only for training, and a smaller portion only for testing</a:t>
            </a:r>
            <a:r>
              <a:rPr b="0" i="0" lang="en" sz="1200" u="none" cap="none" strike="noStrike">
                <a:solidFill>
                  <a:schemeClr val="dk1"/>
                </a:solidFill>
                <a:latin typeface="Arial"/>
                <a:ea typeface="Arial"/>
                <a:cs typeface="Arial"/>
                <a:sym typeface="Arial"/>
              </a:rPr>
              <a:t>. The later, test, is sometimes referred to as the holdout 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In some cases, a portion of the training data is further split off into an eval data, which is sometimes referred to as validation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large, typically a prior split is made for the eval data. The same eval data is then used at the end of each epoch to estimate what the accuracy will be on the test data; t</a:t>
            </a:r>
            <a:r>
              <a:rPr b="0" i="0" lang="en" sz="1200" u="sng" cap="none" strike="noStrike">
                <a:solidFill>
                  <a:schemeClr val="dk1"/>
                </a:solidFill>
                <a:latin typeface="Arial"/>
                <a:ea typeface="Arial"/>
                <a:cs typeface="Arial"/>
                <a:sym typeface="Arial"/>
              </a:rPr>
              <a:t>hus the eval data is never used as part of the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small, a different random portion of the training data is used for validation per epoch, which is referred to </a:t>
            </a:r>
            <a:r>
              <a:rPr b="1" i="0" lang="en" sz="1200" u="none" cap="none" strike="noStrike">
                <a:solidFill>
                  <a:srgbClr val="0000FF"/>
                </a:solidFill>
                <a:latin typeface="Arial"/>
                <a:ea typeface="Arial"/>
                <a:cs typeface="Arial"/>
                <a:sym typeface="Arial"/>
              </a:rPr>
              <a:t>cross-validation</a:t>
            </a:r>
            <a:r>
              <a:rPr b="0" i="0" lang="en" sz="1200" u="none" cap="none" strike="noStrike">
                <a:solidFill>
                  <a:schemeClr val="dk1"/>
                </a:solidFill>
                <a:latin typeface="Arial"/>
                <a:ea typeface="Arial"/>
                <a:cs typeface="Arial"/>
                <a:sym typeface="Arial"/>
              </a:rPr>
              <a:t> or rotation-estimation. In this case,</a:t>
            </a:r>
            <a:r>
              <a:rPr b="0" i="0" lang="en" sz="1200" u="sng" cap="none" strike="noStrike">
                <a:solidFill>
                  <a:schemeClr val="dk1"/>
                </a:solidFill>
                <a:latin typeface="Arial"/>
                <a:ea typeface="Arial"/>
                <a:cs typeface="Arial"/>
                <a:sym typeface="Arial"/>
              </a:rPr>
              <a:t> eval data is used during training, but not on the specific epoch</a:t>
            </a:r>
            <a:r>
              <a:rPr b="0" i="0" lang="en" sz="1200" u="none" cap="none" strike="noStrike">
                <a:solidFill>
                  <a:schemeClr val="dk1"/>
                </a:solidFill>
                <a:latin typeface="Arial"/>
                <a:ea typeface="Arial"/>
                <a:cs typeface="Arial"/>
                <a:sym typeface="Arial"/>
              </a:rPr>
              <a:t> that it is used to estimate the accuracy on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Shuffling</a:t>
            </a:r>
            <a:endParaRPr>
              <a:solidFill>
                <a:srgbClr val="38761D"/>
              </a:solidFill>
            </a:endParaRPr>
          </a:p>
        </p:txBody>
      </p:sp>
      <p:pic>
        <p:nvPicPr>
          <p:cNvPr id="173" name="Google Shape;173;p3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4" name="Google Shape;174;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Shuffling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When a dataset is split, </a:t>
            </a:r>
            <a:r>
              <a:rPr b="1" i="0" lang="en" sz="1200" u="none" cap="none" strike="noStrike">
                <a:solidFill>
                  <a:srgbClr val="0000FF"/>
                </a:solidFill>
                <a:latin typeface="Arial"/>
                <a:ea typeface="Arial"/>
                <a:cs typeface="Arial"/>
                <a:sym typeface="Arial"/>
              </a:rPr>
              <a:t>both the training and test data should have the same probability distribution of the labels</a:t>
            </a:r>
            <a:r>
              <a:rPr b="0" i="0" lang="en" sz="1200" u="none" cap="none" strike="noStrike">
                <a:solidFill>
                  <a:schemeClr val="dk1"/>
                </a:solidFill>
                <a:latin typeface="Arial"/>
                <a:ea typeface="Arial"/>
                <a:cs typeface="Arial"/>
                <a:sym typeface="Arial"/>
              </a:rPr>
              <a:t> (classes). For example, if 10% of the data is of label A, then both the training and test data should contain 10% of label 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 common mistake is to make an arbitrary split of the dataset</a:t>
            </a:r>
            <a:r>
              <a:rPr b="0" i="0" lang="en" sz="1200" u="none" cap="none" strike="noStrike">
                <a:solidFill>
                  <a:schemeClr val="dk1"/>
                </a:solidFill>
                <a:latin typeface="Arial"/>
                <a:ea typeface="Arial"/>
                <a:cs typeface="Arial"/>
                <a:sym typeface="Arial"/>
              </a:rPr>
              <a:t>. It’s not uncommon for datasets to be sequentially ordered by labels. For example, consider a dataset where all the data for label A comes first, then followed by label B, then label C, and so forth. If you made an arbitrary split, say the first 80% of the data is training and the last 20% is test, the training and test will not have the same probability distribution. Worse yet, it’s possible that some labels in the test won’t appear in the train (not learned) and some labels in train won’t appear in test (not verified).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35"/>
          <p:cNvPicPr preferRelativeResize="0"/>
          <p:nvPr/>
        </p:nvPicPr>
        <p:blipFill rotWithShape="1">
          <a:blip r:embed="rId4">
            <a:alphaModFix/>
          </a:blip>
          <a:srcRect b="0" l="0" r="0" t="0"/>
          <a:stretch/>
        </p:blipFill>
        <p:spPr>
          <a:xfrm>
            <a:off x="1703175" y="3157575"/>
            <a:ext cx="5943599"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Stratification</a:t>
            </a:r>
            <a:endParaRPr>
              <a:solidFill>
                <a:srgbClr val="38761D"/>
              </a:solidFill>
            </a:endParaRPr>
          </a:p>
        </p:txBody>
      </p:sp>
      <p:pic>
        <p:nvPicPr>
          <p:cNvPr id="181" name="Google Shape;181;p3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2" name="Google Shape;182;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Stratification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common practice is to randomly shuffle the dataset prior to splitting. If the </a:t>
            </a:r>
            <a:r>
              <a:rPr b="1" i="0" lang="en" sz="1200" u="none" cap="none" strike="noStrike">
                <a:solidFill>
                  <a:srgbClr val="0000FF"/>
                </a:solidFill>
                <a:latin typeface="Arial"/>
                <a:ea typeface="Arial"/>
                <a:cs typeface="Arial"/>
                <a:sym typeface="Arial"/>
              </a:rPr>
              <a:t>dataset is sufficiently large, a random shuffle should produce a probability distribution of the labels that is the same in the training and test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a:t>
            </a:r>
            <a:r>
              <a:rPr b="1" i="0" lang="en" sz="1200" u="none" cap="none" strike="noStrike">
                <a:solidFill>
                  <a:srgbClr val="0000FF"/>
                </a:solidFill>
                <a:latin typeface="Arial"/>
                <a:ea typeface="Arial"/>
                <a:cs typeface="Arial"/>
                <a:sym typeface="Arial"/>
              </a:rPr>
              <a:t>dataset is too small</a:t>
            </a:r>
            <a:r>
              <a:rPr b="0" i="0" lang="en" sz="1200" u="none" cap="none" strike="noStrike">
                <a:solidFill>
                  <a:schemeClr val="dk1"/>
                </a:solidFill>
                <a:latin typeface="Arial"/>
                <a:ea typeface="Arial"/>
                <a:cs typeface="Arial"/>
                <a:sym typeface="Arial"/>
              </a:rPr>
              <a:t> to maintain an equal probability distribution between train and test with a random shuffle, it is a common practice to</a:t>
            </a:r>
            <a:r>
              <a:rPr b="1" i="0" lang="en" sz="1200" u="none" cap="none" strike="noStrike">
                <a:solidFill>
                  <a:srgbClr val="0000FF"/>
                </a:solidFill>
                <a:latin typeface="Arial"/>
                <a:ea typeface="Arial"/>
                <a:cs typeface="Arial"/>
                <a:sym typeface="Arial"/>
              </a:rPr>
              <a:t> stratify the data prior to randomly shuffling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this case, the data is partitioned into bins by label (stratify), and then random selections are made from the bin according to the probability distribution for the training data. The remaining unselected data becomes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CSV File</a:t>
            </a:r>
            <a:endParaRPr>
              <a:solidFill>
                <a:srgbClr val="38761D"/>
              </a:solidFill>
            </a:endParaRPr>
          </a:p>
        </p:txBody>
      </p:sp>
      <p:pic>
        <p:nvPicPr>
          <p:cNvPr id="188" name="Google Shape;188;p3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9" name="Google Shape;189;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CSV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your </a:t>
            </a:r>
            <a:r>
              <a:rPr b="1" i="0" lang="en" sz="1200" u="none" cap="none" strike="noStrike">
                <a:solidFill>
                  <a:srgbClr val="0000FF"/>
                </a:solidFill>
                <a:latin typeface="Arial"/>
                <a:ea typeface="Arial"/>
                <a:cs typeface="Arial"/>
                <a:sym typeface="Arial"/>
              </a:rPr>
              <a:t>processed image data is in a file listing, like a CSV or JSON format,</a:t>
            </a:r>
            <a:r>
              <a:rPr b="0" i="0" lang="en" sz="1200" u="none" cap="none" strike="noStrike">
                <a:solidFill>
                  <a:schemeClr val="dk1"/>
                </a:solidFill>
                <a:latin typeface="Arial"/>
                <a:ea typeface="Arial"/>
                <a:cs typeface="Arial"/>
                <a:sym typeface="Arial"/>
              </a:rPr>
              <a:t> you can make an </a:t>
            </a:r>
            <a:r>
              <a:rPr b="1" i="0" lang="en" sz="1200" u="none" cap="none" strike="noStrike">
                <a:solidFill>
                  <a:srgbClr val="0000FF"/>
                </a:solidFill>
                <a:latin typeface="Arial"/>
                <a:ea typeface="Arial"/>
                <a:cs typeface="Arial"/>
                <a:sym typeface="Arial"/>
              </a:rPr>
              <a:t>indirect index in memory to the file listing, and then randomly shuffle the in-memory index</a:t>
            </a:r>
            <a:r>
              <a:rPr b="0" i="0" lang="en" sz="1200" u="none" cap="none" strike="noStrike">
                <a:solidFill>
                  <a:schemeClr val="dk1"/>
                </a:solidFill>
                <a:latin typeface="Arial"/>
                <a:ea typeface="Arial"/>
                <a:cs typeface="Arial"/>
                <a:sym typeface="Arial"/>
              </a:rPr>
              <a:t>. The code below demonstrates using an indirect index to randomly shuffle the dataset as a file listing in a CSV file.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0" name="Google Shape;190;p37"/>
          <p:cNvGraphicFramePr/>
          <p:nvPr/>
        </p:nvGraphicFramePr>
        <p:xfrm>
          <a:off x="505550" y="2008313"/>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random</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open the CSV file and count (using sum) the number of lines, which equals the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number of samples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with</a:t>
                      </a:r>
                      <a:r>
                        <a:rPr lang="en" sz="1000" u="none" cap="none" strike="noStrike">
                          <a:latin typeface="Consolas"/>
                          <a:ea typeface="Consolas"/>
                          <a:cs typeface="Consolas"/>
                          <a:sym typeface="Consolas"/>
                        </a:rPr>
                        <a:t> open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csv_file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as</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sum</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line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subtract one from the total count if the first line in CSV file is a header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header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JSON File</a:t>
            </a:r>
            <a:endParaRPr>
              <a:solidFill>
                <a:srgbClr val="38761D"/>
              </a:solidFill>
            </a:endParaRPr>
          </a:p>
        </p:txBody>
      </p:sp>
      <p:pic>
        <p:nvPicPr>
          <p:cNvPr id="196" name="Google Shape;196;p3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97" name="Google Shape;197;p3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JSON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code below demonstrates using an indirect index to randomly shuffle the dataset as a file listing in a JSON file, where the files are a list ([]) of objects, and each object has the key ‘image’.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8" name="Google Shape;198;p38"/>
          <p:cNvGraphicFramePr/>
          <p:nvPr/>
        </p:nvGraphicFramePr>
        <p:xfrm>
          <a:off x="505550" y="2008313"/>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dataset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json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json_file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nimages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dataset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'image'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04" name="Google Shape;204;p3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05" name="Google Shape;205;p3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a:t>
            </a:r>
            <a:r>
              <a:rPr b="1" i="0" lang="en" sz="1100" u="none" cap="none" strike="noStrike">
                <a:solidFill>
                  <a:schemeClr val="dk1"/>
                </a:solidFill>
                <a:latin typeface="Arial"/>
                <a:ea typeface="Arial"/>
                <a:cs typeface="Arial"/>
                <a:sym typeface="Arial"/>
              </a:rPr>
              <a:t>Keras</a:t>
            </a:r>
            <a:r>
              <a:rPr b="0" i="0" lang="en" sz="1100" u="none" cap="none" strike="noStrike">
                <a:solidFill>
                  <a:schemeClr val="dk1"/>
                </a:solidFill>
                <a:latin typeface="Arial"/>
                <a:ea typeface="Arial"/>
                <a:cs typeface="Arial"/>
                <a:sym typeface="Arial"/>
              </a:rPr>
              <a:t>, an image dataset can be shuffled and split into training and eval (validation) with the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class. This class is used to ingest a dataset for feeding a neural network during training. In the code example below:</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model</a:t>
            </a:r>
            <a:r>
              <a:rPr b="0" i="0" lang="en" sz="1100" u="none" cap="none" strike="noStrike">
                <a:solidFill>
                  <a:schemeClr val="dk1"/>
                </a:solidFill>
                <a:latin typeface="Arial"/>
                <a:ea typeface="Arial"/>
                <a:cs typeface="Arial"/>
                <a:sym typeface="Arial"/>
              </a:rPr>
              <a:t> refers to a Keras model that has already been compiled.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refers to a processed dataset for training (i.e., already split), where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typically is a numpy array, with each element a preprocessed image,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typically is a numpy array, with each element the corresponding one-hot encoded label.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datagen</a:t>
            </a:r>
            <a:r>
              <a:rPr b="0" i="0" lang="en" sz="1100" u="none" cap="none" strike="noStrike">
                <a:solidFill>
                  <a:schemeClr val="dk1"/>
                </a:solidFill>
                <a:latin typeface="Arial"/>
                <a:ea typeface="Arial"/>
                <a:cs typeface="Arial"/>
                <a:sym typeface="Arial"/>
              </a:rPr>
              <a:t> is a generator, which is instantiated by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for feeding the neural network.</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method </a:t>
            </a:r>
            <a:r>
              <a:rPr b="0" i="0" lang="en" sz="1100" u="none" cap="none" strike="noStrike">
                <a:solidFill>
                  <a:srgbClr val="0D904F"/>
                </a:solidFill>
                <a:latin typeface="Consolas"/>
                <a:ea typeface="Consolas"/>
                <a:cs typeface="Consolas"/>
                <a:sym typeface="Consolas"/>
              </a:rPr>
              <a:t>flow()</a:t>
            </a:r>
            <a:r>
              <a:rPr b="0" i="0" lang="en" sz="1100" u="none" cap="none" strike="noStrike">
                <a:solidFill>
                  <a:schemeClr val="dk1"/>
                </a:solidFill>
                <a:latin typeface="Arial"/>
                <a:ea typeface="Arial"/>
                <a:cs typeface="Arial"/>
                <a:sym typeface="Arial"/>
              </a:rPr>
              <a:t> sequential moves through the training data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in a specified batch size, which is specified as 32 in this example.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parameter </a:t>
            </a:r>
            <a:r>
              <a:rPr b="0" i="0" lang="en" sz="1100" u="none" cap="none" strike="noStrike">
                <a:solidFill>
                  <a:srgbClr val="0D904F"/>
                </a:solidFill>
                <a:latin typeface="Consolas"/>
                <a:ea typeface="Consolas"/>
                <a:cs typeface="Consolas"/>
                <a:sym typeface="Consolas"/>
              </a:rPr>
              <a:t>shuffle</a:t>
            </a:r>
            <a:r>
              <a:rPr b="0" i="0" lang="en" sz="1100" u="none" cap="none" strike="noStrike">
                <a:solidFill>
                  <a:schemeClr val="dk1"/>
                </a:solidFill>
                <a:latin typeface="Arial"/>
                <a:ea typeface="Arial"/>
                <a:cs typeface="Arial"/>
                <a:sym typeface="Arial"/>
              </a:rPr>
              <a:t> is set to </a:t>
            </a:r>
            <a:r>
              <a:rPr b="0" i="0" lang="en" sz="1100" u="none" cap="none" strike="noStrike">
                <a:solidFill>
                  <a:srgbClr val="0D904F"/>
                </a:solidFill>
                <a:latin typeface="Consolas"/>
                <a:ea typeface="Consolas"/>
                <a:cs typeface="Consolas"/>
                <a:sym typeface="Consolas"/>
              </a:rPr>
              <a:t>True</a:t>
            </a:r>
            <a:r>
              <a:rPr b="0" i="0" lang="en" sz="1100" u="none" cap="none" strike="noStrike">
                <a:solidFill>
                  <a:schemeClr val="dk1"/>
                </a:solidFill>
                <a:latin typeface="Arial"/>
                <a:ea typeface="Arial"/>
                <a:cs typeface="Arial"/>
                <a:sym typeface="Arial"/>
              </a:rPr>
              <a:t>, which causes the training data to be shuffled by the generator, at the beginning of each epoch.</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Each batch of training data is fed through the neural network using the model’s </a:t>
            </a:r>
            <a:r>
              <a:rPr b="0" i="0" lang="en" sz="1100" u="none" cap="none" strike="noStrike">
                <a:solidFill>
                  <a:srgbClr val="0D904F"/>
                </a:solidFill>
                <a:latin typeface="Consolas"/>
                <a:ea typeface="Consolas"/>
                <a:cs typeface="Consolas"/>
                <a:sym typeface="Consolas"/>
              </a:rPr>
              <a:t>fit()</a:t>
            </a:r>
            <a:r>
              <a:rPr b="0" i="0" lang="en" sz="1100" u="none" cap="none" strike="noStrike">
                <a:solidFill>
                  <a:schemeClr val="dk1"/>
                </a:solidFill>
                <a:latin typeface="Arial"/>
                <a:ea typeface="Arial"/>
                <a:cs typeface="Arial"/>
                <a:sym typeface="Arial"/>
              </a:rPr>
              <a:t> method.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11" name="Google Shape;211;p4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12" name="Google Shape;212;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3" name="Google Shape;213;p40"/>
          <p:cNvGraphicFramePr/>
          <p:nvPr/>
        </p:nvGraphicFramePr>
        <p:xfrm>
          <a:off x="555975" y="1151063"/>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prior preprocessed and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split into training and test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batches in an epoch</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nbatches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&gt;</a:t>
                      </a:r>
                      <a:r>
                        <a:rPr lang="en" sz="1000" u="none" cap="none" strike="noStrike">
                          <a:latin typeface="Consolas"/>
                          <a:ea typeface="Consolas"/>
                          <a:cs typeface="Consolas"/>
                          <a:sym typeface="Consolas"/>
                        </a:rPr>
                        <a:t> nbatches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break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19" name="Google Shape;219;p4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20" name="Google Shape;220;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Rescale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unlike the previous, the </a:t>
            </a:r>
            <a:r>
              <a:rPr b="0" i="0" lang="en" sz="1200" u="none" cap="none" strike="noStrike">
                <a:solidFill>
                  <a:srgbClr val="0D904F"/>
                </a:solidFill>
                <a:latin typeface="Consolas"/>
                <a:ea typeface="Consolas"/>
                <a:cs typeface="Consolas"/>
                <a:sym typeface="Consolas"/>
              </a:rPr>
              <a:t>x_train</a:t>
            </a:r>
            <a:r>
              <a:rPr b="0" i="0" lang="en" sz="1200" u="none" cap="none" strike="noStrike">
                <a:solidFill>
                  <a:schemeClr val="dk1"/>
                </a:solidFill>
                <a:latin typeface="Arial"/>
                <a:ea typeface="Arial"/>
                <a:cs typeface="Arial"/>
                <a:sym typeface="Arial"/>
              </a:rPr>
              <a:t> data has not been normalized/standardized. In this case, the parameter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is passed to the instantiation of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which will result in the corresponding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normalizing the pixel data (i.e., dividing by 255) while the data is being fed: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1" name="Google Shape;221;p41"/>
          <p:cNvGraphicFramePr/>
          <p:nvPr/>
        </p:nvGraphicFramePr>
        <p:xfrm>
          <a:off x="505550" y="2091500"/>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been resized for the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normalizing the image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27" name="Google Shape;227;p4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28" name="Google Shape;228;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Standardization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parameter is replaced with </a:t>
            </a:r>
            <a:r>
              <a:rPr b="0" i="0" lang="en" sz="1200" u="none" cap="none" strike="noStrike">
                <a:solidFill>
                  <a:srgbClr val="0D904F"/>
                </a:solidFill>
                <a:latin typeface="Consolas"/>
                <a:ea typeface="Consolas"/>
                <a:cs typeface="Consolas"/>
                <a:sym typeface="Consolas"/>
              </a:rPr>
              <a:t>featurewise_std_normalization</a:t>
            </a:r>
            <a:r>
              <a:rPr b="0" i="0" lang="en" sz="1200" u="none" cap="none" strike="noStrike">
                <a:solidFill>
                  <a:schemeClr val="dk1"/>
                </a:solidFill>
                <a:latin typeface="Arial"/>
                <a:ea typeface="Arial"/>
                <a:cs typeface="Arial"/>
                <a:sym typeface="Arial"/>
              </a:rPr>
              <a:t>, which will standardize the data. Since standardization requires calculating the mean and standard deviation of the pixel data across the entire training set, a call is made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for the corresponding calculation.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9" name="Google Shape;229;p42"/>
          <p:cNvGraphicFramePr/>
          <p:nvPr/>
        </p:nvGraphicFramePr>
        <p:xfrm>
          <a:off x="505550" y="2091500"/>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standardizing the image</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featurewise_std_normalization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calculate the mean/stddev for standardization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35" name="Google Shape;235;p4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36" name="Google Shape;236;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Validation Split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parameter validation_split is added to use 10% of the training data as validation data on each epoch. Additionally, we do a single call for training per epoch (vs. manually batch feeding it), by passing the </a:t>
            </a:r>
            <a:r>
              <a:rPr b="0" i="0" lang="en" sz="1200" u="none" cap="none" strike="noStrike">
                <a:solidFill>
                  <a:srgbClr val="0D904F"/>
                </a:solidFill>
                <a:latin typeface="Consolas"/>
                <a:ea typeface="Consolas"/>
                <a:cs typeface="Consolas"/>
                <a:sym typeface="Consolas"/>
              </a:rPr>
              <a:t>datagen.flow()</a:t>
            </a:r>
            <a:r>
              <a:rPr b="0" i="0" lang="en" sz="1200" u="none" cap="none" strike="noStrike">
                <a:solidFill>
                  <a:schemeClr val="dk1"/>
                </a:solidFill>
                <a:latin typeface="Arial"/>
                <a:ea typeface="Arial"/>
                <a:cs typeface="Arial"/>
                <a:sym typeface="Arial"/>
              </a:rPr>
              <a:t> generator to 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7" name="Google Shape;237;p43"/>
          <p:cNvGraphicFramePr/>
          <p:nvPr/>
        </p:nvGraphicFramePr>
        <p:xfrm>
          <a:off x="505550" y="2091500"/>
          <a:ext cx="3000000" cy="3000000"/>
        </p:xfrm>
        <a:graphic>
          <a:graphicData uri="http://schemas.openxmlformats.org/drawingml/2006/table">
            <a:tbl>
              <a:tblPr>
                <a:noFill/>
                <a:tableStyleId>{E829060F-F854-438A-AD97-7E78FF20689F}</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y_train assume the image data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labels have been resized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the </a:t>
                      </a:r>
                      <a:br>
                        <a:rPr lang="en" sz="1000" u="none" cap="none" strike="noStrike">
                          <a:solidFill>
                            <a:schemeClr val="dk1"/>
                          </a:solidFill>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validation_split</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a:t>
            </a:r>
            <a:endParaRPr>
              <a:solidFill>
                <a:srgbClr val="38761D"/>
              </a:solidFill>
            </a:endParaRPr>
          </a:p>
        </p:txBody>
      </p:sp>
      <p:pic>
        <p:nvPicPr>
          <p:cNvPr id="243" name="Google Shape;243;p4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44" name="Google Shape;244;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Hyperparameters vs Learned Parameters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explaining the difference between learned parameters and hyperparameters. The </a:t>
            </a:r>
            <a:r>
              <a:rPr b="1" i="0" lang="en" sz="1200" u="none" cap="none" strike="noStrike">
                <a:solidFill>
                  <a:srgbClr val="0000FF"/>
                </a:solidFill>
                <a:latin typeface="Arial"/>
                <a:ea typeface="Arial"/>
                <a:cs typeface="Arial"/>
                <a:sym typeface="Arial"/>
              </a:rPr>
              <a:t>learned parameters, are parameters that are learned during training</a:t>
            </a:r>
            <a:r>
              <a:rPr b="0" i="0" lang="en" sz="1200" u="none" cap="none" strike="noStrike">
                <a:solidFill>
                  <a:schemeClr val="dk1"/>
                </a:solidFill>
                <a:latin typeface="Arial"/>
                <a:ea typeface="Arial"/>
                <a:cs typeface="Arial"/>
                <a:sym typeface="Arial"/>
              </a:rPr>
              <a:t>. For neural networks, these typically are the weights on each neural network connection, the biases on each node, and for convolutional neural networks, the filters in each convolutional layer. </a:t>
            </a:r>
            <a:r>
              <a:rPr b="1" i="0" lang="en" sz="1200" u="none" cap="none" strike="noStrike">
                <a:solidFill>
                  <a:srgbClr val="0000FF"/>
                </a:solidFill>
                <a:latin typeface="Arial"/>
                <a:ea typeface="Arial"/>
                <a:cs typeface="Arial"/>
                <a:sym typeface="Arial"/>
              </a:rPr>
              <a:t>These learned parameters stay as part of the model when the model is done training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1" i="0" lang="en" sz="1200" u="none" cap="none" strike="noStrike">
                <a:solidFill>
                  <a:srgbClr val="0000FF"/>
                </a:solidFill>
                <a:latin typeface="Arial"/>
                <a:ea typeface="Arial"/>
                <a:cs typeface="Arial"/>
                <a:sym typeface="Arial"/>
              </a:rPr>
              <a:t>Hyperparameters are parameters used to train the model, but not part of the trained model itself</a:t>
            </a:r>
            <a:r>
              <a:rPr b="0" i="0" lang="en" sz="1200" u="none" cap="none" strike="noStrike">
                <a:solidFill>
                  <a:schemeClr val="dk1"/>
                </a:solidFill>
                <a:latin typeface="Arial"/>
                <a:ea typeface="Arial"/>
                <a:cs typeface="Arial"/>
                <a:sym typeface="Arial"/>
              </a:rPr>
              <a:t>. That is, once trained the hyperparameters no longer exist. </a:t>
            </a:r>
            <a:r>
              <a:rPr b="0" i="0" lang="en" sz="1200" u="sng" cap="none" strike="noStrike">
                <a:solidFill>
                  <a:schemeClr val="dk1"/>
                </a:solidFill>
                <a:latin typeface="Arial"/>
                <a:ea typeface="Arial"/>
                <a:cs typeface="Arial"/>
                <a:sym typeface="Arial"/>
              </a:rPr>
              <a:t>Hyperparameters are used to improve the training of the model, such as for:</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long does it take to train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fast does the model converge?</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Does it find the global optima?</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accurate is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overfitted is the model?</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Another perspective of hyperparameters is that they are a means to measure cost and quality of developing the model.</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50" name="Google Shape;250;p4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51" name="Google Shape;251;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Epochs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most basic hyperparameter is the number of epochs</a:t>
            </a:r>
            <a:r>
              <a:rPr b="0" i="0" lang="en" sz="1200" u="none" cap="none" strike="noStrike">
                <a:solidFill>
                  <a:schemeClr val="dk1"/>
                </a:solidFill>
                <a:latin typeface="Arial"/>
                <a:ea typeface="Arial"/>
                <a:cs typeface="Arial"/>
                <a:sym typeface="Arial"/>
              </a:rPr>
              <a:t> --though this is n</a:t>
            </a:r>
            <a:r>
              <a:rPr b="0" i="0" lang="en" sz="1200" u="sng" cap="none" strike="noStrike">
                <a:solidFill>
                  <a:schemeClr val="dk1"/>
                </a:solidFill>
                <a:latin typeface="Arial"/>
                <a:ea typeface="Arial"/>
                <a:cs typeface="Arial"/>
                <a:sym typeface="Arial"/>
              </a:rPr>
              <a:t>ow being more commonly replaced with steps</a:t>
            </a:r>
            <a:r>
              <a:rPr b="0" i="0" lang="en" sz="1200" u="none" cap="none" strike="noStrike">
                <a:solidFill>
                  <a:schemeClr val="dk1"/>
                </a:solidFill>
                <a:latin typeface="Arial"/>
                <a:ea typeface="Arial"/>
                <a:cs typeface="Arial"/>
                <a:sym typeface="Arial"/>
              </a:rPr>
              <a:t>. The epochs hyperparameter </a:t>
            </a:r>
            <a:r>
              <a:rPr b="1" i="0" lang="en" sz="1200" u="none" cap="none" strike="noStrike">
                <a:solidFill>
                  <a:srgbClr val="0000FF"/>
                </a:solidFill>
                <a:latin typeface="Arial"/>
                <a:ea typeface="Arial"/>
                <a:cs typeface="Arial"/>
                <a:sym typeface="Arial"/>
              </a:rPr>
              <a:t>is the number of times you will pass the entire training data through the neural network during training</a:t>
            </a:r>
            <a:r>
              <a:rPr b="0" i="0" lang="en" sz="1200" u="none" cap="none" strike="noStrike">
                <a:solidFill>
                  <a:schemeClr val="dk1"/>
                </a:solidFill>
                <a:latin typeface="Arial"/>
                <a:ea typeface="Arial"/>
                <a:cs typeface="Arial"/>
                <a:sym typeface="Arial"/>
              </a:rPr>
              <a:t>. Training is very expensive in compute time. It includes both the forward feed to pass the training data through and the backward propagation to update (train) the model’s parameters. For example, if a full pass of the data (epoch) takes 15 minutes and we run 100 epochs, the training time will take 25 hrs.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57" name="Google Shape;257;p4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58" name="Google Shape;258;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Early presumptions on training was that the more times your feed the training data, the better the accuracy. What we’ve found, </a:t>
            </a:r>
            <a:r>
              <a:rPr b="1" i="0" lang="en" sz="1200" u="none" cap="none" strike="noStrike">
                <a:solidFill>
                  <a:srgbClr val="0000FF"/>
                </a:solidFill>
                <a:latin typeface="Arial"/>
                <a:ea typeface="Arial"/>
                <a:cs typeface="Arial"/>
                <a:sym typeface="Arial"/>
              </a:rPr>
              <a:t>particularly on larger and more complex networks that there is a point where the accuracy will degrade</a:t>
            </a:r>
            <a:r>
              <a:rPr b="0" i="0" lang="en" sz="1200" u="none" cap="none" strike="noStrike">
                <a:solidFill>
                  <a:schemeClr val="dk1"/>
                </a:solidFill>
                <a:latin typeface="Arial"/>
                <a:ea typeface="Arial"/>
                <a:cs typeface="Arial"/>
                <a:sym typeface="Arial"/>
              </a:rPr>
              <a:t>. Today, we </a:t>
            </a:r>
            <a:r>
              <a:rPr b="1" i="0" lang="en" sz="1200" u="none" cap="none" strike="noStrike">
                <a:solidFill>
                  <a:srgbClr val="0000FF"/>
                </a:solidFill>
                <a:latin typeface="Arial"/>
                <a:ea typeface="Arial"/>
                <a:cs typeface="Arial"/>
                <a:sym typeface="Arial"/>
              </a:rPr>
              <a:t>now look for convergence on an acceptable local optima</a:t>
            </a:r>
            <a:r>
              <a:rPr b="0" i="0" lang="en" sz="1200" u="none" cap="none" strike="noStrike">
                <a:solidFill>
                  <a:schemeClr val="dk1"/>
                </a:solidFill>
                <a:latin typeface="Arial"/>
                <a:ea typeface="Arial"/>
                <a:cs typeface="Arial"/>
                <a:sym typeface="Arial"/>
              </a:rPr>
              <a:t> for the purpose of how the model will be used in an application. If we overtrain the neural network, the following can happen:</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The neural network becomes overfitted to the training data, showing increasing accuracy on the training data, but degrading accuracy on the test data.</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In deeper neural networks, the layers will learn in a non-uniform manner and have different convergence rates. Thus, as some layers are working to convergences, others may have convergence and start diverging.</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Continued training may cause the neural network to pop out of one local optima and start converging on another local optima, that is less accurate.</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64" name="Google Shape;264;p4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65" name="Google Shape;265;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start with a simple convnet model in Keras using the CIFAR-10 dataset to demonstrate the concept of convergence and then diverging. In the model, </a:t>
            </a:r>
            <a:r>
              <a:rPr b="0" i="0" lang="en" sz="1200" u="sng" cap="none" strike="noStrike">
                <a:solidFill>
                  <a:schemeClr val="dk1"/>
                </a:solidFill>
                <a:latin typeface="Arial"/>
                <a:ea typeface="Arial"/>
                <a:cs typeface="Arial"/>
                <a:sym typeface="Arial"/>
              </a:rPr>
              <a:t>we have intentionally left out methods which prevent overfitting, like dropout or batch normalization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6" name="Google Shape;266;p47"/>
          <p:cNvGraphicFramePr/>
          <p:nvPr/>
        </p:nvGraphicFramePr>
        <p:xfrm>
          <a:off x="505550" y="2008313"/>
          <a:ext cx="3000000" cy="3000000"/>
        </p:xfrm>
        <a:graphic>
          <a:graphicData uri="http://schemas.openxmlformats.org/drawingml/2006/table">
            <a:tbl>
              <a:tblPr>
                <a:noFill/>
                <a:tableStyleId>{E829060F-F854-438A-AD97-7E78FF20689F}</a:tableStyleId>
              </a:tblPr>
              <a:tblGrid>
                <a:gridCol w="7862400"/>
              </a:tblGrid>
              <a:tr h="26990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datasets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cifar10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load the Keras builtin CIFAR-10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cifar10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load_data</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 deleted for brevity</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validation_data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72" name="Google Shape;272;p4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73" name="Google Shape;273;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are the stats for the first six epochs. You can see with each pass </a:t>
            </a:r>
            <a:r>
              <a:rPr b="0" i="0" lang="en" sz="1200" u="sng" cap="none" strike="noStrike">
                <a:solidFill>
                  <a:schemeClr val="dk1"/>
                </a:solidFill>
                <a:latin typeface="Arial"/>
                <a:ea typeface="Arial"/>
                <a:cs typeface="Arial"/>
                <a:sym typeface="Arial"/>
              </a:rPr>
              <a:t>there is a steady reduction in loss, which means the neural network is getting closer to fitting the data</a:t>
            </a:r>
            <a:r>
              <a:rPr b="0" i="0" lang="en" sz="1200" u="none" cap="none" strike="noStrike">
                <a:solidFill>
                  <a:schemeClr val="dk1"/>
                </a:solidFill>
                <a:latin typeface="Arial"/>
                <a:ea typeface="Arial"/>
                <a:cs typeface="Arial"/>
                <a:sym typeface="Arial"/>
              </a:rPr>
              <a:t>. Additionally, the accuracy on the training data is going up from 48.75% to 88.3% and on the validation data from 61.26% to 69.23%.</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74" name="Google Shape;274;p48"/>
          <p:cNvGraphicFramePr/>
          <p:nvPr/>
        </p:nvGraphicFramePr>
        <p:xfrm>
          <a:off x="553700" y="1834938"/>
          <a:ext cx="3000000" cy="3000000"/>
        </p:xfrm>
        <a:graphic>
          <a:graphicData uri="http://schemas.openxmlformats.org/drawingml/2006/table">
            <a:tbl>
              <a:tblPr>
                <a:noFill/>
                <a:tableStyleId>{E829060F-F854-438A-AD97-7E78FF20689F}</a:tableStyleId>
              </a:tblPr>
              <a:tblGrid>
                <a:gridCol w="7862400"/>
              </a:tblGrid>
              <a:tr h="26990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Train</a:t>
                      </a:r>
                      <a:r>
                        <a:rPr lang="en" sz="900" u="none" cap="none" strike="noStrike">
                          <a:solidFill>
                            <a:schemeClr val="dk1"/>
                          </a:solidFill>
                          <a:highlight>
                            <a:srgbClr val="FFFFFF"/>
                          </a:highlight>
                          <a:latin typeface="Consolas"/>
                          <a:ea typeface="Consolas"/>
                          <a:cs typeface="Consolas"/>
                          <a:sym typeface="Consolas"/>
                        </a:rPr>
                        <a:t> on </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samples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validate on </a:t>
                      </a:r>
                      <a:r>
                        <a:rPr lang="en" sz="900" u="none" cap="none" strike="noStrike">
                          <a:solidFill>
                            <a:srgbClr val="C53929"/>
                          </a:solidFill>
                          <a:highlight>
                            <a:srgbClr val="FFFFFF"/>
                          </a:highlight>
                          <a:latin typeface="Consolas"/>
                          <a:ea typeface="Consolas"/>
                          <a:cs typeface="Consolas"/>
                          <a:sym typeface="Consolas"/>
                        </a:rPr>
                        <a:t>10000</a:t>
                      </a:r>
                      <a:r>
                        <a:rPr lang="en" sz="900" u="none" cap="none" strike="noStrike">
                          <a:solidFill>
                            <a:schemeClr val="dk1"/>
                          </a:solidFill>
                          <a:highlight>
                            <a:srgbClr val="FFFFFF"/>
                          </a:highlight>
                          <a:latin typeface="Consolas"/>
                          <a:ea typeface="Consolas"/>
                          <a:cs typeface="Consolas"/>
                          <a:sym typeface="Consolas"/>
                        </a:rPr>
                        <a:t> samples</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61s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1.4311</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0.4875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1.1157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0.6126</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2</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0.9873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1.1588</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0.5883</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3</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0.8072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0.7197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1.0325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0.6475</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4</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0.6512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0.7736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1.0646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0.6469</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0.4972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0.8293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0.9752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0.6908</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0.3479</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0.8830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1.0822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0.6923</a:t>
                      </a:r>
                      <a:endParaRPr sz="9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80" name="Google Shape;280;p4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81" name="Google Shape;281;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look at epochs 11 thru 20. You can see that </a:t>
            </a:r>
            <a:r>
              <a:rPr b="0" i="0" lang="en" sz="1200" u="sng" cap="none" strike="noStrike">
                <a:solidFill>
                  <a:schemeClr val="dk1"/>
                </a:solidFill>
                <a:latin typeface="Arial"/>
                <a:ea typeface="Arial"/>
                <a:cs typeface="Arial"/>
                <a:sym typeface="Arial"/>
              </a:rPr>
              <a:t>we’ve hit a 100% on the training data, which means we are tightly fitted to the training data</a:t>
            </a:r>
            <a:r>
              <a:rPr b="0" i="0" lang="en" sz="1200" u="none" cap="none" strike="noStrike">
                <a:solidFill>
                  <a:schemeClr val="dk1"/>
                </a:solidFill>
                <a:latin typeface="Arial"/>
                <a:ea typeface="Arial"/>
                <a:cs typeface="Arial"/>
                <a:sym typeface="Arial"/>
              </a:rPr>
              <a:t>. On the other hand, our </a:t>
            </a:r>
            <a:r>
              <a:rPr b="0" i="0" lang="en" sz="1200" u="sng" cap="none" strike="noStrike">
                <a:solidFill>
                  <a:schemeClr val="dk1"/>
                </a:solidFill>
                <a:latin typeface="Arial"/>
                <a:ea typeface="Arial"/>
                <a:cs typeface="Arial"/>
                <a:sym typeface="Arial"/>
              </a:rPr>
              <a:t>accuracy on the validation data plateaued at 69.96%</a:t>
            </a:r>
            <a:r>
              <a:rPr b="0" i="0" lang="en" sz="1200" u="none" cap="none" strike="noStrike">
                <a:solidFill>
                  <a:schemeClr val="dk1"/>
                </a:solidFill>
                <a:latin typeface="Arial"/>
                <a:ea typeface="Arial"/>
                <a:cs typeface="Arial"/>
                <a:sym typeface="Arial"/>
              </a:rPr>
              <a:t>. Thus, after six epochs, there was no improvement from continued training, and we can conclude that by epoch 7 the model was overfitted to the training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82" name="Google Shape;282;p49"/>
          <p:cNvGraphicFramePr/>
          <p:nvPr/>
        </p:nvGraphicFramePr>
        <p:xfrm>
          <a:off x="563350" y="2037213"/>
          <a:ext cx="3000000" cy="3000000"/>
        </p:xfrm>
        <a:graphic>
          <a:graphicData uri="http://schemas.openxmlformats.org/drawingml/2006/table">
            <a:tbl>
              <a:tblPr>
                <a:noFill/>
                <a:tableStyleId>{E829060F-F854-438A-AD97-7E78FF20689F}</a:tableStyleId>
              </a:tblPr>
              <a:tblGrid>
                <a:gridCol w="7862400"/>
              </a:tblGrid>
              <a:tr h="26990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11</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0.0198</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0.9944</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2.0663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0.6915</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12</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0.0112</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2.1746</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0.6939</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highlight>
                            <a:srgbClr val="FFFFFF"/>
                          </a:highlight>
                          <a:latin typeface="Consolas"/>
                          <a:ea typeface="Consolas"/>
                          <a:cs typeface="Consolas"/>
                          <a:sym typeface="Consolas"/>
                        </a:rPr>
                        <a:t># … deleted for brevity</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18</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8.6766e-05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2.6870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0.6994</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19</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2.3760e-05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2.7450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0.6991</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1.5005e-05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2.7683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0.6996</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288" name="Google Shape;288;p5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89" name="Google Shape;289;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Steps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Over the course of the last few years, a lot of insights have been learned by researchers and practitioners on how neural networks learn. These</a:t>
            </a:r>
            <a:r>
              <a:rPr b="0" i="0" lang="en" sz="1200" u="sng" cap="none" strike="noStrike">
                <a:solidFill>
                  <a:schemeClr val="dk1"/>
                </a:solidFill>
                <a:latin typeface="Arial"/>
                <a:ea typeface="Arial"/>
                <a:cs typeface="Arial"/>
                <a:sym typeface="Arial"/>
              </a:rPr>
              <a:t> insights have lead to focusing on regularization, normalization, augmentation, and sampling distributions</a:t>
            </a:r>
            <a:r>
              <a:rPr b="0" i="0" lang="en" sz="1200" u="none" cap="none" strike="noStrike">
                <a:solidFill>
                  <a:schemeClr val="dk1"/>
                </a:solidFill>
                <a:latin typeface="Arial"/>
                <a:ea typeface="Arial"/>
                <a:cs typeface="Arial"/>
                <a:sym typeface="Arial"/>
              </a:rPr>
              <a:t>. In shorter words, </a:t>
            </a:r>
            <a:r>
              <a:rPr b="1" i="0" lang="en" sz="1200" u="none" cap="none" strike="noStrike">
                <a:solidFill>
                  <a:srgbClr val="0000FF"/>
                </a:solidFill>
                <a:latin typeface="Arial"/>
                <a:ea typeface="Arial"/>
                <a:cs typeface="Arial"/>
                <a:sym typeface="Arial"/>
              </a:rPr>
              <a:t>we can improve accuracy and reduce training time by changing the sampling distribution of the training dataset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In epochs</a:t>
            </a:r>
            <a:r>
              <a:rPr b="0" i="0" lang="en" sz="1200" u="none" cap="none" strike="noStrike">
                <a:solidFill>
                  <a:schemeClr val="dk1"/>
                </a:solidFill>
                <a:latin typeface="Arial"/>
                <a:ea typeface="Arial"/>
                <a:cs typeface="Arial"/>
                <a:sym typeface="Arial"/>
              </a:rPr>
              <a:t>, we think of a sequential draw of batches from our training data. Even though we randomly shuffle the training data at the start of each epoch,</a:t>
            </a:r>
            <a:r>
              <a:rPr b="0" i="0" lang="en" sz="1200" u="sng" cap="none" strike="noStrike">
                <a:solidFill>
                  <a:schemeClr val="dk1"/>
                </a:solidFill>
                <a:latin typeface="Arial"/>
                <a:ea typeface="Arial"/>
                <a:cs typeface="Arial"/>
                <a:sym typeface="Arial"/>
              </a:rPr>
              <a:t> the sampling distribution is still the same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295" name="Google Shape;295;p5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96" name="Google Shape;296;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think of the entire population of what we want to recognize. In statistics, we call this the population distribution.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But we will never have a dataset that is the actual entire population distribution</a:t>
            </a:r>
            <a:r>
              <a:rPr b="0" i="0" lang="en" sz="1200" u="none" cap="none" strike="noStrike">
                <a:solidFill>
                  <a:schemeClr val="dk1"/>
                </a:solidFill>
                <a:latin typeface="Arial"/>
                <a:ea typeface="Arial"/>
                <a:cs typeface="Arial"/>
                <a:sym typeface="Arial"/>
              </a:rPr>
              <a:t>. Instead, we have some sample, which we refer to as a </a:t>
            </a:r>
            <a:r>
              <a:rPr b="0" i="0" lang="en" sz="1200" u="sng" cap="none" strike="noStrike">
                <a:solidFill>
                  <a:schemeClr val="dk1"/>
                </a:solidFill>
                <a:latin typeface="Arial"/>
                <a:ea typeface="Arial"/>
                <a:cs typeface="Arial"/>
                <a:sym typeface="Arial"/>
              </a:rPr>
              <a:t>sampling distribution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Another way to improve our model, is to additionally learn the best sampling distribution to train the model with</a:t>
            </a:r>
            <a:r>
              <a:rPr b="0" i="0" lang="en" sz="1200" u="none" cap="none" strike="noStrike">
                <a:solidFill>
                  <a:schemeClr val="dk1"/>
                </a:solidFill>
                <a:latin typeface="Arial"/>
                <a:ea typeface="Arial"/>
                <a:cs typeface="Arial"/>
                <a:sym typeface="Arial"/>
              </a:rPr>
              <a:t>. While our dataset maybe fixed, we can do a number of methods to alter the distribution, and thus learn the sampling distribution that best fits training the model. These methods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Regularization / Dropout</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Normalization</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Data Augmentation</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02" name="Google Shape;302;p5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03" name="Google Shape;303;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no longer see feeding the neural network as sequential passes over the training data, </a:t>
            </a:r>
            <a:r>
              <a:rPr b="0" i="0" lang="en" sz="1200" u="sng" cap="none" strike="noStrike">
                <a:solidFill>
                  <a:schemeClr val="dk1"/>
                </a:solidFill>
                <a:latin typeface="Arial"/>
                <a:ea typeface="Arial"/>
                <a:cs typeface="Arial"/>
                <a:sym typeface="Arial"/>
              </a:rPr>
              <a:t>but as making random draws from a sampling distribution</a:t>
            </a:r>
            <a:r>
              <a:rPr b="0" i="0" lang="en" sz="1200" u="none" cap="none" strike="noStrike">
                <a:solidFill>
                  <a:schemeClr val="dk1"/>
                </a:solidFill>
                <a:latin typeface="Arial"/>
                <a:ea typeface="Arial"/>
                <a:cs typeface="Arial"/>
                <a:sym typeface="Arial"/>
              </a:rPr>
              <a:t>. In this context, </a:t>
            </a:r>
            <a:r>
              <a:rPr b="1" i="0" lang="en" sz="1200" u="none" cap="none" strike="noStrike">
                <a:solidFill>
                  <a:srgbClr val="0000FF"/>
                </a:solidFill>
                <a:latin typeface="Arial"/>
                <a:ea typeface="Arial"/>
                <a:cs typeface="Arial"/>
                <a:sym typeface="Arial"/>
              </a:rPr>
              <a:t>steps refers to the number of batches (draws) we will make from the sampling distribution of our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2743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we </a:t>
            </a:r>
            <a:r>
              <a:rPr b="1" i="0" lang="en" sz="1200" u="none" cap="none" strike="noStrike">
                <a:solidFill>
                  <a:srgbClr val="0000FF"/>
                </a:solidFill>
                <a:latin typeface="Arial"/>
                <a:ea typeface="Arial"/>
                <a:cs typeface="Arial"/>
                <a:sym typeface="Arial"/>
              </a:rPr>
              <a:t>add dropout layers to the neural networks</a:t>
            </a:r>
            <a:r>
              <a:rPr b="0" i="0" lang="en" sz="1200" u="none" cap="none" strike="noStrike">
                <a:solidFill>
                  <a:schemeClr val="dk1"/>
                </a:solidFill>
                <a:latin typeface="Arial"/>
                <a:ea typeface="Arial"/>
                <a:cs typeface="Arial"/>
                <a:sym typeface="Arial"/>
              </a:rPr>
              <a:t>, we are randomly dropping activations on a per sample basis. In addition to reducing overfitting of a neural network, </a:t>
            </a:r>
            <a:r>
              <a:rPr b="1" i="0" lang="en" sz="1200" u="none" cap="none" strike="noStrike">
                <a:solidFill>
                  <a:srgbClr val="0000FF"/>
                </a:solidFill>
                <a:latin typeface="Arial"/>
                <a:ea typeface="Arial"/>
                <a:cs typeface="Arial"/>
                <a:sym typeface="Arial"/>
              </a:rPr>
              <a:t>we are also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a:t>
            </a:r>
            <a:r>
              <a:rPr b="1" i="0" lang="en" sz="1200" u="none" cap="none" strike="noStrike">
                <a:solidFill>
                  <a:srgbClr val="0000FF"/>
                </a:solidFill>
                <a:latin typeface="Arial"/>
                <a:ea typeface="Arial"/>
                <a:cs typeface="Arial"/>
                <a:sym typeface="Arial"/>
              </a:rPr>
              <a:t>batch normalization, we are minimizing covariance shift between our batches of training data</a:t>
            </a:r>
            <a:r>
              <a:rPr b="0" i="0" lang="en" sz="1200" u="none" cap="none" strike="noStrike">
                <a:solidFill>
                  <a:schemeClr val="dk1"/>
                </a:solidFill>
                <a:latin typeface="Arial"/>
                <a:ea typeface="Arial"/>
                <a:cs typeface="Arial"/>
                <a:sym typeface="Arial"/>
              </a:rPr>
              <a:t> (samples). Like using standardization on our input, the activations are rescaled using standardization (i.e., subtract the batch mean and divide by the batch standard deviation). This normalization reduces the fluctuations in updates to parameters in the model --referred to as adding more stability to the training. </a:t>
            </a:r>
            <a:r>
              <a:rPr b="1" i="0" lang="en" sz="1200" u="none" cap="none" strike="noStrike">
                <a:solidFill>
                  <a:srgbClr val="0000FF"/>
                </a:solidFill>
                <a:latin typeface="Arial"/>
                <a:ea typeface="Arial"/>
                <a:cs typeface="Arial"/>
                <a:sym typeface="Arial"/>
              </a:rPr>
              <a:t>In addition, this normalization mimics drawing from a sampling distribution that is more representative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09" name="Google Shape;309;p5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10" name="Google Shape;310;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data augmentation,</a:t>
            </a:r>
            <a:r>
              <a:rPr b="1" i="0" lang="en" sz="1200" u="none" cap="none" strike="noStrike">
                <a:solidFill>
                  <a:srgbClr val="0000FF"/>
                </a:solidFill>
                <a:latin typeface="Arial"/>
                <a:ea typeface="Arial"/>
                <a:cs typeface="Arial"/>
                <a:sym typeface="Arial"/>
              </a:rPr>
              <a:t> we create new samples by modifying existing samples within a set of parameters</a:t>
            </a:r>
            <a:r>
              <a:rPr b="0" i="0" lang="en" sz="1200" u="none" cap="none" strike="noStrike">
                <a:solidFill>
                  <a:schemeClr val="dk1"/>
                </a:solidFill>
                <a:latin typeface="Arial"/>
                <a:ea typeface="Arial"/>
                <a:cs typeface="Arial"/>
                <a:sym typeface="Arial"/>
              </a:rPr>
              <a:t>, from which we</a:t>
            </a:r>
            <a:r>
              <a:rPr b="1" i="0" lang="en" sz="1200" u="none" cap="none" strike="noStrike">
                <a:solidFill>
                  <a:srgbClr val="0000FF"/>
                </a:solidFill>
                <a:latin typeface="Arial"/>
                <a:ea typeface="Arial"/>
                <a:cs typeface="Arial"/>
                <a:sym typeface="Arial"/>
              </a:rPr>
              <a:t> randomly select the modification, which also contributes to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batch normalization, regularization/dropout and data augmentation, </a:t>
            </a:r>
            <a:r>
              <a:rPr b="1" i="0" lang="en" sz="1200" u="none" cap="none" strike="noStrike">
                <a:solidFill>
                  <a:srgbClr val="0000FF"/>
                </a:solidFill>
                <a:latin typeface="Arial"/>
                <a:ea typeface="Arial"/>
                <a:cs typeface="Arial"/>
                <a:sym typeface="Arial"/>
              </a:rPr>
              <a:t>no two epochs will have the same sampling distribution</a:t>
            </a:r>
            <a:r>
              <a:rPr b="0" i="0" lang="en" sz="1200" u="none" cap="none" strike="noStrike">
                <a:solidFill>
                  <a:schemeClr val="dk1"/>
                </a:solidFill>
                <a:latin typeface="Arial"/>
                <a:ea typeface="Arial"/>
                <a:cs typeface="Arial"/>
                <a:sym typeface="Arial"/>
              </a:rPr>
              <a:t>. In this case, the practice now is to limit the number of random draws from each new sampling distribution, which is referred to as steps. For example, if steps is set to 1000, then per epoch, only a 1000 random batches will be selected and feed into the neural network for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Keras, we can specify both the number of epochs and steps as parameters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or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1" name="Google Shape;311;p53"/>
          <p:cNvGraphicFramePr/>
          <p:nvPr/>
        </p:nvGraphicFramePr>
        <p:xfrm>
          <a:off x="546350" y="3395338"/>
          <a:ext cx="3000000" cy="3000000"/>
        </p:xfrm>
        <a:graphic>
          <a:graphicData uri="http://schemas.openxmlformats.org/drawingml/2006/table">
            <a:tbl>
              <a:tblPr>
                <a:noFill/>
                <a:tableStyleId>{E829060F-F854-438A-AD97-7E78FF20689F}</a:tableStyleId>
              </a:tblPr>
              <a:tblGrid>
                <a:gridCol w="7862400"/>
              </a:tblGrid>
              <a:tr h="930950">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1000</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16" name="Google Shape;116;p2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17" name="Google Shape;117;p2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Preparation &amp; Hyperparameter Tuning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this part, we will </a:t>
            </a:r>
            <a:r>
              <a:rPr b="0" i="0" lang="en" sz="1200" u="sng" cap="none" strike="noStrike">
                <a:solidFill>
                  <a:schemeClr val="dk1"/>
                </a:solidFill>
                <a:latin typeface="Arial"/>
                <a:ea typeface="Arial"/>
                <a:cs typeface="Arial"/>
                <a:sym typeface="Arial"/>
              </a:rPr>
              <a:t>cover best practices for preparing for training and hyperparameter tuning for a computer vision (image recognition) model</a:t>
            </a:r>
            <a:r>
              <a:rPr b="0" i="0" lang="en"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briefly revisit what a model is. Prior to machine learning, software developers designed and coded algorithms, incorporating their and others’ domain expertise for the problem the algorithm will solve. The algorithm was primarily based on human engineering, with some machine assistance. The types of algorithms humans design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Having a low dimensional input space,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Discrete input space with finite state changes, and</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linear relationship between the output behaviors and the input space.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17" name="Google Shape;317;p5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18" name="Google Shape;318;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To understand how to set batch size, you should have a basic understanding of the </a:t>
            </a:r>
            <a:r>
              <a:rPr b="0" i="0" lang="en" sz="1200" u="sng" cap="none" strike="noStrike">
                <a:solidFill>
                  <a:schemeClr val="dk1"/>
                </a:solidFill>
                <a:latin typeface="Arial"/>
                <a:ea typeface="Arial"/>
                <a:cs typeface="Arial"/>
                <a:sym typeface="Arial"/>
              </a:rPr>
              <a:t>three types of gradient descent algorithms</a:t>
            </a:r>
            <a:r>
              <a:rPr b="0" i="0" lang="en" sz="1200" u="none" cap="none" strike="noStrike">
                <a:solidFill>
                  <a:schemeClr val="dk1"/>
                </a:solidFill>
                <a:latin typeface="Arial"/>
                <a:ea typeface="Arial"/>
                <a:cs typeface="Arial"/>
                <a:sym typeface="Arial"/>
              </a:rPr>
              <a:t>; wherein the gradient descent algorithm is the means by which the model parameters are updated (learned) during training.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Stochastic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Mini-Batch Gradient Descent (conventional method today)</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24" name="Google Shape;324;p5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25" name="Google Shape;325;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Stochastic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stochastic gradient descent (SGD), </a:t>
            </a:r>
            <a:r>
              <a:rPr b="1" i="0" lang="en" sz="1200" u="none" cap="none" strike="noStrike">
                <a:solidFill>
                  <a:srgbClr val="0000FF"/>
                </a:solidFill>
                <a:latin typeface="Arial"/>
                <a:ea typeface="Arial"/>
                <a:cs typeface="Arial"/>
                <a:sym typeface="Arial"/>
              </a:rPr>
              <a:t>the model is updated after each sample is fed through during training</a:t>
            </a:r>
            <a:r>
              <a:rPr b="0" i="0" lang="en" sz="1200" u="none" cap="none" strike="noStrike">
                <a:solidFill>
                  <a:schemeClr val="dk1"/>
                </a:solidFill>
                <a:latin typeface="Arial"/>
                <a:ea typeface="Arial"/>
                <a:cs typeface="Arial"/>
                <a:sym typeface="Arial"/>
              </a:rPr>
              <a:t>. Since each sample is randomly selected,</a:t>
            </a:r>
            <a:r>
              <a:rPr b="1" i="0" lang="en" sz="1200" u="none" cap="none" strike="noStrike">
                <a:solidFill>
                  <a:srgbClr val="0000FF"/>
                </a:solidFill>
                <a:latin typeface="Arial"/>
                <a:ea typeface="Arial"/>
                <a:cs typeface="Arial"/>
                <a:sym typeface="Arial"/>
              </a:rPr>
              <a:t> the variance between samples can result in large swings in the gradient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During training one is less likely to converge on a local optima, and more likely to find the global optima to converge on.</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 Another benefit is that the rate of change in loss can be monitored in real-time, which may aid in algorithms that do auto-hyperparameter tuning.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downside is that this is more computationally expensive per epoch.</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31" name="Google Shape;331;p5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2" name="Google Shape;332;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batch gradient descent, the error loss per sample is calculated as each sample is fed through during training, but </a:t>
            </a:r>
            <a:r>
              <a:rPr b="1" i="0" lang="en" sz="1200" u="none" cap="none" strike="noStrike">
                <a:solidFill>
                  <a:srgbClr val="0000FF"/>
                </a:solidFill>
                <a:latin typeface="Arial"/>
                <a:ea typeface="Arial"/>
                <a:cs typeface="Arial"/>
                <a:sym typeface="Arial"/>
              </a:rPr>
              <a:t>the updating of the model is done at the end of each epoch (i.e., after the entire training data is passed through)</a:t>
            </a:r>
            <a:r>
              <a:rPr b="0" i="0" lang="en" sz="1200" u="none" cap="none" strike="noStrike">
                <a:solidFill>
                  <a:schemeClr val="dk1"/>
                </a:solidFill>
                <a:latin typeface="Arial"/>
                <a:ea typeface="Arial"/>
                <a:cs typeface="Arial"/>
                <a:sym typeface="Arial"/>
              </a:rPr>
              <a:t>. As a result, the gradient is smoothed out since its calculated across the loss of all the samples, instead of a single sample.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Is less computational expensive per epoch, and the training more reliably converges.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The downside is that the model may converge on a less accurate local optima, and an entire epoch needs to be ran to monitor performance data, thus less likely to be used by algorithms that do auto-hyperparameter tuning.</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38" name="Google Shape;338;p5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9" name="Google Shape;339;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Mini-Batch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mini-batch gradient descent method is a tradeoff between stochastic and batch gradient descent</a:t>
            </a:r>
            <a:r>
              <a:rPr b="0" i="0" lang="en" sz="1200" u="none" cap="none" strike="noStrike">
                <a:solidFill>
                  <a:schemeClr val="dk1"/>
                </a:solidFill>
                <a:latin typeface="Arial"/>
                <a:ea typeface="Arial"/>
                <a:cs typeface="Arial"/>
                <a:sym typeface="Arial"/>
              </a:rPr>
              <a:t>. Instead of one sample or all samples, the </a:t>
            </a:r>
            <a:r>
              <a:rPr b="1" i="0" lang="en" sz="1200" u="none" cap="none" strike="noStrike">
                <a:solidFill>
                  <a:srgbClr val="0000FF"/>
                </a:solidFill>
                <a:latin typeface="Arial"/>
                <a:ea typeface="Arial"/>
                <a:cs typeface="Arial"/>
                <a:sym typeface="Arial"/>
              </a:rPr>
              <a:t>neural network is fed in mini-batches which are a subset of the entire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smaller the mini-batch side, the more the training will resemble stochastic gradient descent, while larger batch sizes will resemble batch gradient descent.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certain models and datasets, stochastic gradient descent (SGD) works best. </a:t>
            </a:r>
            <a:r>
              <a:rPr b="0" i="0" lang="en" sz="1200" u="sng" cap="none" strike="noStrike">
                <a:solidFill>
                  <a:schemeClr val="dk1"/>
                </a:solidFill>
                <a:latin typeface="Arial"/>
                <a:ea typeface="Arial"/>
                <a:cs typeface="Arial"/>
                <a:sym typeface="Arial"/>
              </a:rPr>
              <a:t>In general, it’s a common practice to use the trade-off of mini-batch gradient descent</a:t>
            </a:r>
            <a:r>
              <a:rPr b="0" i="0" lang="en" sz="1200" u="none" cap="none" strike="noStrike">
                <a:solidFill>
                  <a:schemeClr val="dk1"/>
                </a:solidFill>
                <a:latin typeface="Arial"/>
                <a:ea typeface="Arial"/>
                <a:cs typeface="Arial"/>
                <a:sym typeface="Arial"/>
              </a:rPr>
              <a:t>. The hyperparameter </a:t>
            </a:r>
            <a:r>
              <a:rPr b="0" i="0" lang="en" sz="1200" u="none" cap="none" strike="noStrike">
                <a:solidFill>
                  <a:srgbClr val="0D904F"/>
                </a:solidFill>
                <a:latin typeface="Consolas"/>
                <a:ea typeface="Consolas"/>
                <a:cs typeface="Consolas"/>
                <a:sym typeface="Consolas"/>
              </a:rPr>
              <a:t>batch_size</a:t>
            </a:r>
            <a:r>
              <a:rPr b="0" i="0" lang="en" sz="1200" u="none" cap="none" strike="noStrike">
                <a:solidFill>
                  <a:schemeClr val="dk1"/>
                </a:solidFill>
                <a:latin typeface="Arial"/>
                <a:ea typeface="Arial"/>
                <a:cs typeface="Arial"/>
                <a:sym typeface="Arial"/>
              </a:rPr>
              <a:t> is the size of the mini-batch. Due to hardware architectures, the most time/space </a:t>
            </a:r>
            <a:r>
              <a:rPr b="1" i="0" lang="en" sz="1200" u="none" cap="none" strike="noStrike">
                <a:solidFill>
                  <a:srgbClr val="0000FF"/>
                </a:solidFill>
                <a:latin typeface="Arial"/>
                <a:ea typeface="Arial"/>
                <a:cs typeface="Arial"/>
                <a:sym typeface="Arial"/>
              </a:rPr>
              <a:t>efficient batch sizes are multiples of 8</a:t>
            </a:r>
            <a:r>
              <a:rPr b="0" i="0" lang="en" sz="1200" u="none" cap="none" strike="noStrike">
                <a:solidFill>
                  <a:schemeClr val="dk1"/>
                </a:solidFill>
                <a:latin typeface="Arial"/>
                <a:ea typeface="Arial"/>
                <a:cs typeface="Arial"/>
                <a:sym typeface="Arial"/>
              </a:rPr>
              <a:t>, such as 8, 16, 32 and 64. </a:t>
            </a:r>
            <a:r>
              <a:rPr b="0" i="0" lang="en" sz="1200" u="sng" cap="none" strike="noStrike">
                <a:solidFill>
                  <a:schemeClr val="dk1"/>
                </a:solidFill>
                <a:latin typeface="Arial"/>
                <a:ea typeface="Arial"/>
                <a:cs typeface="Arial"/>
                <a:sym typeface="Arial"/>
              </a:rPr>
              <a:t>The batch_size that is most commonly tried first is 32. One generally never sees a batch size greater than 128</a:t>
            </a:r>
            <a:r>
              <a:rPr b="0" i="0" lang="en" sz="1200" u="none" cap="none" strike="noStrike">
                <a:solidFill>
                  <a:schemeClr val="dk1"/>
                </a:solidFill>
                <a:latin typeface="Arial"/>
                <a:ea typeface="Arial"/>
                <a:cs typeface="Arial"/>
                <a:sym typeface="Arial"/>
              </a:rPr>
              <a:t>.</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45" name="Google Shape;345;p5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46" name="Google Shape;346;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Mini-Batch Size in Keras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you can specify the batch_size either in the model </a:t>
            </a:r>
            <a:r>
              <a:rPr b="0" i="0" lang="en" sz="1200" u="none" cap="none" strike="noStrike">
                <a:solidFill>
                  <a:srgbClr val="0D904F"/>
                </a:solidFill>
                <a:latin typeface="Consolas"/>
                <a:ea typeface="Consolas"/>
                <a:cs typeface="Consolas"/>
                <a:sym typeface="Consolas"/>
              </a:rPr>
              <a:t>fit()/fit_generator()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Alternately, if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batch_size can be specified in the corresponding </a:t>
            </a:r>
            <a:r>
              <a:rPr b="0" i="0" lang="en" sz="1200" u="none" cap="none" strike="noStrike">
                <a:solidFill>
                  <a:srgbClr val="0D904F"/>
                </a:solidFill>
                <a:latin typeface="Consolas"/>
                <a:ea typeface="Consolas"/>
                <a:cs typeface="Consolas"/>
                <a:sym typeface="Consolas"/>
              </a:rPr>
              <a:t>flow()/flow_from_directory()/flow_from_dataframe()</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47" name="Google Shape;347;p58"/>
          <p:cNvGraphicFramePr/>
          <p:nvPr/>
        </p:nvGraphicFramePr>
        <p:xfrm>
          <a:off x="505550" y="1497838"/>
          <a:ext cx="3000000" cy="3000000"/>
        </p:xfrm>
        <a:graphic>
          <a:graphicData uri="http://schemas.openxmlformats.org/drawingml/2006/table">
            <a:tbl>
              <a:tblPr>
                <a:noFill/>
                <a:tableStyleId>{E829060F-F854-438A-AD97-7E78FF20689F}</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model is a compiled keras model (Model or Sequential class).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348" name="Google Shape;348;p58"/>
          <p:cNvGraphicFramePr/>
          <p:nvPr/>
        </p:nvGraphicFramePr>
        <p:xfrm>
          <a:off x="571250" y="2950563"/>
          <a:ext cx="3000000" cy="3000000"/>
        </p:xfrm>
        <a:graphic>
          <a:graphicData uri="http://schemas.openxmlformats.org/drawingml/2006/table">
            <a:tbl>
              <a:tblPr>
                <a:noFill/>
                <a:tableStyleId>{E829060F-F854-438A-AD97-7E78FF20689F}</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54" name="Google Shape;354;p5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55" name="Google Shape;355;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learning rate</a:t>
            </a:r>
            <a:r>
              <a:rPr b="0" i="0" lang="en" sz="1200" u="none" cap="none" strike="noStrike">
                <a:solidFill>
                  <a:schemeClr val="dk1"/>
                </a:solidFill>
                <a:latin typeface="Arial"/>
                <a:ea typeface="Arial"/>
                <a:cs typeface="Arial"/>
                <a:sym typeface="Arial"/>
              </a:rPr>
              <a:t> is generally the </a:t>
            </a:r>
            <a:r>
              <a:rPr b="1" i="0" lang="en" sz="1200" u="none" cap="none" strike="noStrike">
                <a:solidFill>
                  <a:srgbClr val="0000FF"/>
                </a:solidFill>
                <a:latin typeface="Arial"/>
                <a:ea typeface="Arial"/>
                <a:cs typeface="Arial"/>
                <a:sym typeface="Arial"/>
              </a:rPr>
              <a:t>most influential of the hyperparameters</a:t>
            </a:r>
            <a:r>
              <a:rPr b="0" i="0" lang="en" sz="1200" u="none" cap="none" strike="noStrike">
                <a:solidFill>
                  <a:schemeClr val="dk1"/>
                </a:solidFill>
                <a:latin typeface="Arial"/>
                <a:ea typeface="Arial"/>
                <a:cs typeface="Arial"/>
                <a:sym typeface="Arial"/>
              </a:rPr>
              <a:t>. It can have a significant impact 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The length of time to train a neural network.</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the neural network converges on a local optima.</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it converges on the best (global)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doing updates to the model parameters during the backward propagation pass, the </a:t>
            </a:r>
            <a:r>
              <a:rPr b="0" i="0" lang="en" sz="1200" u="sng" cap="none" strike="noStrike">
                <a:solidFill>
                  <a:schemeClr val="dk1"/>
                </a:solidFill>
                <a:latin typeface="Arial"/>
                <a:ea typeface="Arial"/>
                <a:cs typeface="Arial"/>
                <a:sym typeface="Arial"/>
              </a:rPr>
              <a:t>gradient descent algorithm is used to derive a value to add/subtract to the parameters in the model from the loss function for that pass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These additions and subtractions </a:t>
            </a:r>
            <a:r>
              <a:rPr b="0" i="0" lang="en" sz="1200" u="sng" cap="none" strike="noStrike">
                <a:solidFill>
                  <a:schemeClr val="dk1"/>
                </a:solidFill>
                <a:latin typeface="Arial"/>
                <a:ea typeface="Arial"/>
                <a:cs typeface="Arial"/>
                <a:sym typeface="Arial"/>
              </a:rPr>
              <a:t>could result in large swings in parameter values</a:t>
            </a:r>
            <a:r>
              <a:rPr b="0" i="0" lang="en" sz="1200" u="none" cap="none" strike="noStrike">
                <a:solidFill>
                  <a:schemeClr val="dk1"/>
                </a:solidFill>
                <a:latin typeface="Arial"/>
                <a:ea typeface="Arial"/>
                <a:cs typeface="Arial"/>
                <a:sym typeface="Arial"/>
              </a:rPr>
              <a:t>. If a model has and </a:t>
            </a:r>
            <a:r>
              <a:rPr b="1" i="0" lang="en" sz="1200" u="none" cap="none" strike="noStrike">
                <a:solidFill>
                  <a:srgbClr val="0000FF"/>
                </a:solidFill>
                <a:latin typeface="Arial"/>
                <a:ea typeface="Arial"/>
                <a:cs typeface="Arial"/>
                <a:sym typeface="Arial"/>
              </a:rPr>
              <a:t>continues to have large swings in parameter values, the model will be ‘all over the map’ and never converge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Convergence</a:t>
            </a:r>
            <a:endParaRPr>
              <a:solidFill>
                <a:srgbClr val="38761D"/>
              </a:solidFill>
            </a:endParaRPr>
          </a:p>
        </p:txBody>
      </p:sp>
      <p:pic>
        <p:nvPicPr>
          <p:cNvPr id="361" name="Google Shape;361;p6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2" name="Google Shape;362;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Convergence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What is convergence? </a:t>
            </a:r>
            <a:r>
              <a:rPr b="1" i="0" lang="en" sz="1200" u="none" cap="none" strike="noStrike">
                <a:solidFill>
                  <a:srgbClr val="0000FF"/>
                </a:solidFill>
                <a:latin typeface="Arial"/>
                <a:ea typeface="Arial"/>
                <a:cs typeface="Arial"/>
                <a:sym typeface="Arial"/>
              </a:rPr>
              <a:t>This is when there is a steady reduction in the loss (referred to as minimizing the loss) and a steady increase or plateau in the accuracy per pass</a:t>
            </a:r>
            <a:r>
              <a:rPr b="0" i="0" lang="en" sz="1200" u="none" cap="none" strike="noStrike">
                <a:solidFill>
                  <a:schemeClr val="dk1"/>
                </a:solidFill>
                <a:latin typeface="Arial"/>
                <a:ea typeface="Arial"/>
                <a:cs typeface="Arial"/>
                <a:sym typeface="Arial"/>
              </a:rPr>
              <a:t>. If you observe </a:t>
            </a:r>
            <a:r>
              <a:rPr b="0" i="0" lang="en" sz="1200" u="sng" cap="none" strike="noStrike">
                <a:solidFill>
                  <a:schemeClr val="dk1"/>
                </a:solidFill>
                <a:latin typeface="Arial"/>
                <a:ea typeface="Arial"/>
                <a:cs typeface="Arial"/>
                <a:sym typeface="Arial"/>
              </a:rPr>
              <a:t>big swings in the amount of loss and/or accuracy, then the training of your model is not converging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If the training is not converging, it won’t matter how many epochs you run, it will never finish training.</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learning rate provides us with a means to control the degree that the model parameters are updated.</a:t>
            </a:r>
            <a:r>
              <a:rPr b="0" i="0" lang="en" sz="1200" u="none" cap="none" strike="noStrike">
                <a:solidFill>
                  <a:schemeClr val="dk1"/>
                </a:solidFill>
                <a:latin typeface="Arial"/>
                <a:ea typeface="Arial"/>
                <a:cs typeface="Arial"/>
                <a:sym typeface="Arial"/>
              </a:rPr>
              <a:t> In the basic method, the learning rate is a fixed coefficient between 0 and 1 that is multiplied against the value to add/subtract, to reduce the amount being added or subtracted. These smaller increments add more stability during the training and increase the likelihood of convergence.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68" name="Google Shape;368;p6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9" name="Google Shape;369;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use a </a:t>
            </a:r>
            <a:r>
              <a:rPr b="1" i="0" lang="en" sz="1200" u="none" cap="none" strike="noStrike">
                <a:solidFill>
                  <a:srgbClr val="0000FF"/>
                </a:solidFill>
                <a:latin typeface="Arial"/>
                <a:ea typeface="Arial"/>
                <a:cs typeface="Arial"/>
                <a:sym typeface="Arial"/>
              </a:rPr>
              <a:t>very small learning rate, like 0.001, we will eliminate large swings in the model parameters during updates</a:t>
            </a:r>
            <a:r>
              <a:rPr b="0" i="0" lang="en" sz="1200" u="none" cap="none" strike="noStrike">
                <a:solidFill>
                  <a:schemeClr val="dk1"/>
                </a:solidFill>
                <a:latin typeface="Arial"/>
                <a:ea typeface="Arial"/>
                <a:cs typeface="Arial"/>
                <a:sym typeface="Arial"/>
              </a:rPr>
              <a:t>. This will generally guarantee that the training will converge on a local optima.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But there is a drawback. First, the smaller we make the increments, the more passes of the training data (epochs) will be needed to minimize the loss. That means more time to train.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Second, </a:t>
            </a:r>
            <a:r>
              <a:rPr b="1" i="0" lang="en" sz="1200" u="none" cap="none" strike="noStrike">
                <a:solidFill>
                  <a:srgbClr val="0000FF"/>
                </a:solidFill>
                <a:latin typeface="Arial"/>
                <a:ea typeface="Arial"/>
                <a:cs typeface="Arial"/>
                <a:sym typeface="Arial"/>
              </a:rPr>
              <a:t>the smaller the increments the less likely the training will explore other local optimas</a:t>
            </a:r>
            <a:r>
              <a:rPr b="0" i="0" lang="en" sz="1200" u="none" cap="none" strike="noStrike">
                <a:solidFill>
                  <a:schemeClr val="dk1"/>
                </a:solidFill>
                <a:latin typeface="Arial"/>
                <a:ea typeface="Arial"/>
                <a:cs typeface="Arial"/>
                <a:sym typeface="Arial"/>
              </a:rPr>
              <a:t>, which might be more accurate than the one that the training is converging on; instead, it </a:t>
            </a:r>
            <a:r>
              <a:rPr b="1" i="0" lang="en" sz="1200" u="none" cap="none" strike="noStrike">
                <a:solidFill>
                  <a:srgbClr val="0000FF"/>
                </a:solidFill>
                <a:latin typeface="Arial"/>
                <a:ea typeface="Arial"/>
                <a:cs typeface="Arial"/>
                <a:sym typeface="Arial"/>
              </a:rPr>
              <a:t>may converge on poor local optima or get stuck on a saddle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75" name="Google Shape;375;p6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76" name="Google Shape;376;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large learning rate, like 0.1, likely will cause big jumps in the model parameters during updates</a:t>
            </a:r>
            <a:r>
              <a:rPr b="0" i="0" lang="en" sz="1200" u="none" cap="none" strike="noStrike">
                <a:solidFill>
                  <a:schemeClr val="dk1"/>
                </a:solidFill>
                <a:latin typeface="Arial"/>
                <a:ea typeface="Arial"/>
                <a:cs typeface="Arial"/>
                <a:sym typeface="Arial"/>
              </a:rPr>
              <a:t>. In some cases,</a:t>
            </a:r>
            <a:r>
              <a:rPr b="1" i="0" lang="en" sz="1200" u="none" cap="none" strike="noStrike">
                <a:solidFill>
                  <a:srgbClr val="0000FF"/>
                </a:solidFill>
                <a:latin typeface="Arial"/>
                <a:ea typeface="Arial"/>
                <a:cs typeface="Arial"/>
                <a:sym typeface="Arial"/>
              </a:rPr>
              <a:t> it might initially lead to faster convergence (less epochs)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drawback is that even if you are initially converging fast, the jumps may overshoot and start causing the convergence to swing back and forth, or hops across different local optima. At very high learning rates, the training may start to diverge (i.e., increasing loss).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There are a lot of factors of what will be the best learning rate at different times during the training. In </a:t>
            </a:r>
            <a:r>
              <a:rPr b="1" i="0" lang="en" sz="1200" u="none" cap="none" strike="noStrike">
                <a:solidFill>
                  <a:srgbClr val="0000FF"/>
                </a:solidFill>
                <a:latin typeface="Arial"/>
                <a:ea typeface="Arial"/>
                <a:cs typeface="Arial"/>
                <a:sym typeface="Arial"/>
              </a:rPr>
              <a:t>best practices the rate will range between 0.1 and 10e-5</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a weight is adjusted by multiplying the learning rate by the amount calculated to add/subtract (gradient):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77" name="Google Shape;377;p62"/>
          <p:cNvGraphicFramePr/>
          <p:nvPr/>
        </p:nvGraphicFramePr>
        <p:xfrm>
          <a:off x="505550" y="398288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83" name="Google Shape;383;p6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84" name="Google Shape;384;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Decay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common practice has been to start with a slightly larger learning rate, and then gradually decay the learning rate</a:t>
            </a:r>
            <a:r>
              <a:rPr b="0" i="0" lang="en" sz="1200" u="none" cap="none" strike="noStrike">
                <a:solidFill>
                  <a:schemeClr val="dk1"/>
                </a:solidFill>
                <a:latin typeface="Arial"/>
                <a:ea typeface="Arial"/>
                <a:cs typeface="Arial"/>
                <a:sym typeface="Arial"/>
              </a:rPr>
              <a:t>. The </a:t>
            </a:r>
            <a:r>
              <a:rPr b="0" i="0" lang="en" sz="1200" u="sng" cap="none" strike="noStrike">
                <a:solidFill>
                  <a:schemeClr val="dk1"/>
                </a:solidFill>
                <a:latin typeface="Arial"/>
                <a:ea typeface="Arial"/>
                <a:cs typeface="Arial"/>
                <a:sym typeface="Arial"/>
              </a:rPr>
              <a:t>larger learning rate would at first explore different local optima to converge on</a:t>
            </a:r>
            <a:r>
              <a:rPr b="0" i="0" lang="en" sz="1200" u="none" cap="none" strike="noStrike">
                <a:solidFill>
                  <a:schemeClr val="dk1"/>
                </a:solidFill>
                <a:latin typeface="Arial"/>
                <a:ea typeface="Arial"/>
                <a:cs typeface="Arial"/>
                <a:sym typeface="Arial"/>
              </a:rPr>
              <a:t> and make some initial deep swings into the respective local optimas.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rate of convergence and minimizing the loss function on the initial updates can be used to hone in on the best (good) local optima. From that point, then the learning rate is gradually decayed. As the</a:t>
            </a:r>
            <a:r>
              <a:rPr b="0" i="0" lang="en" sz="1200" u="sng" cap="none" strike="noStrike">
                <a:solidFill>
                  <a:schemeClr val="dk1"/>
                </a:solidFill>
                <a:latin typeface="Arial"/>
                <a:ea typeface="Arial"/>
                <a:cs typeface="Arial"/>
                <a:sym typeface="Arial"/>
              </a:rPr>
              <a:t> learning rate decays, swings out of the good local optima are prevented and the steadily decreasing learning rate will tune the convergence to approach the minimal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albeit, the smaller and smaller learning rate will increase training time.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decay is added to the calculation of updating the weights, where on each update, the learning rate is reduced by the decay amount.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85" name="Google Shape;385;p63"/>
          <p:cNvGraphicFramePr/>
          <p:nvPr/>
        </p:nvGraphicFramePr>
        <p:xfrm>
          <a:off x="505550" y="432963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23" name="Google Shape;123;p2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24" name="Google Shape;124;p2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Model is an Algorithm discovered by Machine Learning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model is an algorithm discovered by machine learning, which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Having high dimensional input space,</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continuous input space, and</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non-linear relationship between the output behaviors and the input space.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28"/>
          <p:cNvPicPr preferRelativeResize="0"/>
          <p:nvPr/>
        </p:nvPicPr>
        <p:blipFill rotWithShape="1">
          <a:blip r:embed="rId4">
            <a:alphaModFix/>
          </a:blip>
          <a:srcRect b="0" l="0" r="0" t="0"/>
          <a:stretch/>
        </p:blipFill>
        <p:spPr>
          <a:xfrm>
            <a:off x="1423825" y="2485875"/>
            <a:ext cx="5943600" cy="2314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91" name="Google Shape;391;p6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92" name="Google Shape;392;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Momentum</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Another practice is to accelerate or decelerate the rate of change based on prior changes. If we have large jumps in convergence, we risk jumping out of the local optima, so we may want to decelerate the learning rate; while if we have small to no changes in convergence, we may want to accelerate the learning rate to hop over a saddle point. Typically values for momentum range from 0.5 to 0.99.</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93" name="Google Shape;393;p64"/>
          <p:cNvGraphicFramePr/>
          <p:nvPr/>
        </p:nvGraphicFramePr>
        <p:xfrm>
          <a:off x="505550" y="257173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velocity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momentum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Optimizers</a:t>
            </a:r>
            <a:endParaRPr>
              <a:solidFill>
                <a:srgbClr val="38761D"/>
              </a:solidFill>
            </a:endParaRPr>
          </a:p>
        </p:txBody>
      </p:sp>
      <p:pic>
        <p:nvPicPr>
          <p:cNvPr id="399" name="Google Shape;399;p6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00" name="Google Shape;400;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Keras, these learning rate algorithms are specified when the optimizer is defined for minimizing the loss function.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01" name="Google Shape;401;p65"/>
          <p:cNvGraphicFramePr/>
          <p:nvPr/>
        </p:nvGraphicFramePr>
        <p:xfrm>
          <a:off x="505550" y="1733763"/>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0.001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rho</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epsilon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None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specifying the loss function and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highlight>
                            <a:srgbClr val="FFFFFF"/>
                          </a:highlight>
                          <a:latin typeface="Consolas"/>
                          <a:ea typeface="Consolas"/>
                          <a:cs typeface="Consolas"/>
                          <a:sym typeface="Consolas"/>
                        </a:rPr>
                        <a:t>model</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compile</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'mean_squared_error'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 optimizer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optimizer</a:t>
                      </a:r>
                      <a:r>
                        <a:rPr lang="en" sz="1000" u="none" cap="none" strike="noStrike">
                          <a:solidFill>
                            <a:srgbClr val="616161"/>
                          </a:solidFill>
                          <a:highlight>
                            <a:srgbClr val="FFFFFF"/>
                          </a:highlight>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Feeding</a:t>
            </a:r>
            <a:endParaRPr>
              <a:solidFill>
                <a:srgbClr val="38761D"/>
              </a:solidFill>
            </a:endParaRPr>
          </a:p>
        </p:txBody>
      </p:sp>
      <p:pic>
        <p:nvPicPr>
          <p:cNvPr id="407" name="Google Shape;407;p6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08" name="Google Shape;408;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Feeders</a:t>
            </a:r>
            <a:endParaRPr b="1"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To train a neural network, the </a:t>
            </a:r>
            <a:r>
              <a:rPr b="0" i="0" lang="en" sz="1200" u="sng" cap="none" strike="noStrike">
                <a:solidFill>
                  <a:schemeClr val="dk1"/>
                </a:solidFill>
                <a:latin typeface="Arial"/>
                <a:ea typeface="Arial"/>
                <a:cs typeface="Arial"/>
                <a:sym typeface="Arial"/>
              </a:rPr>
              <a:t>training data is fed through the neural network in a forward pass</a:t>
            </a:r>
            <a:r>
              <a:rPr b="0" i="0" lang="en" sz="1200" u="none" cap="none" strike="noStrike">
                <a:solidFill>
                  <a:schemeClr val="dk1"/>
                </a:solidFill>
                <a:latin typeface="Arial"/>
                <a:ea typeface="Arial"/>
                <a:cs typeface="Arial"/>
                <a:sym typeface="Arial"/>
              </a:rPr>
              <a:t> either as individual samples (stochastic), batches (mini-batch) or an epoch (batch) at a time, </a:t>
            </a:r>
            <a:r>
              <a:rPr b="0" i="0" lang="en" sz="1200" u="sng" cap="none" strike="noStrike">
                <a:solidFill>
                  <a:schemeClr val="dk1"/>
                </a:solidFill>
                <a:latin typeface="Arial"/>
                <a:ea typeface="Arial"/>
                <a:cs typeface="Arial"/>
                <a:sym typeface="Arial"/>
              </a:rPr>
              <a:t>followed by a backward propagation pass to update the parameters of the model</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This process is referred to as feeding the neural network</a:t>
            </a:r>
            <a:r>
              <a:rPr b="0" i="0" lang="en" sz="1200" u="none" cap="none" strike="noStrike">
                <a:solidFill>
                  <a:schemeClr val="dk1"/>
                </a:solidFill>
                <a:latin typeface="Arial"/>
                <a:ea typeface="Arial"/>
                <a:cs typeface="Arial"/>
                <a:sym typeface="Arial"/>
              </a:rPr>
              <a:t>, and the mechanisms for feeding the neural network are called feeders.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Training - Code Lab #2</a:t>
            </a:r>
            <a:endParaRPr>
              <a:solidFill>
                <a:srgbClr val="38761D"/>
              </a:solidFill>
            </a:endParaRPr>
          </a:p>
        </p:txBody>
      </p:sp>
      <p:pic>
        <p:nvPicPr>
          <p:cNvPr id="414" name="Google Shape;414;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15" name="Google Shape;415;p6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Hyperparameters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3 - Codelab 1.ipynb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21" name="Google Shape;421;p6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22" name="Google Shape;422;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most efficient (fastest) way to feed a neural network for training is to use an in-memory feeder</a:t>
            </a:r>
            <a:r>
              <a:rPr b="0" i="0" lang="en" sz="1200" u="none" cap="none" strike="noStrike">
                <a:solidFill>
                  <a:schemeClr val="dk1"/>
                </a:solidFill>
                <a:latin typeface="Arial"/>
                <a:ea typeface="Arial"/>
                <a:cs typeface="Arial"/>
                <a:sym typeface="Arial"/>
              </a:rPr>
              <a:t>. Typically, the preprocessed image data is stored as a contiguous region of memory. The feeder uses an indirect index to each preprocessed image in memory, by which the feeder can randomly shuffle, draw batches, and do transforms without moving memory.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3" name="Google Shape;423;p68"/>
          <p:cNvPicPr preferRelativeResize="0"/>
          <p:nvPr/>
        </p:nvPicPr>
        <p:blipFill rotWithShape="1">
          <a:blip r:embed="rId4">
            <a:alphaModFix/>
          </a:blip>
          <a:srcRect b="0" l="0" r="0" t="0"/>
          <a:stretch/>
        </p:blipFill>
        <p:spPr>
          <a:xfrm>
            <a:off x="2049900" y="2131000"/>
            <a:ext cx="5943600" cy="1133475"/>
          </a:xfrm>
          <a:prstGeom prst="rect">
            <a:avLst/>
          </a:prstGeom>
          <a:noFill/>
          <a:ln>
            <a:noFill/>
          </a:ln>
        </p:spPr>
      </p:pic>
      <p:graphicFrame>
        <p:nvGraphicFramePr>
          <p:cNvPr id="424" name="Google Shape;424;p68"/>
          <p:cNvGraphicFramePr/>
          <p:nvPr/>
        </p:nvGraphicFramePr>
        <p:xfrm>
          <a:off x="505550" y="356383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batch_size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 </a:t>
                      </a:r>
                      <a:r>
                        <a:rPr lang="en" sz="1000" u="none" cap="none" strike="noStrike">
                          <a:solidFill>
                            <a:srgbClr val="455A64"/>
                          </a:solidFill>
                          <a:latin typeface="Consolas"/>
                          <a:ea typeface="Consolas"/>
                          <a:cs typeface="Consolas"/>
                          <a:sym typeface="Consolas"/>
                        </a:rPr>
                        <a:t># the mini-batch size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 </a:t>
                      </a:r>
                      <a:r>
                        <a:rPr lang="en" sz="1000" u="none" cap="none" strike="noStrike">
                          <a:solidFill>
                            <a:srgbClr val="455A64"/>
                          </a:solidFill>
                          <a:latin typeface="Consolas"/>
                          <a:ea typeface="Consolas"/>
                          <a:cs typeface="Consolas"/>
                          <a:sym typeface="Consolas"/>
                        </a:rPr>
                        <a:t># the number of epochs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once the model is compiled and the image data has been preprocessed,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the fit method will start training the model, where x_train and y_train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are the preprocessed image data and one-hot encoded labels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30" name="Google Shape;430;p6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31" name="Google Shape;431;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Generator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 is similar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but </a:t>
            </a:r>
            <a:r>
              <a:rPr b="1" i="0" lang="en" sz="1200" u="none" cap="none" strike="noStrike">
                <a:solidFill>
                  <a:srgbClr val="0000FF"/>
                </a:solidFill>
                <a:latin typeface="Arial"/>
                <a:ea typeface="Arial"/>
                <a:cs typeface="Arial"/>
                <a:sym typeface="Arial"/>
              </a:rPr>
              <a:t>uses a generator,</a:t>
            </a:r>
            <a:r>
              <a:rPr b="0" i="0" lang="en" sz="1200" u="none" cap="none" strike="noStrike">
                <a:solidFill>
                  <a:schemeClr val="dk1"/>
                </a:solidFill>
                <a:latin typeface="Arial"/>
                <a:ea typeface="Arial"/>
                <a:cs typeface="Arial"/>
                <a:sym typeface="Arial"/>
              </a:rPr>
              <a:t> which is constructed with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This generator enables image augmentation, where augmented images are generated on-the-fly as the neural network is being fed.  The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of the</a:t>
            </a:r>
            <a:r>
              <a:rPr b="1" i="0" lang="en" sz="1200" u="none" cap="none" strike="noStrike">
                <a:solidFill>
                  <a:srgbClr val="0000FF"/>
                </a:solidFill>
                <a:latin typeface="Arial"/>
                <a:ea typeface="Arial"/>
                <a:cs typeface="Arial"/>
                <a:sym typeface="Arial"/>
              </a:rPr>
              <a:t> data generator then constructs mini-batches which consist of a combination of the original images and augmented versions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32" name="Google Shape;432;p69"/>
          <p:cNvGraphicFramePr/>
          <p:nvPr/>
        </p:nvGraphicFramePr>
        <p:xfrm>
          <a:off x="505550" y="2379113"/>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 method of the generator to create mini-batches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On-Disk</a:t>
            </a:r>
            <a:endParaRPr>
              <a:solidFill>
                <a:srgbClr val="38761D"/>
              </a:solidFill>
            </a:endParaRPr>
          </a:p>
        </p:txBody>
      </p:sp>
      <p:pic>
        <p:nvPicPr>
          <p:cNvPr id="438" name="Google Shape;438;p7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39" name="Google Shape;439;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On-Disk Generator Feeder</a:t>
            </a:r>
            <a:endParaRPr b="0" i="1"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br>
              <a:rPr b="0" i="0" lang="en" sz="1200" u="none" cap="none" strike="noStrike">
                <a:solidFill>
                  <a:schemeClr val="dk1"/>
                </a:solidFill>
                <a:latin typeface="Arial"/>
                <a:ea typeface="Arial"/>
                <a:cs typeface="Arial"/>
                <a:sym typeface="Arial"/>
              </a:rPr>
            </a:br>
            <a:r>
              <a:rPr b="0" i="0" lang="en" sz="1200" u="sng" cap="none" strike="noStrike">
                <a:solidFill>
                  <a:schemeClr val="dk1"/>
                </a:solidFill>
                <a:latin typeface="Arial"/>
                <a:ea typeface="Arial"/>
                <a:cs typeface="Arial"/>
                <a:sym typeface="Arial"/>
              </a:rPr>
              <a:t>If your memory resources are not sufficient to hold the entire preprocessed dataset in memory</a:t>
            </a:r>
            <a:r>
              <a:rPr b="0" i="0" lang="en" sz="1200" u="none" cap="none" strike="noStrike">
                <a:solidFill>
                  <a:schemeClr val="dk1"/>
                </a:solidFill>
                <a:latin typeface="Arial"/>
                <a:ea typeface="Arial"/>
                <a:cs typeface="Arial"/>
                <a:sym typeface="Arial"/>
              </a:rPr>
              <a:t>, then you will need to </a:t>
            </a:r>
            <a:r>
              <a:rPr b="1" i="0" lang="en" sz="1200" u="none" cap="none" strike="noStrike">
                <a:solidFill>
                  <a:srgbClr val="0000FF"/>
                </a:solidFill>
                <a:latin typeface="Arial"/>
                <a:ea typeface="Arial"/>
                <a:cs typeface="Arial"/>
                <a:sym typeface="Arial"/>
              </a:rPr>
              <a:t>continuously feed the neural network by drawing batches from the on-disk storage </a:t>
            </a:r>
            <a:r>
              <a:rPr b="0" i="0" lang="en" sz="1200" u="none" cap="none" strike="noStrike">
                <a:solidFill>
                  <a:schemeClr val="dk1"/>
                </a:solidFill>
                <a:latin typeface="Arial"/>
                <a:ea typeface="Arial"/>
                <a:cs typeface="Arial"/>
                <a:sym typeface="Arial"/>
              </a:rPr>
              <a:t>of the preprocessed (or original) image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The drawback is that for each mini-batch, the generator must re-read the preprocessed (or original) data from the disk.</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we first create a generator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which we will use in conjunction with the </a:t>
            </a:r>
            <a:r>
              <a:rPr b="0" i="0" lang="en" sz="1200" u="none" cap="none" strike="noStrike">
                <a:solidFill>
                  <a:srgbClr val="0D904F"/>
                </a:solidFill>
                <a:latin typeface="Consolas"/>
                <a:ea typeface="Consolas"/>
                <a:cs typeface="Consolas"/>
                <a:sym typeface="Consolas"/>
              </a:rPr>
              <a:t>flow_from_directory()</a:t>
            </a:r>
            <a:r>
              <a:rPr b="0" i="0" lang="en" sz="1200" u="none" cap="none" strike="noStrike">
                <a:solidFill>
                  <a:schemeClr val="dk1"/>
                </a:solidFill>
                <a:latin typeface="Arial"/>
                <a:ea typeface="Arial"/>
                <a:cs typeface="Arial"/>
                <a:sym typeface="Arial"/>
              </a:rPr>
              <a:t> method.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40" name="Google Shape;440;p70"/>
          <p:cNvGraphicFramePr/>
          <p:nvPr/>
        </p:nvGraphicFramePr>
        <p:xfrm>
          <a:off x="505550" y="360238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normalize the pixel data (rescale) as its read from memory, and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flow_from_directory() method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flow_from_directory</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'dataset'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target_size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46" name="Google Shape;446;p7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47" name="Google Shape;447;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Continuously re-reading each image from on-disk is the least efficient method to feed the neural network for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One can consider using a hybrid approach. What we do in a </a:t>
            </a:r>
            <a:r>
              <a:rPr b="1" i="0" lang="en" sz="1200" u="none" cap="none" strike="noStrike">
                <a:solidFill>
                  <a:srgbClr val="0000FF"/>
                </a:solidFill>
                <a:latin typeface="Arial"/>
                <a:ea typeface="Arial"/>
                <a:cs typeface="Arial"/>
                <a:sym typeface="Arial"/>
              </a:rPr>
              <a:t>hybrid feeding is:</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Take a large segment of the preprocessed data (8BG for example) at a time, which has been stratified.</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Repeatedly feed the same segment to the neural network as epochs. </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Each time, we do image augmentation such that each epoch is a unique sampling distribution of the entire preprocessed image dataset. </a:t>
            </a:r>
            <a:endParaRPr b="1" i="0" sz="1200" u="sng"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53" name="Google Shape;453;p7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54" name="Google Shape;454;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Below is a description of the </a:t>
            </a:r>
            <a:r>
              <a:rPr b="0" i="0" lang="en" sz="1200" u="sng" cap="none" strike="noStrike">
                <a:solidFill>
                  <a:schemeClr val="dk1"/>
                </a:solidFill>
                <a:latin typeface="Arial"/>
                <a:ea typeface="Arial"/>
                <a:cs typeface="Arial"/>
                <a:sym typeface="Arial"/>
              </a:rPr>
              <a:t>steps to do a hybrid in-memory/on-disk feeding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Create a stratified index</a:t>
            </a:r>
            <a:r>
              <a:rPr b="0" i="0" lang="en" sz="1200" u="none" cap="none" strike="noStrike">
                <a:solidFill>
                  <a:schemeClr val="dk1"/>
                </a:solidFill>
                <a:latin typeface="Arial"/>
                <a:ea typeface="Arial"/>
                <a:cs typeface="Arial"/>
                <a:sym typeface="Arial"/>
              </a:rPr>
              <a:t> to the preprocessed image data on disk.</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Partition the stratified index</a:t>
            </a:r>
            <a:r>
              <a:rPr b="0" i="0" lang="en" sz="1200" u="none" cap="none" strike="noStrike">
                <a:solidFill>
                  <a:schemeClr val="dk1"/>
                </a:solidFill>
                <a:latin typeface="Arial"/>
                <a:ea typeface="Arial"/>
                <a:cs typeface="Arial"/>
                <a:sym typeface="Arial"/>
              </a:rPr>
              <a:t> into partitions based on the available memory to hold a segment in memory.</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For each segment: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 for a specified number of epochs</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Randomly shuffle the segment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sng" cap="none" strike="noStrike">
                <a:solidFill>
                  <a:schemeClr val="dk1"/>
                </a:solidFill>
                <a:latin typeface="Arial"/>
                <a:ea typeface="Arial"/>
                <a:cs typeface="Arial"/>
                <a:sym typeface="Arial"/>
              </a:rPr>
              <a:t>Randomly apply image augmentation to create a unique sampling distribution per epoch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mini-batches to the neural network.</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Test Data</a:t>
            </a:r>
            <a:endParaRPr>
              <a:solidFill>
                <a:srgbClr val="38761D"/>
              </a:solidFill>
            </a:endParaRPr>
          </a:p>
        </p:txBody>
      </p:sp>
      <p:pic>
        <p:nvPicPr>
          <p:cNvPr id="460" name="Google Shape;460;p7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1" name="Google Shape;461;p7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Test Data</a:t>
            </a:r>
            <a:endParaRPr b="0"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test data, also known as the hold-out set, is </a:t>
            </a:r>
            <a:r>
              <a:rPr b="1" i="0" lang="en" sz="1200" u="none" cap="none" strike="noStrike">
                <a:solidFill>
                  <a:srgbClr val="0000FF"/>
                </a:solidFill>
                <a:latin typeface="Arial"/>
                <a:ea typeface="Arial"/>
                <a:cs typeface="Arial"/>
                <a:sym typeface="Arial"/>
              </a:rPr>
              <a:t>the portion of the dataset that was not used in training</a:t>
            </a:r>
            <a:r>
              <a:rPr b="0" i="0" lang="en" sz="1200" u="none" cap="none" strike="noStrike">
                <a:solidFill>
                  <a:schemeClr val="dk1"/>
                </a:solidFill>
                <a:latin typeface="Arial"/>
                <a:ea typeface="Arial"/>
                <a:cs typeface="Arial"/>
                <a:sym typeface="Arial"/>
              </a:rPr>
              <a:t>. These are samples that the </a:t>
            </a:r>
            <a:r>
              <a:rPr b="1" i="0" lang="en" sz="1200" u="none" cap="none" strike="noStrike">
                <a:solidFill>
                  <a:srgbClr val="0000FF"/>
                </a:solidFill>
                <a:latin typeface="Arial"/>
                <a:ea typeface="Arial"/>
                <a:cs typeface="Arial"/>
                <a:sym typeface="Arial"/>
              </a:rPr>
              <a:t>model never saw during training</a:t>
            </a:r>
            <a:r>
              <a:rPr b="0" i="0" lang="en" sz="1200" u="none" cap="none" strike="noStrike">
                <a:solidFill>
                  <a:schemeClr val="dk1"/>
                </a:solidFill>
                <a:latin typeface="Arial"/>
                <a:ea typeface="Arial"/>
                <a:cs typeface="Arial"/>
                <a:sym typeface="Arial"/>
              </a:rPr>
              <a:t>. Once the model has been trained with the training data, </a:t>
            </a:r>
            <a:r>
              <a:rPr b="1" i="0" lang="en" sz="1200" u="none" cap="none" strike="noStrike">
                <a:solidFill>
                  <a:srgbClr val="0000FF"/>
                </a:solidFill>
                <a:latin typeface="Arial"/>
                <a:ea typeface="Arial"/>
                <a:cs typeface="Arial"/>
                <a:sym typeface="Arial"/>
              </a:rPr>
              <a:t>a forward pass is made through the trained model (referred to as evaluation) to predict the likely accuracy the model will have when deployed and predicting (inference) on samples it has not seen before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Generally, the accuracy of the test data is slightly less than that of the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though there is </a:t>
            </a:r>
            <a:r>
              <a:rPr b="0" i="0" lang="en" sz="1200" u="sng" cap="none" strike="noStrike">
                <a:solidFill>
                  <a:schemeClr val="dk1"/>
                </a:solidFill>
                <a:latin typeface="Arial"/>
                <a:ea typeface="Arial"/>
                <a:cs typeface="Arial"/>
                <a:sym typeface="Arial"/>
              </a:rPr>
              <a:t>a large difference between the training accuracy (high) and the test accuracy (low), then the model is overfitted to the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once the model has been trained, we use the </a:t>
            </a:r>
            <a:r>
              <a:rPr b="0" i="0" lang="en" sz="1200" u="none" cap="none" strike="noStrike">
                <a:solidFill>
                  <a:srgbClr val="0D904F"/>
                </a:solidFill>
                <a:latin typeface="Consolas"/>
                <a:ea typeface="Consolas"/>
                <a:cs typeface="Consolas"/>
                <a:sym typeface="Consolas"/>
              </a:rPr>
              <a:t>evaluate()</a:t>
            </a:r>
            <a:r>
              <a:rPr b="0" i="0" lang="en" sz="1200" u="none" cap="none" strike="noStrike">
                <a:solidFill>
                  <a:schemeClr val="dk1"/>
                </a:solidFill>
                <a:latin typeface="Arial"/>
                <a:ea typeface="Arial"/>
                <a:cs typeface="Arial"/>
                <a:sym typeface="Arial"/>
              </a:rPr>
              <a:t> method to obtain the accuracy on the test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62" name="Google Shape;462;p73"/>
          <p:cNvGraphicFramePr/>
          <p:nvPr/>
        </p:nvGraphicFramePr>
        <p:xfrm>
          <a:off x="572975" y="3554213"/>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Evaluate the model using the test (hold-out)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 Accuracy"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31" name="Google Shape;131;p2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2" name="Google Shape;132;p2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High (vs. Low) Dimensionality</a:t>
            </a:r>
            <a:br>
              <a:rPr b="1" i="0" lang="en" sz="1200" u="none" cap="none" strike="noStrike">
                <a:solidFill>
                  <a:schemeClr val="dk1"/>
                </a:solidFill>
                <a:latin typeface="Arial"/>
                <a:ea typeface="Arial"/>
                <a:cs typeface="Arial"/>
                <a:sym typeface="Arial"/>
              </a:rPr>
            </a:b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solving problems in low dimensional space.</a:t>
            </a:r>
            <a:r>
              <a:rPr b="0" i="0" lang="en" sz="1200" u="none" cap="none" strike="noStrike">
                <a:solidFill>
                  <a:schemeClr val="dk1"/>
                </a:solidFill>
                <a:latin typeface="Arial"/>
                <a:ea typeface="Arial"/>
                <a:cs typeface="Arial"/>
                <a:sym typeface="Arial"/>
              </a:rPr>
              <a:t> Low dimensionality is when there is just a few distinct inputs. For example, classifying an image as a polygon shape (e.g., triangle, rectangle, etc) using just two features: points and lines.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High dimensionality is when the number of inputs exceeds our ability to abstract how these inputs collectively contribute to a solution. </a:t>
            </a:r>
            <a:r>
              <a:rPr b="0" i="0" lang="en" sz="1200" u="none" cap="none" strike="noStrike">
                <a:solidFill>
                  <a:schemeClr val="dk1"/>
                </a:solidFill>
                <a:latin typeface="Arial"/>
                <a:ea typeface="Arial"/>
                <a:cs typeface="Arial"/>
                <a:sym typeface="Arial"/>
              </a:rPr>
              <a:t>As in our extremely simple problem above, once we go to a high number of features, it would be impossible for an engineer to reliably code a set of rules. Prior to deep learning, this is what engineers did and we referred to these as expert systems (aka business intelligence). But they were costly to build, constantly needed updating/tuning, and generally only achieved at most 70% reliability.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and Deployment</a:t>
            </a:r>
            <a:endParaRPr>
              <a:solidFill>
                <a:srgbClr val="38761D"/>
              </a:solidFill>
            </a:endParaRPr>
          </a:p>
        </p:txBody>
      </p:sp>
      <p:pic>
        <p:nvPicPr>
          <p:cNvPr id="468" name="Google Shape;468;p7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9" name="Google Shape;469;p7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Cycle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discussing the training cycle, before we do a deep dive. </a:t>
            </a:r>
            <a:r>
              <a:rPr b="0" i="0" lang="en" sz="1200" u="sng" cap="none" strike="noStrike">
                <a:solidFill>
                  <a:schemeClr val="dk1"/>
                </a:solidFill>
                <a:latin typeface="Arial"/>
                <a:ea typeface="Arial"/>
                <a:cs typeface="Arial"/>
                <a:sym typeface="Arial"/>
              </a:rPr>
              <a:t>The general phases of training are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Pretraining - find best hyperparameters for training</a:t>
            </a:r>
            <a:r>
              <a:rPr b="0" i="0" lang="en" sz="1200" u="none" cap="none" strike="noStrike">
                <a:solidFill>
                  <a:schemeClr val="dk1"/>
                </a:solidFill>
                <a:latin typeface="Arial"/>
                <a:ea typeface="Arial"/>
                <a:cs typeface="Arial"/>
                <a:sym typeface="Arial"/>
              </a:rPr>
              <a:t>. 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Set initial hyperparameters.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Run a partial training session.</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Examine rate of changes in accuracy and loss on training and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acceptable, stop pre-training phase.</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Set training objectives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for accuracy on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rate of progression in reducing loss on training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Plan number of epochs or steps to meet objectives.</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Training:</a:t>
            </a:r>
            <a:endParaRPr b="1" i="0" sz="1200" u="none" cap="none" strike="noStrike">
              <a:solidFill>
                <a:srgbClr val="0000FF"/>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Start full training.</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objective meet, early stop and checkpoint model</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diverging from objectives, terminate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Pretraining</a:t>
            </a:r>
            <a:endParaRPr>
              <a:solidFill>
                <a:srgbClr val="38761D"/>
              </a:solidFill>
            </a:endParaRPr>
          </a:p>
        </p:txBody>
      </p:sp>
      <p:pic>
        <p:nvPicPr>
          <p:cNvPr id="475" name="Google Shape;475;p7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76" name="Google Shape;476;p7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Pretraining</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purpose of the pretraining phase is to find the best hyperparameter settings to initiate a full training run</a:t>
            </a:r>
            <a:r>
              <a:rPr b="0" i="0" lang="en" sz="1200" u="none" cap="none" strike="noStrike">
                <a:solidFill>
                  <a:schemeClr val="dk1"/>
                </a:solidFill>
                <a:latin typeface="Arial"/>
                <a:ea typeface="Arial"/>
                <a:cs typeface="Arial"/>
                <a:sym typeface="Arial"/>
              </a:rPr>
              <a:t>. Let’s </a:t>
            </a:r>
            <a:r>
              <a:rPr b="0" i="0" lang="en" sz="1200" u="sng" cap="none" strike="noStrike">
                <a:solidFill>
                  <a:schemeClr val="dk1"/>
                </a:solidFill>
                <a:latin typeface="Arial"/>
                <a:ea typeface="Arial"/>
                <a:cs typeface="Arial"/>
                <a:sym typeface="Arial"/>
              </a:rPr>
              <a:t>revisit what goes wrong when the wrong hyperparameters are used</a:t>
            </a:r>
            <a:r>
              <a:rPr b="0" i="0" lang="en" sz="1200" u="none" cap="none" strike="noStrike">
                <a:solidFill>
                  <a:schemeClr val="dk1"/>
                </a:solidFill>
                <a:latin typeface="Arial"/>
                <a:ea typeface="Arial"/>
                <a:cs typeface="Arial"/>
                <a:sym typeface="Arial"/>
              </a:rPr>
              <a:t> during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It takes an excessive time to train the model.</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gets stuck on a saddle point and never converges.</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becomes overfitted and diverges.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82" name="Google Shape;482;p7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83" name="Google Shape;483;p7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Weights/Biases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starts, </a:t>
            </a:r>
            <a:r>
              <a:rPr b="1" i="0" lang="en" sz="1200" u="none" cap="none" strike="noStrike">
                <a:solidFill>
                  <a:srgbClr val="0000FF"/>
                </a:solidFill>
                <a:latin typeface="Arial"/>
                <a:ea typeface="Arial"/>
                <a:cs typeface="Arial"/>
                <a:sym typeface="Arial"/>
              </a:rPr>
              <a:t>all the weights and biases need an initial value</a:t>
            </a:r>
            <a:r>
              <a:rPr b="0" i="0" lang="en" sz="1200" u="none" cap="none" strike="noStrike">
                <a:solidFill>
                  <a:schemeClr val="dk1"/>
                </a:solidFill>
                <a:latin typeface="Arial"/>
                <a:ea typeface="Arial"/>
                <a:cs typeface="Arial"/>
                <a:sym typeface="Arial"/>
              </a:rPr>
              <a:t>. Those initial values can </a:t>
            </a:r>
            <a:r>
              <a:rPr b="1" i="0" lang="en" sz="1200" u="none" cap="none" strike="noStrike">
                <a:solidFill>
                  <a:srgbClr val="0000FF"/>
                </a:solidFill>
                <a:latin typeface="Arial"/>
                <a:ea typeface="Arial"/>
                <a:cs typeface="Arial"/>
                <a:sym typeface="Arial"/>
              </a:rPr>
              <a:t>impact how long and how accurate the model will be</a:t>
            </a:r>
            <a:r>
              <a:rPr b="0" i="0" lang="en" sz="1200" u="none" cap="none" strike="noStrike">
                <a:solidFill>
                  <a:schemeClr val="dk1"/>
                </a:solidFill>
                <a:latin typeface="Arial"/>
                <a:ea typeface="Arial"/>
                <a:cs typeface="Arial"/>
                <a:sym typeface="Arial"/>
              </a:rPr>
              <a:t>, even when everything else is right.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we</a:t>
            </a:r>
            <a:r>
              <a:rPr b="0" i="0" lang="en" sz="1200" u="sng" cap="none" strike="noStrike">
                <a:solidFill>
                  <a:schemeClr val="dk1"/>
                </a:solidFill>
                <a:latin typeface="Arial"/>
                <a:ea typeface="Arial"/>
                <a:cs typeface="Arial"/>
                <a:sym typeface="Arial"/>
              </a:rPr>
              <a:t> initialize the weights to zero</a:t>
            </a:r>
            <a:r>
              <a:rPr b="0" i="0" lang="en" sz="1200" u="none" cap="none" strike="noStrike">
                <a:solidFill>
                  <a:schemeClr val="dk1"/>
                </a:solidFill>
                <a:latin typeface="Arial"/>
                <a:ea typeface="Arial"/>
                <a:cs typeface="Arial"/>
                <a:sym typeface="Arial"/>
              </a:rPr>
              <a:t>, then all the updates to the weights in the neural network during training will be the same --i.e., the neurons will be symmetric. As a result, the </a:t>
            </a:r>
            <a:r>
              <a:rPr b="0" i="0" lang="en" sz="1200" u="sng" cap="none" strike="noStrike">
                <a:solidFill>
                  <a:schemeClr val="dk1"/>
                </a:solidFill>
                <a:latin typeface="Arial"/>
                <a:ea typeface="Arial"/>
                <a:cs typeface="Arial"/>
                <a:sym typeface="Arial"/>
              </a:rPr>
              <a:t>network is the same as a single neuron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For biases, this is not the case, and the current practice is to initialize them to zero.</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89" name="Google Shape;489;p7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0" name="Google Shape;490;p7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Uniform Random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the weights, they are </a:t>
            </a:r>
            <a:r>
              <a:rPr b="1" i="0" lang="en" sz="1200" u="none" cap="none" strike="noStrike">
                <a:solidFill>
                  <a:srgbClr val="0000FF"/>
                </a:solidFill>
                <a:latin typeface="Arial"/>
                <a:ea typeface="Arial"/>
                <a:cs typeface="Arial"/>
                <a:sym typeface="Arial"/>
              </a:rPr>
              <a:t>initialized by some random distributions</a:t>
            </a:r>
            <a:r>
              <a:rPr b="0" i="0" lang="en" sz="1200" u="none" cap="none" strike="noStrike">
                <a:solidFill>
                  <a:schemeClr val="dk1"/>
                </a:solidFill>
                <a:latin typeface="Arial"/>
                <a:ea typeface="Arial"/>
                <a:cs typeface="Arial"/>
                <a:sym typeface="Arial"/>
              </a:rPr>
              <a:t>. A </a:t>
            </a:r>
            <a:r>
              <a:rPr b="0" i="0" lang="en" sz="1200" u="sng" cap="none" strike="noStrike">
                <a:solidFill>
                  <a:schemeClr val="dk1"/>
                </a:solidFill>
                <a:latin typeface="Arial"/>
                <a:ea typeface="Arial"/>
                <a:cs typeface="Arial"/>
                <a:sym typeface="Arial"/>
              </a:rPr>
              <a:t>uniform random distribution will generate produce a good result</a:t>
            </a:r>
            <a:r>
              <a:rPr b="0" i="0" lang="en" sz="1200" u="none" cap="none" strike="noStrike">
                <a:solidFill>
                  <a:schemeClr val="dk1"/>
                </a:solidFill>
                <a:latin typeface="Arial"/>
                <a:ea typeface="Arial"/>
                <a:cs typeface="Arial"/>
                <a:sym typeface="Arial"/>
              </a:rPr>
              <a:t>. But practices have shown that </a:t>
            </a:r>
            <a:r>
              <a:rPr b="0" i="0" lang="en" sz="1200" u="sng" cap="none" strike="noStrike">
                <a:solidFill>
                  <a:schemeClr val="dk1"/>
                </a:solidFill>
                <a:latin typeface="Arial"/>
                <a:ea typeface="Arial"/>
                <a:cs typeface="Arial"/>
                <a:sym typeface="Arial"/>
              </a:rPr>
              <a:t>a uniform distribution can result in significant variance in the final accuracy</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In the past, using a uniform random distributions, several instances of the model would be trained in parallel with different uniform random distributions.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2010, a paper by Xavier Glorot demonstrated that drawing a </a:t>
            </a:r>
            <a:r>
              <a:rPr b="1" i="0" lang="en" sz="1200" u="none" cap="none" strike="noStrike">
                <a:solidFill>
                  <a:srgbClr val="0000FF"/>
                </a:solidFill>
                <a:latin typeface="Arial"/>
                <a:ea typeface="Arial"/>
                <a:cs typeface="Arial"/>
                <a:sym typeface="Arial"/>
              </a:rPr>
              <a:t>random distribution from a Gaussian distribution with a mean of zero resulted more consistently in obtaining the best accuracy</a:t>
            </a:r>
            <a:r>
              <a:rPr b="0" i="0" lang="en" sz="1200" u="none" cap="none" strike="noStrike">
                <a:solidFill>
                  <a:schemeClr val="dk1"/>
                </a:solidFill>
                <a:latin typeface="Arial"/>
                <a:ea typeface="Arial"/>
                <a:cs typeface="Arial"/>
                <a:sym typeface="Arial"/>
              </a:rPr>
              <a:t>. The specific distribution, known now as</a:t>
            </a:r>
            <a:r>
              <a:rPr b="0" i="0" lang="en" sz="1200" u="sng" cap="none" strike="noStrike">
                <a:solidFill>
                  <a:schemeClr val="dk1"/>
                </a:solidFill>
                <a:latin typeface="Arial"/>
                <a:ea typeface="Arial"/>
                <a:cs typeface="Arial"/>
                <a:sym typeface="Arial"/>
              </a:rPr>
              <a:t> Xavier initialization, works best when the activation function for hidden units is a tanh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2015, a </a:t>
            </a:r>
            <a:r>
              <a:rPr b="1" i="0" lang="en" sz="1200" u="none" cap="none" strike="noStrike">
                <a:solidFill>
                  <a:srgbClr val="38761D"/>
                </a:solidFill>
                <a:latin typeface="Arial"/>
                <a:ea typeface="Arial"/>
                <a:cs typeface="Arial"/>
                <a:sym typeface="Arial"/>
              </a:rPr>
              <a:t>variant of Xavier known as He, was found to work best when the activation function for the hidden units was a ReLU or Leaky ReLU</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96" name="Google Shape;496;p7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7" name="Google Shape;497;p7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He-Normal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Keras supports a large variety of random initializers.</a:t>
            </a:r>
            <a:r>
              <a:rPr b="0" i="0" lang="en" sz="1200" u="sng" cap="none" strike="noStrike">
                <a:solidFill>
                  <a:schemeClr val="dk1"/>
                </a:solidFill>
                <a:latin typeface="Arial"/>
                <a:ea typeface="Arial"/>
                <a:cs typeface="Arial"/>
                <a:sym typeface="Arial"/>
              </a:rPr>
              <a:t> By default, the weights are initialized by a uniform random distribution</a:t>
            </a:r>
            <a:r>
              <a:rPr b="0" i="0" lang="en" sz="1200" u="none" cap="none" strike="noStrike">
                <a:solidFill>
                  <a:schemeClr val="dk1"/>
                </a:solidFill>
                <a:latin typeface="Arial"/>
                <a:ea typeface="Arial"/>
                <a:cs typeface="Arial"/>
                <a:sym typeface="Arial"/>
              </a:rPr>
              <a:t> and the biases are set to zero. Since</a:t>
            </a:r>
            <a:r>
              <a:rPr b="1" i="0" lang="en" sz="1200" u="none" cap="none" strike="noStrike">
                <a:solidFill>
                  <a:srgbClr val="0000FF"/>
                </a:solidFill>
                <a:latin typeface="Arial"/>
                <a:ea typeface="Arial"/>
                <a:cs typeface="Arial"/>
                <a:sym typeface="Arial"/>
              </a:rPr>
              <a:t> CNN use ReLU and Leaky ReLU activations for the convolutional and dense layers, the best practice today is to initialize the weights using the He initialization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98" name="Google Shape;498;p78"/>
          <p:cNvGraphicFramePr/>
          <p:nvPr/>
        </p:nvGraphicFramePr>
        <p:xfrm>
          <a:off x="561625" y="208843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initializers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initialize the weights using He initialization when activation function is ReLU</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Dense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kernel_initializer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'he_normal'</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ReLU</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Initial Learning Rate</a:t>
            </a:r>
            <a:endParaRPr>
              <a:solidFill>
                <a:srgbClr val="38761D"/>
              </a:solidFill>
            </a:endParaRPr>
          </a:p>
        </p:txBody>
      </p:sp>
      <p:pic>
        <p:nvPicPr>
          <p:cNvPr id="504" name="Google Shape;504;p7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05" name="Google Shape;505;p7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learning rate is considered to have the most impact on training your model</a:t>
            </a:r>
            <a:r>
              <a:rPr b="0" i="0" lang="en" sz="1200" u="none" cap="none" strike="noStrike">
                <a:solidFill>
                  <a:schemeClr val="dk1"/>
                </a:solidFill>
                <a:latin typeface="Arial"/>
                <a:ea typeface="Arial"/>
                <a:cs typeface="Arial"/>
                <a:sym typeface="Arial"/>
              </a:rPr>
              <a:t> and the </a:t>
            </a:r>
            <a:r>
              <a:rPr b="0" i="0" lang="en" sz="1200" u="sng" cap="none" strike="noStrike">
                <a:solidFill>
                  <a:schemeClr val="dk1"/>
                </a:solidFill>
                <a:latin typeface="Arial"/>
                <a:ea typeface="Arial"/>
                <a:cs typeface="Arial"/>
                <a:sym typeface="Arial"/>
              </a:rPr>
              <a:t>most uncertainty of what the initial rate should be</a:t>
            </a:r>
            <a:r>
              <a:rPr b="0" i="0" lang="en" sz="1200" u="none" cap="none" strike="noStrike">
                <a:solidFill>
                  <a:schemeClr val="dk1"/>
                </a:solidFill>
                <a:latin typeface="Arial"/>
                <a:ea typeface="Arial"/>
                <a:cs typeface="Arial"/>
                <a:sym typeface="Arial"/>
              </a:rPr>
              <a:t>. It is highly dependent on the type of image data and the distribution of images (samples) in the dataset.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best practice is that the initial learning rate will be between 0.1 and 10e-5.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But how do you pick the number? Does one just guess and try and try again? Sort of. We do grid search. One will </a:t>
            </a:r>
            <a:r>
              <a:rPr b="0" i="0" lang="en" sz="1200" u="sng" cap="none" strike="noStrike">
                <a:solidFill>
                  <a:schemeClr val="dk1"/>
                </a:solidFill>
                <a:latin typeface="Arial"/>
                <a:ea typeface="Arial"/>
                <a:cs typeface="Arial"/>
                <a:sym typeface="Arial"/>
              </a:rPr>
              <a:t>train several instances of the model for short number of epochs at different learning rates</a:t>
            </a:r>
            <a:r>
              <a:rPr b="0" i="0" lang="en" sz="1200" u="none" cap="none" strike="noStrike">
                <a:solidFill>
                  <a:schemeClr val="dk1"/>
                </a:solidFill>
                <a:latin typeface="Arial"/>
                <a:ea typeface="Arial"/>
                <a:cs typeface="Arial"/>
                <a:sym typeface="Arial"/>
              </a:rPr>
              <a:t> and look at the rate of change in the loss and accuracy of the validation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Generally, a </a:t>
            </a:r>
            <a:r>
              <a:rPr b="1" i="0" lang="en" sz="1200" u="none" cap="none" strike="noStrike">
                <a:solidFill>
                  <a:srgbClr val="0000FF"/>
                </a:solidFill>
                <a:latin typeface="Arial"/>
                <a:ea typeface="Arial"/>
                <a:cs typeface="Arial"/>
                <a:sym typeface="Arial"/>
              </a:rPr>
              <a:t>grid search is used on a set of learning rates</a:t>
            </a:r>
            <a:r>
              <a:rPr b="0" i="0" lang="en" sz="1200" u="none" cap="none" strike="noStrike">
                <a:solidFill>
                  <a:schemeClr val="dk1"/>
                </a:solidFill>
                <a:latin typeface="Arial"/>
                <a:ea typeface="Arial"/>
                <a:cs typeface="Arial"/>
                <a:sym typeface="Arial"/>
              </a:rPr>
              <a:t>, where the set is typically a logarithmic scale between 0.1 and 10e-5, such as: </a:t>
            </a:r>
            <a:r>
              <a:rPr b="0" i="0" lang="en" sz="1200" u="none" cap="none" strike="noStrike">
                <a:solidFill>
                  <a:srgbClr val="0D904F"/>
                </a:solidFill>
                <a:latin typeface="Consolas"/>
                <a:ea typeface="Consolas"/>
                <a:cs typeface="Consolas"/>
                <a:sym typeface="Consolas"/>
              </a:rPr>
              <a:t>[ 0.1, 0.01, 0.001, 0.0001, 0.00001 ]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(Grid) Search</a:t>
            </a:r>
            <a:endParaRPr>
              <a:solidFill>
                <a:srgbClr val="38761D"/>
              </a:solidFill>
            </a:endParaRPr>
          </a:p>
        </p:txBody>
      </p:sp>
      <p:pic>
        <p:nvPicPr>
          <p:cNvPr id="511" name="Google Shape;511;p8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2" name="Google Shape;512;p8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(Grid) Search</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What you’re</a:t>
            </a:r>
            <a:r>
              <a:rPr b="1" i="0" lang="en" sz="1200" u="none" cap="none" strike="noStrike">
                <a:solidFill>
                  <a:srgbClr val="0000FF"/>
                </a:solidFill>
                <a:latin typeface="Arial"/>
                <a:ea typeface="Arial"/>
                <a:cs typeface="Arial"/>
                <a:sym typeface="Arial"/>
              </a:rPr>
              <a:t> trying to achieve here is to find the highest initial learning rate that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Makes the fastest route to convergence on initial training start,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Prevents the training from being stuck on a saddle point, but: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Not so large, that it either: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Bounces around different local optima, or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Dives into a poor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one</a:t>
            </a:r>
            <a:r>
              <a:rPr b="1" i="0" lang="en" sz="1200" u="none" cap="none" strike="noStrike">
                <a:solidFill>
                  <a:srgbClr val="0000FF"/>
                </a:solidFill>
                <a:latin typeface="Arial"/>
                <a:ea typeface="Arial"/>
                <a:cs typeface="Arial"/>
                <a:sym typeface="Arial"/>
              </a:rPr>
              <a:t> does not want to pick an initial learning rate on the lowest end</a:t>
            </a:r>
            <a:r>
              <a:rPr b="0" i="0" lang="en" sz="1200" u="none" cap="none" strike="noStrike">
                <a:solidFill>
                  <a:schemeClr val="dk1"/>
                </a:solidFill>
                <a:latin typeface="Arial"/>
                <a:ea typeface="Arial"/>
                <a:cs typeface="Arial"/>
                <a:sym typeface="Arial"/>
              </a:rPr>
              <a:t>, that: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Increases training time to converge,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Gets stuck or a saddle point, or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Does not explore for better local optimas.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8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18" name="Google Shape;518;p8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9" name="Google Shape;519;p8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concept of </a:t>
            </a:r>
            <a:r>
              <a:rPr b="1" i="0" lang="en" sz="1200" u="none" cap="none" strike="noStrike">
                <a:solidFill>
                  <a:srgbClr val="0000FF"/>
                </a:solidFill>
                <a:latin typeface="Arial"/>
                <a:ea typeface="Arial"/>
                <a:cs typeface="Arial"/>
                <a:sym typeface="Arial"/>
              </a:rPr>
              <a:t>gradient descent is a measurement of the slope of the rate of change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have a function, say f(x) where the </a:t>
            </a:r>
            <a:r>
              <a:rPr b="0" i="0" lang="en" sz="1200" u="sng" cap="none" strike="noStrike">
                <a:solidFill>
                  <a:schemeClr val="dk1"/>
                </a:solidFill>
                <a:latin typeface="Arial"/>
                <a:ea typeface="Arial"/>
                <a:cs typeface="Arial"/>
                <a:sym typeface="Arial"/>
              </a:rPr>
              <a:t>relationships between the input and the outputs is linear, we would expect the slope to be a straight line</a:t>
            </a:r>
            <a:r>
              <a:rPr b="0" i="0" lang="en" sz="1200" u="none" cap="none" strike="noStrike">
                <a:solidFill>
                  <a:schemeClr val="dk1"/>
                </a:solidFill>
                <a:latin typeface="Arial"/>
                <a:ea typeface="Arial"/>
                <a:cs typeface="Arial"/>
                <a:sym typeface="Arial"/>
              </a:rPr>
              <a:t>. In this case: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The learning rate would only affect how long it would take to find the global optima, but since there is only one optima, we would find it nonetheless.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if f(x) is </a:t>
            </a:r>
            <a:r>
              <a:rPr b="1" i="0" lang="en" sz="1200" u="none" cap="none" strike="noStrike">
                <a:solidFill>
                  <a:srgbClr val="0000FF"/>
                </a:solidFill>
                <a:latin typeface="Arial"/>
                <a:ea typeface="Arial"/>
                <a:cs typeface="Arial"/>
                <a:sym typeface="Arial"/>
              </a:rPr>
              <a:t>a polynomial function, we expect the slope to look more like a curved bow</a:t>
            </a:r>
            <a:r>
              <a:rPr b="1" i="0" lang="en" sz="1200" u="none" cap="none" strike="noStrike">
                <a:solidFill>
                  <a:srgbClr val="1155CC"/>
                </a:solidFill>
                <a:latin typeface="Arial"/>
                <a:ea typeface="Arial"/>
                <a:cs typeface="Arial"/>
                <a:sym typeface="Arial"/>
              </a:rPr>
              <a:t>l</a:t>
            </a:r>
            <a:r>
              <a:rPr b="0" i="0" lang="en" sz="1200" u="none" cap="none" strike="noStrike">
                <a:solidFill>
                  <a:schemeClr val="dk1"/>
                </a:solidFill>
                <a:latin typeface="Arial"/>
                <a:ea typeface="Arial"/>
                <a:cs typeface="Arial"/>
                <a:sym typeface="Arial"/>
              </a:rPr>
              <a:t>. </a:t>
            </a:r>
            <a:r>
              <a:rPr b="0" i="0" lang="en" sz="1200" u="sng" cap="none" strike="noStrike">
                <a:solidFill>
                  <a:schemeClr val="dk1"/>
                </a:solidFill>
                <a:latin typeface="Arial"/>
                <a:ea typeface="Arial"/>
                <a:cs typeface="Arial"/>
                <a:sym typeface="Arial"/>
              </a:rPr>
              <a:t>Now the learning rate would affect whether we find the global optima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That is, to high of a rate and we bounce around the curved bowl. A tiny learning rate, and we are (almost) guaranteed to descent eventually to the global optima, but it may take a long time.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25" name="Google Shape;525;p8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26" name="Google Shape;526;p8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simplified third example depicted below, the function f(x) is comprised of segments of non-linearity. In addition to a global optima, we depict a local optima which the training could dive into and converge on, overlooking the global optima. Likewise is a saddle point. This is a plateaued region of the slope. If our learning rate is too small, one might bounce back and forth on the plateau and never escape.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7" name="Google Shape;527;p82"/>
          <p:cNvPicPr preferRelativeResize="0"/>
          <p:nvPr/>
        </p:nvPicPr>
        <p:blipFill rotWithShape="1">
          <a:blip r:embed="rId4">
            <a:alphaModFix/>
          </a:blip>
          <a:srcRect b="0" l="0" r="0" t="0"/>
          <a:stretch/>
        </p:blipFill>
        <p:spPr>
          <a:xfrm>
            <a:off x="1794050" y="2069175"/>
            <a:ext cx="5943599" cy="2847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8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Optimizer</a:t>
            </a:r>
            <a:endParaRPr>
              <a:solidFill>
                <a:srgbClr val="38761D"/>
              </a:solidFill>
            </a:endParaRPr>
          </a:p>
        </p:txBody>
      </p:sp>
      <p:pic>
        <p:nvPicPr>
          <p:cNvPr id="533" name="Google Shape;533;p8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34" name="Google Shape;534;p8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a:t>
            </a:r>
            <a:r>
              <a:rPr b="1" i="0" lang="en" sz="1200" u="none" cap="none" strike="noStrike">
                <a:solidFill>
                  <a:srgbClr val="0000FF"/>
                </a:solidFill>
                <a:latin typeface="Arial"/>
                <a:ea typeface="Arial"/>
                <a:cs typeface="Arial"/>
                <a:sym typeface="Arial"/>
              </a:rPr>
              <a:t>optimizers can be specified in two ways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As a string value</a:t>
            </a:r>
            <a:r>
              <a:rPr b="0" i="0" lang="en" sz="1200" u="none" cap="none" strike="noStrike">
                <a:solidFill>
                  <a:schemeClr val="dk1"/>
                </a:solidFill>
                <a:latin typeface="Arial"/>
                <a:ea typeface="Arial"/>
                <a:cs typeface="Arial"/>
                <a:sym typeface="Arial"/>
              </a:rPr>
              <a:t> to the parameter </a:t>
            </a:r>
            <a:r>
              <a:rPr b="0" i="0" lang="en" sz="1200" u="none" cap="none" strike="noStrike">
                <a:solidFill>
                  <a:srgbClr val="0D904F"/>
                </a:solidFill>
                <a:latin typeface="Consolas"/>
                <a:ea typeface="Consolas"/>
                <a:cs typeface="Consolas"/>
                <a:sym typeface="Consolas"/>
              </a:rPr>
              <a:t>optimizer</a:t>
            </a:r>
            <a:r>
              <a:rPr b="0" i="0" lang="en" sz="1200" u="none" cap="none" strike="noStrike">
                <a:solidFill>
                  <a:schemeClr val="dk1"/>
                </a:solidFill>
                <a:latin typeface="Arial"/>
                <a:ea typeface="Arial"/>
                <a:cs typeface="Arial"/>
                <a:sym typeface="Arial"/>
              </a:rPr>
              <a:t> in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In this case, the selected optimizer is configured with default settings.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 optimizer can also </a:t>
            </a:r>
            <a:r>
              <a:rPr b="1" i="0" lang="en" sz="1200" u="none" cap="none" strike="noStrike">
                <a:solidFill>
                  <a:srgbClr val="0000FF"/>
                </a:solidFill>
                <a:latin typeface="Arial"/>
                <a:ea typeface="Arial"/>
                <a:cs typeface="Arial"/>
                <a:sym typeface="Arial"/>
              </a:rPr>
              <a:t>be specified from the optimizer class</a:t>
            </a:r>
            <a:r>
              <a:rPr b="0" i="0" lang="en" sz="1200" u="none" cap="none" strike="noStrike">
                <a:solidFill>
                  <a:schemeClr val="dk1"/>
                </a:solidFill>
                <a:latin typeface="Arial"/>
                <a:ea typeface="Arial"/>
                <a:cs typeface="Arial"/>
                <a:sym typeface="Arial"/>
              </a:rPr>
              <a:t>, and configured when the optimizer object is instantiated. In this case, the selected optimizer is configured with a learning rate of 0.01.</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35" name="Google Shape;535;p83"/>
          <p:cNvGraphicFramePr/>
          <p:nvPr/>
        </p:nvGraphicFramePr>
        <p:xfrm>
          <a:off x="561625" y="2088438"/>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536" name="Google Shape;536;p83"/>
          <p:cNvGraphicFramePr/>
          <p:nvPr/>
        </p:nvGraphicFramePr>
        <p:xfrm>
          <a:off x="561625" y="3415913"/>
          <a:ext cx="3000000" cy="3000000"/>
        </p:xfrm>
        <a:graphic>
          <a:graphicData uri="http://schemas.openxmlformats.org/drawingml/2006/table">
            <a:tbl>
              <a:tblPr>
                <a:noFill/>
                <a:tableStyleId>{E829060F-F854-438A-AD97-7E78FF20689F}</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0.01</a:t>
                      </a:r>
                      <a:r>
                        <a:rPr lang="en" sz="1000" u="none" cap="none" strike="noStrike">
                          <a:solidFill>
                            <a:srgbClr val="616161"/>
                          </a:solidFill>
                          <a:latin typeface="Consolas"/>
                          <a:ea typeface="Consolas"/>
                          <a:cs typeface="Consolas"/>
                          <a:sym typeface="Consolas"/>
                        </a:rPr>
                        <a:t>)</a:t>
                      </a:r>
                      <a:br>
                        <a:rPr lang="en" sz="1000" u="none" cap="none" strike="noStrike">
                          <a:solidFill>
                            <a:schemeClr val="dk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38" name="Google Shape;138;p3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9" name="Google Shape;139;p3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Checkpointing</a:t>
            </a:r>
            <a:endParaRPr>
              <a:solidFill>
                <a:srgbClr val="38761D"/>
              </a:solidFill>
            </a:endParaRPr>
          </a:p>
        </p:txBody>
      </p:sp>
      <p:pic>
        <p:nvPicPr>
          <p:cNvPr id="542" name="Google Shape;542;p8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43" name="Google Shape;543;p8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Checkpointing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Checkpointing is periodically saving the learned model parameters and current hyperparameter values during training</a:t>
            </a:r>
            <a:r>
              <a:rPr b="0" i="0" lang="en" sz="1200" u="none" cap="none" strike="noStrike">
                <a:solidFill>
                  <a:schemeClr val="dk1"/>
                </a:solidFill>
                <a:latin typeface="Arial"/>
                <a:ea typeface="Arial"/>
                <a:cs typeface="Arial"/>
                <a:sym typeface="Arial"/>
              </a:rPr>
              <a:t>. There are two reasons for doing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To be able to resume training of a model without restarting the training (where it left off).</a:t>
            </a:r>
            <a:endParaRPr b="1" i="0" sz="1400" u="none" cap="none" strike="noStrike">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Identify a past point training that the model gave the best results.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former case </a:t>
            </a:r>
            <a:r>
              <a:rPr b="0" i="0" lang="en" sz="1200" u="sng" cap="none" strike="noStrike">
                <a:solidFill>
                  <a:schemeClr val="dk1"/>
                </a:solidFill>
                <a:latin typeface="Arial"/>
                <a:ea typeface="Arial"/>
                <a:cs typeface="Arial"/>
                <a:sym typeface="Arial"/>
              </a:rPr>
              <a:t>(resume training), for resource management one may split the training across sessions</a:t>
            </a:r>
            <a:r>
              <a:rPr b="0" i="0" lang="en" sz="1200" u="none" cap="none" strike="noStrike">
                <a:solidFill>
                  <a:schemeClr val="dk1"/>
                </a:solidFill>
                <a:latin typeface="Arial"/>
                <a:ea typeface="Arial"/>
                <a:cs typeface="Arial"/>
                <a:sym typeface="Arial"/>
              </a:rPr>
              <a:t>. For example, one might reserve (or be authorized) one hour a day for training. At the end of the one hour training each day, the training is checkpointed. The following day, training is resume by restoring from the checkpoint.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Training</a:t>
            </a:r>
            <a:r>
              <a:rPr lang="en">
                <a:solidFill>
                  <a:srgbClr val="38761D"/>
                </a:solidFill>
              </a:rPr>
              <a:t> - Code Lab #2</a:t>
            </a:r>
            <a:endParaRPr>
              <a:solidFill>
                <a:srgbClr val="38761D"/>
              </a:solidFill>
            </a:endParaRPr>
          </a:p>
        </p:txBody>
      </p:sp>
      <p:pic>
        <p:nvPicPr>
          <p:cNvPr id="549" name="Google Shape;549;p85"/>
          <p:cNvPicPr preferRelativeResize="0"/>
          <p:nvPr/>
        </p:nvPicPr>
        <p:blipFill>
          <a:blip r:embed="rId3">
            <a:alphaModFix/>
          </a:blip>
          <a:stretch>
            <a:fillRect/>
          </a:stretch>
        </p:blipFill>
        <p:spPr>
          <a:xfrm>
            <a:off x="0" y="0"/>
            <a:ext cx="1466275" cy="730575"/>
          </a:xfrm>
          <a:prstGeom prst="rect">
            <a:avLst/>
          </a:prstGeom>
          <a:noFill/>
          <a:ln>
            <a:noFill/>
          </a:ln>
        </p:spPr>
      </p:pic>
      <p:sp>
        <p:nvSpPr>
          <p:cNvPr id="550" name="Google Shape;550;p8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Training</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3 -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45" name="Google Shape;145;p3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6" name="Google Shape;146;p3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52" name="Google Shape;152;p3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53" name="Google Shape;153;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Non-Linearity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Most algorithms</a:t>
            </a:r>
            <a:r>
              <a:rPr b="1" i="0" lang="en" sz="1200" u="none" cap="none" strike="noStrike">
                <a:solidFill>
                  <a:srgbClr val="0000FF"/>
                </a:solidFill>
                <a:latin typeface="Arial"/>
                <a:ea typeface="Arial"/>
                <a:cs typeface="Arial"/>
                <a:sym typeface="Arial"/>
              </a:rPr>
              <a:t> before machine learning, solved problems that either were all or very close to having some form of a linear relationship between the inputs and outputs</a:t>
            </a:r>
            <a:r>
              <a:rPr b="0" i="0" lang="en" sz="1200" u="none" cap="none" strike="noStrike">
                <a:solidFill>
                  <a:schemeClr val="dk1"/>
                </a:solidFill>
                <a:latin typeface="Arial"/>
                <a:ea typeface="Arial"/>
                <a:cs typeface="Arial"/>
                <a:sym typeface="Arial"/>
              </a:rPr>
              <a:t>. Classical use of linear and logistic regression, and decision trees were used on problems that had low dimensionality in the input space and high level of linearity, where the linearity could be expressed as a polynomial equation.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Algorithms which have high non-linearity cannot be expressed as a polynomial equation</a:t>
            </a:r>
            <a:r>
              <a:rPr b="0" i="0" lang="en" sz="1200" u="none" cap="none" strike="noStrike">
                <a:solidFill>
                  <a:schemeClr val="dk1"/>
                </a:solidFill>
                <a:latin typeface="Arial"/>
                <a:ea typeface="Arial"/>
                <a:cs typeface="Arial"/>
                <a:sym typeface="Arial"/>
              </a:rPr>
              <a:t>. Instead, the algorithm needs to be </a:t>
            </a:r>
            <a:r>
              <a:rPr b="1" i="0" lang="en" sz="1200" u="none" cap="none" strike="noStrike">
                <a:solidFill>
                  <a:srgbClr val="0000FF"/>
                </a:solidFill>
                <a:latin typeface="Arial"/>
                <a:ea typeface="Arial"/>
                <a:cs typeface="Arial"/>
                <a:sym typeface="Arial"/>
              </a:rPr>
              <a:t>decomposed into segments of linearity and then combined through activation functions</a:t>
            </a:r>
            <a:r>
              <a:rPr b="0" i="0" lang="en" sz="1200" u="none" cap="none" strike="noStrike">
                <a:solidFill>
                  <a:schemeClr val="dk1"/>
                </a:solidFill>
                <a:latin typeface="Arial"/>
                <a:ea typeface="Arial"/>
                <a:cs typeface="Arial"/>
                <a:sym typeface="Arial"/>
              </a:rPr>
              <a:t>. With large datasets and increase in computing power, deep learning methods can be used to train a model to learn this decomposition and relationships (activations) between within the decomposition, which are typically represented as filters, weights and biases.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a:t>
            </a:r>
            <a:endParaRPr>
              <a:solidFill>
                <a:srgbClr val="38761D"/>
              </a:solidFill>
            </a:endParaRPr>
          </a:p>
        </p:txBody>
      </p:sp>
      <p:pic>
        <p:nvPicPr>
          <p:cNvPr id="159" name="Google Shape;159;p3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0" name="Google Shape;160;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Steps</a:t>
            </a:r>
            <a:endParaRPr b="1"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a model, the following steps are typically followed: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Split the dataset into training, eval (validation) and test.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Set hyperparameters like batch size and learning rate.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Shuffle the training data.</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training data through the neural network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Measure accuracy of the model on the train and eval data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Monitor for convergence.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If targets for rate of convergence and accuracy are sufficient, stop training.</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Measure final accuracy with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