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70" r:id="rId5"/>
    <p:sldMasterId id="2147483671"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FA1F5860-9A3A-4DD1-A36E-C4AA5C241D91}">
  <a:tblStyle styleId="{FA1F5860-9A3A-4DD1-A36E-C4AA5C241D91}" styleName="Table_0">
    <a:wholeTbl>
      <a:tcTxStyle b="off" i="off">
        <a:font>
          <a:latin typeface="Arial"/>
          <a:ea typeface="Arial"/>
          <a:cs typeface="Arial"/>
        </a:font>
        <a:srgbClr val="000000"/>
      </a:tcTxStyle>
      <a:tcStyle>
        <a:tcBdr>
          <a:left>
            <a:ln cap="flat" cmpd="sng" w="12700">
              <a:solidFill>
                <a:srgbClr val="E0E0E0"/>
              </a:solidFill>
              <a:prstDash val="solid"/>
              <a:round/>
              <a:headEnd len="sm" w="sm" type="none"/>
              <a:tailEnd len="sm" w="sm" type="none"/>
            </a:ln>
          </a:left>
          <a:right>
            <a:ln cap="flat" cmpd="sng" w="12700">
              <a:solidFill>
                <a:srgbClr val="E0E0E0"/>
              </a:solidFill>
              <a:prstDash val="solid"/>
              <a:round/>
              <a:headEnd len="sm" w="sm" type="none"/>
              <a:tailEnd len="sm" w="sm" type="none"/>
            </a:ln>
          </a:right>
          <a:top>
            <a:ln cap="flat" cmpd="sng" w="12700">
              <a:solidFill>
                <a:srgbClr val="E0E0E0"/>
              </a:solidFill>
              <a:prstDash val="solid"/>
              <a:round/>
              <a:headEnd len="sm" w="sm" type="none"/>
              <a:tailEnd len="sm" w="sm" type="none"/>
            </a:ln>
          </a:top>
          <a:bottom>
            <a:ln cap="flat" cmpd="sng" w="12700">
              <a:solidFill>
                <a:srgbClr val="E0E0E0"/>
              </a:solidFill>
              <a:prstDash val="solid"/>
              <a:round/>
              <a:headEnd len="sm" w="sm" type="none"/>
              <a:tailEnd len="sm" w="sm" type="none"/>
            </a:ln>
          </a:bottom>
          <a:insideH>
            <a:ln cap="flat" cmpd="sng" w="12700">
              <a:solidFill>
                <a:srgbClr val="E0E0E0"/>
              </a:solidFill>
              <a:prstDash val="solid"/>
              <a:round/>
              <a:headEnd len="sm" w="sm" type="none"/>
              <a:tailEnd len="sm" w="sm" type="none"/>
            </a:ln>
          </a:insideH>
          <a:insideV>
            <a:ln cap="flat" cmpd="sng" w="12700">
              <a:solidFill>
                <a:srgbClr val="E0E0E0"/>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 styleId="{B6ED9BD6-EAFA-4BBB-8D96-1B855458556A}" styleName="Table_1">
    <a:wholeTbl>
      <a:tcTxStyle>
        <a:font>
          <a:latin typeface="Arial"/>
          <a:ea typeface="Arial"/>
          <a:cs typeface="Arial"/>
        </a:font>
        <a:srgbClr val="000000"/>
      </a:tcTxStyle>
      <a:tcStyle>
        <a:tcBdr>
          <a:left>
            <a:ln cap="flat" cmpd="sng" w="12700">
              <a:solidFill>
                <a:srgbClr val="E0E0E0"/>
              </a:solidFill>
              <a:prstDash val="solid"/>
              <a:round/>
              <a:headEnd len="sm" w="sm" type="none"/>
              <a:tailEnd len="sm" w="sm" type="none"/>
            </a:ln>
          </a:left>
          <a:right>
            <a:ln cap="flat" cmpd="sng" w="12700">
              <a:solidFill>
                <a:srgbClr val="E0E0E0"/>
              </a:solidFill>
              <a:prstDash val="solid"/>
              <a:round/>
              <a:headEnd len="sm" w="sm" type="none"/>
              <a:tailEnd len="sm" w="sm" type="none"/>
            </a:ln>
          </a:right>
          <a:top>
            <a:ln cap="flat" cmpd="sng" w="12700">
              <a:solidFill>
                <a:srgbClr val="E0E0E0"/>
              </a:solidFill>
              <a:prstDash val="solid"/>
              <a:round/>
              <a:headEnd len="sm" w="sm" type="none"/>
              <a:tailEnd len="sm" w="sm" type="none"/>
            </a:ln>
          </a:top>
          <a:bottom>
            <a:ln cap="flat" cmpd="sng" w="12700">
              <a:solidFill>
                <a:srgbClr val="E0E0E0"/>
              </a:solidFill>
              <a:prstDash val="solid"/>
              <a:round/>
              <a:headEnd len="sm" w="sm" type="none"/>
              <a:tailEnd len="sm" w="sm" type="none"/>
            </a:ln>
          </a:bottom>
          <a:insideH>
            <a:ln cap="flat" cmpd="sng" w="12700">
              <a:solidFill>
                <a:srgbClr val="E0E0E0"/>
              </a:solidFill>
              <a:prstDash val="solid"/>
              <a:round/>
              <a:headEnd len="sm" w="sm" type="none"/>
              <a:tailEnd len="sm" w="sm" type="none"/>
            </a:ln>
          </a:insideH>
          <a:insideV>
            <a:ln cap="flat" cmpd="sng" w="12700">
              <a:solidFill>
                <a:srgbClr val="E0E0E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20" Type="http://schemas.openxmlformats.org/officeDocument/2006/relationships/slide" Target="slides/slide13.xml"/><Relationship Id="rId42" Type="http://schemas.openxmlformats.org/officeDocument/2006/relationships/slide" Target="slides/slide35.xml"/><Relationship Id="rId41" Type="http://schemas.openxmlformats.org/officeDocument/2006/relationships/slide" Target="slides/slide34.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slide" Target="slides/slide2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11" Type="http://schemas.openxmlformats.org/officeDocument/2006/relationships/slide" Target="slides/slide4.xml"/><Relationship Id="rId33" Type="http://schemas.openxmlformats.org/officeDocument/2006/relationships/slide" Target="slides/slide26.xml"/><Relationship Id="rId10" Type="http://schemas.openxmlformats.org/officeDocument/2006/relationships/slide" Target="slides/slide3.xml"/><Relationship Id="rId32" Type="http://schemas.openxmlformats.org/officeDocument/2006/relationships/slide" Target="slides/slide25.xml"/><Relationship Id="rId13" Type="http://schemas.openxmlformats.org/officeDocument/2006/relationships/slide" Target="slides/slide6.xml"/><Relationship Id="rId35" Type="http://schemas.openxmlformats.org/officeDocument/2006/relationships/slide" Target="slides/slide28.xml"/><Relationship Id="rId12" Type="http://schemas.openxmlformats.org/officeDocument/2006/relationships/slide" Target="slides/slide5.xml"/><Relationship Id="rId34" Type="http://schemas.openxmlformats.org/officeDocument/2006/relationships/slide" Target="slides/slide27.xml"/><Relationship Id="rId15" Type="http://schemas.openxmlformats.org/officeDocument/2006/relationships/slide" Target="slides/slide8.xml"/><Relationship Id="rId37" Type="http://schemas.openxmlformats.org/officeDocument/2006/relationships/slide" Target="slides/slide30.xml"/><Relationship Id="rId14" Type="http://schemas.openxmlformats.org/officeDocument/2006/relationships/slide" Target="slides/slide7.xml"/><Relationship Id="rId36" Type="http://schemas.openxmlformats.org/officeDocument/2006/relationships/slide" Target="slides/slide29.xml"/><Relationship Id="rId17" Type="http://schemas.openxmlformats.org/officeDocument/2006/relationships/slide" Target="slides/slide10.xml"/><Relationship Id="rId39" Type="http://schemas.openxmlformats.org/officeDocument/2006/relationships/slide" Target="slides/slide32.xml"/><Relationship Id="rId16" Type="http://schemas.openxmlformats.org/officeDocument/2006/relationships/slide" Target="slides/slide9.xml"/><Relationship Id="rId38" Type="http://schemas.openxmlformats.org/officeDocument/2006/relationships/slide" Target="slides/slide31.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Google Shape;166;g5e64cf8486_2_3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7" name="Google Shape;167;g5e64cf8486_2_38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g5e64cf8486_2_3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5" name="Google Shape;175;g5e64cf8486_2_39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Google Shape;182;g575c1aba6b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575c1aba6b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Google Shape;190;g575c1aba6b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575c1aba6b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Google Shape;197;g575c1aba6b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575c1aba6b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 name="Shape 204"/>
        <p:cNvGrpSpPr/>
        <p:nvPr/>
      </p:nvGrpSpPr>
      <p:grpSpPr>
        <a:xfrm>
          <a:off x="0" y="0"/>
          <a:ext cx="0" cy="0"/>
          <a:chOff x="0" y="0"/>
          <a:chExt cx="0" cy="0"/>
        </a:xfrm>
      </p:grpSpPr>
      <p:sp>
        <p:nvSpPr>
          <p:cNvPr id="205" name="Google Shape;205;g575c1aba6b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575c1aba6b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2" name="Shape 212"/>
        <p:cNvGrpSpPr/>
        <p:nvPr/>
      </p:nvGrpSpPr>
      <p:grpSpPr>
        <a:xfrm>
          <a:off x="0" y="0"/>
          <a:ext cx="0" cy="0"/>
          <a:chOff x="0" y="0"/>
          <a:chExt cx="0" cy="0"/>
        </a:xfrm>
      </p:grpSpPr>
      <p:sp>
        <p:nvSpPr>
          <p:cNvPr id="213" name="Google Shape;213;g575c1aba6b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575c1aba6b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0" name="Shape 220"/>
        <p:cNvGrpSpPr/>
        <p:nvPr/>
      </p:nvGrpSpPr>
      <p:grpSpPr>
        <a:xfrm>
          <a:off x="0" y="0"/>
          <a:ext cx="0" cy="0"/>
          <a:chOff x="0" y="0"/>
          <a:chExt cx="0" cy="0"/>
        </a:xfrm>
      </p:grpSpPr>
      <p:sp>
        <p:nvSpPr>
          <p:cNvPr id="221" name="Google Shape;221;g575c1aba6b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575c1aba6b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7" name="Shape 227"/>
        <p:cNvGrpSpPr/>
        <p:nvPr/>
      </p:nvGrpSpPr>
      <p:grpSpPr>
        <a:xfrm>
          <a:off x="0" y="0"/>
          <a:ext cx="0" cy="0"/>
          <a:chOff x="0" y="0"/>
          <a:chExt cx="0" cy="0"/>
        </a:xfrm>
      </p:grpSpPr>
      <p:sp>
        <p:nvSpPr>
          <p:cNvPr id="228" name="Google Shape;228;g575c1aba6b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575c1aba6b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4" name="Shape 234"/>
        <p:cNvGrpSpPr/>
        <p:nvPr/>
      </p:nvGrpSpPr>
      <p:grpSpPr>
        <a:xfrm>
          <a:off x="0" y="0"/>
          <a:ext cx="0" cy="0"/>
          <a:chOff x="0" y="0"/>
          <a:chExt cx="0" cy="0"/>
        </a:xfrm>
      </p:grpSpPr>
      <p:sp>
        <p:nvSpPr>
          <p:cNvPr id="235" name="Google Shape;235;g575c1aba6b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575c1aba6b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g56d1131b4f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56d1131b4f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1" name="Shape 241"/>
        <p:cNvGrpSpPr/>
        <p:nvPr/>
      </p:nvGrpSpPr>
      <p:grpSpPr>
        <a:xfrm>
          <a:off x="0" y="0"/>
          <a:ext cx="0" cy="0"/>
          <a:chOff x="0" y="0"/>
          <a:chExt cx="0" cy="0"/>
        </a:xfrm>
      </p:grpSpPr>
      <p:sp>
        <p:nvSpPr>
          <p:cNvPr id="242" name="Google Shape;242;g575c1aba6b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575c1aba6b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8" name="Shape 248"/>
        <p:cNvGrpSpPr/>
        <p:nvPr/>
      </p:nvGrpSpPr>
      <p:grpSpPr>
        <a:xfrm>
          <a:off x="0" y="0"/>
          <a:ext cx="0" cy="0"/>
          <a:chOff x="0" y="0"/>
          <a:chExt cx="0" cy="0"/>
        </a:xfrm>
      </p:grpSpPr>
      <p:sp>
        <p:nvSpPr>
          <p:cNvPr id="249" name="Google Shape;249;g575c1aba6b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575c1aba6b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5" name="Shape 255"/>
        <p:cNvGrpSpPr/>
        <p:nvPr/>
      </p:nvGrpSpPr>
      <p:grpSpPr>
        <a:xfrm>
          <a:off x="0" y="0"/>
          <a:ext cx="0" cy="0"/>
          <a:chOff x="0" y="0"/>
          <a:chExt cx="0" cy="0"/>
        </a:xfrm>
      </p:grpSpPr>
      <p:sp>
        <p:nvSpPr>
          <p:cNvPr id="256" name="Google Shape;256;g575c1aba6b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575c1aba6b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3" name="Shape 263"/>
        <p:cNvGrpSpPr/>
        <p:nvPr/>
      </p:nvGrpSpPr>
      <p:grpSpPr>
        <a:xfrm>
          <a:off x="0" y="0"/>
          <a:ext cx="0" cy="0"/>
          <a:chOff x="0" y="0"/>
          <a:chExt cx="0" cy="0"/>
        </a:xfrm>
      </p:grpSpPr>
      <p:sp>
        <p:nvSpPr>
          <p:cNvPr id="264" name="Google Shape;264;g575c1aba6b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575c1aba6b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0" name="Shape 270"/>
        <p:cNvGrpSpPr/>
        <p:nvPr/>
      </p:nvGrpSpPr>
      <p:grpSpPr>
        <a:xfrm>
          <a:off x="0" y="0"/>
          <a:ext cx="0" cy="0"/>
          <a:chOff x="0" y="0"/>
          <a:chExt cx="0" cy="0"/>
        </a:xfrm>
      </p:grpSpPr>
      <p:sp>
        <p:nvSpPr>
          <p:cNvPr id="271" name="Google Shape;271;g575c1aba6b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575c1aba6b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8" name="Shape 278"/>
        <p:cNvGrpSpPr/>
        <p:nvPr/>
      </p:nvGrpSpPr>
      <p:grpSpPr>
        <a:xfrm>
          <a:off x="0" y="0"/>
          <a:ext cx="0" cy="0"/>
          <a:chOff x="0" y="0"/>
          <a:chExt cx="0" cy="0"/>
        </a:xfrm>
      </p:grpSpPr>
      <p:sp>
        <p:nvSpPr>
          <p:cNvPr id="279" name="Google Shape;279;g575c1aba6b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575c1aba6b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6" name="Shape 286"/>
        <p:cNvGrpSpPr/>
        <p:nvPr/>
      </p:nvGrpSpPr>
      <p:grpSpPr>
        <a:xfrm>
          <a:off x="0" y="0"/>
          <a:ext cx="0" cy="0"/>
          <a:chOff x="0" y="0"/>
          <a:chExt cx="0" cy="0"/>
        </a:xfrm>
      </p:grpSpPr>
      <p:sp>
        <p:nvSpPr>
          <p:cNvPr id="287" name="Google Shape;287;g575c1aba6b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575c1aba6b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4" name="Shape 294"/>
        <p:cNvGrpSpPr/>
        <p:nvPr/>
      </p:nvGrpSpPr>
      <p:grpSpPr>
        <a:xfrm>
          <a:off x="0" y="0"/>
          <a:ext cx="0" cy="0"/>
          <a:chOff x="0" y="0"/>
          <a:chExt cx="0" cy="0"/>
        </a:xfrm>
      </p:grpSpPr>
      <p:sp>
        <p:nvSpPr>
          <p:cNvPr id="295" name="Google Shape;295;g5759bd105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5759bd105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2" name="Shape 302"/>
        <p:cNvGrpSpPr/>
        <p:nvPr/>
      </p:nvGrpSpPr>
      <p:grpSpPr>
        <a:xfrm>
          <a:off x="0" y="0"/>
          <a:ext cx="0" cy="0"/>
          <a:chOff x="0" y="0"/>
          <a:chExt cx="0" cy="0"/>
        </a:xfrm>
      </p:grpSpPr>
      <p:sp>
        <p:nvSpPr>
          <p:cNvPr id="303" name="Google Shape;303;g5759bd105a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5759bd105a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0" name="Shape 310"/>
        <p:cNvGrpSpPr/>
        <p:nvPr/>
      </p:nvGrpSpPr>
      <p:grpSpPr>
        <a:xfrm>
          <a:off x="0" y="0"/>
          <a:ext cx="0" cy="0"/>
          <a:chOff x="0" y="0"/>
          <a:chExt cx="0" cy="0"/>
        </a:xfrm>
      </p:grpSpPr>
      <p:sp>
        <p:nvSpPr>
          <p:cNvPr id="311" name="Google Shape;311;g5759bd105a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5759bd105a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5e64cf8486_2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3" name="Google Shape;113;g5e64cf8486_2_7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8" name="Shape 318"/>
        <p:cNvGrpSpPr/>
        <p:nvPr/>
      </p:nvGrpSpPr>
      <p:grpSpPr>
        <a:xfrm>
          <a:off x="0" y="0"/>
          <a:ext cx="0" cy="0"/>
          <a:chOff x="0" y="0"/>
          <a:chExt cx="0" cy="0"/>
        </a:xfrm>
      </p:grpSpPr>
      <p:sp>
        <p:nvSpPr>
          <p:cNvPr id="319" name="Google Shape;319;g5759bd105a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5759bd105a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6" name="Shape 326"/>
        <p:cNvGrpSpPr/>
        <p:nvPr/>
      </p:nvGrpSpPr>
      <p:grpSpPr>
        <a:xfrm>
          <a:off x="0" y="0"/>
          <a:ext cx="0" cy="0"/>
          <a:chOff x="0" y="0"/>
          <a:chExt cx="0" cy="0"/>
        </a:xfrm>
      </p:grpSpPr>
      <p:sp>
        <p:nvSpPr>
          <p:cNvPr id="327" name="Google Shape;327;g5759bd105a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5759bd105a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3" name="Shape 333"/>
        <p:cNvGrpSpPr/>
        <p:nvPr/>
      </p:nvGrpSpPr>
      <p:grpSpPr>
        <a:xfrm>
          <a:off x="0" y="0"/>
          <a:ext cx="0" cy="0"/>
          <a:chOff x="0" y="0"/>
          <a:chExt cx="0" cy="0"/>
        </a:xfrm>
      </p:grpSpPr>
      <p:sp>
        <p:nvSpPr>
          <p:cNvPr id="334" name="Google Shape;334;g59f9dbe47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59f9dbe47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1" name="Shape 341"/>
        <p:cNvGrpSpPr/>
        <p:nvPr/>
      </p:nvGrpSpPr>
      <p:grpSpPr>
        <a:xfrm>
          <a:off x="0" y="0"/>
          <a:ext cx="0" cy="0"/>
          <a:chOff x="0" y="0"/>
          <a:chExt cx="0" cy="0"/>
        </a:xfrm>
      </p:grpSpPr>
      <p:sp>
        <p:nvSpPr>
          <p:cNvPr id="342" name="Google Shape;342;g59f9dbe472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59f9dbe472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9" name="Shape 349"/>
        <p:cNvGrpSpPr/>
        <p:nvPr/>
      </p:nvGrpSpPr>
      <p:grpSpPr>
        <a:xfrm>
          <a:off x="0" y="0"/>
          <a:ext cx="0" cy="0"/>
          <a:chOff x="0" y="0"/>
          <a:chExt cx="0" cy="0"/>
        </a:xfrm>
      </p:grpSpPr>
      <p:sp>
        <p:nvSpPr>
          <p:cNvPr id="350" name="Google Shape;350;g59f9dbe472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59f9dbe472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6" name="Shape 356"/>
        <p:cNvGrpSpPr/>
        <p:nvPr/>
      </p:nvGrpSpPr>
      <p:grpSpPr>
        <a:xfrm>
          <a:off x="0" y="0"/>
          <a:ext cx="0" cy="0"/>
          <a:chOff x="0" y="0"/>
          <a:chExt cx="0" cy="0"/>
        </a:xfrm>
      </p:grpSpPr>
      <p:sp>
        <p:nvSpPr>
          <p:cNvPr id="357" name="Google Shape;357;g5efb433c2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8" name="Google Shape;358;g5efb433c2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5e64cf8486_2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1" name="Google Shape;121;g5e64cf8486_2_8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g5e64cf8486_2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8" name="Google Shape;128;g5e64cf8486_2_8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g5e64cf8486_2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6" name="Google Shape;136;g5e64cf8486_2_9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5e64cf8486_2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4" name="Google Shape;144;g5e64cf8486_2_10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g5e64cf8486_2_3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2" name="Google Shape;152;g5e64cf8486_2_37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g5e64cf8486_2_3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9" name="Google Shape;159;g5e64cf8486_2_38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54" name="Shape 54"/>
        <p:cNvGrpSpPr/>
        <p:nvPr/>
      </p:nvGrpSpPr>
      <p:grpSpPr>
        <a:xfrm>
          <a:off x="0" y="0"/>
          <a:ext cx="0" cy="0"/>
          <a:chOff x="0" y="0"/>
          <a:chExt cx="0" cy="0"/>
        </a:xfrm>
      </p:grpSpPr>
      <p:sp>
        <p:nvSpPr>
          <p:cNvPr id="55" name="Google Shape;55;p14"/>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5200"/>
              <a:buNone/>
              <a:defRPr sz="5200"/>
            </a:lvl1pPr>
            <a:lvl2pPr lvl="1" rtl="0" algn="ctr">
              <a:lnSpc>
                <a:spcPct val="100000"/>
              </a:lnSpc>
              <a:spcBef>
                <a:spcPts val="0"/>
              </a:spcBef>
              <a:spcAft>
                <a:spcPts val="0"/>
              </a:spcAft>
              <a:buSzPts val="5200"/>
              <a:buNone/>
              <a:defRPr sz="5200"/>
            </a:lvl2pPr>
            <a:lvl3pPr lvl="2" rtl="0" algn="ctr">
              <a:lnSpc>
                <a:spcPct val="100000"/>
              </a:lnSpc>
              <a:spcBef>
                <a:spcPts val="0"/>
              </a:spcBef>
              <a:spcAft>
                <a:spcPts val="0"/>
              </a:spcAft>
              <a:buSzPts val="5200"/>
              <a:buNone/>
              <a:defRPr sz="5200"/>
            </a:lvl3pPr>
            <a:lvl4pPr lvl="3" rtl="0" algn="ctr">
              <a:lnSpc>
                <a:spcPct val="100000"/>
              </a:lnSpc>
              <a:spcBef>
                <a:spcPts val="0"/>
              </a:spcBef>
              <a:spcAft>
                <a:spcPts val="0"/>
              </a:spcAft>
              <a:buSzPts val="5200"/>
              <a:buNone/>
              <a:defRPr sz="5200"/>
            </a:lvl4pPr>
            <a:lvl5pPr lvl="4" rtl="0" algn="ctr">
              <a:lnSpc>
                <a:spcPct val="100000"/>
              </a:lnSpc>
              <a:spcBef>
                <a:spcPts val="0"/>
              </a:spcBef>
              <a:spcAft>
                <a:spcPts val="0"/>
              </a:spcAft>
              <a:buSzPts val="5200"/>
              <a:buNone/>
              <a:defRPr sz="5200"/>
            </a:lvl5pPr>
            <a:lvl6pPr lvl="5" rtl="0" algn="ctr">
              <a:lnSpc>
                <a:spcPct val="100000"/>
              </a:lnSpc>
              <a:spcBef>
                <a:spcPts val="0"/>
              </a:spcBef>
              <a:spcAft>
                <a:spcPts val="0"/>
              </a:spcAft>
              <a:buSzPts val="5200"/>
              <a:buNone/>
              <a:defRPr sz="5200"/>
            </a:lvl6pPr>
            <a:lvl7pPr lvl="6" rtl="0" algn="ctr">
              <a:lnSpc>
                <a:spcPct val="100000"/>
              </a:lnSpc>
              <a:spcBef>
                <a:spcPts val="0"/>
              </a:spcBef>
              <a:spcAft>
                <a:spcPts val="0"/>
              </a:spcAft>
              <a:buSzPts val="5200"/>
              <a:buNone/>
              <a:defRPr sz="5200"/>
            </a:lvl7pPr>
            <a:lvl8pPr lvl="7" rtl="0" algn="ctr">
              <a:lnSpc>
                <a:spcPct val="100000"/>
              </a:lnSpc>
              <a:spcBef>
                <a:spcPts val="0"/>
              </a:spcBef>
              <a:spcAft>
                <a:spcPts val="0"/>
              </a:spcAft>
              <a:buSzPts val="5200"/>
              <a:buNone/>
              <a:defRPr sz="5200"/>
            </a:lvl8pPr>
            <a:lvl9pPr lvl="8" rtl="0" algn="ctr">
              <a:lnSpc>
                <a:spcPct val="100000"/>
              </a:lnSpc>
              <a:spcBef>
                <a:spcPts val="0"/>
              </a:spcBef>
              <a:spcAft>
                <a:spcPts val="0"/>
              </a:spcAft>
              <a:buSzPts val="5200"/>
              <a:buNone/>
              <a:defRPr sz="5200"/>
            </a:lvl9pPr>
          </a:lstStyle>
          <a:p/>
        </p:txBody>
      </p:sp>
      <p:sp>
        <p:nvSpPr>
          <p:cNvPr id="56" name="Google Shape;56;p14"/>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7" name="Google Shape;57;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58" name="Shape 58"/>
        <p:cNvGrpSpPr/>
        <p:nvPr/>
      </p:nvGrpSpPr>
      <p:grpSpPr>
        <a:xfrm>
          <a:off x="0" y="0"/>
          <a:ext cx="0" cy="0"/>
          <a:chOff x="0" y="0"/>
          <a:chExt cx="0" cy="0"/>
        </a:xfrm>
      </p:grpSpPr>
      <p:sp>
        <p:nvSpPr>
          <p:cNvPr id="59" name="Google Shape;59;p15"/>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3600"/>
              <a:buNone/>
              <a:defRPr sz="3600"/>
            </a:lvl1pPr>
            <a:lvl2pPr lvl="1" rtl="0" algn="ctr">
              <a:lnSpc>
                <a:spcPct val="100000"/>
              </a:lnSpc>
              <a:spcBef>
                <a:spcPts val="0"/>
              </a:spcBef>
              <a:spcAft>
                <a:spcPts val="0"/>
              </a:spcAft>
              <a:buSzPts val="3600"/>
              <a:buNone/>
              <a:defRPr sz="3600"/>
            </a:lvl2pPr>
            <a:lvl3pPr lvl="2" rtl="0" algn="ctr">
              <a:lnSpc>
                <a:spcPct val="100000"/>
              </a:lnSpc>
              <a:spcBef>
                <a:spcPts val="0"/>
              </a:spcBef>
              <a:spcAft>
                <a:spcPts val="0"/>
              </a:spcAft>
              <a:buSzPts val="3600"/>
              <a:buNone/>
              <a:defRPr sz="3600"/>
            </a:lvl3pPr>
            <a:lvl4pPr lvl="3" rtl="0" algn="ctr">
              <a:lnSpc>
                <a:spcPct val="100000"/>
              </a:lnSpc>
              <a:spcBef>
                <a:spcPts val="0"/>
              </a:spcBef>
              <a:spcAft>
                <a:spcPts val="0"/>
              </a:spcAft>
              <a:buSzPts val="3600"/>
              <a:buNone/>
              <a:defRPr sz="3600"/>
            </a:lvl4pPr>
            <a:lvl5pPr lvl="4" rtl="0" algn="ctr">
              <a:lnSpc>
                <a:spcPct val="100000"/>
              </a:lnSpc>
              <a:spcBef>
                <a:spcPts val="0"/>
              </a:spcBef>
              <a:spcAft>
                <a:spcPts val="0"/>
              </a:spcAft>
              <a:buSzPts val="3600"/>
              <a:buNone/>
              <a:defRPr sz="3600"/>
            </a:lvl5pPr>
            <a:lvl6pPr lvl="5" rtl="0" algn="ctr">
              <a:lnSpc>
                <a:spcPct val="100000"/>
              </a:lnSpc>
              <a:spcBef>
                <a:spcPts val="0"/>
              </a:spcBef>
              <a:spcAft>
                <a:spcPts val="0"/>
              </a:spcAft>
              <a:buSzPts val="3600"/>
              <a:buNone/>
              <a:defRPr sz="3600"/>
            </a:lvl6pPr>
            <a:lvl7pPr lvl="6" rtl="0" algn="ctr">
              <a:lnSpc>
                <a:spcPct val="100000"/>
              </a:lnSpc>
              <a:spcBef>
                <a:spcPts val="0"/>
              </a:spcBef>
              <a:spcAft>
                <a:spcPts val="0"/>
              </a:spcAft>
              <a:buSzPts val="3600"/>
              <a:buNone/>
              <a:defRPr sz="3600"/>
            </a:lvl7pPr>
            <a:lvl8pPr lvl="7" rtl="0" algn="ctr">
              <a:lnSpc>
                <a:spcPct val="100000"/>
              </a:lnSpc>
              <a:spcBef>
                <a:spcPts val="0"/>
              </a:spcBef>
              <a:spcAft>
                <a:spcPts val="0"/>
              </a:spcAft>
              <a:buSzPts val="3600"/>
              <a:buNone/>
              <a:defRPr sz="3600"/>
            </a:lvl8pPr>
            <a:lvl9pPr lvl="8" rtl="0" algn="ctr">
              <a:lnSpc>
                <a:spcPct val="100000"/>
              </a:lnSpc>
              <a:spcBef>
                <a:spcPts val="0"/>
              </a:spcBef>
              <a:spcAft>
                <a:spcPts val="0"/>
              </a:spcAft>
              <a:buSzPts val="3600"/>
              <a:buNone/>
              <a:defRPr sz="3600"/>
            </a:lvl9pPr>
          </a:lstStyle>
          <a:p/>
        </p:txBody>
      </p:sp>
      <p:sp>
        <p:nvSpPr>
          <p:cNvPr id="60" name="Google Shape;60;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61" name="Shape 61"/>
        <p:cNvGrpSpPr/>
        <p:nvPr/>
      </p:nvGrpSpPr>
      <p:grpSpPr>
        <a:xfrm>
          <a:off x="0" y="0"/>
          <a:ext cx="0" cy="0"/>
          <a:chOff x="0" y="0"/>
          <a:chExt cx="0" cy="0"/>
        </a:xfrm>
      </p:grpSpPr>
      <p:sp>
        <p:nvSpPr>
          <p:cNvPr id="62" name="Google Shape;62;p1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2800"/>
              <a:buNone/>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63" name="Google Shape;63;p1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gn="l">
              <a:lnSpc>
                <a:spcPct val="115000"/>
              </a:lnSpc>
              <a:spcBef>
                <a:spcPts val="0"/>
              </a:spcBef>
              <a:spcAft>
                <a:spcPts val="0"/>
              </a:spcAft>
              <a:buSzPts val="1800"/>
              <a:buChar char="●"/>
              <a:defRPr/>
            </a:lvl1pPr>
            <a:lvl2pPr indent="-317500" lvl="1" marL="914400" rtl="0" algn="l">
              <a:lnSpc>
                <a:spcPct val="115000"/>
              </a:lnSpc>
              <a:spcBef>
                <a:spcPts val="1600"/>
              </a:spcBef>
              <a:spcAft>
                <a:spcPts val="0"/>
              </a:spcAft>
              <a:buSzPts val="1400"/>
              <a:buChar char="○"/>
              <a:defRPr/>
            </a:lvl2pPr>
            <a:lvl3pPr indent="-317500" lvl="2" marL="1371600" rtl="0" algn="l">
              <a:lnSpc>
                <a:spcPct val="115000"/>
              </a:lnSpc>
              <a:spcBef>
                <a:spcPts val="1600"/>
              </a:spcBef>
              <a:spcAft>
                <a:spcPts val="0"/>
              </a:spcAft>
              <a:buSzPts val="1400"/>
              <a:buChar char="■"/>
              <a:defRPr/>
            </a:lvl3pPr>
            <a:lvl4pPr indent="-317500" lvl="3" marL="1828800" rtl="0" algn="l">
              <a:lnSpc>
                <a:spcPct val="115000"/>
              </a:lnSpc>
              <a:spcBef>
                <a:spcPts val="1600"/>
              </a:spcBef>
              <a:spcAft>
                <a:spcPts val="0"/>
              </a:spcAft>
              <a:buSzPts val="1400"/>
              <a:buChar char="●"/>
              <a:defRPr/>
            </a:lvl4pPr>
            <a:lvl5pPr indent="-317500" lvl="4" marL="2286000" rtl="0" algn="l">
              <a:lnSpc>
                <a:spcPct val="115000"/>
              </a:lnSpc>
              <a:spcBef>
                <a:spcPts val="1600"/>
              </a:spcBef>
              <a:spcAft>
                <a:spcPts val="0"/>
              </a:spcAft>
              <a:buSzPts val="1400"/>
              <a:buChar char="○"/>
              <a:defRPr/>
            </a:lvl5pPr>
            <a:lvl6pPr indent="-317500" lvl="5" marL="2743200" rtl="0" algn="l">
              <a:lnSpc>
                <a:spcPct val="115000"/>
              </a:lnSpc>
              <a:spcBef>
                <a:spcPts val="1600"/>
              </a:spcBef>
              <a:spcAft>
                <a:spcPts val="0"/>
              </a:spcAft>
              <a:buSzPts val="1400"/>
              <a:buChar char="■"/>
              <a:defRPr/>
            </a:lvl6pPr>
            <a:lvl7pPr indent="-317500" lvl="6" marL="3200400" rtl="0" algn="l">
              <a:lnSpc>
                <a:spcPct val="115000"/>
              </a:lnSpc>
              <a:spcBef>
                <a:spcPts val="1600"/>
              </a:spcBef>
              <a:spcAft>
                <a:spcPts val="0"/>
              </a:spcAft>
              <a:buSzPts val="1400"/>
              <a:buChar char="●"/>
              <a:defRPr/>
            </a:lvl7pPr>
            <a:lvl8pPr indent="-317500" lvl="7" marL="3657600" rtl="0" algn="l">
              <a:lnSpc>
                <a:spcPct val="115000"/>
              </a:lnSpc>
              <a:spcBef>
                <a:spcPts val="1600"/>
              </a:spcBef>
              <a:spcAft>
                <a:spcPts val="0"/>
              </a:spcAft>
              <a:buSzPts val="1400"/>
              <a:buChar char="○"/>
              <a:defRPr/>
            </a:lvl8pPr>
            <a:lvl9pPr indent="-317500" lvl="8" marL="4114800" rtl="0" algn="l">
              <a:lnSpc>
                <a:spcPct val="115000"/>
              </a:lnSpc>
              <a:spcBef>
                <a:spcPts val="1600"/>
              </a:spcBef>
              <a:spcAft>
                <a:spcPts val="1600"/>
              </a:spcAft>
              <a:buSzPts val="1400"/>
              <a:buChar char="■"/>
              <a:defRPr/>
            </a:lvl9pPr>
          </a:lstStyle>
          <a:p/>
        </p:txBody>
      </p:sp>
      <p:sp>
        <p:nvSpPr>
          <p:cNvPr id="64" name="Google Shape;64;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65" name="Shape 65"/>
        <p:cNvGrpSpPr/>
        <p:nvPr/>
      </p:nvGrpSpPr>
      <p:grpSpPr>
        <a:xfrm>
          <a:off x="0" y="0"/>
          <a:ext cx="0" cy="0"/>
          <a:chOff x="0" y="0"/>
          <a:chExt cx="0" cy="0"/>
        </a:xfrm>
      </p:grpSpPr>
      <p:sp>
        <p:nvSpPr>
          <p:cNvPr id="66" name="Google Shape;66;p1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2800"/>
              <a:buNone/>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67" name="Google Shape;67;p17"/>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rtl="0" algn="l">
              <a:lnSpc>
                <a:spcPct val="115000"/>
              </a:lnSpc>
              <a:spcBef>
                <a:spcPts val="0"/>
              </a:spcBef>
              <a:spcAft>
                <a:spcPts val="0"/>
              </a:spcAft>
              <a:buSzPts val="1400"/>
              <a:buChar char="●"/>
              <a:defRPr sz="1400"/>
            </a:lvl1pPr>
            <a:lvl2pPr indent="-304800" lvl="1" marL="914400" rtl="0" algn="l">
              <a:lnSpc>
                <a:spcPct val="115000"/>
              </a:lnSpc>
              <a:spcBef>
                <a:spcPts val="1600"/>
              </a:spcBef>
              <a:spcAft>
                <a:spcPts val="0"/>
              </a:spcAft>
              <a:buSzPts val="1200"/>
              <a:buChar char="○"/>
              <a:defRPr sz="1200"/>
            </a:lvl2pPr>
            <a:lvl3pPr indent="-304800" lvl="2" marL="1371600" rtl="0" algn="l">
              <a:lnSpc>
                <a:spcPct val="115000"/>
              </a:lnSpc>
              <a:spcBef>
                <a:spcPts val="1600"/>
              </a:spcBef>
              <a:spcAft>
                <a:spcPts val="0"/>
              </a:spcAft>
              <a:buSzPts val="1200"/>
              <a:buChar char="■"/>
              <a:defRPr sz="1200"/>
            </a:lvl3pPr>
            <a:lvl4pPr indent="-304800" lvl="3" marL="1828800" rtl="0" algn="l">
              <a:lnSpc>
                <a:spcPct val="115000"/>
              </a:lnSpc>
              <a:spcBef>
                <a:spcPts val="1600"/>
              </a:spcBef>
              <a:spcAft>
                <a:spcPts val="0"/>
              </a:spcAft>
              <a:buSzPts val="1200"/>
              <a:buChar char="●"/>
              <a:defRPr sz="1200"/>
            </a:lvl4pPr>
            <a:lvl5pPr indent="-304800" lvl="4" marL="2286000" rtl="0" algn="l">
              <a:lnSpc>
                <a:spcPct val="115000"/>
              </a:lnSpc>
              <a:spcBef>
                <a:spcPts val="1600"/>
              </a:spcBef>
              <a:spcAft>
                <a:spcPts val="0"/>
              </a:spcAft>
              <a:buSzPts val="1200"/>
              <a:buChar char="○"/>
              <a:defRPr sz="1200"/>
            </a:lvl5pPr>
            <a:lvl6pPr indent="-304800" lvl="5" marL="2743200" rtl="0" algn="l">
              <a:lnSpc>
                <a:spcPct val="115000"/>
              </a:lnSpc>
              <a:spcBef>
                <a:spcPts val="1600"/>
              </a:spcBef>
              <a:spcAft>
                <a:spcPts val="0"/>
              </a:spcAft>
              <a:buSzPts val="1200"/>
              <a:buChar char="■"/>
              <a:defRPr sz="1200"/>
            </a:lvl6pPr>
            <a:lvl7pPr indent="-304800" lvl="6" marL="3200400" rtl="0" algn="l">
              <a:lnSpc>
                <a:spcPct val="115000"/>
              </a:lnSpc>
              <a:spcBef>
                <a:spcPts val="1600"/>
              </a:spcBef>
              <a:spcAft>
                <a:spcPts val="0"/>
              </a:spcAft>
              <a:buSzPts val="1200"/>
              <a:buChar char="●"/>
              <a:defRPr sz="1200"/>
            </a:lvl7pPr>
            <a:lvl8pPr indent="-304800" lvl="7" marL="3657600" rtl="0" algn="l">
              <a:lnSpc>
                <a:spcPct val="115000"/>
              </a:lnSpc>
              <a:spcBef>
                <a:spcPts val="1600"/>
              </a:spcBef>
              <a:spcAft>
                <a:spcPts val="0"/>
              </a:spcAft>
              <a:buSzPts val="1200"/>
              <a:buChar char="○"/>
              <a:defRPr sz="1200"/>
            </a:lvl8pPr>
            <a:lvl9pPr indent="-304800" lvl="8" marL="4114800" rtl="0" algn="l">
              <a:lnSpc>
                <a:spcPct val="115000"/>
              </a:lnSpc>
              <a:spcBef>
                <a:spcPts val="1600"/>
              </a:spcBef>
              <a:spcAft>
                <a:spcPts val="1600"/>
              </a:spcAft>
              <a:buSzPts val="1200"/>
              <a:buChar char="■"/>
              <a:defRPr sz="1200"/>
            </a:lvl9pPr>
          </a:lstStyle>
          <a:p/>
        </p:txBody>
      </p:sp>
      <p:sp>
        <p:nvSpPr>
          <p:cNvPr id="68" name="Google Shape;68;p17"/>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rtl="0" algn="l">
              <a:lnSpc>
                <a:spcPct val="115000"/>
              </a:lnSpc>
              <a:spcBef>
                <a:spcPts val="0"/>
              </a:spcBef>
              <a:spcAft>
                <a:spcPts val="0"/>
              </a:spcAft>
              <a:buSzPts val="1400"/>
              <a:buChar char="●"/>
              <a:defRPr sz="1400"/>
            </a:lvl1pPr>
            <a:lvl2pPr indent="-304800" lvl="1" marL="914400" rtl="0" algn="l">
              <a:lnSpc>
                <a:spcPct val="115000"/>
              </a:lnSpc>
              <a:spcBef>
                <a:spcPts val="1600"/>
              </a:spcBef>
              <a:spcAft>
                <a:spcPts val="0"/>
              </a:spcAft>
              <a:buSzPts val="1200"/>
              <a:buChar char="○"/>
              <a:defRPr sz="1200"/>
            </a:lvl2pPr>
            <a:lvl3pPr indent="-304800" lvl="2" marL="1371600" rtl="0" algn="l">
              <a:lnSpc>
                <a:spcPct val="115000"/>
              </a:lnSpc>
              <a:spcBef>
                <a:spcPts val="1600"/>
              </a:spcBef>
              <a:spcAft>
                <a:spcPts val="0"/>
              </a:spcAft>
              <a:buSzPts val="1200"/>
              <a:buChar char="■"/>
              <a:defRPr sz="1200"/>
            </a:lvl3pPr>
            <a:lvl4pPr indent="-304800" lvl="3" marL="1828800" rtl="0" algn="l">
              <a:lnSpc>
                <a:spcPct val="115000"/>
              </a:lnSpc>
              <a:spcBef>
                <a:spcPts val="1600"/>
              </a:spcBef>
              <a:spcAft>
                <a:spcPts val="0"/>
              </a:spcAft>
              <a:buSzPts val="1200"/>
              <a:buChar char="●"/>
              <a:defRPr sz="1200"/>
            </a:lvl4pPr>
            <a:lvl5pPr indent="-304800" lvl="4" marL="2286000" rtl="0" algn="l">
              <a:lnSpc>
                <a:spcPct val="115000"/>
              </a:lnSpc>
              <a:spcBef>
                <a:spcPts val="1600"/>
              </a:spcBef>
              <a:spcAft>
                <a:spcPts val="0"/>
              </a:spcAft>
              <a:buSzPts val="1200"/>
              <a:buChar char="○"/>
              <a:defRPr sz="1200"/>
            </a:lvl5pPr>
            <a:lvl6pPr indent="-304800" lvl="5" marL="2743200" rtl="0" algn="l">
              <a:lnSpc>
                <a:spcPct val="115000"/>
              </a:lnSpc>
              <a:spcBef>
                <a:spcPts val="1600"/>
              </a:spcBef>
              <a:spcAft>
                <a:spcPts val="0"/>
              </a:spcAft>
              <a:buSzPts val="1200"/>
              <a:buChar char="■"/>
              <a:defRPr sz="1200"/>
            </a:lvl6pPr>
            <a:lvl7pPr indent="-304800" lvl="6" marL="3200400" rtl="0" algn="l">
              <a:lnSpc>
                <a:spcPct val="115000"/>
              </a:lnSpc>
              <a:spcBef>
                <a:spcPts val="1600"/>
              </a:spcBef>
              <a:spcAft>
                <a:spcPts val="0"/>
              </a:spcAft>
              <a:buSzPts val="1200"/>
              <a:buChar char="●"/>
              <a:defRPr sz="1200"/>
            </a:lvl7pPr>
            <a:lvl8pPr indent="-304800" lvl="7" marL="3657600" rtl="0" algn="l">
              <a:lnSpc>
                <a:spcPct val="115000"/>
              </a:lnSpc>
              <a:spcBef>
                <a:spcPts val="1600"/>
              </a:spcBef>
              <a:spcAft>
                <a:spcPts val="0"/>
              </a:spcAft>
              <a:buSzPts val="1200"/>
              <a:buChar char="○"/>
              <a:defRPr sz="1200"/>
            </a:lvl8pPr>
            <a:lvl9pPr indent="-304800" lvl="8" marL="4114800" rtl="0" algn="l">
              <a:lnSpc>
                <a:spcPct val="115000"/>
              </a:lnSpc>
              <a:spcBef>
                <a:spcPts val="1600"/>
              </a:spcBef>
              <a:spcAft>
                <a:spcPts val="1600"/>
              </a:spcAft>
              <a:buSzPts val="1200"/>
              <a:buChar char="■"/>
              <a:defRPr sz="1200"/>
            </a:lvl9pPr>
          </a:lstStyle>
          <a:p/>
        </p:txBody>
      </p:sp>
      <p:sp>
        <p:nvSpPr>
          <p:cNvPr id="69" name="Google Shape;69;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70" name="Shape 70"/>
        <p:cNvGrpSpPr/>
        <p:nvPr/>
      </p:nvGrpSpPr>
      <p:grpSpPr>
        <a:xfrm>
          <a:off x="0" y="0"/>
          <a:ext cx="0" cy="0"/>
          <a:chOff x="0" y="0"/>
          <a:chExt cx="0" cy="0"/>
        </a:xfrm>
      </p:grpSpPr>
      <p:sp>
        <p:nvSpPr>
          <p:cNvPr id="71" name="Google Shape;71;p1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2800"/>
              <a:buNone/>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72" name="Google Shape;72;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73" name="Shape 73"/>
        <p:cNvGrpSpPr/>
        <p:nvPr/>
      </p:nvGrpSpPr>
      <p:grpSpPr>
        <a:xfrm>
          <a:off x="0" y="0"/>
          <a:ext cx="0" cy="0"/>
          <a:chOff x="0" y="0"/>
          <a:chExt cx="0" cy="0"/>
        </a:xfrm>
      </p:grpSpPr>
      <p:sp>
        <p:nvSpPr>
          <p:cNvPr id="74" name="Google Shape;74;p19"/>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SzPts val="2400"/>
              <a:buNone/>
              <a:defRPr sz="2400"/>
            </a:lvl1pPr>
            <a:lvl2pPr lvl="1" rtl="0" algn="l">
              <a:lnSpc>
                <a:spcPct val="100000"/>
              </a:lnSpc>
              <a:spcBef>
                <a:spcPts val="0"/>
              </a:spcBef>
              <a:spcAft>
                <a:spcPts val="0"/>
              </a:spcAft>
              <a:buSzPts val="2400"/>
              <a:buNone/>
              <a:defRPr sz="2400"/>
            </a:lvl2pPr>
            <a:lvl3pPr lvl="2" rtl="0" algn="l">
              <a:lnSpc>
                <a:spcPct val="100000"/>
              </a:lnSpc>
              <a:spcBef>
                <a:spcPts val="0"/>
              </a:spcBef>
              <a:spcAft>
                <a:spcPts val="0"/>
              </a:spcAft>
              <a:buSzPts val="2400"/>
              <a:buNone/>
              <a:defRPr sz="2400"/>
            </a:lvl3pPr>
            <a:lvl4pPr lvl="3" rtl="0" algn="l">
              <a:lnSpc>
                <a:spcPct val="100000"/>
              </a:lnSpc>
              <a:spcBef>
                <a:spcPts val="0"/>
              </a:spcBef>
              <a:spcAft>
                <a:spcPts val="0"/>
              </a:spcAft>
              <a:buSzPts val="2400"/>
              <a:buNone/>
              <a:defRPr sz="2400"/>
            </a:lvl4pPr>
            <a:lvl5pPr lvl="4" rtl="0" algn="l">
              <a:lnSpc>
                <a:spcPct val="100000"/>
              </a:lnSpc>
              <a:spcBef>
                <a:spcPts val="0"/>
              </a:spcBef>
              <a:spcAft>
                <a:spcPts val="0"/>
              </a:spcAft>
              <a:buSzPts val="2400"/>
              <a:buNone/>
              <a:defRPr sz="2400"/>
            </a:lvl5pPr>
            <a:lvl6pPr lvl="5" rtl="0" algn="l">
              <a:lnSpc>
                <a:spcPct val="100000"/>
              </a:lnSpc>
              <a:spcBef>
                <a:spcPts val="0"/>
              </a:spcBef>
              <a:spcAft>
                <a:spcPts val="0"/>
              </a:spcAft>
              <a:buSzPts val="2400"/>
              <a:buNone/>
              <a:defRPr sz="2400"/>
            </a:lvl6pPr>
            <a:lvl7pPr lvl="6" rtl="0" algn="l">
              <a:lnSpc>
                <a:spcPct val="100000"/>
              </a:lnSpc>
              <a:spcBef>
                <a:spcPts val="0"/>
              </a:spcBef>
              <a:spcAft>
                <a:spcPts val="0"/>
              </a:spcAft>
              <a:buSzPts val="2400"/>
              <a:buNone/>
              <a:defRPr sz="2400"/>
            </a:lvl7pPr>
            <a:lvl8pPr lvl="7" rtl="0" algn="l">
              <a:lnSpc>
                <a:spcPct val="100000"/>
              </a:lnSpc>
              <a:spcBef>
                <a:spcPts val="0"/>
              </a:spcBef>
              <a:spcAft>
                <a:spcPts val="0"/>
              </a:spcAft>
              <a:buSzPts val="2400"/>
              <a:buNone/>
              <a:defRPr sz="2400"/>
            </a:lvl8pPr>
            <a:lvl9pPr lvl="8" rtl="0" algn="l">
              <a:lnSpc>
                <a:spcPct val="100000"/>
              </a:lnSpc>
              <a:spcBef>
                <a:spcPts val="0"/>
              </a:spcBef>
              <a:spcAft>
                <a:spcPts val="0"/>
              </a:spcAft>
              <a:buSzPts val="2400"/>
              <a:buNone/>
              <a:defRPr sz="2400"/>
            </a:lvl9pPr>
          </a:lstStyle>
          <a:p/>
        </p:txBody>
      </p:sp>
      <p:sp>
        <p:nvSpPr>
          <p:cNvPr id="75" name="Google Shape;75;p19"/>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rtl="0" algn="l">
              <a:lnSpc>
                <a:spcPct val="115000"/>
              </a:lnSpc>
              <a:spcBef>
                <a:spcPts val="0"/>
              </a:spcBef>
              <a:spcAft>
                <a:spcPts val="0"/>
              </a:spcAft>
              <a:buSzPts val="1200"/>
              <a:buChar char="●"/>
              <a:defRPr sz="1200"/>
            </a:lvl1pPr>
            <a:lvl2pPr indent="-304800" lvl="1" marL="914400" rtl="0" algn="l">
              <a:lnSpc>
                <a:spcPct val="115000"/>
              </a:lnSpc>
              <a:spcBef>
                <a:spcPts val="1600"/>
              </a:spcBef>
              <a:spcAft>
                <a:spcPts val="0"/>
              </a:spcAft>
              <a:buSzPts val="1200"/>
              <a:buChar char="○"/>
              <a:defRPr sz="1200"/>
            </a:lvl2pPr>
            <a:lvl3pPr indent="-304800" lvl="2" marL="1371600" rtl="0" algn="l">
              <a:lnSpc>
                <a:spcPct val="115000"/>
              </a:lnSpc>
              <a:spcBef>
                <a:spcPts val="1600"/>
              </a:spcBef>
              <a:spcAft>
                <a:spcPts val="0"/>
              </a:spcAft>
              <a:buSzPts val="1200"/>
              <a:buChar char="■"/>
              <a:defRPr sz="1200"/>
            </a:lvl3pPr>
            <a:lvl4pPr indent="-304800" lvl="3" marL="1828800" rtl="0" algn="l">
              <a:lnSpc>
                <a:spcPct val="115000"/>
              </a:lnSpc>
              <a:spcBef>
                <a:spcPts val="1600"/>
              </a:spcBef>
              <a:spcAft>
                <a:spcPts val="0"/>
              </a:spcAft>
              <a:buSzPts val="1200"/>
              <a:buChar char="●"/>
              <a:defRPr sz="1200"/>
            </a:lvl4pPr>
            <a:lvl5pPr indent="-304800" lvl="4" marL="2286000" rtl="0" algn="l">
              <a:lnSpc>
                <a:spcPct val="115000"/>
              </a:lnSpc>
              <a:spcBef>
                <a:spcPts val="1600"/>
              </a:spcBef>
              <a:spcAft>
                <a:spcPts val="0"/>
              </a:spcAft>
              <a:buSzPts val="1200"/>
              <a:buChar char="○"/>
              <a:defRPr sz="1200"/>
            </a:lvl5pPr>
            <a:lvl6pPr indent="-304800" lvl="5" marL="2743200" rtl="0" algn="l">
              <a:lnSpc>
                <a:spcPct val="115000"/>
              </a:lnSpc>
              <a:spcBef>
                <a:spcPts val="1600"/>
              </a:spcBef>
              <a:spcAft>
                <a:spcPts val="0"/>
              </a:spcAft>
              <a:buSzPts val="1200"/>
              <a:buChar char="■"/>
              <a:defRPr sz="1200"/>
            </a:lvl6pPr>
            <a:lvl7pPr indent="-304800" lvl="6" marL="3200400" rtl="0" algn="l">
              <a:lnSpc>
                <a:spcPct val="115000"/>
              </a:lnSpc>
              <a:spcBef>
                <a:spcPts val="1600"/>
              </a:spcBef>
              <a:spcAft>
                <a:spcPts val="0"/>
              </a:spcAft>
              <a:buSzPts val="1200"/>
              <a:buChar char="●"/>
              <a:defRPr sz="1200"/>
            </a:lvl7pPr>
            <a:lvl8pPr indent="-304800" lvl="7" marL="3657600" rtl="0" algn="l">
              <a:lnSpc>
                <a:spcPct val="115000"/>
              </a:lnSpc>
              <a:spcBef>
                <a:spcPts val="1600"/>
              </a:spcBef>
              <a:spcAft>
                <a:spcPts val="0"/>
              </a:spcAft>
              <a:buSzPts val="1200"/>
              <a:buChar char="○"/>
              <a:defRPr sz="1200"/>
            </a:lvl8pPr>
            <a:lvl9pPr indent="-304800" lvl="8" marL="4114800" rtl="0" algn="l">
              <a:lnSpc>
                <a:spcPct val="115000"/>
              </a:lnSpc>
              <a:spcBef>
                <a:spcPts val="1600"/>
              </a:spcBef>
              <a:spcAft>
                <a:spcPts val="1600"/>
              </a:spcAft>
              <a:buSzPts val="1200"/>
              <a:buChar char="■"/>
              <a:defRPr sz="1200"/>
            </a:lvl9pPr>
          </a:lstStyle>
          <a:p/>
        </p:txBody>
      </p:sp>
      <p:sp>
        <p:nvSpPr>
          <p:cNvPr id="76" name="Google Shape;76;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77" name="Shape 77"/>
        <p:cNvGrpSpPr/>
        <p:nvPr/>
      </p:nvGrpSpPr>
      <p:grpSpPr>
        <a:xfrm>
          <a:off x="0" y="0"/>
          <a:ext cx="0" cy="0"/>
          <a:chOff x="0" y="0"/>
          <a:chExt cx="0" cy="0"/>
        </a:xfrm>
      </p:grpSpPr>
      <p:sp>
        <p:nvSpPr>
          <p:cNvPr id="78" name="Google Shape;78;p20"/>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SzPts val="4800"/>
              <a:buNone/>
              <a:defRPr sz="4800"/>
            </a:lvl1pPr>
            <a:lvl2pPr lvl="1" rtl="0" algn="l">
              <a:lnSpc>
                <a:spcPct val="100000"/>
              </a:lnSpc>
              <a:spcBef>
                <a:spcPts val="0"/>
              </a:spcBef>
              <a:spcAft>
                <a:spcPts val="0"/>
              </a:spcAft>
              <a:buSzPts val="4800"/>
              <a:buNone/>
              <a:defRPr sz="4800"/>
            </a:lvl2pPr>
            <a:lvl3pPr lvl="2" rtl="0" algn="l">
              <a:lnSpc>
                <a:spcPct val="100000"/>
              </a:lnSpc>
              <a:spcBef>
                <a:spcPts val="0"/>
              </a:spcBef>
              <a:spcAft>
                <a:spcPts val="0"/>
              </a:spcAft>
              <a:buSzPts val="4800"/>
              <a:buNone/>
              <a:defRPr sz="4800"/>
            </a:lvl3pPr>
            <a:lvl4pPr lvl="3" rtl="0" algn="l">
              <a:lnSpc>
                <a:spcPct val="100000"/>
              </a:lnSpc>
              <a:spcBef>
                <a:spcPts val="0"/>
              </a:spcBef>
              <a:spcAft>
                <a:spcPts val="0"/>
              </a:spcAft>
              <a:buSzPts val="4800"/>
              <a:buNone/>
              <a:defRPr sz="4800"/>
            </a:lvl4pPr>
            <a:lvl5pPr lvl="4" rtl="0" algn="l">
              <a:lnSpc>
                <a:spcPct val="100000"/>
              </a:lnSpc>
              <a:spcBef>
                <a:spcPts val="0"/>
              </a:spcBef>
              <a:spcAft>
                <a:spcPts val="0"/>
              </a:spcAft>
              <a:buSzPts val="4800"/>
              <a:buNone/>
              <a:defRPr sz="4800"/>
            </a:lvl5pPr>
            <a:lvl6pPr lvl="5" rtl="0" algn="l">
              <a:lnSpc>
                <a:spcPct val="100000"/>
              </a:lnSpc>
              <a:spcBef>
                <a:spcPts val="0"/>
              </a:spcBef>
              <a:spcAft>
                <a:spcPts val="0"/>
              </a:spcAft>
              <a:buSzPts val="4800"/>
              <a:buNone/>
              <a:defRPr sz="4800"/>
            </a:lvl6pPr>
            <a:lvl7pPr lvl="6" rtl="0" algn="l">
              <a:lnSpc>
                <a:spcPct val="100000"/>
              </a:lnSpc>
              <a:spcBef>
                <a:spcPts val="0"/>
              </a:spcBef>
              <a:spcAft>
                <a:spcPts val="0"/>
              </a:spcAft>
              <a:buSzPts val="4800"/>
              <a:buNone/>
              <a:defRPr sz="4800"/>
            </a:lvl7pPr>
            <a:lvl8pPr lvl="7" rtl="0" algn="l">
              <a:lnSpc>
                <a:spcPct val="100000"/>
              </a:lnSpc>
              <a:spcBef>
                <a:spcPts val="0"/>
              </a:spcBef>
              <a:spcAft>
                <a:spcPts val="0"/>
              </a:spcAft>
              <a:buSzPts val="4800"/>
              <a:buNone/>
              <a:defRPr sz="4800"/>
            </a:lvl8pPr>
            <a:lvl9pPr lvl="8" rtl="0" algn="l">
              <a:lnSpc>
                <a:spcPct val="100000"/>
              </a:lnSpc>
              <a:spcBef>
                <a:spcPts val="0"/>
              </a:spcBef>
              <a:spcAft>
                <a:spcPts val="0"/>
              </a:spcAft>
              <a:buSzPts val="4800"/>
              <a:buNone/>
              <a:defRPr sz="4800"/>
            </a:lvl9pPr>
          </a:lstStyle>
          <a:p/>
        </p:txBody>
      </p:sp>
      <p:sp>
        <p:nvSpPr>
          <p:cNvPr id="79" name="Google Shape;79;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80" name="Shape 80"/>
        <p:cNvGrpSpPr/>
        <p:nvPr/>
      </p:nvGrpSpPr>
      <p:grpSpPr>
        <a:xfrm>
          <a:off x="0" y="0"/>
          <a:ext cx="0" cy="0"/>
          <a:chOff x="0" y="0"/>
          <a:chExt cx="0" cy="0"/>
        </a:xfrm>
      </p:grpSpPr>
      <p:sp>
        <p:nvSpPr>
          <p:cNvPr id="81" name="Google Shape;81;p2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21"/>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4200"/>
              <a:buNone/>
              <a:defRPr sz="4200"/>
            </a:lvl1pPr>
            <a:lvl2pPr lvl="1" rtl="0" algn="ctr">
              <a:lnSpc>
                <a:spcPct val="100000"/>
              </a:lnSpc>
              <a:spcBef>
                <a:spcPts val="0"/>
              </a:spcBef>
              <a:spcAft>
                <a:spcPts val="0"/>
              </a:spcAft>
              <a:buSzPts val="4200"/>
              <a:buNone/>
              <a:defRPr sz="4200"/>
            </a:lvl2pPr>
            <a:lvl3pPr lvl="2" rtl="0" algn="ctr">
              <a:lnSpc>
                <a:spcPct val="100000"/>
              </a:lnSpc>
              <a:spcBef>
                <a:spcPts val="0"/>
              </a:spcBef>
              <a:spcAft>
                <a:spcPts val="0"/>
              </a:spcAft>
              <a:buSzPts val="4200"/>
              <a:buNone/>
              <a:defRPr sz="4200"/>
            </a:lvl3pPr>
            <a:lvl4pPr lvl="3" rtl="0" algn="ctr">
              <a:lnSpc>
                <a:spcPct val="100000"/>
              </a:lnSpc>
              <a:spcBef>
                <a:spcPts val="0"/>
              </a:spcBef>
              <a:spcAft>
                <a:spcPts val="0"/>
              </a:spcAft>
              <a:buSzPts val="4200"/>
              <a:buNone/>
              <a:defRPr sz="4200"/>
            </a:lvl4pPr>
            <a:lvl5pPr lvl="4" rtl="0" algn="ctr">
              <a:lnSpc>
                <a:spcPct val="100000"/>
              </a:lnSpc>
              <a:spcBef>
                <a:spcPts val="0"/>
              </a:spcBef>
              <a:spcAft>
                <a:spcPts val="0"/>
              </a:spcAft>
              <a:buSzPts val="4200"/>
              <a:buNone/>
              <a:defRPr sz="4200"/>
            </a:lvl5pPr>
            <a:lvl6pPr lvl="5" rtl="0" algn="ctr">
              <a:lnSpc>
                <a:spcPct val="100000"/>
              </a:lnSpc>
              <a:spcBef>
                <a:spcPts val="0"/>
              </a:spcBef>
              <a:spcAft>
                <a:spcPts val="0"/>
              </a:spcAft>
              <a:buSzPts val="4200"/>
              <a:buNone/>
              <a:defRPr sz="4200"/>
            </a:lvl6pPr>
            <a:lvl7pPr lvl="6" rtl="0" algn="ctr">
              <a:lnSpc>
                <a:spcPct val="100000"/>
              </a:lnSpc>
              <a:spcBef>
                <a:spcPts val="0"/>
              </a:spcBef>
              <a:spcAft>
                <a:spcPts val="0"/>
              </a:spcAft>
              <a:buSzPts val="4200"/>
              <a:buNone/>
              <a:defRPr sz="4200"/>
            </a:lvl7pPr>
            <a:lvl8pPr lvl="7" rtl="0" algn="ctr">
              <a:lnSpc>
                <a:spcPct val="100000"/>
              </a:lnSpc>
              <a:spcBef>
                <a:spcPts val="0"/>
              </a:spcBef>
              <a:spcAft>
                <a:spcPts val="0"/>
              </a:spcAft>
              <a:buSzPts val="4200"/>
              <a:buNone/>
              <a:defRPr sz="4200"/>
            </a:lvl8pPr>
            <a:lvl9pPr lvl="8" rtl="0" algn="ctr">
              <a:lnSpc>
                <a:spcPct val="100000"/>
              </a:lnSpc>
              <a:spcBef>
                <a:spcPts val="0"/>
              </a:spcBef>
              <a:spcAft>
                <a:spcPts val="0"/>
              </a:spcAft>
              <a:buSzPts val="4200"/>
              <a:buNone/>
              <a:defRPr sz="4200"/>
            </a:lvl9pPr>
          </a:lstStyle>
          <a:p/>
        </p:txBody>
      </p:sp>
      <p:sp>
        <p:nvSpPr>
          <p:cNvPr id="83" name="Google Shape;83;p21"/>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84" name="Google Shape;84;p21"/>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rtl="0" algn="l">
              <a:lnSpc>
                <a:spcPct val="115000"/>
              </a:lnSpc>
              <a:spcBef>
                <a:spcPts val="0"/>
              </a:spcBef>
              <a:spcAft>
                <a:spcPts val="0"/>
              </a:spcAft>
              <a:buSzPts val="1800"/>
              <a:buChar char="●"/>
              <a:defRPr/>
            </a:lvl1pPr>
            <a:lvl2pPr indent="-317500" lvl="1" marL="914400" rtl="0" algn="l">
              <a:lnSpc>
                <a:spcPct val="115000"/>
              </a:lnSpc>
              <a:spcBef>
                <a:spcPts val="1600"/>
              </a:spcBef>
              <a:spcAft>
                <a:spcPts val="0"/>
              </a:spcAft>
              <a:buSzPts val="1400"/>
              <a:buChar char="○"/>
              <a:defRPr/>
            </a:lvl2pPr>
            <a:lvl3pPr indent="-317500" lvl="2" marL="1371600" rtl="0" algn="l">
              <a:lnSpc>
                <a:spcPct val="115000"/>
              </a:lnSpc>
              <a:spcBef>
                <a:spcPts val="1600"/>
              </a:spcBef>
              <a:spcAft>
                <a:spcPts val="0"/>
              </a:spcAft>
              <a:buSzPts val="1400"/>
              <a:buChar char="■"/>
              <a:defRPr/>
            </a:lvl3pPr>
            <a:lvl4pPr indent="-317500" lvl="3" marL="1828800" rtl="0" algn="l">
              <a:lnSpc>
                <a:spcPct val="115000"/>
              </a:lnSpc>
              <a:spcBef>
                <a:spcPts val="1600"/>
              </a:spcBef>
              <a:spcAft>
                <a:spcPts val="0"/>
              </a:spcAft>
              <a:buSzPts val="1400"/>
              <a:buChar char="●"/>
              <a:defRPr/>
            </a:lvl4pPr>
            <a:lvl5pPr indent="-317500" lvl="4" marL="2286000" rtl="0" algn="l">
              <a:lnSpc>
                <a:spcPct val="115000"/>
              </a:lnSpc>
              <a:spcBef>
                <a:spcPts val="1600"/>
              </a:spcBef>
              <a:spcAft>
                <a:spcPts val="0"/>
              </a:spcAft>
              <a:buSzPts val="1400"/>
              <a:buChar char="○"/>
              <a:defRPr/>
            </a:lvl5pPr>
            <a:lvl6pPr indent="-317500" lvl="5" marL="2743200" rtl="0" algn="l">
              <a:lnSpc>
                <a:spcPct val="115000"/>
              </a:lnSpc>
              <a:spcBef>
                <a:spcPts val="1600"/>
              </a:spcBef>
              <a:spcAft>
                <a:spcPts val="0"/>
              </a:spcAft>
              <a:buSzPts val="1400"/>
              <a:buChar char="■"/>
              <a:defRPr/>
            </a:lvl6pPr>
            <a:lvl7pPr indent="-317500" lvl="6" marL="3200400" rtl="0" algn="l">
              <a:lnSpc>
                <a:spcPct val="115000"/>
              </a:lnSpc>
              <a:spcBef>
                <a:spcPts val="1600"/>
              </a:spcBef>
              <a:spcAft>
                <a:spcPts val="0"/>
              </a:spcAft>
              <a:buSzPts val="1400"/>
              <a:buChar char="●"/>
              <a:defRPr/>
            </a:lvl7pPr>
            <a:lvl8pPr indent="-317500" lvl="7" marL="3657600" rtl="0" algn="l">
              <a:lnSpc>
                <a:spcPct val="115000"/>
              </a:lnSpc>
              <a:spcBef>
                <a:spcPts val="1600"/>
              </a:spcBef>
              <a:spcAft>
                <a:spcPts val="0"/>
              </a:spcAft>
              <a:buSzPts val="1400"/>
              <a:buChar char="○"/>
              <a:defRPr/>
            </a:lvl8pPr>
            <a:lvl9pPr indent="-317500" lvl="8" marL="4114800" rtl="0" algn="l">
              <a:lnSpc>
                <a:spcPct val="115000"/>
              </a:lnSpc>
              <a:spcBef>
                <a:spcPts val="1600"/>
              </a:spcBef>
              <a:spcAft>
                <a:spcPts val="1600"/>
              </a:spcAft>
              <a:buSzPts val="1400"/>
              <a:buChar char="■"/>
              <a:defRPr/>
            </a:lvl9pPr>
          </a:lstStyle>
          <a:p/>
        </p:txBody>
      </p:sp>
      <p:sp>
        <p:nvSpPr>
          <p:cNvPr id="85" name="Google Shape;85;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86" name="Shape 86"/>
        <p:cNvGrpSpPr/>
        <p:nvPr/>
      </p:nvGrpSpPr>
      <p:grpSpPr>
        <a:xfrm>
          <a:off x="0" y="0"/>
          <a:ext cx="0" cy="0"/>
          <a:chOff x="0" y="0"/>
          <a:chExt cx="0" cy="0"/>
        </a:xfrm>
      </p:grpSpPr>
      <p:sp>
        <p:nvSpPr>
          <p:cNvPr id="87" name="Google Shape;87;p22"/>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rtl="0" algn="l">
              <a:lnSpc>
                <a:spcPct val="100000"/>
              </a:lnSpc>
              <a:spcBef>
                <a:spcPts val="0"/>
              </a:spcBef>
              <a:spcAft>
                <a:spcPts val="0"/>
              </a:spcAft>
              <a:buSzPts val="1800"/>
              <a:buNone/>
              <a:defRPr/>
            </a:lvl1pPr>
          </a:lstStyle>
          <a:p/>
        </p:txBody>
      </p:sp>
      <p:sp>
        <p:nvSpPr>
          <p:cNvPr id="88" name="Google Shape;88;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89" name="Shape 89"/>
        <p:cNvGrpSpPr/>
        <p:nvPr/>
      </p:nvGrpSpPr>
      <p:grpSpPr>
        <a:xfrm>
          <a:off x="0" y="0"/>
          <a:ext cx="0" cy="0"/>
          <a:chOff x="0" y="0"/>
          <a:chExt cx="0" cy="0"/>
        </a:xfrm>
      </p:grpSpPr>
      <p:sp>
        <p:nvSpPr>
          <p:cNvPr id="90" name="Google Shape;90;p23"/>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12000"/>
              <a:buNone/>
              <a:defRPr sz="12000"/>
            </a:lvl1pPr>
            <a:lvl2pPr lvl="1" rtl="0" algn="ctr">
              <a:lnSpc>
                <a:spcPct val="100000"/>
              </a:lnSpc>
              <a:spcBef>
                <a:spcPts val="0"/>
              </a:spcBef>
              <a:spcAft>
                <a:spcPts val="0"/>
              </a:spcAft>
              <a:buSzPts val="12000"/>
              <a:buNone/>
              <a:defRPr sz="12000"/>
            </a:lvl2pPr>
            <a:lvl3pPr lvl="2" rtl="0" algn="ctr">
              <a:lnSpc>
                <a:spcPct val="100000"/>
              </a:lnSpc>
              <a:spcBef>
                <a:spcPts val="0"/>
              </a:spcBef>
              <a:spcAft>
                <a:spcPts val="0"/>
              </a:spcAft>
              <a:buSzPts val="12000"/>
              <a:buNone/>
              <a:defRPr sz="12000"/>
            </a:lvl3pPr>
            <a:lvl4pPr lvl="3" rtl="0" algn="ctr">
              <a:lnSpc>
                <a:spcPct val="100000"/>
              </a:lnSpc>
              <a:spcBef>
                <a:spcPts val="0"/>
              </a:spcBef>
              <a:spcAft>
                <a:spcPts val="0"/>
              </a:spcAft>
              <a:buSzPts val="12000"/>
              <a:buNone/>
              <a:defRPr sz="12000"/>
            </a:lvl4pPr>
            <a:lvl5pPr lvl="4" rtl="0" algn="ctr">
              <a:lnSpc>
                <a:spcPct val="100000"/>
              </a:lnSpc>
              <a:spcBef>
                <a:spcPts val="0"/>
              </a:spcBef>
              <a:spcAft>
                <a:spcPts val="0"/>
              </a:spcAft>
              <a:buSzPts val="12000"/>
              <a:buNone/>
              <a:defRPr sz="12000"/>
            </a:lvl5pPr>
            <a:lvl6pPr lvl="5" rtl="0" algn="ctr">
              <a:lnSpc>
                <a:spcPct val="100000"/>
              </a:lnSpc>
              <a:spcBef>
                <a:spcPts val="0"/>
              </a:spcBef>
              <a:spcAft>
                <a:spcPts val="0"/>
              </a:spcAft>
              <a:buSzPts val="12000"/>
              <a:buNone/>
              <a:defRPr sz="12000"/>
            </a:lvl6pPr>
            <a:lvl7pPr lvl="6" rtl="0" algn="ctr">
              <a:lnSpc>
                <a:spcPct val="100000"/>
              </a:lnSpc>
              <a:spcBef>
                <a:spcPts val="0"/>
              </a:spcBef>
              <a:spcAft>
                <a:spcPts val="0"/>
              </a:spcAft>
              <a:buSzPts val="12000"/>
              <a:buNone/>
              <a:defRPr sz="12000"/>
            </a:lvl7pPr>
            <a:lvl8pPr lvl="7" rtl="0" algn="ctr">
              <a:lnSpc>
                <a:spcPct val="100000"/>
              </a:lnSpc>
              <a:spcBef>
                <a:spcPts val="0"/>
              </a:spcBef>
              <a:spcAft>
                <a:spcPts val="0"/>
              </a:spcAft>
              <a:buSzPts val="12000"/>
              <a:buNone/>
              <a:defRPr sz="12000"/>
            </a:lvl8pPr>
            <a:lvl9pPr lvl="8" rtl="0" algn="ctr">
              <a:lnSpc>
                <a:spcPct val="100000"/>
              </a:lnSpc>
              <a:spcBef>
                <a:spcPts val="0"/>
              </a:spcBef>
              <a:spcAft>
                <a:spcPts val="0"/>
              </a:spcAft>
              <a:buSzPts val="12000"/>
              <a:buNone/>
              <a:defRPr sz="12000"/>
            </a:lvl9pPr>
          </a:lstStyle>
          <a:p>
            <a:r>
              <a:t>xx%</a:t>
            </a:r>
          </a:p>
        </p:txBody>
      </p:sp>
      <p:sp>
        <p:nvSpPr>
          <p:cNvPr id="91" name="Google Shape;91;p23"/>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rtl="0" algn="ctr">
              <a:lnSpc>
                <a:spcPct val="115000"/>
              </a:lnSpc>
              <a:spcBef>
                <a:spcPts val="0"/>
              </a:spcBef>
              <a:spcAft>
                <a:spcPts val="0"/>
              </a:spcAft>
              <a:buSzPts val="1800"/>
              <a:buChar char="●"/>
              <a:defRPr/>
            </a:lvl1pPr>
            <a:lvl2pPr indent="-317500" lvl="1" marL="914400" rtl="0" algn="ctr">
              <a:lnSpc>
                <a:spcPct val="115000"/>
              </a:lnSpc>
              <a:spcBef>
                <a:spcPts val="1600"/>
              </a:spcBef>
              <a:spcAft>
                <a:spcPts val="0"/>
              </a:spcAft>
              <a:buSzPts val="1400"/>
              <a:buChar char="○"/>
              <a:defRPr/>
            </a:lvl2pPr>
            <a:lvl3pPr indent="-317500" lvl="2" marL="1371600" rtl="0" algn="ctr">
              <a:lnSpc>
                <a:spcPct val="115000"/>
              </a:lnSpc>
              <a:spcBef>
                <a:spcPts val="1600"/>
              </a:spcBef>
              <a:spcAft>
                <a:spcPts val="0"/>
              </a:spcAft>
              <a:buSzPts val="1400"/>
              <a:buChar char="■"/>
              <a:defRPr/>
            </a:lvl3pPr>
            <a:lvl4pPr indent="-317500" lvl="3" marL="1828800" rtl="0" algn="ctr">
              <a:lnSpc>
                <a:spcPct val="115000"/>
              </a:lnSpc>
              <a:spcBef>
                <a:spcPts val="1600"/>
              </a:spcBef>
              <a:spcAft>
                <a:spcPts val="0"/>
              </a:spcAft>
              <a:buSzPts val="1400"/>
              <a:buChar char="●"/>
              <a:defRPr/>
            </a:lvl4pPr>
            <a:lvl5pPr indent="-317500" lvl="4" marL="2286000" rtl="0" algn="ctr">
              <a:lnSpc>
                <a:spcPct val="115000"/>
              </a:lnSpc>
              <a:spcBef>
                <a:spcPts val="1600"/>
              </a:spcBef>
              <a:spcAft>
                <a:spcPts val="0"/>
              </a:spcAft>
              <a:buSzPts val="1400"/>
              <a:buChar char="○"/>
              <a:defRPr/>
            </a:lvl5pPr>
            <a:lvl6pPr indent="-317500" lvl="5" marL="2743200" rtl="0" algn="ctr">
              <a:lnSpc>
                <a:spcPct val="115000"/>
              </a:lnSpc>
              <a:spcBef>
                <a:spcPts val="1600"/>
              </a:spcBef>
              <a:spcAft>
                <a:spcPts val="0"/>
              </a:spcAft>
              <a:buSzPts val="1400"/>
              <a:buChar char="■"/>
              <a:defRPr/>
            </a:lvl6pPr>
            <a:lvl7pPr indent="-317500" lvl="6" marL="3200400" rtl="0" algn="ctr">
              <a:lnSpc>
                <a:spcPct val="115000"/>
              </a:lnSpc>
              <a:spcBef>
                <a:spcPts val="1600"/>
              </a:spcBef>
              <a:spcAft>
                <a:spcPts val="0"/>
              </a:spcAft>
              <a:buSzPts val="1400"/>
              <a:buChar char="●"/>
              <a:defRPr/>
            </a:lvl7pPr>
            <a:lvl8pPr indent="-317500" lvl="7" marL="3657600" rtl="0" algn="ctr">
              <a:lnSpc>
                <a:spcPct val="115000"/>
              </a:lnSpc>
              <a:spcBef>
                <a:spcPts val="1600"/>
              </a:spcBef>
              <a:spcAft>
                <a:spcPts val="0"/>
              </a:spcAft>
              <a:buSzPts val="1400"/>
              <a:buChar char="○"/>
              <a:defRPr/>
            </a:lvl8pPr>
            <a:lvl9pPr indent="-317500" lvl="8" marL="4114800" rtl="0" algn="ctr">
              <a:lnSpc>
                <a:spcPct val="115000"/>
              </a:lnSpc>
              <a:spcBef>
                <a:spcPts val="1600"/>
              </a:spcBef>
              <a:spcAft>
                <a:spcPts val="1600"/>
              </a:spcAft>
              <a:buSzPts val="1400"/>
              <a:buChar char="■"/>
              <a:defRPr/>
            </a:lvl9pPr>
          </a:lstStyle>
          <a:p/>
        </p:txBody>
      </p:sp>
      <p:sp>
        <p:nvSpPr>
          <p:cNvPr id="92" name="Google Shape;92;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93" name="Shape 93"/>
        <p:cNvGrpSpPr/>
        <p:nvPr/>
      </p:nvGrpSpPr>
      <p:grpSpPr>
        <a:xfrm>
          <a:off x="0" y="0"/>
          <a:ext cx="0" cy="0"/>
          <a:chOff x="0" y="0"/>
          <a:chExt cx="0" cy="0"/>
        </a:xfrm>
      </p:grpSpPr>
      <p:sp>
        <p:nvSpPr>
          <p:cNvPr id="94" name="Google Shape;94;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4.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3.png"/><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3.png"/><Relationship Id="rId4" Type="http://schemas.openxmlformats.org/officeDocument/2006/relationships/image" Target="../media/image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image" Target="../media/image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 Id="rId3" Type="http://schemas.openxmlformats.org/officeDocument/2006/relationships/image" Target="../media/image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 Id="rId3" Type="http://schemas.openxmlformats.org/officeDocument/2006/relationships/image" Target="../media/image3.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 Id="rId3" Type="http://schemas.openxmlformats.org/officeDocument/2006/relationships/image" Target="../media/image8.png"/><Relationship Id="rId4" Type="http://schemas.openxmlformats.org/officeDocument/2006/relationships/hyperlink" Target="https://github.com/GoogleCloudPlatform/keras-idiomatic-programmer/blob/master/workshops/Transfer_Learning/Idiomatic%20Programmer%20-%20handbook%203%20-%20Codelab%203.ipynb"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25"/>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solidFill>
                  <a:srgbClr val="3D85C6"/>
                </a:solidFill>
              </a:rPr>
              <a:t>Idiomatic Programmer</a:t>
            </a:r>
            <a:br>
              <a:rPr lang="en">
                <a:solidFill>
                  <a:srgbClr val="3D85C6"/>
                </a:solidFill>
              </a:rPr>
            </a:br>
            <a:r>
              <a:rPr lang="en">
                <a:solidFill>
                  <a:srgbClr val="3D85C6"/>
                </a:solidFill>
              </a:rPr>
              <a:t>Learning Keras</a:t>
            </a:r>
            <a:endParaRPr>
              <a:solidFill>
                <a:srgbClr val="3D85C6"/>
              </a:solidFill>
            </a:endParaRPr>
          </a:p>
        </p:txBody>
      </p:sp>
      <p:sp>
        <p:nvSpPr>
          <p:cNvPr id="100" name="Google Shape;100;p25"/>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Computer Vision Workshop</a:t>
            </a:r>
            <a:br>
              <a:rPr lang="en">
                <a:solidFill>
                  <a:srgbClr val="38761D"/>
                </a:solidFill>
              </a:rPr>
            </a:br>
            <a:r>
              <a:rPr lang="en" sz="1200">
                <a:solidFill>
                  <a:srgbClr val="38761D"/>
                </a:solidFill>
              </a:rPr>
              <a:t>V</a:t>
            </a:r>
            <a:r>
              <a:rPr lang="en" sz="1200">
                <a:solidFill>
                  <a:srgbClr val="38761D"/>
                </a:solidFill>
              </a:rPr>
              <a:t>ersion: July 2019</a:t>
            </a:r>
            <a:endParaRPr sz="1200">
              <a:solidFill>
                <a:srgbClr val="38761D"/>
              </a:solidFill>
            </a:endParaRPr>
          </a:p>
        </p:txBody>
      </p:sp>
      <p:pic>
        <p:nvPicPr>
          <p:cNvPr id="101" name="Google Shape;101;p25"/>
          <p:cNvPicPr preferRelativeResize="0"/>
          <p:nvPr/>
        </p:nvPicPr>
        <p:blipFill>
          <a:blip r:embed="rId3">
            <a:alphaModFix/>
          </a:blip>
          <a:stretch>
            <a:fillRect/>
          </a:stretch>
        </p:blipFill>
        <p:spPr>
          <a:xfrm>
            <a:off x="0" y="0"/>
            <a:ext cx="1827825" cy="910725"/>
          </a:xfrm>
          <a:prstGeom prst="rect">
            <a:avLst/>
          </a:prstGeom>
          <a:noFill/>
          <a:ln>
            <a:noFill/>
          </a:ln>
        </p:spPr>
      </p:pic>
      <p:pic>
        <p:nvPicPr>
          <p:cNvPr id="102" name="Google Shape;102;p25"/>
          <p:cNvPicPr preferRelativeResize="0"/>
          <p:nvPr/>
        </p:nvPicPr>
        <p:blipFill>
          <a:blip r:embed="rId4">
            <a:alphaModFix/>
          </a:blip>
          <a:stretch>
            <a:fillRect/>
          </a:stretch>
        </p:blipFill>
        <p:spPr>
          <a:xfrm>
            <a:off x="3727025" y="3626725"/>
            <a:ext cx="1747499" cy="1211975"/>
          </a:xfrm>
          <a:prstGeom prst="rect">
            <a:avLst/>
          </a:prstGeom>
          <a:noFill/>
          <a:ln>
            <a:noFill/>
          </a:ln>
        </p:spPr>
      </p:pic>
      <p:pic>
        <p:nvPicPr>
          <p:cNvPr id="103" name="Google Shape;103;p25"/>
          <p:cNvPicPr preferRelativeResize="0"/>
          <p:nvPr/>
        </p:nvPicPr>
        <p:blipFill>
          <a:blip r:embed="rId5">
            <a:alphaModFix/>
          </a:blip>
          <a:stretch>
            <a:fillRect/>
          </a:stretch>
        </p:blipFill>
        <p:spPr>
          <a:xfrm>
            <a:off x="7323975" y="177775"/>
            <a:ext cx="1642475" cy="3392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Google Shape;169;p34"/>
          <p:cNvSpPr txBox="1"/>
          <p:nvPr>
            <p:ph idx="1" type="subTitle"/>
          </p:nvPr>
        </p:nvSpPr>
        <p:spPr>
          <a:xfrm>
            <a:off x="505550" y="116700"/>
            <a:ext cx="8520600" cy="792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solidFill>
                  <a:srgbClr val="38761D"/>
                </a:solidFill>
              </a:rPr>
              <a:t>Pre-built Models</a:t>
            </a:r>
            <a:endParaRPr>
              <a:solidFill>
                <a:srgbClr val="38761D"/>
              </a:solidFill>
            </a:endParaRPr>
          </a:p>
        </p:txBody>
      </p:sp>
      <p:pic>
        <p:nvPicPr>
          <p:cNvPr id="170" name="Google Shape;170;p34"/>
          <p:cNvPicPr preferRelativeResize="0"/>
          <p:nvPr/>
        </p:nvPicPr>
        <p:blipFill rotWithShape="1">
          <a:blip r:embed="rId3">
            <a:alphaModFix/>
          </a:blip>
          <a:srcRect b="0" l="0" r="0" t="0"/>
          <a:stretch/>
        </p:blipFill>
        <p:spPr>
          <a:xfrm>
            <a:off x="0" y="0"/>
            <a:ext cx="1466276" cy="730576"/>
          </a:xfrm>
          <a:prstGeom prst="rect">
            <a:avLst/>
          </a:prstGeom>
          <a:noFill/>
          <a:ln>
            <a:noFill/>
          </a:ln>
        </p:spPr>
      </p:pic>
      <p:sp>
        <p:nvSpPr>
          <p:cNvPr id="171" name="Google Shape;171;p34"/>
          <p:cNvSpPr txBox="1"/>
          <p:nvPr/>
        </p:nvSpPr>
        <p:spPr>
          <a:xfrm>
            <a:off x="459650" y="595050"/>
            <a:ext cx="8283600" cy="42054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1100"/>
              </a:spcBef>
              <a:spcAft>
                <a:spcPts val="0"/>
              </a:spcAft>
              <a:buClr>
                <a:srgbClr val="000000"/>
              </a:buClr>
              <a:buSzPts val="1200"/>
              <a:buFont typeface="Arial"/>
              <a:buNone/>
            </a:pPr>
            <a:r>
              <a:rPr b="1" i="0" lang="en" sz="1200" u="none" cap="none" strike="noStrike">
                <a:solidFill>
                  <a:schemeClr val="dk1"/>
                </a:solidFill>
                <a:latin typeface="Arial"/>
                <a:ea typeface="Arial"/>
                <a:cs typeface="Arial"/>
                <a:sym typeface="Arial"/>
              </a:rPr>
              <a:t>Base Model</a:t>
            </a:r>
            <a:br>
              <a:rPr b="1" i="0" lang="en" sz="1200" u="none" cap="none" strike="noStrike">
                <a:solidFill>
                  <a:schemeClr val="dk1"/>
                </a:solidFill>
                <a:latin typeface="Arial"/>
                <a:ea typeface="Arial"/>
                <a:cs typeface="Arial"/>
                <a:sym typeface="Arial"/>
              </a:rPr>
            </a:b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rPr b="1" i="0" lang="en" sz="1200" u="none" cap="none" strike="noStrike">
                <a:solidFill>
                  <a:srgbClr val="0000FF"/>
                </a:solidFill>
                <a:latin typeface="Arial"/>
                <a:ea typeface="Arial"/>
                <a:cs typeface="Arial"/>
                <a:sym typeface="Arial"/>
              </a:rPr>
              <a:t>By default, the pre-built models are complete but untrained</a:t>
            </a:r>
            <a:r>
              <a:rPr b="0" i="0" lang="en" sz="1200" u="none" cap="none" strike="noStrike">
                <a:solidFill>
                  <a:schemeClr val="dk1"/>
                </a:solidFill>
                <a:latin typeface="Arial"/>
                <a:ea typeface="Arial"/>
                <a:cs typeface="Arial"/>
                <a:sym typeface="Arial"/>
              </a:rPr>
              <a:t> (i.e., the weights and biases are randomly initialized). Each untrained pre-built model is configured for a specific input shape and number of output classes. In </a:t>
            </a:r>
            <a:r>
              <a:rPr b="0" i="0" lang="en" sz="1200" u="sng" cap="none" strike="noStrike">
                <a:solidFill>
                  <a:schemeClr val="dk1"/>
                </a:solidFill>
                <a:latin typeface="Arial"/>
                <a:ea typeface="Arial"/>
                <a:cs typeface="Arial"/>
                <a:sym typeface="Arial"/>
              </a:rPr>
              <a:t>most cases the input shape is either (224, 224, 3) or (299, 299, 3)</a:t>
            </a:r>
            <a:r>
              <a:rPr b="0" i="0" lang="en" sz="1200" u="none" cap="none" strike="noStrike">
                <a:solidFill>
                  <a:schemeClr val="dk1"/>
                </a:solidFill>
                <a:latin typeface="Arial"/>
                <a:ea typeface="Arial"/>
                <a:cs typeface="Arial"/>
                <a:sym typeface="Arial"/>
              </a:rPr>
              <a:t>. The models </a:t>
            </a:r>
            <a:r>
              <a:rPr b="0" i="0" lang="en" sz="1200" u="sng" cap="none" strike="noStrike">
                <a:solidFill>
                  <a:schemeClr val="dk1"/>
                </a:solidFill>
                <a:latin typeface="Arial"/>
                <a:ea typeface="Arial"/>
                <a:cs typeface="Arial"/>
                <a:sym typeface="Arial"/>
              </a:rPr>
              <a:t>will also take input in channel first format as in (3, 224, 224) and (3, 299, 299)</a:t>
            </a:r>
            <a:r>
              <a:rPr b="0" i="0" lang="en" sz="1200" u="none" cap="none" strike="noStrike">
                <a:solidFill>
                  <a:schemeClr val="dk1"/>
                </a:solidFill>
                <a:latin typeface="Arial"/>
                <a:ea typeface="Arial"/>
                <a:cs typeface="Arial"/>
                <a:sym typeface="Arial"/>
              </a:rPr>
              <a:t>. In most cases, the number of output classes is 1000.</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ctr">
              <a:lnSpc>
                <a:spcPct val="115000"/>
              </a:lnSpc>
              <a:spcBef>
                <a:spcPts val="1100"/>
              </a:spcBef>
              <a:spcAft>
                <a:spcPts val="0"/>
              </a:spcAft>
              <a:buClr>
                <a:srgbClr val="000000"/>
              </a:buClr>
              <a:buSzPts val="1200"/>
              <a:buFont typeface="Arial"/>
              <a:buNone/>
            </a:pPr>
            <a:r>
              <a:t/>
            </a:r>
            <a:endParaRPr b="0" i="0" sz="1200" u="sng" cap="none" strike="noStrike">
              <a:solidFill>
                <a:schemeClr val="dk1"/>
              </a:solidFill>
              <a:latin typeface="Arial"/>
              <a:ea typeface="Arial"/>
              <a:cs typeface="Arial"/>
              <a:sym typeface="Arial"/>
            </a:endParaRPr>
          </a:p>
          <a:p>
            <a:pPr indent="0" lvl="0" marL="0" marR="0" rtl="0" algn="l">
              <a:lnSpc>
                <a:spcPct val="115000"/>
              </a:lnSpc>
              <a:spcBef>
                <a:spcPts val="16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4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457200" lvl="0" marL="137160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br>
              <a:rPr b="0" i="0" lang="en" sz="1100" u="none" cap="none" strike="noStrike">
                <a:solidFill>
                  <a:schemeClr val="dk1"/>
                </a:solidFill>
                <a:latin typeface="Arial"/>
                <a:ea typeface="Arial"/>
                <a:cs typeface="Arial"/>
                <a:sym typeface="Arial"/>
              </a:rPr>
            </a:b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050"/>
              <a:buFont typeface="Arial"/>
              <a:buNone/>
            </a:pPr>
            <a:r>
              <a:t/>
            </a:r>
            <a:endParaRPr b="0" i="0" sz="105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72" name="Google Shape;172;p34"/>
          <p:cNvPicPr preferRelativeResize="0"/>
          <p:nvPr/>
        </p:nvPicPr>
        <p:blipFill rotWithShape="1">
          <a:blip r:embed="rId4">
            <a:alphaModFix/>
          </a:blip>
          <a:srcRect b="0" l="0" r="0" t="0"/>
          <a:stretch/>
        </p:blipFill>
        <p:spPr>
          <a:xfrm>
            <a:off x="1794050" y="2133600"/>
            <a:ext cx="5943600" cy="30099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Google Shape;177;p35"/>
          <p:cNvSpPr txBox="1"/>
          <p:nvPr>
            <p:ph idx="1" type="subTitle"/>
          </p:nvPr>
        </p:nvSpPr>
        <p:spPr>
          <a:xfrm>
            <a:off x="505550" y="116700"/>
            <a:ext cx="8520600" cy="792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solidFill>
                  <a:srgbClr val="38761D"/>
                </a:solidFill>
              </a:rPr>
              <a:t>Pre-built Models</a:t>
            </a:r>
            <a:endParaRPr>
              <a:solidFill>
                <a:srgbClr val="38761D"/>
              </a:solidFill>
            </a:endParaRPr>
          </a:p>
        </p:txBody>
      </p:sp>
      <p:pic>
        <p:nvPicPr>
          <p:cNvPr id="178" name="Google Shape;178;p35"/>
          <p:cNvPicPr preferRelativeResize="0"/>
          <p:nvPr/>
        </p:nvPicPr>
        <p:blipFill rotWithShape="1">
          <a:blip r:embed="rId3">
            <a:alphaModFix/>
          </a:blip>
          <a:srcRect b="0" l="0" r="0" t="0"/>
          <a:stretch/>
        </p:blipFill>
        <p:spPr>
          <a:xfrm>
            <a:off x="0" y="0"/>
            <a:ext cx="1466276" cy="730576"/>
          </a:xfrm>
          <a:prstGeom prst="rect">
            <a:avLst/>
          </a:prstGeom>
          <a:noFill/>
          <a:ln>
            <a:noFill/>
          </a:ln>
        </p:spPr>
      </p:pic>
      <p:sp>
        <p:nvSpPr>
          <p:cNvPr id="179" name="Google Shape;179;p35"/>
          <p:cNvSpPr txBox="1"/>
          <p:nvPr/>
        </p:nvSpPr>
        <p:spPr>
          <a:xfrm>
            <a:off x="459650" y="595050"/>
            <a:ext cx="8283600" cy="42054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1100"/>
              </a:spcBef>
              <a:spcAft>
                <a:spcPts val="0"/>
              </a:spcAft>
              <a:buClr>
                <a:srgbClr val="000000"/>
              </a:buClr>
              <a:buSzPts val="1200"/>
              <a:buFont typeface="Arial"/>
              <a:buNone/>
            </a:pPr>
            <a:r>
              <a:rPr b="1" i="0" lang="en" sz="1200" u="none" cap="none" strike="noStrike">
                <a:solidFill>
                  <a:schemeClr val="dk1"/>
                </a:solidFill>
                <a:latin typeface="Arial"/>
                <a:ea typeface="Arial"/>
                <a:cs typeface="Arial"/>
                <a:sym typeface="Arial"/>
              </a:rPr>
              <a:t>Compiling the Base Model</a:t>
            </a:r>
            <a:br>
              <a:rPr b="1" i="0" lang="en" sz="1200" u="none" cap="none" strike="noStrike">
                <a:solidFill>
                  <a:schemeClr val="dk1"/>
                </a:solidFill>
                <a:latin typeface="Arial"/>
                <a:ea typeface="Arial"/>
                <a:cs typeface="Arial"/>
                <a:sym typeface="Arial"/>
              </a:rPr>
            </a:b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rPr b="0" i="0" lang="en" sz="1200" u="none" cap="none" strike="noStrike">
                <a:solidFill>
                  <a:schemeClr val="dk1"/>
                </a:solidFill>
                <a:latin typeface="Arial"/>
                <a:ea typeface="Arial"/>
                <a:cs typeface="Arial"/>
                <a:sym typeface="Arial"/>
              </a:rPr>
              <a:t>The pre-built models </a:t>
            </a:r>
            <a:r>
              <a:rPr b="1" i="0" lang="en" sz="1200" u="none" cap="none" strike="noStrike">
                <a:solidFill>
                  <a:srgbClr val="0000FF"/>
                </a:solidFill>
                <a:latin typeface="Arial"/>
                <a:ea typeface="Arial"/>
                <a:cs typeface="Arial"/>
                <a:sym typeface="Arial"/>
              </a:rPr>
              <a:t>do not have an assigned loss function and optimizer</a:t>
            </a:r>
            <a:r>
              <a:rPr b="0" i="0" lang="en" sz="1200" u="none" cap="none" strike="noStrike">
                <a:solidFill>
                  <a:schemeClr val="dk1"/>
                </a:solidFill>
                <a:latin typeface="Arial"/>
                <a:ea typeface="Arial"/>
                <a:cs typeface="Arial"/>
                <a:sym typeface="Arial"/>
              </a:rPr>
              <a:t>. Prior to using them, one must issue the </a:t>
            </a:r>
            <a:r>
              <a:rPr b="0" i="0" lang="en" sz="1200" u="none" cap="none" strike="noStrike">
                <a:solidFill>
                  <a:srgbClr val="0D904F"/>
                </a:solidFill>
                <a:latin typeface="Consolas"/>
                <a:ea typeface="Consolas"/>
                <a:cs typeface="Consolas"/>
                <a:sym typeface="Consolas"/>
              </a:rPr>
              <a:t>compile()</a:t>
            </a:r>
            <a:r>
              <a:rPr b="0" i="0" lang="en" sz="1200" u="none" cap="none" strike="noStrike">
                <a:solidFill>
                  <a:schemeClr val="dk1"/>
                </a:solidFill>
                <a:latin typeface="Arial"/>
                <a:ea typeface="Arial"/>
                <a:cs typeface="Arial"/>
                <a:sym typeface="Arial"/>
              </a:rPr>
              <a:t> method to assign the loss, optimizer and performance measurements.</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ctr">
              <a:lnSpc>
                <a:spcPct val="115000"/>
              </a:lnSpc>
              <a:spcBef>
                <a:spcPts val="1100"/>
              </a:spcBef>
              <a:spcAft>
                <a:spcPts val="0"/>
              </a:spcAft>
              <a:buClr>
                <a:srgbClr val="000000"/>
              </a:buClr>
              <a:buSzPts val="1200"/>
              <a:buFont typeface="Arial"/>
              <a:buNone/>
            </a:pPr>
            <a:r>
              <a:t/>
            </a:r>
            <a:endParaRPr b="0" i="0" sz="1200" u="sng" cap="none" strike="noStrike">
              <a:solidFill>
                <a:schemeClr val="dk1"/>
              </a:solidFill>
              <a:latin typeface="Arial"/>
              <a:ea typeface="Arial"/>
              <a:cs typeface="Arial"/>
              <a:sym typeface="Arial"/>
            </a:endParaRPr>
          </a:p>
          <a:p>
            <a:pPr indent="0" lvl="0" marL="0" marR="0" rtl="0" algn="l">
              <a:lnSpc>
                <a:spcPct val="115000"/>
              </a:lnSpc>
              <a:spcBef>
                <a:spcPts val="16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4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457200" lvl="0" marL="137160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br>
              <a:rPr b="0" i="0" lang="en" sz="1100" u="none" cap="none" strike="noStrike">
                <a:solidFill>
                  <a:schemeClr val="dk1"/>
                </a:solidFill>
                <a:latin typeface="Arial"/>
                <a:ea typeface="Arial"/>
                <a:cs typeface="Arial"/>
                <a:sym typeface="Arial"/>
              </a:rPr>
            </a:b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050"/>
              <a:buFont typeface="Arial"/>
              <a:buNone/>
            </a:pPr>
            <a:r>
              <a:t/>
            </a:r>
            <a:endParaRPr b="0" i="0" sz="105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aphicFrame>
        <p:nvGraphicFramePr>
          <p:cNvPr id="180" name="Google Shape;180;p35"/>
          <p:cNvGraphicFramePr/>
          <p:nvPr/>
        </p:nvGraphicFramePr>
        <p:xfrm>
          <a:off x="543875" y="2169713"/>
          <a:ext cx="3000000" cy="3000000"/>
        </p:xfrm>
        <a:graphic>
          <a:graphicData uri="http://schemas.openxmlformats.org/drawingml/2006/table">
            <a:tbl>
              <a:tblPr>
                <a:noFill/>
                <a:tableStyleId>{FA1F5860-9A3A-4DD1-A36E-C4AA5C241D91}</a:tableStyleId>
              </a:tblPr>
              <a:tblGrid>
                <a:gridCol w="7862400"/>
              </a:tblGrid>
              <a:tr h="293925">
                <a:tc>
                  <a:txBody>
                    <a:bodyPr/>
                    <a:lstStyle/>
                    <a:p>
                      <a:pPr indent="0" lvl="0" marL="0" marR="0" rtl="0" algn="l">
                        <a:lnSpc>
                          <a:spcPct val="115000"/>
                        </a:lnSpc>
                        <a:spcBef>
                          <a:spcPts val="0"/>
                        </a:spcBef>
                        <a:spcAft>
                          <a:spcPts val="0"/>
                        </a:spcAft>
                        <a:buClr>
                          <a:schemeClr val="dk1"/>
                        </a:buClr>
                        <a:buSzPts val="1100"/>
                        <a:buFont typeface="Arial"/>
                        <a:buNone/>
                      </a:pPr>
                      <a:r>
                        <a:rPr lang="en" sz="1000" u="none" cap="none" strike="noStrike">
                          <a:solidFill>
                            <a:srgbClr val="9C27B0"/>
                          </a:solidFill>
                          <a:latin typeface="Consolas"/>
                          <a:ea typeface="Consolas"/>
                          <a:cs typeface="Consolas"/>
                          <a:sym typeface="Consolas"/>
                        </a:rPr>
                        <a:t>from</a:t>
                      </a:r>
                      <a:r>
                        <a:rPr lang="en" sz="1000" u="none" cap="none" strike="noStrike">
                          <a:solidFill>
                            <a:schemeClr val="dk1"/>
                          </a:solidFill>
                          <a:latin typeface="Consolas"/>
                          <a:ea typeface="Consolas"/>
                          <a:cs typeface="Consolas"/>
                          <a:sym typeface="Consolas"/>
                        </a:rPr>
                        <a:t> keras</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applications </a:t>
                      </a:r>
                      <a:r>
                        <a:rPr lang="en" sz="1000" u="none" cap="none" strike="noStrike">
                          <a:solidFill>
                            <a:srgbClr val="9C27B0"/>
                          </a:solidFill>
                          <a:latin typeface="Consolas"/>
                          <a:ea typeface="Consolas"/>
                          <a:cs typeface="Consolas"/>
                          <a:sym typeface="Consolas"/>
                        </a:rPr>
                        <a:t>import</a:t>
                      </a:r>
                      <a:r>
                        <a:rPr lang="en" sz="1000" u="none" cap="none" strike="noStrike">
                          <a:solidFill>
                            <a:schemeClr val="dk1"/>
                          </a:solidFill>
                          <a:latin typeface="Consolas"/>
                          <a:ea typeface="Consolas"/>
                          <a:cs typeface="Consolas"/>
                          <a:sym typeface="Consolas"/>
                        </a:rPr>
                        <a:t> </a:t>
                      </a:r>
                      <a:r>
                        <a:rPr lang="en" sz="1000" u="none" cap="none" strike="noStrike">
                          <a:solidFill>
                            <a:srgbClr val="3367D6"/>
                          </a:solidFill>
                          <a:latin typeface="Consolas"/>
                          <a:ea typeface="Consolas"/>
                          <a:cs typeface="Consolas"/>
                          <a:sym typeface="Consolas"/>
                        </a:rPr>
                        <a:t>ResNet50</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chemeClr val="dk1"/>
                        </a:buClr>
                        <a:buSzPts val="1100"/>
                        <a:buFont typeface="Arial"/>
                        <a:buNone/>
                      </a:pPr>
                      <a:r>
                        <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chemeClr val="dk1"/>
                        </a:buClr>
                        <a:buSzPts val="1100"/>
                        <a:buFont typeface="Arial"/>
                        <a:buNone/>
                      </a:pPr>
                      <a:r>
                        <a:rPr lang="en" sz="1000" u="none" cap="none" strike="noStrike">
                          <a:solidFill>
                            <a:srgbClr val="455A64"/>
                          </a:solidFill>
                          <a:latin typeface="Consolas"/>
                          <a:ea typeface="Consolas"/>
                          <a:cs typeface="Consolas"/>
                          <a:sym typeface="Consolas"/>
                        </a:rPr>
                        <a:t># Get a pre-built ResNet50 model</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chemeClr val="dk1"/>
                        </a:buClr>
                        <a:buSzPts val="1100"/>
                        <a:buFont typeface="Arial"/>
                        <a:buNone/>
                      </a:pPr>
                      <a:r>
                        <a:rPr lang="en" sz="1000" u="none" cap="none" strike="noStrike">
                          <a:solidFill>
                            <a:schemeClr val="dk1"/>
                          </a:solidFill>
                          <a:latin typeface="Consolas"/>
                          <a:ea typeface="Consolas"/>
                          <a:cs typeface="Consolas"/>
                          <a:sym typeface="Consolas"/>
                        </a:rPr>
                        <a:t>model </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a:t>
                      </a:r>
                      <a:r>
                        <a:rPr lang="en" sz="1000" u="none" cap="none" strike="noStrike">
                          <a:solidFill>
                            <a:srgbClr val="3367D6"/>
                          </a:solidFill>
                          <a:latin typeface="Consolas"/>
                          <a:ea typeface="Consolas"/>
                          <a:cs typeface="Consolas"/>
                          <a:sym typeface="Consolas"/>
                        </a:rPr>
                        <a:t>ResNet50</a:t>
                      </a:r>
                      <a:r>
                        <a:rPr lang="en" sz="1000" u="none" cap="none" strike="noStrike">
                          <a:solidFill>
                            <a:srgbClr val="616161"/>
                          </a:solidFill>
                          <a:latin typeface="Consolas"/>
                          <a:ea typeface="Consolas"/>
                          <a:cs typeface="Consolas"/>
                          <a:sym typeface="Consolas"/>
                        </a:rPr>
                        <a:t>()</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chemeClr val="dk1"/>
                        </a:buClr>
                        <a:buSzPts val="1100"/>
                        <a:buFont typeface="Arial"/>
                        <a:buNone/>
                      </a:pPr>
                      <a:r>
                        <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chemeClr val="dk1"/>
                        </a:buClr>
                        <a:buSzPts val="1100"/>
                        <a:buFont typeface="Arial"/>
                        <a:buNone/>
                      </a:pPr>
                      <a:r>
                        <a:rPr lang="en" sz="1000" u="none" cap="none" strike="noStrike">
                          <a:solidFill>
                            <a:srgbClr val="455A64"/>
                          </a:solidFill>
                          <a:latin typeface="Consolas"/>
                          <a:ea typeface="Consolas"/>
                          <a:cs typeface="Consolas"/>
                          <a:sym typeface="Consolas"/>
                        </a:rPr>
                        <a:t># Compile the model for training</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chemeClr val="dk1"/>
                        </a:buClr>
                        <a:buSzPts val="1100"/>
                        <a:buFont typeface="Arial"/>
                        <a:buNone/>
                      </a:pPr>
                      <a:r>
                        <a:rPr lang="en" sz="1000" u="none" cap="none" strike="noStrike">
                          <a:solidFill>
                            <a:schemeClr val="dk1"/>
                          </a:solidFill>
                          <a:latin typeface="Consolas"/>
                          <a:ea typeface="Consolas"/>
                          <a:cs typeface="Consolas"/>
                          <a:sym typeface="Consolas"/>
                        </a:rPr>
                        <a:t>model</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compile</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loss</a:t>
                      </a:r>
                      <a:r>
                        <a:rPr lang="en" sz="1000" u="none" cap="none" strike="noStrike">
                          <a:solidFill>
                            <a:srgbClr val="616161"/>
                          </a:solidFill>
                          <a:latin typeface="Consolas"/>
                          <a:ea typeface="Consolas"/>
                          <a:cs typeface="Consolas"/>
                          <a:sym typeface="Consolas"/>
                        </a:rPr>
                        <a:t>=</a:t>
                      </a:r>
                      <a:r>
                        <a:rPr lang="en" sz="1000" u="none" cap="none" strike="noStrike">
                          <a:solidFill>
                            <a:srgbClr val="0F9D58"/>
                          </a:solidFill>
                          <a:latin typeface="Consolas"/>
                          <a:ea typeface="Consolas"/>
                          <a:cs typeface="Consolas"/>
                          <a:sym typeface="Consolas"/>
                        </a:rPr>
                        <a:t>'categorical_crossentropy'</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optimizer</a:t>
                      </a:r>
                      <a:r>
                        <a:rPr lang="en" sz="1000" u="none" cap="none" strike="noStrike">
                          <a:solidFill>
                            <a:srgbClr val="616161"/>
                          </a:solidFill>
                          <a:latin typeface="Consolas"/>
                          <a:ea typeface="Consolas"/>
                          <a:cs typeface="Consolas"/>
                          <a:sym typeface="Consolas"/>
                        </a:rPr>
                        <a:t>=</a:t>
                      </a:r>
                      <a:r>
                        <a:rPr lang="en" sz="1000" u="none" cap="none" strike="noStrike">
                          <a:solidFill>
                            <a:srgbClr val="0F9D58"/>
                          </a:solidFill>
                          <a:latin typeface="Consolas"/>
                          <a:ea typeface="Consolas"/>
                          <a:cs typeface="Consolas"/>
                          <a:sym typeface="Consolas"/>
                        </a:rPr>
                        <a:t>'adam'</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metrics</a:t>
                      </a:r>
                      <a:r>
                        <a:rPr lang="en" sz="1000" u="none" cap="none" strike="noStrike">
                          <a:solidFill>
                            <a:srgbClr val="616161"/>
                          </a:solidFill>
                          <a:latin typeface="Consolas"/>
                          <a:ea typeface="Consolas"/>
                          <a:cs typeface="Consolas"/>
                          <a:sym typeface="Consolas"/>
                        </a:rPr>
                        <a:t>=[</a:t>
                      </a:r>
                      <a:r>
                        <a:rPr lang="en" sz="1000" u="none" cap="none" strike="noStrike">
                          <a:solidFill>
                            <a:srgbClr val="0F9D58"/>
                          </a:solidFill>
                          <a:latin typeface="Consolas"/>
                          <a:ea typeface="Consolas"/>
                          <a:cs typeface="Consolas"/>
                          <a:sym typeface="Consolas"/>
                        </a:rPr>
                        <a:t>'accuracy'</a:t>
                      </a:r>
                      <a:r>
                        <a:rPr lang="en" sz="1000" u="none" cap="none" strike="noStrike">
                          <a:solidFill>
                            <a:srgbClr val="616161"/>
                          </a:solidFill>
                          <a:latin typeface="Consolas"/>
                          <a:ea typeface="Consolas"/>
                          <a:cs typeface="Consolas"/>
                          <a:sym typeface="Consolas"/>
                        </a:rPr>
                        <a:t>])</a:t>
                      </a:r>
                      <a:endParaRPr sz="1000" u="none" cap="none" strike="noStrike">
                        <a:solidFill>
                          <a:srgbClr val="616161"/>
                        </a:solidFill>
                        <a:latin typeface="Consolas"/>
                        <a:ea typeface="Consolas"/>
                        <a:cs typeface="Consolas"/>
                        <a:sym typeface="Consolas"/>
                      </a:endParaRPr>
                    </a:p>
                    <a:p>
                      <a:pPr indent="0" lvl="0" marL="0" marR="0" rtl="0" algn="l">
                        <a:lnSpc>
                          <a:spcPct val="115000"/>
                        </a:lnSpc>
                        <a:spcBef>
                          <a:spcPts val="0"/>
                        </a:spcBef>
                        <a:spcAft>
                          <a:spcPts val="0"/>
                        </a:spcAft>
                        <a:buClr>
                          <a:schemeClr val="dk1"/>
                        </a:buClr>
                        <a:buSzPts val="1100"/>
                        <a:buFont typeface="Arial"/>
                        <a:buNone/>
                      </a:pPr>
                      <a:r>
                        <a:t/>
                      </a:r>
                      <a:endParaRPr sz="1000" u="none" cap="none" strike="noStrike">
                        <a:solidFill>
                          <a:srgbClr val="616161"/>
                        </a:solidFill>
                        <a:latin typeface="Consolas"/>
                        <a:ea typeface="Consolas"/>
                        <a:cs typeface="Consolas"/>
                        <a:sym typeface="Consolas"/>
                      </a:endParaRPr>
                    </a:p>
                    <a:p>
                      <a:pPr indent="0" lvl="0" marL="0" marR="0" rtl="0" algn="l">
                        <a:lnSpc>
                          <a:spcPct val="115000"/>
                        </a:lnSpc>
                        <a:spcBef>
                          <a:spcPts val="0"/>
                        </a:spcBef>
                        <a:spcAft>
                          <a:spcPts val="0"/>
                        </a:spcAft>
                        <a:buClr>
                          <a:schemeClr val="dk1"/>
                        </a:buClr>
                        <a:buSzPts val="1100"/>
                        <a:buFont typeface="Arial"/>
                        <a:buNone/>
                      </a:pPr>
                      <a:r>
                        <a:rPr lang="en" sz="1000" u="none" cap="none" strike="noStrike">
                          <a:solidFill>
                            <a:srgbClr val="455A64"/>
                          </a:solidFill>
                          <a:latin typeface="Consolas"/>
                          <a:ea typeface="Consolas"/>
                          <a:cs typeface="Consolas"/>
                          <a:sym typeface="Consolas"/>
                        </a:rPr>
                        <a:t># Now train the model</a:t>
                      </a:r>
                      <a:endParaRPr sz="1000" u="none" cap="none" strike="noStrike">
                        <a:solidFill>
                          <a:srgbClr val="616161"/>
                        </a:solidFill>
                        <a:latin typeface="Consolas"/>
                        <a:ea typeface="Consolas"/>
                        <a:cs typeface="Consolas"/>
                        <a:sym typeface="Consolas"/>
                      </a:endParaRPr>
                    </a:p>
                  </a:txBody>
                  <a:tcPr marT="63500" marB="63500" marR="63500" marL="63500">
                    <a:lnL cap="flat" cmpd="sng" w="12700">
                      <a:solidFill>
                        <a:srgbClr val="E0E0E0"/>
                      </a:solidFill>
                      <a:prstDash val="solid"/>
                      <a:round/>
                      <a:headEnd len="sm" w="sm" type="none"/>
                      <a:tailEnd len="sm" w="sm" type="none"/>
                    </a:lnL>
                    <a:lnR cap="flat" cmpd="sng" w="12700">
                      <a:solidFill>
                        <a:srgbClr val="E0E0E0"/>
                      </a:solidFill>
                      <a:prstDash val="solid"/>
                      <a:round/>
                      <a:headEnd len="sm" w="sm" type="none"/>
                      <a:tailEnd len="sm" w="sm" type="none"/>
                    </a:lnR>
                    <a:lnT cap="flat" cmpd="sng" w="12700">
                      <a:solidFill>
                        <a:srgbClr val="E0E0E0"/>
                      </a:solidFill>
                      <a:prstDash val="solid"/>
                      <a:round/>
                      <a:headEnd len="sm" w="sm" type="none"/>
                      <a:tailEnd len="sm" w="sm" type="none"/>
                    </a:lnT>
                    <a:lnB cap="flat" cmpd="sng" w="12700">
                      <a:solidFill>
                        <a:srgbClr val="E0E0E0"/>
                      </a:solidFill>
                      <a:prstDash val="solid"/>
                      <a:round/>
                      <a:headEnd len="sm" w="sm" type="none"/>
                      <a:tailEnd len="sm" w="sm" type="none"/>
                    </a:lnB>
                    <a:solidFill>
                      <a:srgbClr val="FAFAFA"/>
                    </a:solidFill>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Google Shape;185;p36"/>
          <p:cNvSpPr txBox="1"/>
          <p:nvPr>
            <p:ph idx="1" type="subTitle"/>
          </p:nvPr>
        </p:nvSpPr>
        <p:spPr>
          <a:xfrm>
            <a:off x="505550" y="116700"/>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Pre-trained Models</a:t>
            </a:r>
            <a:endParaRPr>
              <a:solidFill>
                <a:srgbClr val="38761D"/>
              </a:solidFill>
            </a:endParaRPr>
          </a:p>
        </p:txBody>
      </p:sp>
      <p:pic>
        <p:nvPicPr>
          <p:cNvPr id="186" name="Google Shape;186;p36"/>
          <p:cNvPicPr preferRelativeResize="0"/>
          <p:nvPr/>
        </p:nvPicPr>
        <p:blipFill>
          <a:blip r:embed="rId3">
            <a:alphaModFix/>
          </a:blip>
          <a:stretch>
            <a:fillRect/>
          </a:stretch>
        </p:blipFill>
        <p:spPr>
          <a:xfrm>
            <a:off x="0" y="0"/>
            <a:ext cx="1466275" cy="730575"/>
          </a:xfrm>
          <a:prstGeom prst="rect">
            <a:avLst/>
          </a:prstGeom>
          <a:noFill/>
          <a:ln>
            <a:noFill/>
          </a:ln>
        </p:spPr>
      </p:pic>
      <p:sp>
        <p:nvSpPr>
          <p:cNvPr id="187" name="Google Shape;187;p36"/>
          <p:cNvSpPr txBox="1"/>
          <p:nvPr/>
        </p:nvSpPr>
        <p:spPr>
          <a:xfrm>
            <a:off x="459650" y="595050"/>
            <a:ext cx="8283600" cy="4205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1100"/>
              </a:spcBef>
              <a:spcAft>
                <a:spcPts val="0"/>
              </a:spcAft>
              <a:buNone/>
            </a:pPr>
            <a:r>
              <a:rPr b="1" lang="en" sz="1200">
                <a:solidFill>
                  <a:schemeClr val="dk1"/>
                </a:solidFill>
              </a:rPr>
              <a:t>Pre-trained Models</a:t>
            </a:r>
            <a:br>
              <a:rPr b="1" lang="en" sz="1200">
                <a:solidFill>
                  <a:schemeClr val="dk1"/>
                </a:solidFill>
              </a:rPr>
            </a:br>
            <a:endParaRPr b="1" sz="1200">
              <a:solidFill>
                <a:schemeClr val="dk1"/>
              </a:solidFill>
            </a:endParaRPr>
          </a:p>
          <a:p>
            <a:pPr indent="0" lvl="0" marL="0" rtl="0" algn="l">
              <a:lnSpc>
                <a:spcPct val="115000"/>
              </a:lnSpc>
              <a:spcBef>
                <a:spcPts val="0"/>
              </a:spcBef>
              <a:spcAft>
                <a:spcPts val="0"/>
              </a:spcAft>
              <a:buNone/>
            </a:pPr>
            <a:r>
              <a:rPr lang="en" sz="1200">
                <a:solidFill>
                  <a:schemeClr val="dk1"/>
                </a:solidFill>
              </a:rPr>
              <a:t>All of the </a:t>
            </a:r>
            <a:r>
              <a:rPr b="1" lang="en" sz="1200">
                <a:solidFill>
                  <a:srgbClr val="0000FF"/>
                </a:solidFill>
              </a:rPr>
              <a:t>pre-built models come with weights and biases pre-trained from</a:t>
            </a:r>
            <a:r>
              <a:rPr b="1" i="1" lang="en" sz="1200">
                <a:solidFill>
                  <a:srgbClr val="0000FF"/>
                </a:solidFill>
              </a:rPr>
              <a:t> ImageNet 2012</a:t>
            </a:r>
            <a:r>
              <a:rPr b="1" lang="en" sz="1200">
                <a:solidFill>
                  <a:srgbClr val="0000FF"/>
                </a:solidFill>
              </a:rPr>
              <a:t> dataset;</a:t>
            </a:r>
            <a:r>
              <a:rPr lang="en" sz="1200">
                <a:solidFill>
                  <a:schemeClr val="dk1"/>
                </a:solidFill>
              </a:rPr>
              <a:t> which is a dataset of 1.2 million images across 1000 classes. If your need is simply to predict if an image is within the 1000 classes of </a:t>
            </a:r>
            <a:r>
              <a:rPr i="1" lang="en" sz="1200">
                <a:solidFill>
                  <a:schemeClr val="dk1"/>
                </a:solidFill>
              </a:rPr>
              <a:t>ImageNet</a:t>
            </a:r>
            <a:r>
              <a:rPr lang="en" sz="1200">
                <a:solidFill>
                  <a:schemeClr val="dk1"/>
                </a:solidFill>
              </a:rPr>
              <a:t> dataset, then one can use the pre-trained pre-built models as-is. </a:t>
            </a:r>
            <a:endParaRPr sz="12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b="1" sz="1200">
              <a:solidFill>
                <a:schemeClr val="dk1"/>
              </a:solidFill>
            </a:endParaRPr>
          </a:p>
          <a:p>
            <a:pPr indent="0" lvl="0" marL="0" rtl="0" algn="ctr">
              <a:lnSpc>
                <a:spcPct val="115000"/>
              </a:lnSpc>
              <a:spcBef>
                <a:spcPts val="1100"/>
              </a:spcBef>
              <a:spcAft>
                <a:spcPts val="0"/>
              </a:spcAft>
              <a:buNone/>
            </a:pPr>
            <a:r>
              <a:t/>
            </a:r>
            <a:endParaRPr sz="1200" u="sng">
              <a:solidFill>
                <a:schemeClr val="dk1"/>
              </a:solidFill>
            </a:endParaRPr>
          </a:p>
          <a:p>
            <a:pPr indent="0" lvl="0" marL="0" rtl="0" algn="l">
              <a:lnSpc>
                <a:spcPct val="115000"/>
              </a:lnSpc>
              <a:spcBef>
                <a:spcPts val="1600"/>
              </a:spcBef>
              <a:spcAft>
                <a:spcPts val="0"/>
              </a:spcAft>
              <a:buNone/>
            </a:pPr>
            <a:r>
              <a:t/>
            </a:r>
            <a:endParaRPr sz="1200">
              <a:solidFill>
                <a:schemeClr val="dk1"/>
              </a:solidFill>
            </a:endParaRPr>
          </a:p>
          <a:p>
            <a:pPr indent="0" lvl="0" marL="0" rtl="0" algn="l">
              <a:lnSpc>
                <a:spcPct val="115000"/>
              </a:lnSpc>
              <a:spcBef>
                <a:spcPts val="400"/>
              </a:spcBef>
              <a:spcAft>
                <a:spcPts val="0"/>
              </a:spcAft>
              <a:buNone/>
            </a:pPr>
            <a:r>
              <a:t/>
            </a:r>
            <a:endParaRPr sz="1200">
              <a:solidFill>
                <a:schemeClr val="dk1"/>
              </a:solidFill>
            </a:endParaRPr>
          </a:p>
          <a:p>
            <a:pPr indent="457200" lvl="0" marL="137160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br>
              <a:rPr lang="en" sz="1100">
                <a:solidFill>
                  <a:schemeClr val="dk1"/>
                </a:solidFill>
              </a:rPr>
            </a:b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b="1" sz="1200">
              <a:solidFill>
                <a:schemeClr val="dk1"/>
              </a:solidFill>
            </a:endParaRPr>
          </a:p>
          <a:p>
            <a:pPr indent="0" lvl="0" marL="0" rtl="0" algn="l">
              <a:lnSpc>
                <a:spcPct val="115000"/>
              </a:lnSpc>
              <a:spcBef>
                <a:spcPts val="1100"/>
              </a:spcBef>
              <a:spcAft>
                <a:spcPts val="0"/>
              </a:spcAft>
              <a:buNone/>
            </a:pPr>
            <a:r>
              <a:t/>
            </a:r>
            <a:endParaRPr sz="105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0" rtl="0" algn="l">
              <a:spcBef>
                <a:spcPts val="0"/>
              </a:spcBef>
              <a:spcAft>
                <a:spcPts val="0"/>
              </a:spcAft>
              <a:buNone/>
            </a:pPr>
            <a:r>
              <a:t/>
            </a:r>
            <a:endParaRPr/>
          </a:p>
        </p:txBody>
      </p:sp>
      <p:graphicFrame>
        <p:nvGraphicFramePr>
          <p:cNvPr id="188" name="Google Shape;188;p36"/>
          <p:cNvGraphicFramePr/>
          <p:nvPr/>
        </p:nvGraphicFramePr>
        <p:xfrm>
          <a:off x="553475" y="1930263"/>
          <a:ext cx="3000000" cy="3000000"/>
        </p:xfrm>
        <a:graphic>
          <a:graphicData uri="http://schemas.openxmlformats.org/drawingml/2006/table">
            <a:tbl>
              <a:tblPr>
                <a:noFill/>
                <a:tableStyleId>{B6ED9BD6-EAFA-4BBB-8D96-1B855458556A}</a:tableStyleId>
              </a:tblPr>
              <a:tblGrid>
                <a:gridCol w="7862400"/>
              </a:tblGrid>
              <a:tr h="293925">
                <a:tc>
                  <a:txBody>
                    <a:bodyPr/>
                    <a:lstStyle/>
                    <a:p>
                      <a:pPr indent="0" lvl="0" marL="0" rtl="0" algn="l">
                        <a:lnSpc>
                          <a:spcPct val="115000"/>
                        </a:lnSpc>
                        <a:spcBef>
                          <a:spcPts val="0"/>
                        </a:spcBef>
                        <a:spcAft>
                          <a:spcPts val="0"/>
                        </a:spcAft>
                        <a:buClr>
                          <a:schemeClr val="dk1"/>
                        </a:buClr>
                        <a:buSzPts val="1100"/>
                        <a:buFont typeface="Arial"/>
                        <a:buNone/>
                      </a:pPr>
                      <a:r>
                        <a:rPr lang="en" sz="800">
                          <a:solidFill>
                            <a:srgbClr val="9C27B0"/>
                          </a:solidFill>
                          <a:latin typeface="Consolas"/>
                          <a:ea typeface="Consolas"/>
                          <a:cs typeface="Consolas"/>
                          <a:sym typeface="Consolas"/>
                        </a:rPr>
                        <a:t>from</a:t>
                      </a:r>
                      <a:r>
                        <a:rPr lang="en" sz="800">
                          <a:solidFill>
                            <a:schemeClr val="dk1"/>
                          </a:solidFill>
                          <a:latin typeface="Consolas"/>
                          <a:ea typeface="Consolas"/>
                          <a:cs typeface="Consolas"/>
                          <a:sym typeface="Consolas"/>
                        </a:rPr>
                        <a:t> keras</a:t>
                      </a:r>
                      <a:r>
                        <a:rPr lang="en" sz="800">
                          <a:solidFill>
                            <a:srgbClr val="616161"/>
                          </a:solidFill>
                          <a:latin typeface="Consolas"/>
                          <a:ea typeface="Consolas"/>
                          <a:cs typeface="Consolas"/>
                          <a:sym typeface="Consolas"/>
                        </a:rPr>
                        <a:t>.</a:t>
                      </a:r>
                      <a:r>
                        <a:rPr lang="en" sz="800">
                          <a:solidFill>
                            <a:schemeClr val="dk1"/>
                          </a:solidFill>
                          <a:latin typeface="Consolas"/>
                          <a:ea typeface="Consolas"/>
                          <a:cs typeface="Consolas"/>
                          <a:sym typeface="Consolas"/>
                        </a:rPr>
                        <a:t>applications </a:t>
                      </a:r>
                      <a:r>
                        <a:rPr lang="en" sz="800">
                          <a:solidFill>
                            <a:srgbClr val="9C27B0"/>
                          </a:solidFill>
                          <a:latin typeface="Consolas"/>
                          <a:ea typeface="Consolas"/>
                          <a:cs typeface="Consolas"/>
                          <a:sym typeface="Consolas"/>
                        </a:rPr>
                        <a:t>import</a:t>
                      </a:r>
                      <a:r>
                        <a:rPr lang="en" sz="800">
                          <a:solidFill>
                            <a:schemeClr val="dk1"/>
                          </a:solidFill>
                          <a:latin typeface="Consolas"/>
                          <a:ea typeface="Consolas"/>
                          <a:cs typeface="Consolas"/>
                          <a:sym typeface="Consolas"/>
                        </a:rPr>
                        <a:t> </a:t>
                      </a:r>
                      <a:r>
                        <a:rPr lang="en" sz="800">
                          <a:solidFill>
                            <a:srgbClr val="3367D6"/>
                          </a:solidFill>
                          <a:latin typeface="Consolas"/>
                          <a:ea typeface="Consolas"/>
                          <a:cs typeface="Consolas"/>
                          <a:sym typeface="Consolas"/>
                        </a:rPr>
                        <a:t>ResNet50</a:t>
                      </a:r>
                      <a:endParaRPr sz="8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800">
                          <a:solidFill>
                            <a:srgbClr val="9C27B0"/>
                          </a:solidFill>
                          <a:latin typeface="Consolas"/>
                          <a:ea typeface="Consolas"/>
                          <a:cs typeface="Consolas"/>
                          <a:sym typeface="Consolas"/>
                        </a:rPr>
                        <a:t>from</a:t>
                      </a:r>
                      <a:r>
                        <a:rPr lang="en" sz="800">
                          <a:solidFill>
                            <a:schemeClr val="dk1"/>
                          </a:solidFill>
                          <a:latin typeface="Consolas"/>
                          <a:ea typeface="Consolas"/>
                          <a:cs typeface="Consolas"/>
                          <a:sym typeface="Consolas"/>
                        </a:rPr>
                        <a:t> keras</a:t>
                      </a:r>
                      <a:r>
                        <a:rPr lang="en" sz="800">
                          <a:solidFill>
                            <a:srgbClr val="616161"/>
                          </a:solidFill>
                          <a:latin typeface="Consolas"/>
                          <a:ea typeface="Consolas"/>
                          <a:cs typeface="Consolas"/>
                          <a:sym typeface="Consolas"/>
                        </a:rPr>
                        <a:t>.</a:t>
                      </a:r>
                      <a:r>
                        <a:rPr lang="en" sz="800">
                          <a:solidFill>
                            <a:schemeClr val="dk1"/>
                          </a:solidFill>
                          <a:latin typeface="Consolas"/>
                          <a:ea typeface="Consolas"/>
                          <a:cs typeface="Consolas"/>
                          <a:sym typeface="Consolas"/>
                        </a:rPr>
                        <a:t>applications</a:t>
                      </a:r>
                      <a:r>
                        <a:rPr lang="en" sz="800">
                          <a:solidFill>
                            <a:srgbClr val="616161"/>
                          </a:solidFill>
                          <a:latin typeface="Consolas"/>
                          <a:ea typeface="Consolas"/>
                          <a:cs typeface="Consolas"/>
                          <a:sym typeface="Consolas"/>
                        </a:rPr>
                        <a:t>.</a:t>
                      </a:r>
                      <a:r>
                        <a:rPr lang="en" sz="800">
                          <a:solidFill>
                            <a:schemeClr val="dk1"/>
                          </a:solidFill>
                          <a:latin typeface="Consolas"/>
                          <a:ea typeface="Consolas"/>
                          <a:cs typeface="Consolas"/>
                          <a:sym typeface="Consolas"/>
                        </a:rPr>
                        <a:t>resnet </a:t>
                      </a:r>
                      <a:r>
                        <a:rPr lang="en" sz="800">
                          <a:solidFill>
                            <a:srgbClr val="9C27B0"/>
                          </a:solidFill>
                          <a:latin typeface="Consolas"/>
                          <a:ea typeface="Consolas"/>
                          <a:cs typeface="Consolas"/>
                          <a:sym typeface="Consolas"/>
                        </a:rPr>
                        <a:t>import</a:t>
                      </a:r>
                      <a:r>
                        <a:rPr lang="en" sz="800">
                          <a:solidFill>
                            <a:schemeClr val="dk1"/>
                          </a:solidFill>
                          <a:latin typeface="Consolas"/>
                          <a:ea typeface="Consolas"/>
                          <a:cs typeface="Consolas"/>
                          <a:sym typeface="Consolas"/>
                        </a:rPr>
                        <a:t> preprocess_input</a:t>
                      </a:r>
                      <a:r>
                        <a:rPr lang="en" sz="800">
                          <a:solidFill>
                            <a:srgbClr val="616161"/>
                          </a:solidFill>
                          <a:latin typeface="Consolas"/>
                          <a:ea typeface="Consolas"/>
                          <a:cs typeface="Consolas"/>
                          <a:sym typeface="Consolas"/>
                        </a:rPr>
                        <a:t>,</a:t>
                      </a:r>
                      <a:r>
                        <a:rPr lang="en" sz="800">
                          <a:solidFill>
                            <a:schemeClr val="dk1"/>
                          </a:solidFill>
                          <a:latin typeface="Consolas"/>
                          <a:ea typeface="Consolas"/>
                          <a:cs typeface="Consolas"/>
                          <a:sym typeface="Consolas"/>
                        </a:rPr>
                        <a:t> decode_predictions</a:t>
                      </a:r>
                      <a:endParaRPr sz="8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t/>
                      </a:r>
                      <a:endParaRPr sz="8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800">
                          <a:solidFill>
                            <a:srgbClr val="455A64"/>
                          </a:solidFill>
                          <a:latin typeface="Consolas"/>
                          <a:ea typeface="Consolas"/>
                          <a:cs typeface="Consolas"/>
                          <a:sym typeface="Consolas"/>
                        </a:rPr>
                        <a:t># Get a pre-built ResNet50 model</a:t>
                      </a:r>
                      <a:endParaRPr sz="8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800">
                          <a:solidFill>
                            <a:schemeClr val="dk1"/>
                          </a:solidFill>
                          <a:latin typeface="Consolas"/>
                          <a:ea typeface="Consolas"/>
                          <a:cs typeface="Consolas"/>
                          <a:sym typeface="Consolas"/>
                        </a:rPr>
                        <a:t>model </a:t>
                      </a:r>
                      <a:r>
                        <a:rPr lang="en" sz="800">
                          <a:solidFill>
                            <a:srgbClr val="616161"/>
                          </a:solidFill>
                          <a:latin typeface="Consolas"/>
                          <a:ea typeface="Consolas"/>
                          <a:cs typeface="Consolas"/>
                          <a:sym typeface="Consolas"/>
                        </a:rPr>
                        <a:t>=</a:t>
                      </a:r>
                      <a:r>
                        <a:rPr lang="en" sz="800">
                          <a:solidFill>
                            <a:schemeClr val="dk1"/>
                          </a:solidFill>
                          <a:latin typeface="Consolas"/>
                          <a:ea typeface="Consolas"/>
                          <a:cs typeface="Consolas"/>
                          <a:sym typeface="Consolas"/>
                        </a:rPr>
                        <a:t> </a:t>
                      </a:r>
                      <a:r>
                        <a:rPr lang="en" sz="800">
                          <a:solidFill>
                            <a:srgbClr val="3367D6"/>
                          </a:solidFill>
                          <a:latin typeface="Consolas"/>
                          <a:ea typeface="Consolas"/>
                          <a:cs typeface="Consolas"/>
                          <a:sym typeface="Consolas"/>
                        </a:rPr>
                        <a:t>ResNet50</a:t>
                      </a:r>
                      <a:r>
                        <a:rPr lang="en" sz="800">
                          <a:solidFill>
                            <a:srgbClr val="616161"/>
                          </a:solidFill>
                          <a:latin typeface="Consolas"/>
                          <a:ea typeface="Consolas"/>
                          <a:cs typeface="Consolas"/>
                          <a:sym typeface="Consolas"/>
                        </a:rPr>
                        <a:t>(</a:t>
                      </a:r>
                      <a:r>
                        <a:rPr lang="en" sz="800">
                          <a:solidFill>
                            <a:schemeClr val="dk1"/>
                          </a:solidFill>
                          <a:latin typeface="Consolas"/>
                          <a:ea typeface="Consolas"/>
                          <a:cs typeface="Consolas"/>
                          <a:sym typeface="Consolas"/>
                        </a:rPr>
                        <a:t>weights</a:t>
                      </a:r>
                      <a:r>
                        <a:rPr lang="en" sz="800">
                          <a:solidFill>
                            <a:srgbClr val="616161"/>
                          </a:solidFill>
                          <a:latin typeface="Consolas"/>
                          <a:ea typeface="Consolas"/>
                          <a:cs typeface="Consolas"/>
                          <a:sym typeface="Consolas"/>
                        </a:rPr>
                        <a:t>=</a:t>
                      </a:r>
                      <a:r>
                        <a:rPr lang="en" sz="800">
                          <a:solidFill>
                            <a:srgbClr val="0F9D58"/>
                          </a:solidFill>
                          <a:latin typeface="Consolas"/>
                          <a:ea typeface="Consolas"/>
                          <a:cs typeface="Consolas"/>
                          <a:sym typeface="Consolas"/>
                        </a:rPr>
                        <a:t>'imagenet'</a:t>
                      </a:r>
                      <a:r>
                        <a:rPr lang="en" sz="800">
                          <a:solidFill>
                            <a:srgbClr val="616161"/>
                          </a:solidFill>
                          <a:latin typeface="Consolas"/>
                          <a:ea typeface="Consolas"/>
                          <a:cs typeface="Consolas"/>
                          <a:sym typeface="Consolas"/>
                        </a:rPr>
                        <a:t>)</a:t>
                      </a:r>
                      <a:endParaRPr sz="8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t/>
                      </a:r>
                      <a:endParaRPr sz="8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800">
                          <a:solidFill>
                            <a:srgbClr val="455A64"/>
                          </a:solidFill>
                          <a:latin typeface="Consolas"/>
                          <a:ea typeface="Consolas"/>
                          <a:cs typeface="Consolas"/>
                          <a:sym typeface="Consolas"/>
                        </a:rPr>
                        <a:t># Read the image into memory as a numpy array</a:t>
                      </a:r>
                      <a:endParaRPr sz="8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800">
                          <a:solidFill>
                            <a:schemeClr val="dk1"/>
                          </a:solidFill>
                          <a:latin typeface="Consolas"/>
                          <a:ea typeface="Consolas"/>
                          <a:cs typeface="Consolas"/>
                          <a:sym typeface="Consolas"/>
                        </a:rPr>
                        <a:t>image </a:t>
                      </a:r>
                      <a:r>
                        <a:rPr lang="en" sz="800">
                          <a:solidFill>
                            <a:srgbClr val="616161"/>
                          </a:solidFill>
                          <a:latin typeface="Consolas"/>
                          <a:ea typeface="Consolas"/>
                          <a:cs typeface="Consolas"/>
                          <a:sym typeface="Consolas"/>
                        </a:rPr>
                        <a:t>=</a:t>
                      </a:r>
                      <a:r>
                        <a:rPr lang="en" sz="800">
                          <a:solidFill>
                            <a:schemeClr val="dk1"/>
                          </a:solidFill>
                          <a:latin typeface="Consolas"/>
                          <a:ea typeface="Consolas"/>
                          <a:cs typeface="Consolas"/>
                          <a:sym typeface="Consolas"/>
                        </a:rPr>
                        <a:t> cv2</a:t>
                      </a:r>
                      <a:r>
                        <a:rPr lang="en" sz="800">
                          <a:solidFill>
                            <a:srgbClr val="616161"/>
                          </a:solidFill>
                          <a:latin typeface="Consolas"/>
                          <a:ea typeface="Consolas"/>
                          <a:cs typeface="Consolas"/>
                          <a:sym typeface="Consolas"/>
                        </a:rPr>
                        <a:t>.</a:t>
                      </a:r>
                      <a:r>
                        <a:rPr lang="en" sz="800">
                          <a:solidFill>
                            <a:schemeClr val="dk1"/>
                          </a:solidFill>
                          <a:latin typeface="Consolas"/>
                          <a:ea typeface="Consolas"/>
                          <a:cs typeface="Consolas"/>
                          <a:sym typeface="Consolas"/>
                        </a:rPr>
                        <a:t>imread</a:t>
                      </a:r>
                      <a:r>
                        <a:rPr lang="en" sz="800">
                          <a:solidFill>
                            <a:srgbClr val="616161"/>
                          </a:solidFill>
                          <a:latin typeface="Consolas"/>
                          <a:ea typeface="Consolas"/>
                          <a:cs typeface="Consolas"/>
                          <a:sym typeface="Consolas"/>
                        </a:rPr>
                        <a:t>(</a:t>
                      </a:r>
                      <a:r>
                        <a:rPr lang="en" sz="800">
                          <a:solidFill>
                            <a:srgbClr val="0F9D58"/>
                          </a:solidFill>
                          <a:latin typeface="Consolas"/>
                          <a:ea typeface="Consolas"/>
                          <a:cs typeface="Consolas"/>
                          <a:sym typeface="Consolas"/>
                        </a:rPr>
                        <a:t>'elephant.jpg'</a:t>
                      </a:r>
                      <a:r>
                        <a:rPr lang="en" sz="800">
                          <a:solidFill>
                            <a:srgbClr val="616161"/>
                          </a:solidFill>
                          <a:latin typeface="Consolas"/>
                          <a:ea typeface="Consolas"/>
                          <a:cs typeface="Consolas"/>
                          <a:sym typeface="Consolas"/>
                        </a:rPr>
                        <a:t>,</a:t>
                      </a:r>
                      <a:r>
                        <a:rPr lang="en" sz="800">
                          <a:solidFill>
                            <a:schemeClr val="dk1"/>
                          </a:solidFill>
                          <a:latin typeface="Consolas"/>
                          <a:ea typeface="Consolas"/>
                          <a:cs typeface="Consolas"/>
                          <a:sym typeface="Consolas"/>
                        </a:rPr>
                        <a:t> cv2</a:t>
                      </a:r>
                      <a:r>
                        <a:rPr lang="en" sz="800">
                          <a:solidFill>
                            <a:srgbClr val="616161"/>
                          </a:solidFill>
                          <a:latin typeface="Consolas"/>
                          <a:ea typeface="Consolas"/>
                          <a:cs typeface="Consolas"/>
                          <a:sym typeface="Consolas"/>
                        </a:rPr>
                        <a:t>.</a:t>
                      </a:r>
                      <a:r>
                        <a:rPr lang="en" sz="800">
                          <a:solidFill>
                            <a:schemeClr val="dk1"/>
                          </a:solidFill>
                          <a:latin typeface="Consolas"/>
                          <a:ea typeface="Consolas"/>
                          <a:cs typeface="Consolas"/>
                          <a:sym typeface="Consolas"/>
                        </a:rPr>
                        <a:t>IMREAD_COLOR</a:t>
                      </a:r>
                      <a:r>
                        <a:rPr lang="en" sz="800">
                          <a:solidFill>
                            <a:srgbClr val="616161"/>
                          </a:solidFill>
                          <a:latin typeface="Consolas"/>
                          <a:ea typeface="Consolas"/>
                          <a:cs typeface="Consolas"/>
                          <a:sym typeface="Consolas"/>
                        </a:rPr>
                        <a:t>)</a:t>
                      </a:r>
                      <a:endParaRPr sz="800">
                        <a:solidFill>
                          <a:srgbClr val="61616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800">
                          <a:solidFill>
                            <a:srgbClr val="455A64"/>
                          </a:solidFill>
                          <a:latin typeface="Consolas"/>
                          <a:ea typeface="Consolas"/>
                          <a:cs typeface="Consolas"/>
                          <a:sym typeface="Consolas"/>
                        </a:rPr>
                        <a:t># Resize the image to fit the input shape of ResNet model</a:t>
                      </a:r>
                      <a:endParaRPr sz="8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800">
                          <a:solidFill>
                            <a:schemeClr val="dk1"/>
                          </a:solidFill>
                          <a:latin typeface="Consolas"/>
                          <a:ea typeface="Consolas"/>
                          <a:cs typeface="Consolas"/>
                          <a:sym typeface="Consolas"/>
                        </a:rPr>
                        <a:t>image </a:t>
                      </a:r>
                      <a:r>
                        <a:rPr lang="en" sz="800">
                          <a:solidFill>
                            <a:srgbClr val="616161"/>
                          </a:solidFill>
                          <a:latin typeface="Consolas"/>
                          <a:ea typeface="Consolas"/>
                          <a:cs typeface="Consolas"/>
                          <a:sym typeface="Consolas"/>
                        </a:rPr>
                        <a:t>=</a:t>
                      </a:r>
                      <a:r>
                        <a:rPr lang="en" sz="800">
                          <a:solidFill>
                            <a:schemeClr val="dk1"/>
                          </a:solidFill>
                          <a:latin typeface="Consolas"/>
                          <a:ea typeface="Consolas"/>
                          <a:cs typeface="Consolas"/>
                          <a:sym typeface="Consolas"/>
                        </a:rPr>
                        <a:t> cv2</a:t>
                      </a:r>
                      <a:r>
                        <a:rPr lang="en" sz="800">
                          <a:solidFill>
                            <a:srgbClr val="616161"/>
                          </a:solidFill>
                          <a:latin typeface="Consolas"/>
                          <a:ea typeface="Consolas"/>
                          <a:cs typeface="Consolas"/>
                          <a:sym typeface="Consolas"/>
                        </a:rPr>
                        <a:t>.</a:t>
                      </a:r>
                      <a:r>
                        <a:rPr lang="en" sz="800">
                          <a:solidFill>
                            <a:schemeClr val="dk1"/>
                          </a:solidFill>
                          <a:latin typeface="Consolas"/>
                          <a:ea typeface="Consolas"/>
                          <a:cs typeface="Consolas"/>
                          <a:sym typeface="Consolas"/>
                        </a:rPr>
                        <a:t>resize</a:t>
                      </a:r>
                      <a:r>
                        <a:rPr lang="en" sz="800">
                          <a:solidFill>
                            <a:srgbClr val="616161"/>
                          </a:solidFill>
                          <a:latin typeface="Consolas"/>
                          <a:ea typeface="Consolas"/>
                          <a:cs typeface="Consolas"/>
                          <a:sym typeface="Consolas"/>
                        </a:rPr>
                        <a:t>(</a:t>
                      </a:r>
                      <a:r>
                        <a:rPr lang="en" sz="800">
                          <a:solidFill>
                            <a:schemeClr val="dk1"/>
                          </a:solidFill>
                          <a:latin typeface="Consolas"/>
                          <a:ea typeface="Consolas"/>
                          <a:cs typeface="Consolas"/>
                          <a:sym typeface="Consolas"/>
                        </a:rPr>
                        <a:t>image</a:t>
                      </a:r>
                      <a:r>
                        <a:rPr lang="en" sz="800">
                          <a:solidFill>
                            <a:srgbClr val="616161"/>
                          </a:solidFill>
                          <a:latin typeface="Consolas"/>
                          <a:ea typeface="Consolas"/>
                          <a:cs typeface="Consolas"/>
                          <a:sym typeface="Consolas"/>
                        </a:rPr>
                        <a:t>,</a:t>
                      </a:r>
                      <a:r>
                        <a:rPr lang="en" sz="800">
                          <a:solidFill>
                            <a:schemeClr val="dk1"/>
                          </a:solidFill>
                          <a:latin typeface="Consolas"/>
                          <a:ea typeface="Consolas"/>
                          <a:cs typeface="Consolas"/>
                          <a:sym typeface="Consolas"/>
                        </a:rPr>
                        <a:t> </a:t>
                      </a:r>
                      <a:r>
                        <a:rPr lang="en" sz="800">
                          <a:solidFill>
                            <a:srgbClr val="616161"/>
                          </a:solidFill>
                          <a:latin typeface="Consolas"/>
                          <a:ea typeface="Consolas"/>
                          <a:cs typeface="Consolas"/>
                          <a:sym typeface="Consolas"/>
                        </a:rPr>
                        <a:t>(</a:t>
                      </a:r>
                      <a:r>
                        <a:rPr lang="en" sz="800">
                          <a:solidFill>
                            <a:srgbClr val="C53929"/>
                          </a:solidFill>
                          <a:latin typeface="Consolas"/>
                          <a:ea typeface="Consolas"/>
                          <a:cs typeface="Consolas"/>
                          <a:sym typeface="Consolas"/>
                        </a:rPr>
                        <a:t>224</a:t>
                      </a:r>
                      <a:r>
                        <a:rPr lang="en" sz="800">
                          <a:solidFill>
                            <a:srgbClr val="616161"/>
                          </a:solidFill>
                          <a:latin typeface="Consolas"/>
                          <a:ea typeface="Consolas"/>
                          <a:cs typeface="Consolas"/>
                          <a:sym typeface="Consolas"/>
                        </a:rPr>
                        <a:t>,</a:t>
                      </a:r>
                      <a:r>
                        <a:rPr lang="en" sz="800">
                          <a:solidFill>
                            <a:schemeClr val="dk1"/>
                          </a:solidFill>
                          <a:latin typeface="Consolas"/>
                          <a:ea typeface="Consolas"/>
                          <a:cs typeface="Consolas"/>
                          <a:sym typeface="Consolas"/>
                        </a:rPr>
                        <a:t> </a:t>
                      </a:r>
                      <a:r>
                        <a:rPr lang="en" sz="800">
                          <a:solidFill>
                            <a:srgbClr val="C53929"/>
                          </a:solidFill>
                          <a:latin typeface="Consolas"/>
                          <a:ea typeface="Consolas"/>
                          <a:cs typeface="Consolas"/>
                          <a:sym typeface="Consolas"/>
                        </a:rPr>
                        <a:t>224</a:t>
                      </a:r>
                      <a:r>
                        <a:rPr lang="en" sz="800">
                          <a:solidFill>
                            <a:srgbClr val="616161"/>
                          </a:solidFill>
                          <a:latin typeface="Consolas"/>
                          <a:ea typeface="Consolas"/>
                          <a:cs typeface="Consolas"/>
                          <a:sym typeface="Consolas"/>
                        </a:rPr>
                        <a:t>),</a:t>
                      </a:r>
                      <a:r>
                        <a:rPr lang="en" sz="800">
                          <a:solidFill>
                            <a:schemeClr val="dk1"/>
                          </a:solidFill>
                          <a:latin typeface="Consolas"/>
                          <a:ea typeface="Consolas"/>
                          <a:cs typeface="Consolas"/>
                          <a:sym typeface="Consolas"/>
                        </a:rPr>
                        <a:t> cv2</a:t>
                      </a:r>
                      <a:r>
                        <a:rPr lang="en" sz="800">
                          <a:solidFill>
                            <a:srgbClr val="616161"/>
                          </a:solidFill>
                          <a:latin typeface="Consolas"/>
                          <a:ea typeface="Consolas"/>
                          <a:cs typeface="Consolas"/>
                          <a:sym typeface="Consolas"/>
                        </a:rPr>
                        <a:t>.</a:t>
                      </a:r>
                      <a:r>
                        <a:rPr lang="en" sz="800">
                          <a:solidFill>
                            <a:schemeClr val="dk1"/>
                          </a:solidFill>
                          <a:latin typeface="Consolas"/>
                          <a:ea typeface="Consolas"/>
                          <a:cs typeface="Consolas"/>
                          <a:sym typeface="Consolas"/>
                        </a:rPr>
                        <a:t>INTER_LINEAR</a:t>
                      </a:r>
                      <a:r>
                        <a:rPr lang="en" sz="800">
                          <a:solidFill>
                            <a:srgbClr val="616161"/>
                          </a:solidFill>
                          <a:latin typeface="Consolas"/>
                          <a:ea typeface="Consolas"/>
                          <a:cs typeface="Consolas"/>
                          <a:sym typeface="Consolas"/>
                        </a:rPr>
                        <a:t>)</a:t>
                      </a:r>
                      <a:endParaRPr sz="8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800">
                          <a:solidFill>
                            <a:srgbClr val="455A64"/>
                          </a:solidFill>
                          <a:latin typeface="Consolas"/>
                          <a:ea typeface="Consolas"/>
                          <a:cs typeface="Consolas"/>
                          <a:sym typeface="Consolas"/>
                        </a:rPr>
                        <a:t># Preprocess the image using the same image processing used by the pre-built model</a:t>
                      </a:r>
                      <a:endParaRPr sz="8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800">
                          <a:solidFill>
                            <a:schemeClr val="dk1"/>
                          </a:solidFill>
                          <a:latin typeface="Consolas"/>
                          <a:ea typeface="Consolas"/>
                          <a:cs typeface="Consolas"/>
                          <a:sym typeface="Consolas"/>
                        </a:rPr>
                        <a:t>image </a:t>
                      </a:r>
                      <a:r>
                        <a:rPr lang="en" sz="800">
                          <a:solidFill>
                            <a:srgbClr val="616161"/>
                          </a:solidFill>
                          <a:latin typeface="Consolas"/>
                          <a:ea typeface="Consolas"/>
                          <a:cs typeface="Consolas"/>
                          <a:sym typeface="Consolas"/>
                        </a:rPr>
                        <a:t>=</a:t>
                      </a:r>
                      <a:r>
                        <a:rPr lang="en" sz="800">
                          <a:solidFill>
                            <a:schemeClr val="dk1"/>
                          </a:solidFill>
                          <a:latin typeface="Consolas"/>
                          <a:ea typeface="Consolas"/>
                          <a:cs typeface="Consolas"/>
                          <a:sym typeface="Consolas"/>
                        </a:rPr>
                        <a:t> preprocess_input</a:t>
                      </a:r>
                      <a:r>
                        <a:rPr lang="en" sz="800">
                          <a:solidFill>
                            <a:srgbClr val="616161"/>
                          </a:solidFill>
                          <a:latin typeface="Consolas"/>
                          <a:ea typeface="Consolas"/>
                          <a:cs typeface="Consolas"/>
                          <a:sym typeface="Consolas"/>
                        </a:rPr>
                        <a:t>(</a:t>
                      </a:r>
                      <a:r>
                        <a:rPr lang="en" sz="800">
                          <a:solidFill>
                            <a:schemeClr val="dk1"/>
                          </a:solidFill>
                          <a:latin typeface="Consolas"/>
                          <a:ea typeface="Consolas"/>
                          <a:cs typeface="Consolas"/>
                          <a:sym typeface="Consolas"/>
                        </a:rPr>
                        <a:t>image</a:t>
                      </a:r>
                      <a:r>
                        <a:rPr lang="en" sz="800">
                          <a:solidFill>
                            <a:srgbClr val="616161"/>
                          </a:solidFill>
                          <a:latin typeface="Consolas"/>
                          <a:ea typeface="Consolas"/>
                          <a:cs typeface="Consolas"/>
                          <a:sym typeface="Consolas"/>
                        </a:rPr>
                        <a:t>)</a:t>
                      </a:r>
                      <a:endParaRPr sz="8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800">
                          <a:solidFill>
                            <a:srgbClr val="455A64"/>
                          </a:solidFill>
                          <a:latin typeface="Consolas"/>
                          <a:ea typeface="Consolas"/>
                          <a:cs typeface="Consolas"/>
                          <a:sym typeface="Consolas"/>
                        </a:rPr>
                        <a:t># Reshape from (224, 224, 3) to (1, 224, 224, 3) for the predict() method</a:t>
                      </a:r>
                      <a:endParaRPr sz="8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800">
                          <a:solidFill>
                            <a:schemeClr val="dk1"/>
                          </a:solidFill>
                          <a:latin typeface="Consolas"/>
                          <a:ea typeface="Consolas"/>
                          <a:cs typeface="Consolas"/>
                          <a:sym typeface="Consolas"/>
                        </a:rPr>
                        <a:t>image </a:t>
                      </a:r>
                      <a:r>
                        <a:rPr lang="en" sz="800">
                          <a:solidFill>
                            <a:srgbClr val="616161"/>
                          </a:solidFill>
                          <a:latin typeface="Consolas"/>
                          <a:ea typeface="Consolas"/>
                          <a:cs typeface="Consolas"/>
                          <a:sym typeface="Consolas"/>
                        </a:rPr>
                        <a:t>=</a:t>
                      </a:r>
                      <a:r>
                        <a:rPr lang="en" sz="800">
                          <a:solidFill>
                            <a:schemeClr val="dk1"/>
                          </a:solidFill>
                          <a:latin typeface="Consolas"/>
                          <a:ea typeface="Consolas"/>
                          <a:cs typeface="Consolas"/>
                          <a:sym typeface="Consolas"/>
                        </a:rPr>
                        <a:t> image</a:t>
                      </a:r>
                      <a:r>
                        <a:rPr lang="en" sz="800">
                          <a:solidFill>
                            <a:srgbClr val="616161"/>
                          </a:solidFill>
                          <a:latin typeface="Consolas"/>
                          <a:ea typeface="Consolas"/>
                          <a:cs typeface="Consolas"/>
                          <a:sym typeface="Consolas"/>
                        </a:rPr>
                        <a:t>.</a:t>
                      </a:r>
                      <a:r>
                        <a:rPr lang="en" sz="800">
                          <a:solidFill>
                            <a:schemeClr val="dk1"/>
                          </a:solidFill>
                          <a:latin typeface="Consolas"/>
                          <a:ea typeface="Consolas"/>
                          <a:cs typeface="Consolas"/>
                          <a:sym typeface="Consolas"/>
                        </a:rPr>
                        <a:t>reshape</a:t>
                      </a:r>
                      <a:r>
                        <a:rPr lang="en" sz="800">
                          <a:solidFill>
                            <a:srgbClr val="616161"/>
                          </a:solidFill>
                          <a:latin typeface="Consolas"/>
                          <a:ea typeface="Consolas"/>
                          <a:cs typeface="Consolas"/>
                          <a:sym typeface="Consolas"/>
                        </a:rPr>
                        <a:t>((-</a:t>
                      </a:r>
                      <a:r>
                        <a:rPr lang="en" sz="800">
                          <a:solidFill>
                            <a:srgbClr val="C53929"/>
                          </a:solidFill>
                          <a:latin typeface="Consolas"/>
                          <a:ea typeface="Consolas"/>
                          <a:cs typeface="Consolas"/>
                          <a:sym typeface="Consolas"/>
                        </a:rPr>
                        <a:t>1</a:t>
                      </a:r>
                      <a:r>
                        <a:rPr lang="en" sz="800">
                          <a:solidFill>
                            <a:srgbClr val="616161"/>
                          </a:solidFill>
                          <a:latin typeface="Consolas"/>
                          <a:ea typeface="Consolas"/>
                          <a:cs typeface="Consolas"/>
                          <a:sym typeface="Consolas"/>
                        </a:rPr>
                        <a:t>,</a:t>
                      </a:r>
                      <a:r>
                        <a:rPr lang="en" sz="800">
                          <a:solidFill>
                            <a:schemeClr val="dk1"/>
                          </a:solidFill>
                          <a:latin typeface="Consolas"/>
                          <a:ea typeface="Consolas"/>
                          <a:cs typeface="Consolas"/>
                          <a:sym typeface="Consolas"/>
                        </a:rPr>
                        <a:t> </a:t>
                      </a:r>
                      <a:r>
                        <a:rPr lang="en" sz="800">
                          <a:solidFill>
                            <a:srgbClr val="C53929"/>
                          </a:solidFill>
                          <a:latin typeface="Consolas"/>
                          <a:ea typeface="Consolas"/>
                          <a:cs typeface="Consolas"/>
                          <a:sym typeface="Consolas"/>
                        </a:rPr>
                        <a:t>224</a:t>
                      </a:r>
                      <a:r>
                        <a:rPr lang="en" sz="800">
                          <a:solidFill>
                            <a:srgbClr val="616161"/>
                          </a:solidFill>
                          <a:latin typeface="Consolas"/>
                          <a:ea typeface="Consolas"/>
                          <a:cs typeface="Consolas"/>
                          <a:sym typeface="Consolas"/>
                        </a:rPr>
                        <a:t>,</a:t>
                      </a:r>
                      <a:r>
                        <a:rPr lang="en" sz="800">
                          <a:solidFill>
                            <a:schemeClr val="dk1"/>
                          </a:solidFill>
                          <a:latin typeface="Consolas"/>
                          <a:ea typeface="Consolas"/>
                          <a:cs typeface="Consolas"/>
                          <a:sym typeface="Consolas"/>
                        </a:rPr>
                        <a:t> </a:t>
                      </a:r>
                      <a:r>
                        <a:rPr lang="en" sz="800">
                          <a:solidFill>
                            <a:srgbClr val="C53929"/>
                          </a:solidFill>
                          <a:latin typeface="Consolas"/>
                          <a:ea typeface="Consolas"/>
                          <a:cs typeface="Consolas"/>
                          <a:sym typeface="Consolas"/>
                        </a:rPr>
                        <a:t>224</a:t>
                      </a:r>
                      <a:r>
                        <a:rPr lang="en" sz="800">
                          <a:solidFill>
                            <a:srgbClr val="616161"/>
                          </a:solidFill>
                          <a:latin typeface="Consolas"/>
                          <a:ea typeface="Consolas"/>
                          <a:cs typeface="Consolas"/>
                          <a:sym typeface="Consolas"/>
                        </a:rPr>
                        <a:t>,</a:t>
                      </a:r>
                      <a:r>
                        <a:rPr lang="en" sz="800">
                          <a:solidFill>
                            <a:schemeClr val="dk1"/>
                          </a:solidFill>
                          <a:latin typeface="Consolas"/>
                          <a:ea typeface="Consolas"/>
                          <a:cs typeface="Consolas"/>
                          <a:sym typeface="Consolas"/>
                        </a:rPr>
                        <a:t> </a:t>
                      </a:r>
                      <a:r>
                        <a:rPr lang="en" sz="800">
                          <a:solidFill>
                            <a:srgbClr val="C53929"/>
                          </a:solidFill>
                          <a:latin typeface="Consolas"/>
                          <a:ea typeface="Consolas"/>
                          <a:cs typeface="Consolas"/>
                          <a:sym typeface="Consolas"/>
                        </a:rPr>
                        <a:t>3</a:t>
                      </a:r>
                      <a:r>
                        <a:rPr lang="en" sz="800">
                          <a:solidFill>
                            <a:srgbClr val="616161"/>
                          </a:solidFill>
                          <a:latin typeface="Consolas"/>
                          <a:ea typeface="Consolas"/>
                          <a:cs typeface="Consolas"/>
                          <a:sym typeface="Consolas"/>
                        </a:rPr>
                        <a:t>))</a:t>
                      </a:r>
                      <a:endParaRPr sz="8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t/>
                      </a:r>
                      <a:endParaRPr sz="8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800">
                          <a:solidFill>
                            <a:srgbClr val="455A64"/>
                          </a:solidFill>
                          <a:latin typeface="Consolas"/>
                          <a:ea typeface="Consolas"/>
                          <a:cs typeface="Consolas"/>
                          <a:sym typeface="Consolas"/>
                        </a:rPr>
                        <a:t># Call the predict() method to classify the image</a:t>
                      </a:r>
                      <a:endParaRPr sz="8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800">
                          <a:solidFill>
                            <a:schemeClr val="dk1"/>
                          </a:solidFill>
                          <a:latin typeface="Consolas"/>
                          <a:ea typeface="Consolas"/>
                          <a:cs typeface="Consolas"/>
                          <a:sym typeface="Consolas"/>
                        </a:rPr>
                        <a:t>predictions </a:t>
                      </a:r>
                      <a:r>
                        <a:rPr lang="en" sz="800">
                          <a:solidFill>
                            <a:srgbClr val="616161"/>
                          </a:solidFill>
                          <a:latin typeface="Consolas"/>
                          <a:ea typeface="Consolas"/>
                          <a:cs typeface="Consolas"/>
                          <a:sym typeface="Consolas"/>
                        </a:rPr>
                        <a:t>=</a:t>
                      </a:r>
                      <a:r>
                        <a:rPr lang="en" sz="800">
                          <a:solidFill>
                            <a:schemeClr val="dk1"/>
                          </a:solidFill>
                          <a:latin typeface="Consolas"/>
                          <a:ea typeface="Consolas"/>
                          <a:cs typeface="Consolas"/>
                          <a:sym typeface="Consolas"/>
                        </a:rPr>
                        <a:t> model</a:t>
                      </a:r>
                      <a:r>
                        <a:rPr lang="en" sz="800">
                          <a:solidFill>
                            <a:srgbClr val="616161"/>
                          </a:solidFill>
                          <a:latin typeface="Consolas"/>
                          <a:ea typeface="Consolas"/>
                          <a:cs typeface="Consolas"/>
                          <a:sym typeface="Consolas"/>
                        </a:rPr>
                        <a:t>.</a:t>
                      </a:r>
                      <a:r>
                        <a:rPr lang="en" sz="800">
                          <a:solidFill>
                            <a:schemeClr val="dk1"/>
                          </a:solidFill>
                          <a:latin typeface="Consolas"/>
                          <a:ea typeface="Consolas"/>
                          <a:cs typeface="Consolas"/>
                          <a:sym typeface="Consolas"/>
                        </a:rPr>
                        <a:t>predict</a:t>
                      </a:r>
                      <a:r>
                        <a:rPr lang="en" sz="800">
                          <a:solidFill>
                            <a:srgbClr val="616161"/>
                          </a:solidFill>
                          <a:latin typeface="Consolas"/>
                          <a:ea typeface="Consolas"/>
                          <a:cs typeface="Consolas"/>
                          <a:sym typeface="Consolas"/>
                        </a:rPr>
                        <a:t>(</a:t>
                      </a:r>
                      <a:r>
                        <a:rPr lang="en" sz="800">
                          <a:solidFill>
                            <a:schemeClr val="dk1"/>
                          </a:solidFill>
                          <a:latin typeface="Consolas"/>
                          <a:ea typeface="Consolas"/>
                          <a:cs typeface="Consolas"/>
                          <a:sym typeface="Consolas"/>
                        </a:rPr>
                        <a:t>image</a:t>
                      </a:r>
                      <a:r>
                        <a:rPr lang="en" sz="800">
                          <a:solidFill>
                            <a:srgbClr val="616161"/>
                          </a:solidFill>
                          <a:latin typeface="Consolas"/>
                          <a:ea typeface="Consolas"/>
                          <a:cs typeface="Consolas"/>
                          <a:sym typeface="Consolas"/>
                        </a:rPr>
                        <a:t>)</a:t>
                      </a:r>
                      <a:endParaRPr sz="8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t/>
                      </a:r>
                      <a:endParaRPr sz="8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800">
                          <a:solidFill>
                            <a:srgbClr val="455A64"/>
                          </a:solidFill>
                          <a:latin typeface="Consolas"/>
                          <a:ea typeface="Consolas"/>
                          <a:cs typeface="Consolas"/>
                          <a:sym typeface="Consolas"/>
                        </a:rPr>
                        <a:t># Display the class name based on the predicted label using the decode function for</a:t>
                      </a:r>
                      <a:endParaRPr sz="8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800">
                          <a:solidFill>
                            <a:srgbClr val="455A64"/>
                          </a:solidFill>
                          <a:latin typeface="Consolas"/>
                          <a:ea typeface="Consolas"/>
                          <a:cs typeface="Consolas"/>
                          <a:sym typeface="Consolas"/>
                        </a:rPr>
                        <a:t># the built-in model.</a:t>
                      </a:r>
                      <a:endParaRPr sz="8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800">
                          <a:solidFill>
                            <a:srgbClr val="9C27B0"/>
                          </a:solidFill>
                          <a:latin typeface="Consolas"/>
                          <a:ea typeface="Consolas"/>
                          <a:cs typeface="Consolas"/>
                          <a:sym typeface="Consolas"/>
                        </a:rPr>
                        <a:t>print</a:t>
                      </a:r>
                      <a:r>
                        <a:rPr lang="en" sz="800">
                          <a:solidFill>
                            <a:srgbClr val="616161"/>
                          </a:solidFill>
                          <a:latin typeface="Consolas"/>
                          <a:ea typeface="Consolas"/>
                          <a:cs typeface="Consolas"/>
                          <a:sym typeface="Consolas"/>
                        </a:rPr>
                        <a:t>(</a:t>
                      </a:r>
                      <a:r>
                        <a:rPr lang="en" sz="800">
                          <a:solidFill>
                            <a:schemeClr val="dk1"/>
                          </a:solidFill>
                          <a:highlight>
                            <a:srgbClr val="FFFFFF"/>
                          </a:highlight>
                          <a:latin typeface="Consolas"/>
                          <a:ea typeface="Consolas"/>
                          <a:cs typeface="Consolas"/>
                          <a:sym typeface="Consolas"/>
                        </a:rPr>
                        <a:t>decode_predictions</a:t>
                      </a:r>
                      <a:r>
                        <a:rPr lang="en" sz="800">
                          <a:solidFill>
                            <a:srgbClr val="616161"/>
                          </a:solidFill>
                          <a:highlight>
                            <a:srgbClr val="FFFFFF"/>
                          </a:highlight>
                          <a:latin typeface="Consolas"/>
                          <a:ea typeface="Consolas"/>
                          <a:cs typeface="Consolas"/>
                          <a:sym typeface="Consolas"/>
                        </a:rPr>
                        <a:t>(</a:t>
                      </a:r>
                      <a:r>
                        <a:rPr lang="en" sz="800">
                          <a:solidFill>
                            <a:schemeClr val="dk1"/>
                          </a:solidFill>
                          <a:highlight>
                            <a:srgbClr val="FFFFFF"/>
                          </a:highlight>
                          <a:latin typeface="Consolas"/>
                          <a:ea typeface="Consolas"/>
                          <a:cs typeface="Consolas"/>
                          <a:sym typeface="Consolas"/>
                        </a:rPr>
                        <a:t>preds</a:t>
                      </a:r>
                      <a:r>
                        <a:rPr lang="en" sz="800">
                          <a:solidFill>
                            <a:srgbClr val="616161"/>
                          </a:solidFill>
                          <a:highlight>
                            <a:srgbClr val="FFFFFF"/>
                          </a:highlight>
                          <a:latin typeface="Consolas"/>
                          <a:ea typeface="Consolas"/>
                          <a:cs typeface="Consolas"/>
                          <a:sym typeface="Consolas"/>
                        </a:rPr>
                        <a:t>,</a:t>
                      </a:r>
                      <a:r>
                        <a:rPr lang="en" sz="800">
                          <a:solidFill>
                            <a:schemeClr val="dk1"/>
                          </a:solidFill>
                          <a:highlight>
                            <a:srgbClr val="FFFFFF"/>
                          </a:highlight>
                          <a:latin typeface="Consolas"/>
                          <a:ea typeface="Consolas"/>
                          <a:cs typeface="Consolas"/>
                          <a:sym typeface="Consolas"/>
                        </a:rPr>
                        <a:t> top</a:t>
                      </a:r>
                      <a:r>
                        <a:rPr lang="en" sz="800">
                          <a:solidFill>
                            <a:srgbClr val="616161"/>
                          </a:solidFill>
                          <a:highlight>
                            <a:srgbClr val="FFFFFF"/>
                          </a:highlight>
                          <a:latin typeface="Consolas"/>
                          <a:ea typeface="Consolas"/>
                          <a:cs typeface="Consolas"/>
                          <a:sym typeface="Consolas"/>
                        </a:rPr>
                        <a:t>=</a:t>
                      </a:r>
                      <a:r>
                        <a:rPr lang="en" sz="800">
                          <a:solidFill>
                            <a:srgbClr val="C53929"/>
                          </a:solidFill>
                          <a:latin typeface="Consolas"/>
                          <a:ea typeface="Consolas"/>
                          <a:cs typeface="Consolas"/>
                          <a:sym typeface="Consolas"/>
                        </a:rPr>
                        <a:t>3</a:t>
                      </a:r>
                      <a:r>
                        <a:rPr lang="en" sz="800">
                          <a:solidFill>
                            <a:srgbClr val="616161"/>
                          </a:solidFill>
                          <a:highlight>
                            <a:srgbClr val="FFFFFF"/>
                          </a:highlight>
                          <a:latin typeface="Consolas"/>
                          <a:ea typeface="Consolas"/>
                          <a:cs typeface="Consolas"/>
                          <a:sym typeface="Consolas"/>
                        </a:rPr>
                        <a:t>))</a:t>
                      </a:r>
                      <a:endParaRPr sz="800">
                        <a:solidFill>
                          <a:srgbClr val="616161"/>
                        </a:solidFill>
                        <a:latin typeface="Consolas"/>
                        <a:ea typeface="Consolas"/>
                        <a:cs typeface="Consolas"/>
                        <a:sym typeface="Consolas"/>
                      </a:endParaRPr>
                    </a:p>
                  </a:txBody>
                  <a:tcPr marT="63500" marB="63500" marR="63500" marL="63500">
                    <a:lnL cap="flat" cmpd="sng" w="12700">
                      <a:solidFill>
                        <a:srgbClr val="E0E0E0"/>
                      </a:solidFill>
                      <a:prstDash val="solid"/>
                      <a:round/>
                      <a:headEnd len="sm" w="sm" type="none"/>
                      <a:tailEnd len="sm" w="sm" type="none"/>
                    </a:lnL>
                    <a:lnR cap="flat" cmpd="sng" w="12700">
                      <a:solidFill>
                        <a:srgbClr val="E0E0E0"/>
                      </a:solidFill>
                      <a:prstDash val="solid"/>
                      <a:round/>
                      <a:headEnd len="sm" w="sm" type="none"/>
                      <a:tailEnd len="sm" w="sm" type="none"/>
                    </a:lnR>
                    <a:lnT cap="flat" cmpd="sng" w="12700">
                      <a:solidFill>
                        <a:srgbClr val="E0E0E0"/>
                      </a:solidFill>
                      <a:prstDash val="solid"/>
                      <a:round/>
                      <a:headEnd len="sm" w="sm" type="none"/>
                      <a:tailEnd len="sm" w="sm" type="none"/>
                    </a:lnT>
                    <a:lnB cap="flat" cmpd="sng" w="12700">
                      <a:solidFill>
                        <a:srgbClr val="E0E0E0"/>
                      </a:solidFill>
                      <a:prstDash val="solid"/>
                      <a:round/>
                      <a:headEnd len="sm" w="sm" type="none"/>
                      <a:tailEnd len="sm" w="sm" type="none"/>
                    </a:lnB>
                    <a:solidFill>
                      <a:srgbClr val="FAFAFA"/>
                    </a:solidFill>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sp>
        <p:nvSpPr>
          <p:cNvPr id="193" name="Google Shape;193;p37"/>
          <p:cNvSpPr txBox="1"/>
          <p:nvPr>
            <p:ph idx="1" type="subTitle"/>
          </p:nvPr>
        </p:nvSpPr>
        <p:spPr>
          <a:xfrm>
            <a:off x="505550" y="116700"/>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Pre-trained Models</a:t>
            </a:r>
            <a:endParaRPr>
              <a:solidFill>
                <a:srgbClr val="38761D"/>
              </a:solidFill>
            </a:endParaRPr>
          </a:p>
        </p:txBody>
      </p:sp>
      <p:pic>
        <p:nvPicPr>
          <p:cNvPr id="194" name="Google Shape;194;p37"/>
          <p:cNvPicPr preferRelativeResize="0"/>
          <p:nvPr/>
        </p:nvPicPr>
        <p:blipFill>
          <a:blip r:embed="rId3">
            <a:alphaModFix/>
          </a:blip>
          <a:stretch>
            <a:fillRect/>
          </a:stretch>
        </p:blipFill>
        <p:spPr>
          <a:xfrm>
            <a:off x="0" y="0"/>
            <a:ext cx="1466275" cy="730575"/>
          </a:xfrm>
          <a:prstGeom prst="rect">
            <a:avLst/>
          </a:prstGeom>
          <a:noFill/>
          <a:ln>
            <a:noFill/>
          </a:ln>
        </p:spPr>
      </p:pic>
      <p:sp>
        <p:nvSpPr>
          <p:cNvPr id="195" name="Google Shape;195;p37"/>
          <p:cNvSpPr txBox="1"/>
          <p:nvPr/>
        </p:nvSpPr>
        <p:spPr>
          <a:xfrm>
            <a:off x="459650" y="595050"/>
            <a:ext cx="8283600" cy="4205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1100"/>
              </a:spcBef>
              <a:spcAft>
                <a:spcPts val="0"/>
              </a:spcAft>
              <a:buNone/>
            </a:pPr>
            <a:r>
              <a:rPr b="1" lang="en" sz="1200">
                <a:solidFill>
                  <a:schemeClr val="dk1"/>
                </a:solidFill>
              </a:rPr>
              <a:t>New Classifier</a:t>
            </a:r>
            <a:br>
              <a:rPr b="1" lang="en" sz="1200">
                <a:solidFill>
                  <a:schemeClr val="dk1"/>
                </a:solidFill>
              </a:rPr>
            </a:br>
            <a:endParaRPr b="1" sz="1200">
              <a:solidFill>
                <a:schemeClr val="dk1"/>
              </a:solidFill>
            </a:endParaRPr>
          </a:p>
          <a:p>
            <a:pPr indent="0" lvl="0" marL="0" rtl="0" algn="l">
              <a:lnSpc>
                <a:spcPct val="115000"/>
              </a:lnSpc>
              <a:spcBef>
                <a:spcPts val="0"/>
              </a:spcBef>
              <a:spcAft>
                <a:spcPts val="0"/>
              </a:spcAft>
              <a:buNone/>
            </a:pPr>
            <a:r>
              <a:rPr lang="en" sz="1200">
                <a:solidFill>
                  <a:schemeClr val="dk1"/>
                </a:solidFill>
              </a:rPr>
              <a:t>The </a:t>
            </a:r>
            <a:r>
              <a:rPr b="1" lang="en" sz="1200">
                <a:solidFill>
                  <a:srgbClr val="0000FF"/>
                </a:solidFill>
              </a:rPr>
              <a:t>final classifier layer in all the pre-built models can be removed and replaced with a new classifier</a:t>
            </a:r>
            <a:r>
              <a:rPr lang="en" sz="1200">
                <a:solidFill>
                  <a:schemeClr val="dk1"/>
                </a:solidFill>
              </a:rPr>
              <a:t>. The </a:t>
            </a:r>
            <a:r>
              <a:rPr lang="en" sz="1200" u="sng">
                <a:solidFill>
                  <a:schemeClr val="dk1"/>
                </a:solidFill>
              </a:rPr>
              <a:t>new classifier can then be used to train the pre-built model for a new dataset and set of classes</a:t>
            </a:r>
            <a:r>
              <a:rPr lang="en" sz="1200">
                <a:solidFill>
                  <a:schemeClr val="dk1"/>
                </a:solidFill>
              </a:rPr>
              <a:t>.</a:t>
            </a:r>
            <a:endParaRPr sz="1200">
              <a:solidFill>
                <a:schemeClr val="dk1"/>
              </a:solidFill>
            </a:endParaRPr>
          </a:p>
          <a:p>
            <a:pPr indent="0" lvl="0" marL="0" rtl="0" algn="l">
              <a:lnSpc>
                <a:spcPct val="115000"/>
              </a:lnSpc>
              <a:spcBef>
                <a:spcPts val="0"/>
              </a:spcBef>
              <a:spcAft>
                <a:spcPts val="0"/>
              </a:spcAft>
              <a:buNone/>
            </a:pPr>
            <a:r>
              <a:t/>
            </a:r>
            <a:endParaRPr b="1" sz="1200">
              <a:solidFill>
                <a:schemeClr val="dk1"/>
              </a:solidFill>
            </a:endParaRPr>
          </a:p>
          <a:p>
            <a:pPr indent="0" lvl="0" marL="0" rtl="0" algn="l">
              <a:lnSpc>
                <a:spcPct val="115000"/>
              </a:lnSpc>
              <a:spcBef>
                <a:spcPts val="0"/>
              </a:spcBef>
              <a:spcAft>
                <a:spcPts val="0"/>
              </a:spcAft>
              <a:buNone/>
            </a:pPr>
            <a:r>
              <a:rPr lang="en" sz="1200">
                <a:solidFill>
                  <a:srgbClr val="0000FF"/>
                </a:solidFill>
              </a:rPr>
              <a:t>T</a:t>
            </a:r>
            <a:r>
              <a:rPr b="1" lang="en" sz="1200">
                <a:solidFill>
                  <a:srgbClr val="0000FF"/>
                </a:solidFill>
              </a:rPr>
              <a:t>he classifier layer is referred to as the top layer.</a:t>
            </a:r>
            <a:r>
              <a:rPr lang="en" sz="1200">
                <a:solidFill>
                  <a:schemeClr val="dk1"/>
                </a:solidFill>
              </a:rPr>
              <a:t> When instantiating an instance of a pre-built model:</a:t>
            </a:r>
            <a:endParaRPr sz="12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317500" lvl="0" marL="457200" rtl="0" algn="l">
              <a:lnSpc>
                <a:spcPct val="115000"/>
              </a:lnSpc>
              <a:spcBef>
                <a:spcPts val="0"/>
              </a:spcBef>
              <a:spcAft>
                <a:spcPts val="0"/>
              </a:spcAft>
              <a:buSzPts val="1400"/>
              <a:buChar char="●"/>
            </a:pPr>
            <a:r>
              <a:rPr lang="en">
                <a:solidFill>
                  <a:schemeClr val="dk1"/>
                </a:solidFill>
              </a:rPr>
              <a:t>Set the parameter </a:t>
            </a:r>
            <a:r>
              <a:rPr lang="en">
                <a:solidFill>
                  <a:srgbClr val="0D904F"/>
                </a:solidFill>
                <a:latin typeface="Consolas"/>
                <a:ea typeface="Consolas"/>
                <a:cs typeface="Consolas"/>
                <a:sym typeface="Consolas"/>
              </a:rPr>
              <a:t>include_top</a:t>
            </a:r>
            <a:r>
              <a:rPr lang="en">
                <a:solidFill>
                  <a:schemeClr val="dk1"/>
                </a:solidFill>
              </a:rPr>
              <a:t> to </a:t>
            </a:r>
            <a:r>
              <a:rPr lang="en">
                <a:solidFill>
                  <a:srgbClr val="0D904F"/>
                </a:solidFill>
                <a:latin typeface="Consolas"/>
                <a:ea typeface="Consolas"/>
                <a:cs typeface="Consolas"/>
                <a:sym typeface="Consolas"/>
              </a:rPr>
              <a:t>False</a:t>
            </a:r>
            <a:r>
              <a:rPr lang="en">
                <a:solidFill>
                  <a:schemeClr val="dk1"/>
                </a:solidFill>
              </a:rPr>
              <a:t> to get an instance without the classifier. </a:t>
            </a:r>
            <a:endParaRPr>
              <a:solidFill>
                <a:schemeClr val="dk1"/>
              </a:solidFill>
            </a:endParaRPr>
          </a:p>
          <a:p>
            <a:pPr indent="-317500" lvl="0" marL="457200" rtl="0" algn="l">
              <a:lnSpc>
                <a:spcPct val="115000"/>
              </a:lnSpc>
              <a:spcBef>
                <a:spcPts val="0"/>
              </a:spcBef>
              <a:spcAft>
                <a:spcPts val="0"/>
              </a:spcAft>
              <a:buSzPts val="1400"/>
              <a:buChar char="●"/>
            </a:pPr>
            <a:r>
              <a:rPr lang="en">
                <a:solidFill>
                  <a:schemeClr val="dk1"/>
                </a:solidFill>
              </a:rPr>
              <a:t>When the </a:t>
            </a:r>
            <a:r>
              <a:rPr lang="en">
                <a:solidFill>
                  <a:srgbClr val="0D904F"/>
                </a:solidFill>
                <a:latin typeface="Consolas"/>
                <a:ea typeface="Consolas"/>
                <a:cs typeface="Consolas"/>
                <a:sym typeface="Consolas"/>
              </a:rPr>
              <a:t>include_top=False</a:t>
            </a:r>
            <a:r>
              <a:rPr lang="en">
                <a:solidFill>
                  <a:schemeClr val="dk1"/>
                </a:solidFill>
              </a:rPr>
              <a:t>, one can also reset the input shape of the model with the parameter </a:t>
            </a:r>
            <a:r>
              <a:rPr lang="en">
                <a:solidFill>
                  <a:srgbClr val="0D904F"/>
                </a:solidFill>
                <a:latin typeface="Consolas"/>
                <a:ea typeface="Consolas"/>
                <a:cs typeface="Consolas"/>
                <a:sym typeface="Consolas"/>
              </a:rPr>
              <a:t>input_shape</a:t>
            </a:r>
            <a:r>
              <a:rPr lang="en">
                <a:solidFill>
                  <a:schemeClr val="dk1"/>
                </a:solidFill>
              </a:rPr>
              <a:t>.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100">
              <a:solidFill>
                <a:schemeClr val="dk1"/>
              </a:solidFill>
            </a:endParaRPr>
          </a:p>
          <a:p>
            <a:pPr indent="0" lvl="0" marL="0" rtl="0" algn="l">
              <a:lnSpc>
                <a:spcPct val="115000"/>
              </a:lnSpc>
              <a:spcBef>
                <a:spcPts val="1600"/>
              </a:spcBef>
              <a:spcAft>
                <a:spcPts val="0"/>
              </a:spcAft>
              <a:buNone/>
            </a:pPr>
            <a:r>
              <a:t/>
            </a:r>
            <a:endParaRPr sz="1200">
              <a:solidFill>
                <a:schemeClr val="dk1"/>
              </a:solidFill>
            </a:endParaRPr>
          </a:p>
          <a:p>
            <a:pPr indent="0" lvl="0" marL="0" rtl="0" algn="l">
              <a:lnSpc>
                <a:spcPct val="115000"/>
              </a:lnSpc>
              <a:spcBef>
                <a:spcPts val="400"/>
              </a:spcBef>
              <a:spcAft>
                <a:spcPts val="0"/>
              </a:spcAft>
              <a:buNone/>
            </a:pPr>
            <a:r>
              <a:t/>
            </a:r>
            <a:endParaRPr sz="1200">
              <a:solidFill>
                <a:schemeClr val="dk1"/>
              </a:solidFill>
            </a:endParaRPr>
          </a:p>
          <a:p>
            <a:pPr indent="457200" lvl="0" marL="137160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br>
              <a:rPr lang="en" sz="1100">
                <a:solidFill>
                  <a:schemeClr val="dk1"/>
                </a:solidFill>
              </a:rPr>
            </a:b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b="1" sz="1200">
              <a:solidFill>
                <a:schemeClr val="dk1"/>
              </a:solidFill>
            </a:endParaRPr>
          </a:p>
          <a:p>
            <a:pPr indent="0" lvl="0" marL="0" rtl="0" algn="l">
              <a:lnSpc>
                <a:spcPct val="115000"/>
              </a:lnSpc>
              <a:spcBef>
                <a:spcPts val="1100"/>
              </a:spcBef>
              <a:spcAft>
                <a:spcPts val="0"/>
              </a:spcAft>
              <a:buNone/>
            </a:pPr>
            <a:r>
              <a:t/>
            </a:r>
            <a:endParaRPr sz="105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sp>
        <p:nvSpPr>
          <p:cNvPr id="200" name="Google Shape;200;p38"/>
          <p:cNvSpPr txBox="1"/>
          <p:nvPr>
            <p:ph idx="1" type="subTitle"/>
          </p:nvPr>
        </p:nvSpPr>
        <p:spPr>
          <a:xfrm>
            <a:off x="505550" y="116700"/>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Pre-trained Models</a:t>
            </a:r>
            <a:endParaRPr>
              <a:solidFill>
                <a:srgbClr val="38761D"/>
              </a:solidFill>
            </a:endParaRPr>
          </a:p>
        </p:txBody>
      </p:sp>
      <p:pic>
        <p:nvPicPr>
          <p:cNvPr id="201" name="Google Shape;201;p38"/>
          <p:cNvPicPr preferRelativeResize="0"/>
          <p:nvPr/>
        </p:nvPicPr>
        <p:blipFill>
          <a:blip r:embed="rId3">
            <a:alphaModFix/>
          </a:blip>
          <a:stretch>
            <a:fillRect/>
          </a:stretch>
        </p:blipFill>
        <p:spPr>
          <a:xfrm>
            <a:off x="0" y="0"/>
            <a:ext cx="1466275" cy="730575"/>
          </a:xfrm>
          <a:prstGeom prst="rect">
            <a:avLst/>
          </a:prstGeom>
          <a:noFill/>
          <a:ln>
            <a:noFill/>
          </a:ln>
        </p:spPr>
      </p:pic>
      <p:sp>
        <p:nvSpPr>
          <p:cNvPr id="202" name="Google Shape;202;p38"/>
          <p:cNvSpPr txBox="1"/>
          <p:nvPr/>
        </p:nvSpPr>
        <p:spPr>
          <a:xfrm>
            <a:off x="459650" y="595050"/>
            <a:ext cx="8283600" cy="4205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1100"/>
              </a:spcBef>
              <a:spcAft>
                <a:spcPts val="0"/>
              </a:spcAft>
              <a:buNone/>
            </a:pPr>
            <a:r>
              <a:rPr b="1" lang="en" sz="1200">
                <a:solidFill>
                  <a:schemeClr val="dk1"/>
                </a:solidFill>
              </a:rPr>
              <a:t>Reconfiguring a Pre-Built Model</a:t>
            </a:r>
            <a:endParaRPr b="1" sz="1200">
              <a:solidFill>
                <a:schemeClr val="dk1"/>
              </a:solidFill>
            </a:endParaRPr>
          </a:p>
          <a:p>
            <a:pPr indent="0" lvl="0" marL="457200" rtl="0" algn="l">
              <a:lnSpc>
                <a:spcPct val="115000"/>
              </a:lnSpc>
              <a:spcBef>
                <a:spcPts val="0"/>
              </a:spcBef>
              <a:spcAft>
                <a:spcPts val="0"/>
              </a:spcAft>
              <a:buNone/>
            </a:pPr>
            <a:r>
              <a:t/>
            </a:r>
            <a:endParaRPr>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1600"/>
              </a:spcBef>
              <a:spcAft>
                <a:spcPts val="0"/>
              </a:spcAft>
              <a:buNone/>
            </a:pPr>
            <a:r>
              <a:t/>
            </a:r>
            <a:endParaRPr sz="1200">
              <a:solidFill>
                <a:schemeClr val="dk1"/>
              </a:solidFill>
            </a:endParaRPr>
          </a:p>
          <a:p>
            <a:pPr indent="0" lvl="0" marL="0" rtl="0" algn="l">
              <a:lnSpc>
                <a:spcPct val="115000"/>
              </a:lnSpc>
              <a:spcBef>
                <a:spcPts val="400"/>
              </a:spcBef>
              <a:spcAft>
                <a:spcPts val="0"/>
              </a:spcAft>
              <a:buNone/>
            </a:pPr>
            <a:r>
              <a:t/>
            </a:r>
            <a:endParaRPr sz="1200">
              <a:solidFill>
                <a:schemeClr val="dk1"/>
              </a:solidFill>
            </a:endParaRPr>
          </a:p>
          <a:p>
            <a:pPr indent="457200" lvl="0" marL="137160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br>
              <a:rPr lang="en" sz="1100">
                <a:solidFill>
                  <a:schemeClr val="dk1"/>
                </a:solidFill>
              </a:rPr>
            </a:b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b="1" sz="1200">
              <a:solidFill>
                <a:schemeClr val="dk1"/>
              </a:solidFill>
            </a:endParaRPr>
          </a:p>
          <a:p>
            <a:pPr indent="0" lvl="0" marL="0" rtl="0" algn="l">
              <a:lnSpc>
                <a:spcPct val="115000"/>
              </a:lnSpc>
              <a:spcBef>
                <a:spcPts val="1100"/>
              </a:spcBef>
              <a:spcAft>
                <a:spcPts val="0"/>
              </a:spcAft>
              <a:buNone/>
            </a:pPr>
            <a:r>
              <a:t/>
            </a:r>
            <a:endParaRPr sz="105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0" rtl="0" algn="l">
              <a:spcBef>
                <a:spcPts val="0"/>
              </a:spcBef>
              <a:spcAft>
                <a:spcPts val="0"/>
              </a:spcAft>
              <a:buNone/>
            </a:pPr>
            <a:r>
              <a:t/>
            </a:r>
            <a:endParaRPr/>
          </a:p>
        </p:txBody>
      </p:sp>
      <p:pic>
        <p:nvPicPr>
          <p:cNvPr id="203" name="Google Shape;203;p38"/>
          <p:cNvPicPr preferRelativeResize="0"/>
          <p:nvPr/>
        </p:nvPicPr>
        <p:blipFill>
          <a:blip r:embed="rId4">
            <a:alphaModFix/>
          </a:blip>
          <a:stretch>
            <a:fillRect/>
          </a:stretch>
        </p:blipFill>
        <p:spPr>
          <a:xfrm>
            <a:off x="2001000" y="1119800"/>
            <a:ext cx="5943600" cy="38195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7" name="Shape 207"/>
        <p:cNvGrpSpPr/>
        <p:nvPr/>
      </p:nvGrpSpPr>
      <p:grpSpPr>
        <a:xfrm>
          <a:off x="0" y="0"/>
          <a:ext cx="0" cy="0"/>
          <a:chOff x="0" y="0"/>
          <a:chExt cx="0" cy="0"/>
        </a:xfrm>
      </p:grpSpPr>
      <p:sp>
        <p:nvSpPr>
          <p:cNvPr id="208" name="Google Shape;208;p39"/>
          <p:cNvSpPr txBox="1"/>
          <p:nvPr>
            <p:ph idx="1" type="subTitle"/>
          </p:nvPr>
        </p:nvSpPr>
        <p:spPr>
          <a:xfrm>
            <a:off x="505550" y="116700"/>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Pre-trained Models</a:t>
            </a:r>
            <a:endParaRPr>
              <a:solidFill>
                <a:srgbClr val="38761D"/>
              </a:solidFill>
            </a:endParaRPr>
          </a:p>
        </p:txBody>
      </p:sp>
      <p:pic>
        <p:nvPicPr>
          <p:cNvPr id="209" name="Google Shape;209;p39"/>
          <p:cNvPicPr preferRelativeResize="0"/>
          <p:nvPr/>
        </p:nvPicPr>
        <p:blipFill>
          <a:blip r:embed="rId3">
            <a:alphaModFix/>
          </a:blip>
          <a:stretch>
            <a:fillRect/>
          </a:stretch>
        </p:blipFill>
        <p:spPr>
          <a:xfrm>
            <a:off x="0" y="0"/>
            <a:ext cx="1466275" cy="730575"/>
          </a:xfrm>
          <a:prstGeom prst="rect">
            <a:avLst/>
          </a:prstGeom>
          <a:noFill/>
          <a:ln>
            <a:noFill/>
          </a:ln>
        </p:spPr>
      </p:pic>
      <p:sp>
        <p:nvSpPr>
          <p:cNvPr id="210" name="Google Shape;210;p39"/>
          <p:cNvSpPr txBox="1"/>
          <p:nvPr/>
        </p:nvSpPr>
        <p:spPr>
          <a:xfrm>
            <a:off x="459650" y="595050"/>
            <a:ext cx="8283600" cy="4205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1100"/>
              </a:spcBef>
              <a:spcAft>
                <a:spcPts val="0"/>
              </a:spcAft>
              <a:buNone/>
            </a:pPr>
            <a:r>
              <a:rPr b="1" lang="en" sz="1200">
                <a:solidFill>
                  <a:schemeClr val="dk1"/>
                </a:solidFill>
              </a:rPr>
              <a:t>Adding a New Classifier</a:t>
            </a:r>
            <a:endParaRPr b="1" sz="12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In the code below, </a:t>
            </a:r>
            <a:r>
              <a:rPr b="1" lang="en" sz="1200">
                <a:solidFill>
                  <a:srgbClr val="0000FF"/>
                </a:solidFill>
              </a:rPr>
              <a:t>we instantiate a pre-built ResNet model and replace it with a new classifier for 20 classes</a:t>
            </a:r>
            <a:r>
              <a:rPr lang="en" sz="1200">
                <a:solidFill>
                  <a:schemeClr val="dk1"/>
                </a:solidFill>
              </a:rPr>
              <a:t>:</a:t>
            </a:r>
            <a:endParaRPr sz="1200">
              <a:solidFill>
                <a:schemeClr val="dk1"/>
              </a:solidFill>
            </a:endParaRPr>
          </a:p>
          <a:p>
            <a:pPr indent="0" lvl="0" marL="0" rtl="0" algn="l">
              <a:lnSpc>
                <a:spcPct val="115000"/>
              </a:lnSpc>
              <a:spcBef>
                <a:spcPts val="1600"/>
              </a:spcBef>
              <a:spcAft>
                <a:spcPts val="0"/>
              </a:spcAft>
              <a:buNone/>
            </a:pPr>
            <a:r>
              <a:t/>
            </a:r>
            <a:endParaRPr sz="1200">
              <a:solidFill>
                <a:schemeClr val="dk1"/>
              </a:solidFill>
            </a:endParaRPr>
          </a:p>
          <a:p>
            <a:pPr indent="0" lvl="0" marL="0" rtl="0" algn="l">
              <a:lnSpc>
                <a:spcPct val="115000"/>
              </a:lnSpc>
              <a:spcBef>
                <a:spcPts val="400"/>
              </a:spcBef>
              <a:spcAft>
                <a:spcPts val="0"/>
              </a:spcAft>
              <a:buNone/>
            </a:pPr>
            <a:r>
              <a:t/>
            </a:r>
            <a:endParaRPr sz="1200">
              <a:solidFill>
                <a:schemeClr val="dk1"/>
              </a:solidFill>
            </a:endParaRPr>
          </a:p>
          <a:p>
            <a:pPr indent="457200" lvl="0" marL="137160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br>
              <a:rPr lang="en" sz="1100">
                <a:solidFill>
                  <a:schemeClr val="dk1"/>
                </a:solidFill>
              </a:rPr>
            </a:b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b="1" sz="1200">
              <a:solidFill>
                <a:schemeClr val="dk1"/>
              </a:solidFill>
            </a:endParaRPr>
          </a:p>
          <a:p>
            <a:pPr indent="0" lvl="0" marL="0" rtl="0" algn="l">
              <a:lnSpc>
                <a:spcPct val="115000"/>
              </a:lnSpc>
              <a:spcBef>
                <a:spcPts val="1100"/>
              </a:spcBef>
              <a:spcAft>
                <a:spcPts val="0"/>
              </a:spcAft>
              <a:buNone/>
            </a:pPr>
            <a:r>
              <a:t/>
            </a:r>
            <a:endParaRPr sz="105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0" rtl="0" algn="l">
              <a:spcBef>
                <a:spcPts val="0"/>
              </a:spcBef>
              <a:spcAft>
                <a:spcPts val="0"/>
              </a:spcAft>
              <a:buNone/>
            </a:pPr>
            <a:r>
              <a:t/>
            </a:r>
            <a:endParaRPr/>
          </a:p>
        </p:txBody>
      </p:sp>
      <p:graphicFrame>
        <p:nvGraphicFramePr>
          <p:cNvPr id="211" name="Google Shape;211;p39"/>
          <p:cNvGraphicFramePr/>
          <p:nvPr/>
        </p:nvGraphicFramePr>
        <p:xfrm>
          <a:off x="505550" y="1891938"/>
          <a:ext cx="3000000" cy="3000000"/>
        </p:xfrm>
        <a:graphic>
          <a:graphicData uri="http://schemas.openxmlformats.org/drawingml/2006/table">
            <a:tbl>
              <a:tblPr>
                <a:noFill/>
                <a:tableStyleId>{B6ED9BD6-EAFA-4BBB-8D96-1B855458556A}</a:tableStyleId>
              </a:tblPr>
              <a:tblGrid>
                <a:gridCol w="7862400"/>
              </a:tblGrid>
              <a:tr h="293925">
                <a:tc>
                  <a:txBody>
                    <a:bodyPr/>
                    <a:lstStyle/>
                    <a:p>
                      <a:pPr indent="0" lvl="0" marL="0" rtl="0" algn="l">
                        <a:lnSpc>
                          <a:spcPct val="115000"/>
                        </a:lnSpc>
                        <a:spcBef>
                          <a:spcPts val="0"/>
                        </a:spcBef>
                        <a:spcAft>
                          <a:spcPts val="0"/>
                        </a:spcAft>
                        <a:buNone/>
                      </a:pPr>
                      <a:r>
                        <a:rPr lang="en" sz="1000">
                          <a:solidFill>
                            <a:srgbClr val="9C27B0"/>
                          </a:solidFill>
                          <a:latin typeface="Consolas"/>
                          <a:ea typeface="Consolas"/>
                          <a:cs typeface="Consolas"/>
                          <a:sym typeface="Consolas"/>
                        </a:rPr>
                        <a:t>from</a:t>
                      </a:r>
                      <a:r>
                        <a:rPr lang="en" sz="1000">
                          <a:latin typeface="Consolas"/>
                          <a:ea typeface="Consolas"/>
                          <a:cs typeface="Consolas"/>
                          <a:sym typeface="Consolas"/>
                        </a:rPr>
                        <a:t> keras</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applications </a:t>
                      </a:r>
                      <a:r>
                        <a:rPr lang="en" sz="1000">
                          <a:solidFill>
                            <a:srgbClr val="9C27B0"/>
                          </a:solidFill>
                          <a:latin typeface="Consolas"/>
                          <a:ea typeface="Consolas"/>
                          <a:cs typeface="Consolas"/>
                          <a:sym typeface="Consolas"/>
                        </a:rPr>
                        <a:t>import</a:t>
                      </a:r>
                      <a:r>
                        <a:rPr lang="en" sz="1000">
                          <a:latin typeface="Consolas"/>
                          <a:ea typeface="Consolas"/>
                          <a:cs typeface="Consolas"/>
                          <a:sym typeface="Consolas"/>
                        </a:rPr>
                        <a:t> </a:t>
                      </a:r>
                      <a:r>
                        <a:rPr lang="en" sz="1000">
                          <a:solidFill>
                            <a:srgbClr val="3367D6"/>
                          </a:solidFill>
                          <a:latin typeface="Consolas"/>
                          <a:ea typeface="Consolas"/>
                          <a:cs typeface="Consolas"/>
                          <a:sym typeface="Consolas"/>
                        </a:rPr>
                        <a:t>ResNet50</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9C27B0"/>
                          </a:solidFill>
                          <a:latin typeface="Consolas"/>
                          <a:ea typeface="Consolas"/>
                          <a:cs typeface="Consolas"/>
                          <a:sym typeface="Consolas"/>
                        </a:rPr>
                        <a:t>from</a:t>
                      </a:r>
                      <a:r>
                        <a:rPr lang="en" sz="1000">
                          <a:latin typeface="Consolas"/>
                          <a:ea typeface="Consolas"/>
                          <a:cs typeface="Consolas"/>
                          <a:sym typeface="Consolas"/>
                        </a:rPr>
                        <a:t> keras</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layers </a:t>
                      </a:r>
                      <a:r>
                        <a:rPr lang="en" sz="1000">
                          <a:solidFill>
                            <a:srgbClr val="9C27B0"/>
                          </a:solidFill>
                          <a:latin typeface="Consolas"/>
                          <a:ea typeface="Consolas"/>
                          <a:cs typeface="Consolas"/>
                          <a:sym typeface="Consolas"/>
                        </a:rPr>
                        <a:t>import</a:t>
                      </a:r>
                      <a:r>
                        <a:rPr lang="en" sz="1000">
                          <a:latin typeface="Consolas"/>
                          <a:ea typeface="Consolas"/>
                          <a:cs typeface="Consolas"/>
                          <a:sym typeface="Consolas"/>
                        </a:rPr>
                        <a:t> </a:t>
                      </a:r>
                      <a:r>
                        <a:rPr lang="en" sz="1000">
                          <a:solidFill>
                            <a:srgbClr val="3367D6"/>
                          </a:solidFill>
                          <a:latin typeface="Consolas"/>
                          <a:ea typeface="Consolas"/>
                          <a:cs typeface="Consolas"/>
                          <a:sym typeface="Consolas"/>
                        </a:rPr>
                        <a:t>Dense</a:t>
                      </a:r>
                      <a:endParaRPr sz="1000">
                        <a:latin typeface="Consolas"/>
                        <a:ea typeface="Consolas"/>
                        <a:cs typeface="Consolas"/>
                        <a:sym typeface="Consolas"/>
                      </a:endParaRPr>
                    </a:p>
                    <a:p>
                      <a:pPr indent="0" lvl="0" marL="0" rtl="0" algn="l">
                        <a:lnSpc>
                          <a:spcPct val="115000"/>
                        </a:lnSpc>
                        <a:spcBef>
                          <a:spcPts val="0"/>
                        </a:spcBef>
                        <a:spcAft>
                          <a:spcPts val="0"/>
                        </a:spcAft>
                        <a:buNone/>
                      </a:pPr>
                      <a:r>
                        <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latin typeface="Consolas"/>
                          <a:ea typeface="Consolas"/>
                          <a:cs typeface="Consolas"/>
                          <a:sym typeface="Consolas"/>
                        </a:rPr>
                        <a:t># Get a pre-built model for input shape (100,100,3) and without the classifier</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model </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3367D6"/>
                          </a:solidFill>
                          <a:latin typeface="Consolas"/>
                          <a:ea typeface="Consolas"/>
                          <a:cs typeface="Consolas"/>
                          <a:sym typeface="Consolas"/>
                        </a:rPr>
                        <a:t>ResNet50</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include_top</a:t>
                      </a:r>
                      <a:r>
                        <a:rPr lang="en" sz="1000">
                          <a:solidFill>
                            <a:srgbClr val="616161"/>
                          </a:solidFill>
                          <a:latin typeface="Consolas"/>
                          <a:ea typeface="Consolas"/>
                          <a:cs typeface="Consolas"/>
                          <a:sym typeface="Consolas"/>
                        </a:rPr>
                        <a:t>=</a:t>
                      </a:r>
                      <a:r>
                        <a:rPr lang="en" sz="1000">
                          <a:solidFill>
                            <a:srgbClr val="9C27B0"/>
                          </a:solidFill>
                          <a:latin typeface="Consolas"/>
                          <a:ea typeface="Consolas"/>
                          <a:cs typeface="Consolas"/>
                          <a:sym typeface="Consolas"/>
                        </a:rPr>
                        <a:t>False</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input_shape</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100</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C53929"/>
                          </a:solidFill>
                          <a:latin typeface="Consolas"/>
                          <a:ea typeface="Consolas"/>
                          <a:cs typeface="Consolas"/>
                          <a:sym typeface="Consolas"/>
                        </a:rPr>
                        <a:t>100</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C53929"/>
                          </a:solidFill>
                          <a:latin typeface="Consolas"/>
                          <a:ea typeface="Consolas"/>
                          <a:cs typeface="Consolas"/>
                          <a:sym typeface="Consolas"/>
                        </a:rPr>
                        <a:t>3</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pooling</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'avg'</a:t>
                      </a:r>
                      <a:r>
                        <a:rPr lang="en" sz="1000">
                          <a:solidFill>
                            <a:srgbClr val="616161"/>
                          </a:solidFill>
                          <a:latin typeface="Consolas"/>
                          <a:ea typeface="Consolas"/>
                          <a:cs typeface="Consolas"/>
                          <a:sym typeface="Consolas"/>
                        </a:rPr>
                        <a:t>)</a:t>
                      </a:r>
                      <a:endParaRPr sz="1000">
                        <a:latin typeface="Consolas"/>
                        <a:ea typeface="Consolas"/>
                        <a:cs typeface="Consolas"/>
                        <a:sym typeface="Consolas"/>
                      </a:endParaRPr>
                    </a:p>
                    <a:p>
                      <a:pPr indent="0" lvl="0" marL="0" rtl="0" algn="l">
                        <a:lnSpc>
                          <a:spcPct val="115000"/>
                        </a:lnSpc>
                        <a:spcBef>
                          <a:spcPts val="0"/>
                        </a:spcBef>
                        <a:spcAft>
                          <a:spcPts val="0"/>
                        </a:spcAft>
                        <a:buNone/>
                      </a:pPr>
                      <a:r>
                        <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latin typeface="Consolas"/>
                          <a:ea typeface="Consolas"/>
                          <a:cs typeface="Consolas"/>
                          <a:sym typeface="Consolas"/>
                        </a:rPr>
                        <a:t># Add a classifier for 20 classes</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model</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add</a:t>
                      </a:r>
                      <a:r>
                        <a:rPr lang="en" sz="1000">
                          <a:solidFill>
                            <a:srgbClr val="616161"/>
                          </a:solidFill>
                          <a:latin typeface="Consolas"/>
                          <a:ea typeface="Consolas"/>
                          <a:cs typeface="Consolas"/>
                          <a:sym typeface="Consolas"/>
                        </a:rPr>
                        <a:t>(</a:t>
                      </a:r>
                      <a:r>
                        <a:rPr lang="en" sz="1000">
                          <a:solidFill>
                            <a:srgbClr val="3367D6"/>
                          </a:solidFill>
                          <a:latin typeface="Consolas"/>
                          <a:ea typeface="Consolas"/>
                          <a:cs typeface="Consolas"/>
                          <a:sym typeface="Consolas"/>
                        </a:rPr>
                        <a:t>Dense</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20</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activation</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'softmax'</a:t>
                      </a:r>
                      <a:r>
                        <a:rPr lang="en" sz="1000">
                          <a:solidFill>
                            <a:srgbClr val="616161"/>
                          </a:solidFill>
                          <a:latin typeface="Consolas"/>
                          <a:ea typeface="Consolas"/>
                          <a:cs typeface="Consolas"/>
                          <a:sym typeface="Consolas"/>
                        </a:rPr>
                        <a:t>))</a:t>
                      </a:r>
                      <a:endParaRPr sz="1000">
                        <a:latin typeface="Consolas"/>
                        <a:ea typeface="Consolas"/>
                        <a:cs typeface="Consolas"/>
                        <a:sym typeface="Consolas"/>
                      </a:endParaRPr>
                    </a:p>
                    <a:p>
                      <a:pPr indent="0" lvl="0" marL="0" rtl="0" algn="l">
                        <a:lnSpc>
                          <a:spcPct val="115000"/>
                        </a:lnSpc>
                        <a:spcBef>
                          <a:spcPts val="0"/>
                        </a:spcBef>
                        <a:spcAft>
                          <a:spcPts val="0"/>
                        </a:spcAft>
                        <a:buNone/>
                      </a:pPr>
                      <a:r>
                        <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latin typeface="Consolas"/>
                          <a:ea typeface="Consolas"/>
                          <a:cs typeface="Consolas"/>
                          <a:sym typeface="Consolas"/>
                        </a:rPr>
                        <a:t># Compile the model for training</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model</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compile</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loss</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'categorical_crossentropy'</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optimizer</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'adam'</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metrics</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'accuracy'</a:t>
                      </a:r>
                      <a:r>
                        <a:rPr lang="en" sz="1000">
                          <a:solidFill>
                            <a:srgbClr val="616161"/>
                          </a:solidFill>
                          <a:latin typeface="Consolas"/>
                          <a:ea typeface="Consolas"/>
                          <a:cs typeface="Consolas"/>
                          <a:sym typeface="Consolas"/>
                        </a:rPr>
                        <a:t>])</a:t>
                      </a:r>
                      <a:endParaRPr sz="1000">
                        <a:latin typeface="Consolas"/>
                        <a:ea typeface="Consolas"/>
                        <a:cs typeface="Consolas"/>
                        <a:sym typeface="Consolas"/>
                      </a:endParaRPr>
                    </a:p>
                    <a:p>
                      <a:pPr indent="0" lvl="0" marL="0" rtl="0" algn="l">
                        <a:lnSpc>
                          <a:spcPct val="115000"/>
                        </a:lnSpc>
                        <a:spcBef>
                          <a:spcPts val="0"/>
                        </a:spcBef>
                        <a:spcAft>
                          <a:spcPts val="0"/>
                        </a:spcAft>
                        <a:buNone/>
                      </a:pPr>
                      <a:r>
                        <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latin typeface="Consolas"/>
                          <a:ea typeface="Consolas"/>
                          <a:cs typeface="Consolas"/>
                          <a:sym typeface="Consolas"/>
                        </a:rPr>
                        <a:t># Now train the model</a:t>
                      </a:r>
                      <a:endParaRPr sz="1000">
                        <a:solidFill>
                          <a:srgbClr val="616161"/>
                        </a:solidFill>
                        <a:latin typeface="Consolas"/>
                        <a:ea typeface="Consolas"/>
                        <a:cs typeface="Consolas"/>
                        <a:sym typeface="Consolas"/>
                      </a:endParaRPr>
                    </a:p>
                  </a:txBody>
                  <a:tcPr marT="63500" marB="63500" marR="63500" marL="63500">
                    <a:lnL cap="flat" cmpd="sng" w="12700">
                      <a:solidFill>
                        <a:srgbClr val="E0E0E0"/>
                      </a:solidFill>
                      <a:prstDash val="solid"/>
                      <a:round/>
                      <a:headEnd len="sm" w="sm" type="none"/>
                      <a:tailEnd len="sm" w="sm" type="none"/>
                    </a:lnL>
                    <a:lnR cap="flat" cmpd="sng" w="12700">
                      <a:solidFill>
                        <a:srgbClr val="E0E0E0"/>
                      </a:solidFill>
                      <a:prstDash val="solid"/>
                      <a:round/>
                      <a:headEnd len="sm" w="sm" type="none"/>
                      <a:tailEnd len="sm" w="sm" type="none"/>
                    </a:lnR>
                    <a:lnT cap="flat" cmpd="sng" w="12700">
                      <a:solidFill>
                        <a:srgbClr val="E0E0E0"/>
                      </a:solidFill>
                      <a:prstDash val="solid"/>
                      <a:round/>
                      <a:headEnd len="sm" w="sm" type="none"/>
                      <a:tailEnd len="sm" w="sm" type="none"/>
                    </a:lnT>
                    <a:lnB cap="flat" cmpd="sng" w="12700">
                      <a:solidFill>
                        <a:srgbClr val="E0E0E0"/>
                      </a:solidFill>
                      <a:prstDash val="solid"/>
                      <a:round/>
                      <a:headEnd len="sm" w="sm" type="none"/>
                      <a:tailEnd len="sm" w="sm" type="none"/>
                    </a:lnB>
                    <a:solidFill>
                      <a:srgbClr val="FAFAFA"/>
                    </a:solidFill>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5" name="Shape 215"/>
        <p:cNvGrpSpPr/>
        <p:nvPr/>
      </p:nvGrpSpPr>
      <p:grpSpPr>
        <a:xfrm>
          <a:off x="0" y="0"/>
          <a:ext cx="0" cy="0"/>
          <a:chOff x="0" y="0"/>
          <a:chExt cx="0" cy="0"/>
        </a:xfrm>
      </p:grpSpPr>
      <p:sp>
        <p:nvSpPr>
          <p:cNvPr id="216" name="Google Shape;216;p40"/>
          <p:cNvSpPr txBox="1"/>
          <p:nvPr>
            <p:ph idx="1" type="subTitle"/>
          </p:nvPr>
        </p:nvSpPr>
        <p:spPr>
          <a:xfrm>
            <a:off x="505550" y="116700"/>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Pre-trained Models</a:t>
            </a:r>
            <a:endParaRPr>
              <a:solidFill>
                <a:srgbClr val="38761D"/>
              </a:solidFill>
            </a:endParaRPr>
          </a:p>
        </p:txBody>
      </p:sp>
      <p:pic>
        <p:nvPicPr>
          <p:cNvPr id="217" name="Google Shape;217;p40"/>
          <p:cNvPicPr preferRelativeResize="0"/>
          <p:nvPr/>
        </p:nvPicPr>
        <p:blipFill>
          <a:blip r:embed="rId3">
            <a:alphaModFix/>
          </a:blip>
          <a:stretch>
            <a:fillRect/>
          </a:stretch>
        </p:blipFill>
        <p:spPr>
          <a:xfrm>
            <a:off x="0" y="0"/>
            <a:ext cx="1466275" cy="730575"/>
          </a:xfrm>
          <a:prstGeom prst="rect">
            <a:avLst/>
          </a:prstGeom>
          <a:noFill/>
          <a:ln>
            <a:noFill/>
          </a:ln>
        </p:spPr>
      </p:pic>
      <p:sp>
        <p:nvSpPr>
          <p:cNvPr id="218" name="Google Shape;218;p40"/>
          <p:cNvSpPr txBox="1"/>
          <p:nvPr/>
        </p:nvSpPr>
        <p:spPr>
          <a:xfrm>
            <a:off x="459650" y="595050"/>
            <a:ext cx="8283600" cy="4205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1100"/>
              </a:spcBef>
              <a:spcAft>
                <a:spcPts val="0"/>
              </a:spcAft>
              <a:buNone/>
            </a:pPr>
            <a:r>
              <a:rPr b="1" lang="en" sz="1200">
                <a:solidFill>
                  <a:schemeClr val="dk1"/>
                </a:solidFill>
              </a:rPr>
              <a:t>Final Pooling Layer</a:t>
            </a:r>
            <a:endParaRPr b="1" sz="12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rPr lang="en" sz="1200">
                <a:solidFill>
                  <a:schemeClr val="dk1"/>
                </a:solidFill>
              </a:rPr>
              <a:t>For most models, the </a:t>
            </a:r>
            <a:r>
              <a:rPr b="1" lang="en" sz="1200">
                <a:solidFill>
                  <a:srgbClr val="0000FF"/>
                </a:solidFill>
              </a:rPr>
              <a:t>final layer preceding the classifier is a global average pooling layer</a:t>
            </a:r>
            <a:r>
              <a:rPr lang="en" sz="1200">
                <a:solidFill>
                  <a:schemeClr val="dk1"/>
                </a:solidFill>
              </a:rPr>
              <a:t>. This layer acts as both a final pooling layer for the feature maps and a flatten operation (convert to 1D vector). One might want to replace this layer with one’s own custom final pooling/flatten layer. In this case, one either specifies the parameter </a:t>
            </a:r>
            <a:r>
              <a:rPr lang="en" sz="1200">
                <a:solidFill>
                  <a:srgbClr val="0D904F"/>
                </a:solidFill>
                <a:latin typeface="Consolas"/>
                <a:ea typeface="Consolas"/>
                <a:cs typeface="Consolas"/>
                <a:sym typeface="Consolas"/>
              </a:rPr>
              <a:t>pooling</a:t>
            </a:r>
            <a:r>
              <a:rPr lang="en" sz="1200">
                <a:solidFill>
                  <a:schemeClr val="dk1"/>
                </a:solidFill>
              </a:rPr>
              <a:t> to </a:t>
            </a:r>
            <a:r>
              <a:rPr lang="en" sz="1200">
                <a:solidFill>
                  <a:srgbClr val="0D904F"/>
                </a:solidFill>
                <a:latin typeface="Consolas"/>
                <a:ea typeface="Consolas"/>
                <a:cs typeface="Consolas"/>
                <a:sym typeface="Consolas"/>
              </a:rPr>
              <a:t>None</a:t>
            </a:r>
            <a:r>
              <a:rPr lang="en" sz="1200">
                <a:solidFill>
                  <a:schemeClr val="dk1"/>
                </a:solidFill>
              </a:rPr>
              <a:t>.</a:t>
            </a:r>
            <a:endParaRPr sz="1200">
              <a:solidFill>
                <a:schemeClr val="dk1"/>
              </a:solidFill>
            </a:endParaRPr>
          </a:p>
          <a:p>
            <a:pPr indent="457200" lvl="0" marL="137160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br>
              <a:rPr lang="en" sz="1100">
                <a:solidFill>
                  <a:schemeClr val="dk1"/>
                </a:solidFill>
              </a:rPr>
            </a:b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b="1" sz="1200">
              <a:solidFill>
                <a:schemeClr val="dk1"/>
              </a:solidFill>
            </a:endParaRPr>
          </a:p>
          <a:p>
            <a:pPr indent="0" lvl="0" marL="0" rtl="0" algn="l">
              <a:lnSpc>
                <a:spcPct val="115000"/>
              </a:lnSpc>
              <a:spcBef>
                <a:spcPts val="1100"/>
              </a:spcBef>
              <a:spcAft>
                <a:spcPts val="0"/>
              </a:spcAft>
              <a:buNone/>
            </a:pPr>
            <a:r>
              <a:t/>
            </a:r>
            <a:endParaRPr sz="105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0" rtl="0" algn="l">
              <a:spcBef>
                <a:spcPts val="0"/>
              </a:spcBef>
              <a:spcAft>
                <a:spcPts val="0"/>
              </a:spcAft>
              <a:buNone/>
            </a:pPr>
            <a:r>
              <a:t/>
            </a:r>
            <a:endParaRPr/>
          </a:p>
        </p:txBody>
      </p:sp>
      <p:graphicFrame>
        <p:nvGraphicFramePr>
          <p:cNvPr id="219" name="Google Shape;219;p40"/>
          <p:cNvGraphicFramePr/>
          <p:nvPr/>
        </p:nvGraphicFramePr>
        <p:xfrm>
          <a:off x="505550" y="1911113"/>
          <a:ext cx="3000000" cy="3000000"/>
        </p:xfrm>
        <a:graphic>
          <a:graphicData uri="http://schemas.openxmlformats.org/drawingml/2006/table">
            <a:tbl>
              <a:tblPr>
                <a:noFill/>
                <a:tableStyleId>{B6ED9BD6-EAFA-4BBB-8D96-1B855458556A}</a:tableStyleId>
              </a:tblPr>
              <a:tblGrid>
                <a:gridCol w="7862400"/>
              </a:tblGrid>
              <a:tr h="3136600">
                <a:tc>
                  <a:txBody>
                    <a:bodyPr/>
                    <a:lstStyle/>
                    <a:p>
                      <a:pPr indent="0" lvl="0" marL="0" rtl="0" algn="l">
                        <a:lnSpc>
                          <a:spcPct val="115000"/>
                        </a:lnSpc>
                        <a:spcBef>
                          <a:spcPts val="0"/>
                        </a:spcBef>
                        <a:spcAft>
                          <a:spcPts val="0"/>
                        </a:spcAft>
                        <a:buNone/>
                      </a:pPr>
                      <a:r>
                        <a:rPr lang="en" sz="1000">
                          <a:solidFill>
                            <a:srgbClr val="9C27B0"/>
                          </a:solidFill>
                          <a:latin typeface="Consolas"/>
                          <a:ea typeface="Consolas"/>
                          <a:cs typeface="Consolas"/>
                          <a:sym typeface="Consolas"/>
                        </a:rPr>
                        <a:t>from</a:t>
                      </a:r>
                      <a:r>
                        <a:rPr lang="en" sz="1000">
                          <a:latin typeface="Consolas"/>
                          <a:ea typeface="Consolas"/>
                          <a:cs typeface="Consolas"/>
                          <a:sym typeface="Consolas"/>
                        </a:rPr>
                        <a:t> keras</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applications </a:t>
                      </a:r>
                      <a:r>
                        <a:rPr lang="en" sz="1000">
                          <a:solidFill>
                            <a:srgbClr val="9C27B0"/>
                          </a:solidFill>
                          <a:latin typeface="Consolas"/>
                          <a:ea typeface="Consolas"/>
                          <a:cs typeface="Consolas"/>
                          <a:sym typeface="Consolas"/>
                        </a:rPr>
                        <a:t>import</a:t>
                      </a:r>
                      <a:r>
                        <a:rPr lang="en" sz="1000">
                          <a:latin typeface="Consolas"/>
                          <a:ea typeface="Consolas"/>
                          <a:cs typeface="Consolas"/>
                          <a:sym typeface="Consolas"/>
                        </a:rPr>
                        <a:t> </a:t>
                      </a:r>
                      <a:r>
                        <a:rPr lang="en" sz="1000">
                          <a:solidFill>
                            <a:srgbClr val="3367D6"/>
                          </a:solidFill>
                          <a:latin typeface="Consolas"/>
                          <a:ea typeface="Consolas"/>
                          <a:cs typeface="Consolas"/>
                          <a:sym typeface="Consolas"/>
                        </a:rPr>
                        <a:t>ResNet50</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9C27B0"/>
                          </a:solidFill>
                          <a:latin typeface="Consolas"/>
                          <a:ea typeface="Consolas"/>
                          <a:cs typeface="Consolas"/>
                          <a:sym typeface="Consolas"/>
                        </a:rPr>
                        <a:t>from</a:t>
                      </a:r>
                      <a:r>
                        <a:rPr lang="en" sz="1000">
                          <a:latin typeface="Consolas"/>
                          <a:ea typeface="Consolas"/>
                          <a:cs typeface="Consolas"/>
                          <a:sym typeface="Consolas"/>
                        </a:rPr>
                        <a:t> keras</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layers </a:t>
                      </a:r>
                      <a:r>
                        <a:rPr lang="en" sz="1000">
                          <a:solidFill>
                            <a:srgbClr val="9C27B0"/>
                          </a:solidFill>
                          <a:latin typeface="Consolas"/>
                          <a:ea typeface="Consolas"/>
                          <a:cs typeface="Consolas"/>
                          <a:sym typeface="Consolas"/>
                        </a:rPr>
                        <a:t>import</a:t>
                      </a:r>
                      <a:r>
                        <a:rPr lang="en" sz="1000">
                          <a:latin typeface="Consolas"/>
                          <a:ea typeface="Consolas"/>
                          <a:cs typeface="Consolas"/>
                          <a:sym typeface="Consolas"/>
                        </a:rPr>
                        <a:t> </a:t>
                      </a:r>
                      <a:r>
                        <a:rPr lang="en" sz="1000">
                          <a:solidFill>
                            <a:srgbClr val="3367D6"/>
                          </a:solidFill>
                          <a:latin typeface="Consolas"/>
                          <a:ea typeface="Consolas"/>
                          <a:cs typeface="Consolas"/>
                          <a:sym typeface="Consolas"/>
                        </a:rPr>
                        <a:t>Dense</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3367D6"/>
                          </a:solidFill>
                          <a:latin typeface="Consolas"/>
                          <a:ea typeface="Consolas"/>
                          <a:cs typeface="Consolas"/>
                          <a:sym typeface="Consolas"/>
                        </a:rPr>
                        <a:t>Flatten</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9C27B0"/>
                          </a:solidFill>
                          <a:latin typeface="Consolas"/>
                          <a:ea typeface="Consolas"/>
                          <a:cs typeface="Consolas"/>
                          <a:sym typeface="Consolas"/>
                        </a:rPr>
                        <a:t>from</a:t>
                      </a:r>
                      <a:r>
                        <a:rPr lang="en" sz="1000">
                          <a:latin typeface="Consolas"/>
                          <a:ea typeface="Consolas"/>
                          <a:cs typeface="Consolas"/>
                          <a:sym typeface="Consolas"/>
                        </a:rPr>
                        <a:t> keras </a:t>
                      </a:r>
                      <a:r>
                        <a:rPr lang="en" sz="1000">
                          <a:solidFill>
                            <a:srgbClr val="9C27B0"/>
                          </a:solidFill>
                          <a:latin typeface="Consolas"/>
                          <a:ea typeface="Consolas"/>
                          <a:cs typeface="Consolas"/>
                          <a:sym typeface="Consolas"/>
                        </a:rPr>
                        <a:t>import</a:t>
                      </a:r>
                      <a:r>
                        <a:rPr lang="en" sz="1000">
                          <a:latin typeface="Consolas"/>
                          <a:ea typeface="Consolas"/>
                          <a:cs typeface="Consolas"/>
                          <a:sym typeface="Consolas"/>
                        </a:rPr>
                        <a:t> </a:t>
                      </a:r>
                      <a:r>
                        <a:rPr lang="en" sz="1000">
                          <a:solidFill>
                            <a:srgbClr val="3367D6"/>
                          </a:solidFill>
                          <a:latin typeface="Consolas"/>
                          <a:ea typeface="Consolas"/>
                          <a:cs typeface="Consolas"/>
                          <a:sym typeface="Consolas"/>
                        </a:rPr>
                        <a:t>Model</a:t>
                      </a:r>
                      <a:endParaRPr sz="1000">
                        <a:latin typeface="Consolas"/>
                        <a:ea typeface="Consolas"/>
                        <a:cs typeface="Consolas"/>
                        <a:sym typeface="Consolas"/>
                      </a:endParaRPr>
                    </a:p>
                    <a:p>
                      <a:pPr indent="0" lvl="0" marL="0" rtl="0" algn="l">
                        <a:lnSpc>
                          <a:spcPct val="115000"/>
                        </a:lnSpc>
                        <a:spcBef>
                          <a:spcPts val="0"/>
                        </a:spcBef>
                        <a:spcAft>
                          <a:spcPts val="0"/>
                        </a:spcAft>
                        <a:buNone/>
                      </a:pPr>
                      <a:r>
                        <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latin typeface="Consolas"/>
                          <a:ea typeface="Consolas"/>
                          <a:cs typeface="Consolas"/>
                          <a:sym typeface="Consolas"/>
                        </a:rPr>
                        <a:t># Get a pre-built model for input shape (100,100,3) and without the classifier</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model </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3367D6"/>
                          </a:solidFill>
                          <a:latin typeface="Consolas"/>
                          <a:ea typeface="Consolas"/>
                          <a:cs typeface="Consolas"/>
                          <a:sym typeface="Consolas"/>
                        </a:rPr>
                        <a:t>ResNet50</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include_top</a:t>
                      </a:r>
                      <a:r>
                        <a:rPr lang="en" sz="1000">
                          <a:solidFill>
                            <a:srgbClr val="616161"/>
                          </a:solidFill>
                          <a:latin typeface="Consolas"/>
                          <a:ea typeface="Consolas"/>
                          <a:cs typeface="Consolas"/>
                          <a:sym typeface="Consolas"/>
                        </a:rPr>
                        <a:t>=</a:t>
                      </a:r>
                      <a:r>
                        <a:rPr lang="en" sz="1000">
                          <a:solidFill>
                            <a:srgbClr val="9C27B0"/>
                          </a:solidFill>
                          <a:latin typeface="Consolas"/>
                          <a:ea typeface="Consolas"/>
                          <a:cs typeface="Consolas"/>
                          <a:sym typeface="Consolas"/>
                        </a:rPr>
                        <a:t>False</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input_shape</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100</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C53929"/>
                          </a:solidFill>
                          <a:latin typeface="Consolas"/>
                          <a:ea typeface="Consolas"/>
                          <a:cs typeface="Consolas"/>
                          <a:sym typeface="Consolas"/>
                        </a:rPr>
                        <a:t>100</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C53929"/>
                          </a:solidFill>
                          <a:latin typeface="Consolas"/>
                          <a:ea typeface="Consolas"/>
                          <a:cs typeface="Consolas"/>
                          <a:sym typeface="Consolas"/>
                        </a:rPr>
                        <a:t>3</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pooling</a:t>
                      </a:r>
                      <a:r>
                        <a:rPr lang="en" sz="1000">
                          <a:solidFill>
                            <a:srgbClr val="616161"/>
                          </a:solidFill>
                          <a:latin typeface="Consolas"/>
                          <a:ea typeface="Consolas"/>
                          <a:cs typeface="Consolas"/>
                          <a:sym typeface="Consolas"/>
                        </a:rPr>
                        <a:t>=</a:t>
                      </a:r>
                      <a:r>
                        <a:rPr lang="en" sz="1000">
                          <a:solidFill>
                            <a:srgbClr val="9C27B0"/>
                          </a:solidFill>
                          <a:latin typeface="Consolas"/>
                          <a:ea typeface="Consolas"/>
                          <a:cs typeface="Consolas"/>
                          <a:sym typeface="Consolas"/>
                        </a:rPr>
                        <a:t>None</a:t>
                      </a:r>
                      <a:r>
                        <a:rPr lang="en" sz="1000">
                          <a:solidFill>
                            <a:srgbClr val="616161"/>
                          </a:solidFill>
                          <a:latin typeface="Consolas"/>
                          <a:ea typeface="Consolas"/>
                          <a:cs typeface="Consolas"/>
                          <a:sym typeface="Consolas"/>
                        </a:rPr>
                        <a:t>)</a:t>
                      </a:r>
                      <a:endParaRPr sz="1000">
                        <a:latin typeface="Consolas"/>
                        <a:ea typeface="Consolas"/>
                        <a:cs typeface="Consolas"/>
                        <a:sym typeface="Consolas"/>
                      </a:endParaRPr>
                    </a:p>
                    <a:p>
                      <a:pPr indent="0" lvl="0" marL="0" rtl="0" algn="l">
                        <a:lnSpc>
                          <a:spcPct val="115000"/>
                        </a:lnSpc>
                        <a:spcBef>
                          <a:spcPts val="0"/>
                        </a:spcBef>
                        <a:spcAft>
                          <a:spcPts val="0"/>
                        </a:spcAft>
                        <a:buNone/>
                      </a:pPr>
                      <a:r>
                        <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latin typeface="Consolas"/>
                          <a:ea typeface="Consolas"/>
                          <a:cs typeface="Consolas"/>
                          <a:sym typeface="Consolas"/>
                        </a:rPr>
                        <a:t># Flatten the Feature Maps into a 1D vector</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output </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3367D6"/>
                          </a:solidFill>
                          <a:latin typeface="Consolas"/>
                          <a:ea typeface="Consolas"/>
                          <a:cs typeface="Consolas"/>
                          <a:sym typeface="Consolas"/>
                        </a:rPr>
                        <a:t>Flatten</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model</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output</a:t>
                      </a:r>
                      <a:r>
                        <a:rPr lang="en" sz="1000">
                          <a:solidFill>
                            <a:srgbClr val="616161"/>
                          </a:solidFill>
                          <a:latin typeface="Consolas"/>
                          <a:ea typeface="Consolas"/>
                          <a:cs typeface="Consolas"/>
                          <a:sym typeface="Consolas"/>
                        </a:rPr>
                        <a:t>)</a:t>
                      </a:r>
                      <a:endParaRPr sz="1000">
                        <a:latin typeface="Consolas"/>
                        <a:ea typeface="Consolas"/>
                        <a:cs typeface="Consolas"/>
                        <a:sym typeface="Consolas"/>
                      </a:endParaRPr>
                    </a:p>
                    <a:p>
                      <a:pPr indent="0" lvl="0" marL="0" rtl="0" algn="l">
                        <a:lnSpc>
                          <a:spcPct val="115000"/>
                        </a:lnSpc>
                        <a:spcBef>
                          <a:spcPts val="0"/>
                        </a:spcBef>
                        <a:spcAft>
                          <a:spcPts val="0"/>
                        </a:spcAft>
                        <a:buNone/>
                      </a:pPr>
                      <a:r>
                        <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latin typeface="Consolas"/>
                          <a:ea typeface="Consolas"/>
                          <a:cs typeface="Consolas"/>
                          <a:sym typeface="Consolas"/>
                        </a:rPr>
                        <a:t># Add a classifier for 20 classes</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output </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3367D6"/>
                          </a:solidFill>
                          <a:latin typeface="Consolas"/>
                          <a:ea typeface="Consolas"/>
                          <a:cs typeface="Consolas"/>
                          <a:sym typeface="Consolas"/>
                        </a:rPr>
                        <a:t>Dense</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20</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activation</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'softmax'</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output</a:t>
                      </a:r>
                      <a:r>
                        <a:rPr lang="en" sz="1000">
                          <a:solidFill>
                            <a:srgbClr val="616161"/>
                          </a:solidFill>
                          <a:latin typeface="Consolas"/>
                          <a:ea typeface="Consolas"/>
                          <a:cs typeface="Consolas"/>
                          <a:sym typeface="Consolas"/>
                        </a:rPr>
                        <a:t>)</a:t>
                      </a:r>
                      <a:endParaRPr sz="1000">
                        <a:latin typeface="Consolas"/>
                        <a:ea typeface="Consolas"/>
                        <a:cs typeface="Consolas"/>
                        <a:sym typeface="Consolas"/>
                      </a:endParaRPr>
                    </a:p>
                    <a:p>
                      <a:pPr indent="0" lvl="0" marL="0" rtl="0" algn="l">
                        <a:lnSpc>
                          <a:spcPct val="115000"/>
                        </a:lnSpc>
                        <a:spcBef>
                          <a:spcPts val="0"/>
                        </a:spcBef>
                        <a:spcAft>
                          <a:spcPts val="0"/>
                        </a:spcAft>
                        <a:buNone/>
                      </a:pPr>
                      <a:r>
                        <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latin typeface="Consolas"/>
                          <a:ea typeface="Consolas"/>
                          <a:cs typeface="Consolas"/>
                          <a:sym typeface="Consolas"/>
                        </a:rPr>
                        <a:t># Compile the model for training</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model </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3367D6"/>
                          </a:solidFill>
                          <a:latin typeface="Consolas"/>
                          <a:ea typeface="Consolas"/>
                          <a:cs typeface="Consolas"/>
                          <a:sym typeface="Consolas"/>
                        </a:rPr>
                        <a:t>Model</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model</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input</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output</a:t>
                      </a:r>
                      <a:r>
                        <a:rPr lang="en" sz="1000">
                          <a:solidFill>
                            <a:srgbClr val="616161"/>
                          </a:solidFill>
                          <a:latin typeface="Consolas"/>
                          <a:ea typeface="Consolas"/>
                          <a:cs typeface="Consolas"/>
                          <a:sym typeface="Consolas"/>
                        </a:rPr>
                        <a:t>)</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model</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compile</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loss</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'categorical_crossentropy'</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optimizer</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'adam'</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metrics</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'accuracy'</a:t>
                      </a:r>
                      <a:r>
                        <a:rPr lang="en" sz="1000">
                          <a:solidFill>
                            <a:srgbClr val="616161"/>
                          </a:solidFill>
                          <a:latin typeface="Consolas"/>
                          <a:ea typeface="Consolas"/>
                          <a:cs typeface="Consolas"/>
                          <a:sym typeface="Consolas"/>
                        </a:rPr>
                        <a:t>])</a:t>
                      </a:r>
                      <a:endParaRPr sz="1000">
                        <a:latin typeface="Consolas"/>
                        <a:ea typeface="Consolas"/>
                        <a:cs typeface="Consolas"/>
                        <a:sym typeface="Consolas"/>
                      </a:endParaRPr>
                    </a:p>
                    <a:p>
                      <a:pPr indent="0" lvl="0" marL="0" rtl="0" algn="l">
                        <a:lnSpc>
                          <a:spcPct val="115000"/>
                        </a:lnSpc>
                        <a:spcBef>
                          <a:spcPts val="0"/>
                        </a:spcBef>
                        <a:spcAft>
                          <a:spcPts val="0"/>
                        </a:spcAft>
                        <a:buNone/>
                      </a:pPr>
                      <a:r>
                        <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latin typeface="Consolas"/>
                          <a:ea typeface="Consolas"/>
                          <a:cs typeface="Consolas"/>
                          <a:sym typeface="Consolas"/>
                        </a:rPr>
                        <a:t># Now train the model</a:t>
                      </a:r>
                      <a:endParaRPr sz="1000">
                        <a:latin typeface="Consolas"/>
                        <a:ea typeface="Consolas"/>
                        <a:cs typeface="Consolas"/>
                        <a:sym typeface="Consolas"/>
                      </a:endParaRPr>
                    </a:p>
                  </a:txBody>
                  <a:tcPr marT="63500" marB="63500" marR="63500" marL="63500">
                    <a:lnL cap="flat" cmpd="sng" w="12700">
                      <a:solidFill>
                        <a:srgbClr val="E0E0E0"/>
                      </a:solidFill>
                      <a:prstDash val="solid"/>
                      <a:round/>
                      <a:headEnd len="sm" w="sm" type="none"/>
                      <a:tailEnd len="sm" w="sm" type="none"/>
                    </a:lnL>
                    <a:lnR cap="flat" cmpd="sng" w="12700">
                      <a:solidFill>
                        <a:srgbClr val="E0E0E0"/>
                      </a:solidFill>
                      <a:prstDash val="solid"/>
                      <a:round/>
                      <a:headEnd len="sm" w="sm" type="none"/>
                      <a:tailEnd len="sm" w="sm" type="none"/>
                    </a:lnR>
                    <a:lnT cap="flat" cmpd="sng" w="12700">
                      <a:solidFill>
                        <a:srgbClr val="E0E0E0"/>
                      </a:solidFill>
                      <a:prstDash val="solid"/>
                      <a:round/>
                      <a:headEnd len="sm" w="sm" type="none"/>
                      <a:tailEnd len="sm" w="sm" type="none"/>
                    </a:lnT>
                    <a:lnB cap="flat" cmpd="sng" w="12700">
                      <a:solidFill>
                        <a:srgbClr val="E0E0E0"/>
                      </a:solidFill>
                      <a:prstDash val="solid"/>
                      <a:round/>
                      <a:headEnd len="sm" w="sm" type="none"/>
                      <a:tailEnd len="sm" w="sm" type="none"/>
                    </a:lnB>
                    <a:solidFill>
                      <a:srgbClr val="FAFAFA"/>
                    </a:solidFill>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3" name="Shape 223"/>
        <p:cNvGrpSpPr/>
        <p:nvPr/>
      </p:nvGrpSpPr>
      <p:grpSpPr>
        <a:xfrm>
          <a:off x="0" y="0"/>
          <a:ext cx="0" cy="0"/>
          <a:chOff x="0" y="0"/>
          <a:chExt cx="0" cy="0"/>
        </a:xfrm>
      </p:grpSpPr>
      <p:sp>
        <p:nvSpPr>
          <p:cNvPr id="224" name="Google Shape;224;p41"/>
          <p:cNvSpPr txBox="1"/>
          <p:nvPr>
            <p:ph idx="1" type="subTitle"/>
          </p:nvPr>
        </p:nvSpPr>
        <p:spPr>
          <a:xfrm>
            <a:off x="505550" y="116700"/>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Transfer Learning</a:t>
            </a:r>
            <a:endParaRPr>
              <a:solidFill>
                <a:srgbClr val="38761D"/>
              </a:solidFill>
            </a:endParaRPr>
          </a:p>
        </p:txBody>
      </p:sp>
      <p:pic>
        <p:nvPicPr>
          <p:cNvPr id="225" name="Google Shape;225;p41"/>
          <p:cNvPicPr preferRelativeResize="0"/>
          <p:nvPr/>
        </p:nvPicPr>
        <p:blipFill>
          <a:blip r:embed="rId3">
            <a:alphaModFix/>
          </a:blip>
          <a:stretch>
            <a:fillRect/>
          </a:stretch>
        </p:blipFill>
        <p:spPr>
          <a:xfrm>
            <a:off x="0" y="0"/>
            <a:ext cx="1466275" cy="730575"/>
          </a:xfrm>
          <a:prstGeom prst="rect">
            <a:avLst/>
          </a:prstGeom>
          <a:noFill/>
          <a:ln>
            <a:noFill/>
          </a:ln>
        </p:spPr>
      </p:pic>
      <p:sp>
        <p:nvSpPr>
          <p:cNvPr id="226" name="Google Shape;226;p41"/>
          <p:cNvSpPr txBox="1"/>
          <p:nvPr/>
        </p:nvSpPr>
        <p:spPr>
          <a:xfrm>
            <a:off x="459650" y="595050"/>
            <a:ext cx="8283600" cy="4205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1100"/>
              </a:spcBef>
              <a:spcAft>
                <a:spcPts val="0"/>
              </a:spcAft>
              <a:buNone/>
            </a:pPr>
            <a:r>
              <a:rPr b="1" lang="en" sz="1200">
                <a:solidFill>
                  <a:schemeClr val="dk1"/>
                </a:solidFill>
              </a:rPr>
              <a:t>Transfer Learning</a:t>
            </a:r>
            <a:endParaRPr b="1" sz="135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rPr b="1" lang="en" sz="1200">
                <a:solidFill>
                  <a:srgbClr val="0000FF"/>
                </a:solidFill>
              </a:rPr>
              <a:t>Transfer learning is where one uses pretrained models for one task and retrain the classifier and/or fine-tune layers for a new task</a:t>
            </a:r>
            <a:r>
              <a:rPr lang="en" sz="1200">
                <a:solidFill>
                  <a:schemeClr val="dk1"/>
                </a:solidFill>
              </a:rPr>
              <a:t>.</a:t>
            </a:r>
            <a:endParaRPr i="1"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rPr lang="en" sz="1200" u="sng">
                <a:solidFill>
                  <a:schemeClr val="dk1"/>
                </a:solidFill>
              </a:rPr>
              <a:t>There are two general approaches to transfer learning:</a:t>
            </a:r>
            <a:endParaRPr sz="1200" u="sng">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317500" lvl="0" marL="2743200" rtl="0" algn="l">
              <a:lnSpc>
                <a:spcPct val="115000"/>
              </a:lnSpc>
              <a:spcBef>
                <a:spcPts val="0"/>
              </a:spcBef>
              <a:spcAft>
                <a:spcPts val="0"/>
              </a:spcAft>
              <a:buClr>
                <a:srgbClr val="38761D"/>
              </a:buClr>
              <a:buSzPts val="1400"/>
              <a:buChar char="●"/>
            </a:pPr>
            <a:r>
              <a:rPr b="1" lang="en">
                <a:solidFill>
                  <a:srgbClr val="38761D"/>
                </a:solidFill>
              </a:rPr>
              <a:t>Similar Tasks (Image Domains)</a:t>
            </a:r>
            <a:endParaRPr b="1">
              <a:solidFill>
                <a:srgbClr val="38761D"/>
              </a:solidFill>
            </a:endParaRPr>
          </a:p>
          <a:p>
            <a:pPr indent="-317500" lvl="0" marL="2743200" rtl="0" algn="l">
              <a:lnSpc>
                <a:spcPct val="115000"/>
              </a:lnSpc>
              <a:spcBef>
                <a:spcPts val="0"/>
              </a:spcBef>
              <a:spcAft>
                <a:spcPts val="0"/>
              </a:spcAft>
              <a:buClr>
                <a:srgbClr val="38761D"/>
              </a:buClr>
              <a:buSzPts val="1400"/>
              <a:buChar char="●"/>
            </a:pPr>
            <a:r>
              <a:rPr b="1" lang="en">
                <a:solidFill>
                  <a:srgbClr val="38761D"/>
                </a:solidFill>
              </a:rPr>
              <a:t>Distinct Tasks</a:t>
            </a:r>
            <a:endParaRPr b="1">
              <a:solidFill>
                <a:srgbClr val="38761D"/>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1600"/>
              </a:spcBef>
              <a:spcAft>
                <a:spcPts val="0"/>
              </a:spcAft>
              <a:buNone/>
            </a:pPr>
            <a:r>
              <a:t/>
            </a:r>
            <a:endParaRPr sz="1200">
              <a:solidFill>
                <a:schemeClr val="dk1"/>
              </a:solidFill>
            </a:endParaRPr>
          </a:p>
          <a:p>
            <a:pPr indent="0" lvl="0" marL="0" rtl="0" algn="l">
              <a:lnSpc>
                <a:spcPct val="115000"/>
              </a:lnSpc>
              <a:spcBef>
                <a:spcPts val="400"/>
              </a:spcBef>
              <a:spcAft>
                <a:spcPts val="0"/>
              </a:spcAft>
              <a:buNone/>
            </a:pPr>
            <a:r>
              <a:t/>
            </a:r>
            <a:endParaRPr sz="1200">
              <a:solidFill>
                <a:schemeClr val="dk1"/>
              </a:solidFill>
            </a:endParaRPr>
          </a:p>
          <a:p>
            <a:pPr indent="457200" lvl="0" marL="137160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br>
              <a:rPr lang="en" sz="1100">
                <a:solidFill>
                  <a:schemeClr val="dk1"/>
                </a:solidFill>
              </a:rPr>
            </a:b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b="1" sz="1200">
              <a:solidFill>
                <a:schemeClr val="dk1"/>
              </a:solidFill>
            </a:endParaRPr>
          </a:p>
          <a:p>
            <a:pPr indent="0" lvl="0" marL="0" rtl="0" algn="l">
              <a:lnSpc>
                <a:spcPct val="115000"/>
              </a:lnSpc>
              <a:spcBef>
                <a:spcPts val="1100"/>
              </a:spcBef>
              <a:spcAft>
                <a:spcPts val="0"/>
              </a:spcAft>
              <a:buNone/>
            </a:pPr>
            <a:r>
              <a:t/>
            </a:r>
            <a:endParaRPr sz="105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0" name="Shape 230"/>
        <p:cNvGrpSpPr/>
        <p:nvPr/>
      </p:nvGrpSpPr>
      <p:grpSpPr>
        <a:xfrm>
          <a:off x="0" y="0"/>
          <a:ext cx="0" cy="0"/>
          <a:chOff x="0" y="0"/>
          <a:chExt cx="0" cy="0"/>
        </a:xfrm>
      </p:grpSpPr>
      <p:sp>
        <p:nvSpPr>
          <p:cNvPr id="231" name="Google Shape;231;p42"/>
          <p:cNvSpPr txBox="1"/>
          <p:nvPr>
            <p:ph idx="1" type="subTitle"/>
          </p:nvPr>
        </p:nvSpPr>
        <p:spPr>
          <a:xfrm>
            <a:off x="505550" y="116700"/>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Transfer Learning - Similar Tasks</a:t>
            </a:r>
            <a:endParaRPr>
              <a:solidFill>
                <a:srgbClr val="38761D"/>
              </a:solidFill>
            </a:endParaRPr>
          </a:p>
        </p:txBody>
      </p:sp>
      <p:pic>
        <p:nvPicPr>
          <p:cNvPr id="232" name="Google Shape;232;p42"/>
          <p:cNvPicPr preferRelativeResize="0"/>
          <p:nvPr/>
        </p:nvPicPr>
        <p:blipFill>
          <a:blip r:embed="rId3">
            <a:alphaModFix/>
          </a:blip>
          <a:stretch>
            <a:fillRect/>
          </a:stretch>
        </p:blipFill>
        <p:spPr>
          <a:xfrm>
            <a:off x="0" y="0"/>
            <a:ext cx="1466275" cy="730575"/>
          </a:xfrm>
          <a:prstGeom prst="rect">
            <a:avLst/>
          </a:prstGeom>
          <a:noFill/>
          <a:ln>
            <a:noFill/>
          </a:ln>
        </p:spPr>
      </p:pic>
      <p:sp>
        <p:nvSpPr>
          <p:cNvPr id="233" name="Google Shape;233;p42"/>
          <p:cNvSpPr txBox="1"/>
          <p:nvPr/>
        </p:nvSpPr>
        <p:spPr>
          <a:xfrm>
            <a:off x="459650" y="595050"/>
            <a:ext cx="8283600" cy="4205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1100"/>
              </a:spcBef>
              <a:spcAft>
                <a:spcPts val="0"/>
              </a:spcAft>
              <a:buNone/>
            </a:pPr>
            <a:r>
              <a:rPr b="1" lang="en" sz="1200">
                <a:solidFill>
                  <a:schemeClr val="dk1"/>
                </a:solidFill>
              </a:rPr>
              <a:t>Similar Tasks</a:t>
            </a:r>
            <a:endParaRPr b="1" sz="135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274320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rPr lang="en" sz="1200">
                <a:solidFill>
                  <a:schemeClr val="dk1"/>
                </a:solidFill>
              </a:rPr>
              <a:t>When deciding on the approach, </a:t>
            </a:r>
            <a:r>
              <a:rPr b="1" lang="en" sz="1200">
                <a:solidFill>
                  <a:srgbClr val="0000FF"/>
                </a:solidFill>
              </a:rPr>
              <a:t>we look at the similarity of the source (pre-trained) domain of images and the destination (new) domain</a:t>
            </a:r>
            <a:r>
              <a:rPr lang="en" sz="1200">
                <a:solidFill>
                  <a:schemeClr val="dk1"/>
                </a:solidFill>
              </a:rPr>
              <a:t>. </a:t>
            </a:r>
            <a:endParaRPr sz="12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rPr b="1" lang="en">
                <a:solidFill>
                  <a:srgbClr val="38761D"/>
                </a:solidFill>
              </a:rPr>
              <a:t>The more similar, the more of the existing bottom layers we can reuse without training</a:t>
            </a:r>
            <a:r>
              <a:rPr lang="en">
                <a:solidFill>
                  <a:srgbClr val="38761D"/>
                </a:solidFill>
              </a:rPr>
              <a:t>. </a:t>
            </a:r>
            <a:endParaRPr>
              <a:solidFill>
                <a:srgbClr val="38761D"/>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rPr lang="en" sz="1200">
                <a:solidFill>
                  <a:schemeClr val="dk1"/>
                </a:solidFill>
              </a:rPr>
              <a:t>For example, if one had a model trained on fruits, it’s probably that all of the bottom layers of the pretrained model can be reused (without retraining) for building a new model to recognize vegetables.</a:t>
            </a:r>
            <a:endParaRPr sz="1200">
              <a:solidFill>
                <a:schemeClr val="dk1"/>
              </a:solidFill>
            </a:endParaRPr>
          </a:p>
          <a:p>
            <a:pPr indent="0" lvl="0" marL="0" rtl="0" algn="l">
              <a:lnSpc>
                <a:spcPct val="115000"/>
              </a:lnSpc>
              <a:spcBef>
                <a:spcPts val="0"/>
              </a:spcBef>
              <a:spcAft>
                <a:spcPts val="0"/>
              </a:spcAft>
              <a:buNone/>
            </a:pPr>
            <a:r>
              <a:t/>
            </a:r>
            <a:endParaRPr b="1" sz="1100">
              <a:solidFill>
                <a:srgbClr val="0000FF"/>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1600"/>
              </a:spcBef>
              <a:spcAft>
                <a:spcPts val="0"/>
              </a:spcAft>
              <a:buNone/>
            </a:pPr>
            <a:r>
              <a:t/>
            </a:r>
            <a:endParaRPr sz="1200">
              <a:solidFill>
                <a:schemeClr val="dk1"/>
              </a:solidFill>
            </a:endParaRPr>
          </a:p>
          <a:p>
            <a:pPr indent="0" lvl="0" marL="0" rtl="0" algn="l">
              <a:lnSpc>
                <a:spcPct val="115000"/>
              </a:lnSpc>
              <a:spcBef>
                <a:spcPts val="400"/>
              </a:spcBef>
              <a:spcAft>
                <a:spcPts val="0"/>
              </a:spcAft>
              <a:buNone/>
            </a:pPr>
            <a:r>
              <a:t/>
            </a:r>
            <a:endParaRPr sz="1200">
              <a:solidFill>
                <a:schemeClr val="dk1"/>
              </a:solidFill>
            </a:endParaRPr>
          </a:p>
          <a:p>
            <a:pPr indent="457200" lvl="0" marL="137160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br>
              <a:rPr lang="en" sz="1100">
                <a:solidFill>
                  <a:schemeClr val="dk1"/>
                </a:solidFill>
              </a:rPr>
            </a:b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b="1" sz="1200">
              <a:solidFill>
                <a:schemeClr val="dk1"/>
              </a:solidFill>
            </a:endParaRPr>
          </a:p>
          <a:p>
            <a:pPr indent="0" lvl="0" marL="0" rtl="0" algn="l">
              <a:lnSpc>
                <a:spcPct val="115000"/>
              </a:lnSpc>
              <a:spcBef>
                <a:spcPts val="1100"/>
              </a:spcBef>
              <a:spcAft>
                <a:spcPts val="0"/>
              </a:spcAft>
              <a:buNone/>
            </a:pPr>
            <a:r>
              <a:t/>
            </a:r>
            <a:endParaRPr sz="105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7" name="Shape 237"/>
        <p:cNvGrpSpPr/>
        <p:nvPr/>
      </p:nvGrpSpPr>
      <p:grpSpPr>
        <a:xfrm>
          <a:off x="0" y="0"/>
          <a:ext cx="0" cy="0"/>
          <a:chOff x="0" y="0"/>
          <a:chExt cx="0" cy="0"/>
        </a:xfrm>
      </p:grpSpPr>
      <p:sp>
        <p:nvSpPr>
          <p:cNvPr id="238" name="Google Shape;238;p43"/>
          <p:cNvSpPr txBox="1"/>
          <p:nvPr>
            <p:ph idx="1" type="subTitle"/>
          </p:nvPr>
        </p:nvSpPr>
        <p:spPr>
          <a:xfrm>
            <a:off x="505550" y="116700"/>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Transfer Learning - Similar Tasks</a:t>
            </a:r>
            <a:endParaRPr>
              <a:solidFill>
                <a:srgbClr val="38761D"/>
              </a:solidFill>
            </a:endParaRPr>
          </a:p>
        </p:txBody>
      </p:sp>
      <p:pic>
        <p:nvPicPr>
          <p:cNvPr id="239" name="Google Shape;239;p43"/>
          <p:cNvPicPr preferRelativeResize="0"/>
          <p:nvPr/>
        </p:nvPicPr>
        <p:blipFill>
          <a:blip r:embed="rId3">
            <a:alphaModFix/>
          </a:blip>
          <a:stretch>
            <a:fillRect/>
          </a:stretch>
        </p:blipFill>
        <p:spPr>
          <a:xfrm>
            <a:off x="0" y="0"/>
            <a:ext cx="1466275" cy="730575"/>
          </a:xfrm>
          <a:prstGeom prst="rect">
            <a:avLst/>
          </a:prstGeom>
          <a:noFill/>
          <a:ln>
            <a:noFill/>
          </a:ln>
        </p:spPr>
      </p:pic>
      <p:sp>
        <p:nvSpPr>
          <p:cNvPr id="240" name="Google Shape;240;p43"/>
          <p:cNvSpPr txBox="1"/>
          <p:nvPr/>
        </p:nvSpPr>
        <p:spPr>
          <a:xfrm>
            <a:off x="459650" y="595050"/>
            <a:ext cx="8283600" cy="4205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1100"/>
              </a:spcBef>
              <a:spcAft>
                <a:spcPts val="0"/>
              </a:spcAft>
              <a:buNone/>
            </a:pPr>
            <a:r>
              <a:rPr b="1" lang="en" sz="1200">
                <a:solidFill>
                  <a:schemeClr val="dk1"/>
                </a:solidFill>
              </a:rPr>
              <a:t>Similar Tasks</a:t>
            </a:r>
            <a:endParaRPr b="1" sz="135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rPr lang="en" sz="1200">
                <a:solidFill>
                  <a:schemeClr val="dk1"/>
                </a:solidFill>
              </a:rPr>
              <a:t>For similar tasks, we assume that:</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304800" lvl="0" marL="457200" rtl="0" algn="l">
              <a:lnSpc>
                <a:spcPct val="115000"/>
              </a:lnSpc>
              <a:spcBef>
                <a:spcPts val="0"/>
              </a:spcBef>
              <a:spcAft>
                <a:spcPts val="0"/>
              </a:spcAft>
              <a:buClr>
                <a:srgbClr val="38761D"/>
              </a:buClr>
              <a:buSzPts val="1200"/>
              <a:buChar char="●"/>
            </a:pPr>
            <a:r>
              <a:rPr b="1" lang="en" sz="1200">
                <a:solidFill>
                  <a:srgbClr val="38761D"/>
                </a:solidFill>
              </a:rPr>
              <a:t>T</a:t>
            </a:r>
            <a:r>
              <a:rPr b="1" lang="en" sz="1200">
                <a:solidFill>
                  <a:srgbClr val="38761D"/>
                </a:solidFill>
              </a:rPr>
              <a:t>he coarse features learned at the bottom-most layers will be the same for the new classifier, </a:t>
            </a:r>
            <a:endParaRPr b="1" sz="1200">
              <a:solidFill>
                <a:srgbClr val="38761D"/>
              </a:solidFill>
            </a:endParaRPr>
          </a:p>
          <a:p>
            <a:pPr indent="-304800" lvl="0" marL="457200" rtl="0" algn="l">
              <a:lnSpc>
                <a:spcPct val="115000"/>
              </a:lnSpc>
              <a:spcBef>
                <a:spcPts val="0"/>
              </a:spcBef>
              <a:spcAft>
                <a:spcPts val="0"/>
              </a:spcAft>
              <a:buClr>
                <a:srgbClr val="38761D"/>
              </a:buClr>
              <a:buSzPts val="1200"/>
              <a:buChar char="●"/>
            </a:pPr>
            <a:r>
              <a:rPr b="1" lang="en" sz="1200">
                <a:solidFill>
                  <a:srgbClr val="38761D"/>
                </a:solidFill>
              </a:rPr>
              <a:t>The grouping of coarse features in the middle layers and final assembly into details all can be reused as-is, prior to entering the topmost layer(s) for classification. </a:t>
            </a:r>
            <a:endParaRPr b="1" sz="1200">
              <a:solidFill>
                <a:srgbClr val="38761D"/>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rPr lang="en" sz="1200">
                <a:solidFill>
                  <a:schemeClr val="dk1"/>
                </a:solidFill>
              </a:rPr>
              <a:t>When the source and destination domains have this high level of similarity, we generally can:</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304800" lvl="0" marL="457200" rtl="0" algn="l">
              <a:lnSpc>
                <a:spcPct val="115000"/>
              </a:lnSpc>
              <a:spcBef>
                <a:spcPts val="0"/>
              </a:spcBef>
              <a:spcAft>
                <a:spcPts val="0"/>
              </a:spcAft>
              <a:buClr>
                <a:srgbClr val="38761D"/>
              </a:buClr>
              <a:buSzPts val="1200"/>
              <a:buChar char="●"/>
            </a:pPr>
            <a:r>
              <a:rPr b="1" lang="en" sz="1200">
                <a:solidFill>
                  <a:srgbClr val="38761D"/>
                </a:solidFill>
              </a:rPr>
              <a:t>Replace the existing topmost classifier layer with a new classifier layer, </a:t>
            </a:r>
            <a:endParaRPr b="1" sz="1200">
              <a:solidFill>
                <a:srgbClr val="38761D"/>
              </a:solidFill>
            </a:endParaRPr>
          </a:p>
          <a:p>
            <a:pPr indent="-304800" lvl="0" marL="457200" rtl="0" algn="l">
              <a:lnSpc>
                <a:spcPct val="115000"/>
              </a:lnSpc>
              <a:spcBef>
                <a:spcPts val="0"/>
              </a:spcBef>
              <a:spcAft>
                <a:spcPts val="0"/>
              </a:spcAft>
              <a:buClr>
                <a:srgbClr val="38761D"/>
              </a:buClr>
              <a:buSzPts val="1200"/>
              <a:buChar char="●"/>
            </a:pPr>
            <a:r>
              <a:rPr b="1" lang="en" sz="1200">
                <a:solidFill>
                  <a:srgbClr val="38761D"/>
                </a:solidFill>
              </a:rPr>
              <a:t>Freeze the lower layers and train only the classifier layer. </a:t>
            </a:r>
            <a:endParaRPr b="1" sz="1200">
              <a:solidFill>
                <a:srgbClr val="38761D"/>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rPr lang="en" sz="1200">
                <a:solidFill>
                  <a:schemeClr val="dk1"/>
                </a:solidFill>
              </a:rPr>
              <a:t>Since we don’t need to learn the weights/biases for the other layers,</a:t>
            </a:r>
            <a:r>
              <a:rPr lang="en" sz="1200" u="sng">
                <a:solidFill>
                  <a:schemeClr val="dk1"/>
                </a:solidFill>
              </a:rPr>
              <a:t> we can generally train a model for the new domain with substantially less data and fewer epochs</a:t>
            </a:r>
            <a:r>
              <a:rPr lang="en" sz="1200">
                <a:solidFill>
                  <a:schemeClr val="dk1"/>
                </a:solidFill>
              </a:rPr>
              <a:t>.</a:t>
            </a:r>
            <a:endParaRPr sz="12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1600"/>
              </a:spcBef>
              <a:spcAft>
                <a:spcPts val="0"/>
              </a:spcAft>
              <a:buNone/>
            </a:pPr>
            <a:r>
              <a:t/>
            </a:r>
            <a:endParaRPr sz="1200">
              <a:solidFill>
                <a:schemeClr val="dk1"/>
              </a:solidFill>
            </a:endParaRPr>
          </a:p>
          <a:p>
            <a:pPr indent="0" lvl="0" marL="0" rtl="0" algn="l">
              <a:lnSpc>
                <a:spcPct val="115000"/>
              </a:lnSpc>
              <a:spcBef>
                <a:spcPts val="400"/>
              </a:spcBef>
              <a:spcAft>
                <a:spcPts val="0"/>
              </a:spcAft>
              <a:buNone/>
            </a:pPr>
            <a:r>
              <a:t/>
            </a:r>
            <a:endParaRPr sz="1200">
              <a:solidFill>
                <a:schemeClr val="dk1"/>
              </a:solidFill>
            </a:endParaRPr>
          </a:p>
          <a:p>
            <a:pPr indent="457200" lvl="0" marL="137160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br>
              <a:rPr lang="en" sz="1100">
                <a:solidFill>
                  <a:schemeClr val="dk1"/>
                </a:solidFill>
              </a:rPr>
            </a:b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b="1" sz="1200">
              <a:solidFill>
                <a:schemeClr val="dk1"/>
              </a:solidFill>
            </a:endParaRPr>
          </a:p>
          <a:p>
            <a:pPr indent="0" lvl="0" marL="0" rtl="0" algn="l">
              <a:lnSpc>
                <a:spcPct val="115000"/>
              </a:lnSpc>
              <a:spcBef>
                <a:spcPts val="1100"/>
              </a:spcBef>
              <a:spcAft>
                <a:spcPts val="0"/>
              </a:spcAft>
              <a:buNone/>
            </a:pPr>
            <a:r>
              <a:t/>
            </a:r>
            <a:endParaRPr sz="105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26"/>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solidFill>
                  <a:srgbClr val="3D85C6"/>
                </a:solidFill>
              </a:rPr>
              <a:t>Idiomatic Programmer</a:t>
            </a:r>
            <a:br>
              <a:rPr lang="en">
                <a:solidFill>
                  <a:srgbClr val="3D85C6"/>
                </a:solidFill>
              </a:rPr>
            </a:br>
            <a:r>
              <a:rPr lang="en">
                <a:solidFill>
                  <a:srgbClr val="3D85C6"/>
                </a:solidFill>
              </a:rPr>
              <a:t>Learning Keras</a:t>
            </a:r>
            <a:endParaRPr>
              <a:solidFill>
                <a:srgbClr val="3D85C6"/>
              </a:solidFill>
            </a:endParaRPr>
          </a:p>
        </p:txBody>
      </p:sp>
      <p:sp>
        <p:nvSpPr>
          <p:cNvPr id="109" name="Google Shape;109;p26"/>
          <p:cNvSpPr txBox="1"/>
          <p:nvPr>
            <p:ph idx="1" type="subTitle"/>
          </p:nvPr>
        </p:nvSpPr>
        <p:spPr>
          <a:xfrm>
            <a:off x="125225" y="2834125"/>
            <a:ext cx="8832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38761D"/>
                </a:solidFill>
              </a:rPr>
              <a:t>Repo: github.com/GoogleCloudPlatform/keras-idiomatic-programmer</a:t>
            </a:r>
            <a:br>
              <a:rPr lang="en" sz="2400">
                <a:solidFill>
                  <a:srgbClr val="38761D"/>
                </a:solidFill>
              </a:rPr>
            </a:br>
            <a:endParaRPr sz="2400" u="sng">
              <a:solidFill>
                <a:srgbClr val="38761D"/>
              </a:solidFill>
            </a:endParaRPr>
          </a:p>
          <a:p>
            <a:pPr indent="0" lvl="0" marL="0" rtl="0" algn="ctr">
              <a:spcBef>
                <a:spcPts val="0"/>
              </a:spcBef>
              <a:spcAft>
                <a:spcPts val="0"/>
              </a:spcAft>
              <a:buNone/>
            </a:pPr>
            <a:r>
              <a:rPr lang="en" sz="2400">
                <a:solidFill>
                  <a:srgbClr val="38761D"/>
                </a:solidFill>
              </a:rPr>
              <a:t>Workshops, Handbooks, and Model Zoo</a:t>
            </a:r>
            <a:endParaRPr sz="2400">
              <a:solidFill>
                <a:srgbClr val="38761D"/>
              </a:solidFill>
            </a:endParaRPr>
          </a:p>
          <a:p>
            <a:pPr indent="0" lvl="0" marL="0" rtl="0" algn="l">
              <a:spcBef>
                <a:spcPts val="0"/>
              </a:spcBef>
              <a:spcAft>
                <a:spcPts val="0"/>
              </a:spcAft>
              <a:buNone/>
            </a:pPr>
            <a:r>
              <a:t/>
            </a:r>
            <a:endParaRPr sz="2400">
              <a:solidFill>
                <a:srgbClr val="38761D"/>
              </a:solidFill>
            </a:endParaRPr>
          </a:p>
        </p:txBody>
      </p:sp>
      <p:pic>
        <p:nvPicPr>
          <p:cNvPr id="110" name="Google Shape;110;p26"/>
          <p:cNvPicPr preferRelativeResize="0"/>
          <p:nvPr/>
        </p:nvPicPr>
        <p:blipFill>
          <a:blip r:embed="rId3">
            <a:alphaModFix/>
          </a:blip>
          <a:stretch>
            <a:fillRect/>
          </a:stretch>
        </p:blipFill>
        <p:spPr>
          <a:xfrm>
            <a:off x="0" y="0"/>
            <a:ext cx="1827825" cy="9107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4" name="Shape 244"/>
        <p:cNvGrpSpPr/>
        <p:nvPr/>
      </p:nvGrpSpPr>
      <p:grpSpPr>
        <a:xfrm>
          <a:off x="0" y="0"/>
          <a:ext cx="0" cy="0"/>
          <a:chOff x="0" y="0"/>
          <a:chExt cx="0" cy="0"/>
        </a:xfrm>
      </p:grpSpPr>
      <p:sp>
        <p:nvSpPr>
          <p:cNvPr id="245" name="Google Shape;245;p44"/>
          <p:cNvSpPr txBox="1"/>
          <p:nvPr>
            <p:ph idx="1" type="subTitle"/>
          </p:nvPr>
        </p:nvSpPr>
        <p:spPr>
          <a:xfrm>
            <a:off x="505550" y="116700"/>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Transfer Learning - Similar Tasks</a:t>
            </a:r>
            <a:endParaRPr>
              <a:solidFill>
                <a:srgbClr val="38761D"/>
              </a:solidFill>
            </a:endParaRPr>
          </a:p>
        </p:txBody>
      </p:sp>
      <p:pic>
        <p:nvPicPr>
          <p:cNvPr id="246" name="Google Shape;246;p44"/>
          <p:cNvPicPr preferRelativeResize="0"/>
          <p:nvPr/>
        </p:nvPicPr>
        <p:blipFill>
          <a:blip r:embed="rId3">
            <a:alphaModFix/>
          </a:blip>
          <a:stretch>
            <a:fillRect/>
          </a:stretch>
        </p:blipFill>
        <p:spPr>
          <a:xfrm>
            <a:off x="0" y="0"/>
            <a:ext cx="1466275" cy="730575"/>
          </a:xfrm>
          <a:prstGeom prst="rect">
            <a:avLst/>
          </a:prstGeom>
          <a:noFill/>
          <a:ln>
            <a:noFill/>
          </a:ln>
        </p:spPr>
      </p:pic>
      <p:sp>
        <p:nvSpPr>
          <p:cNvPr id="247" name="Google Shape;247;p44"/>
          <p:cNvSpPr txBox="1"/>
          <p:nvPr/>
        </p:nvSpPr>
        <p:spPr>
          <a:xfrm>
            <a:off x="459650" y="595050"/>
            <a:ext cx="8283600" cy="4205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1100"/>
              </a:spcBef>
              <a:spcAft>
                <a:spcPts val="0"/>
              </a:spcAft>
              <a:buNone/>
            </a:pPr>
            <a:r>
              <a:rPr b="1" lang="en" sz="1200">
                <a:solidFill>
                  <a:schemeClr val="dk1"/>
                </a:solidFill>
              </a:rPr>
              <a:t>Similar Tasks - Dataset Size</a:t>
            </a:r>
            <a:endParaRPr b="1" sz="135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T</a:t>
            </a:r>
            <a:r>
              <a:rPr lang="en" sz="1200">
                <a:solidFill>
                  <a:schemeClr val="dk1"/>
                </a:solidFill>
              </a:rPr>
              <a:t>ransfer learning between similar source and destination domains provides the ability to</a:t>
            </a:r>
            <a:r>
              <a:rPr b="1" lang="en" sz="1200">
                <a:solidFill>
                  <a:srgbClr val="0000FF"/>
                </a:solidFill>
              </a:rPr>
              <a:t> train with substantially smaller datasets</a:t>
            </a:r>
            <a:r>
              <a:rPr lang="en" sz="1200">
                <a:solidFill>
                  <a:schemeClr val="dk1"/>
                </a:solidFill>
              </a:rPr>
              <a:t>. The two most general best practices for the minimum size of the dataset are:</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100">
              <a:solidFill>
                <a:schemeClr val="dk1"/>
              </a:solidFill>
            </a:endParaRPr>
          </a:p>
          <a:p>
            <a:pPr indent="-317500" lvl="0" marL="1371600" rtl="0" algn="l">
              <a:lnSpc>
                <a:spcPct val="115000"/>
              </a:lnSpc>
              <a:spcBef>
                <a:spcPts val="0"/>
              </a:spcBef>
              <a:spcAft>
                <a:spcPts val="0"/>
              </a:spcAft>
              <a:buClr>
                <a:srgbClr val="38761D"/>
              </a:buClr>
              <a:buSzPts val="1400"/>
              <a:buChar char="-"/>
            </a:pPr>
            <a:r>
              <a:rPr b="1" lang="en">
                <a:solidFill>
                  <a:srgbClr val="38761D"/>
                </a:solidFill>
              </a:rPr>
              <a:t>Each class (label) is 10% as big as in the source dataset.</a:t>
            </a:r>
            <a:endParaRPr b="1">
              <a:solidFill>
                <a:srgbClr val="38761D"/>
              </a:solidFill>
            </a:endParaRPr>
          </a:p>
          <a:p>
            <a:pPr indent="-317500" lvl="0" marL="1371600" rtl="0" algn="l">
              <a:lnSpc>
                <a:spcPct val="115000"/>
              </a:lnSpc>
              <a:spcBef>
                <a:spcPts val="0"/>
              </a:spcBef>
              <a:spcAft>
                <a:spcPts val="0"/>
              </a:spcAft>
              <a:buClr>
                <a:srgbClr val="38761D"/>
              </a:buClr>
              <a:buSzPts val="1400"/>
              <a:buChar char="-"/>
            </a:pPr>
            <a:r>
              <a:rPr b="1" lang="en">
                <a:solidFill>
                  <a:srgbClr val="38761D"/>
                </a:solidFill>
              </a:rPr>
              <a:t>Each class (label) has at least 100 images.</a:t>
            </a:r>
            <a:endParaRPr b="1">
              <a:solidFill>
                <a:srgbClr val="38761D"/>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1600"/>
              </a:spcBef>
              <a:spcAft>
                <a:spcPts val="0"/>
              </a:spcAft>
              <a:buNone/>
            </a:pPr>
            <a:r>
              <a:t/>
            </a:r>
            <a:endParaRPr sz="1200">
              <a:solidFill>
                <a:schemeClr val="dk1"/>
              </a:solidFill>
            </a:endParaRPr>
          </a:p>
          <a:p>
            <a:pPr indent="0" lvl="0" marL="0" rtl="0" algn="l">
              <a:lnSpc>
                <a:spcPct val="115000"/>
              </a:lnSpc>
              <a:spcBef>
                <a:spcPts val="400"/>
              </a:spcBef>
              <a:spcAft>
                <a:spcPts val="0"/>
              </a:spcAft>
              <a:buNone/>
            </a:pPr>
            <a:r>
              <a:t/>
            </a:r>
            <a:endParaRPr sz="1200">
              <a:solidFill>
                <a:schemeClr val="dk1"/>
              </a:solidFill>
            </a:endParaRPr>
          </a:p>
          <a:p>
            <a:pPr indent="457200" lvl="0" marL="137160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br>
              <a:rPr lang="en" sz="1100">
                <a:solidFill>
                  <a:schemeClr val="dk1"/>
                </a:solidFill>
              </a:rPr>
            </a:b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b="1" sz="1200">
              <a:solidFill>
                <a:schemeClr val="dk1"/>
              </a:solidFill>
            </a:endParaRPr>
          </a:p>
          <a:p>
            <a:pPr indent="0" lvl="0" marL="0" rtl="0" algn="l">
              <a:lnSpc>
                <a:spcPct val="115000"/>
              </a:lnSpc>
              <a:spcBef>
                <a:spcPts val="1100"/>
              </a:spcBef>
              <a:spcAft>
                <a:spcPts val="0"/>
              </a:spcAft>
              <a:buNone/>
            </a:pPr>
            <a:r>
              <a:t/>
            </a:r>
            <a:endParaRPr sz="105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1" name="Shape 251"/>
        <p:cNvGrpSpPr/>
        <p:nvPr/>
      </p:nvGrpSpPr>
      <p:grpSpPr>
        <a:xfrm>
          <a:off x="0" y="0"/>
          <a:ext cx="0" cy="0"/>
          <a:chOff x="0" y="0"/>
          <a:chExt cx="0" cy="0"/>
        </a:xfrm>
      </p:grpSpPr>
      <p:sp>
        <p:nvSpPr>
          <p:cNvPr id="252" name="Google Shape;252;p45"/>
          <p:cNvSpPr txBox="1"/>
          <p:nvPr>
            <p:ph idx="1" type="subTitle"/>
          </p:nvPr>
        </p:nvSpPr>
        <p:spPr>
          <a:xfrm>
            <a:off x="505550" y="116700"/>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Transfer Learning - Similar Tasks</a:t>
            </a:r>
            <a:endParaRPr>
              <a:solidFill>
                <a:srgbClr val="38761D"/>
              </a:solidFill>
            </a:endParaRPr>
          </a:p>
        </p:txBody>
      </p:sp>
      <p:pic>
        <p:nvPicPr>
          <p:cNvPr id="253" name="Google Shape;253;p45"/>
          <p:cNvPicPr preferRelativeResize="0"/>
          <p:nvPr/>
        </p:nvPicPr>
        <p:blipFill>
          <a:blip r:embed="rId3">
            <a:alphaModFix/>
          </a:blip>
          <a:stretch>
            <a:fillRect/>
          </a:stretch>
        </p:blipFill>
        <p:spPr>
          <a:xfrm>
            <a:off x="0" y="0"/>
            <a:ext cx="1466275" cy="730575"/>
          </a:xfrm>
          <a:prstGeom prst="rect">
            <a:avLst/>
          </a:prstGeom>
          <a:noFill/>
          <a:ln>
            <a:noFill/>
          </a:ln>
        </p:spPr>
      </p:pic>
      <p:sp>
        <p:nvSpPr>
          <p:cNvPr id="254" name="Google Shape;254;p45"/>
          <p:cNvSpPr txBox="1"/>
          <p:nvPr/>
        </p:nvSpPr>
        <p:spPr>
          <a:xfrm>
            <a:off x="459650" y="595050"/>
            <a:ext cx="8283600" cy="4205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1100"/>
              </a:spcBef>
              <a:spcAft>
                <a:spcPts val="0"/>
              </a:spcAft>
              <a:buNone/>
            </a:pPr>
            <a:r>
              <a:rPr b="1" lang="en" sz="1200">
                <a:solidFill>
                  <a:schemeClr val="dk1"/>
                </a:solidFill>
              </a:rPr>
              <a:t>Similar Tasks - Freezing Layers</a:t>
            </a:r>
            <a:endParaRPr b="1" sz="135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rPr lang="en" sz="1200">
                <a:solidFill>
                  <a:schemeClr val="dk1"/>
                </a:solidFill>
              </a:rPr>
              <a:t>We</a:t>
            </a:r>
            <a:r>
              <a:rPr lang="en" sz="1200">
                <a:solidFill>
                  <a:schemeClr val="dk1"/>
                </a:solidFill>
              </a:rPr>
              <a:t> modify the code to </a:t>
            </a:r>
            <a:r>
              <a:rPr b="1" lang="en" sz="1200">
                <a:solidFill>
                  <a:srgbClr val="0000FF"/>
                </a:solidFill>
              </a:rPr>
              <a:t>freeze all the layers preceding the topmost classifier layer</a:t>
            </a:r>
            <a:r>
              <a:rPr lang="en" sz="1200">
                <a:solidFill>
                  <a:schemeClr val="dk1"/>
                </a:solidFill>
              </a:rPr>
              <a:t> prior to training. </a:t>
            </a:r>
            <a:r>
              <a:rPr b="1" lang="en" sz="1200">
                <a:solidFill>
                  <a:srgbClr val="0000FF"/>
                </a:solidFill>
              </a:rPr>
              <a:t>Freezing prevents the weights/biases of the layer(s) from being updated during training</a:t>
            </a:r>
            <a:r>
              <a:rPr lang="en" sz="1200">
                <a:solidFill>
                  <a:schemeClr val="dk1"/>
                </a:solidFill>
              </a:rPr>
              <a:t>.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rPr lang="en" sz="1200">
                <a:solidFill>
                  <a:schemeClr val="dk1"/>
                </a:solidFill>
              </a:rPr>
              <a:t>In Keras, each layer has the property </a:t>
            </a:r>
            <a:r>
              <a:rPr lang="en" sz="1200">
                <a:solidFill>
                  <a:srgbClr val="0D904F"/>
                </a:solidFill>
                <a:latin typeface="Consolas"/>
                <a:ea typeface="Consolas"/>
                <a:cs typeface="Consolas"/>
                <a:sym typeface="Consolas"/>
              </a:rPr>
              <a:t>freeze</a:t>
            </a:r>
            <a:r>
              <a:rPr lang="en" sz="1200">
                <a:solidFill>
                  <a:schemeClr val="dk1"/>
                </a:solidFill>
              </a:rPr>
              <a:t>, which defaults to </a:t>
            </a:r>
            <a:r>
              <a:rPr lang="en" sz="1200">
                <a:solidFill>
                  <a:srgbClr val="0D904F"/>
                </a:solidFill>
                <a:latin typeface="Consolas"/>
                <a:ea typeface="Consolas"/>
                <a:cs typeface="Consolas"/>
                <a:sym typeface="Consolas"/>
              </a:rPr>
              <a:t>True</a:t>
            </a:r>
            <a:r>
              <a:rPr lang="en" sz="1200">
                <a:solidFill>
                  <a:schemeClr val="dk1"/>
                </a:solidFill>
              </a:rPr>
              <a:t>. </a:t>
            </a:r>
            <a:endParaRPr sz="1200">
              <a:solidFill>
                <a:schemeClr val="dk1"/>
              </a:solidFill>
            </a:endParaRPr>
          </a:p>
          <a:p>
            <a:pPr indent="-298450" lvl="0" marL="1371600" rtl="0" algn="l">
              <a:lnSpc>
                <a:spcPct val="115000"/>
              </a:lnSpc>
              <a:spcBef>
                <a:spcPts val="0"/>
              </a:spcBef>
              <a:spcAft>
                <a:spcPts val="0"/>
              </a:spcAft>
              <a:buClr>
                <a:schemeClr val="dk1"/>
              </a:buClr>
              <a:buSzPts val="1100"/>
              <a:buChar char="-"/>
            </a:pPr>
            <a:r>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317500" lvl="0" marL="1371600" rtl="0" algn="l">
              <a:lnSpc>
                <a:spcPct val="115000"/>
              </a:lnSpc>
              <a:spcBef>
                <a:spcPts val="0"/>
              </a:spcBef>
              <a:spcAft>
                <a:spcPts val="0"/>
              </a:spcAft>
              <a:buClr>
                <a:srgbClr val="38761D"/>
              </a:buClr>
              <a:buSzPts val="1400"/>
              <a:buAutoNum type="arabicPeriod"/>
            </a:pPr>
            <a:r>
              <a:rPr b="1" lang="en">
                <a:solidFill>
                  <a:srgbClr val="38761D"/>
                </a:solidFill>
              </a:rPr>
              <a:t>Use a pre-built model with pre-trained weights/biases (ImageNet 2012), </a:t>
            </a:r>
            <a:endParaRPr b="1">
              <a:solidFill>
                <a:srgbClr val="38761D"/>
              </a:solidFill>
            </a:endParaRPr>
          </a:p>
          <a:p>
            <a:pPr indent="-317500" lvl="0" marL="1371600" rtl="0" algn="l">
              <a:lnSpc>
                <a:spcPct val="115000"/>
              </a:lnSpc>
              <a:spcBef>
                <a:spcPts val="0"/>
              </a:spcBef>
              <a:spcAft>
                <a:spcPts val="0"/>
              </a:spcAft>
              <a:buClr>
                <a:srgbClr val="38761D"/>
              </a:buClr>
              <a:buSzPts val="1400"/>
              <a:buAutoNum type="arabicPeriod"/>
            </a:pPr>
            <a:r>
              <a:rPr b="1" lang="en">
                <a:solidFill>
                  <a:srgbClr val="38761D"/>
                </a:solidFill>
              </a:rPr>
              <a:t>Drop the existing classifier from the pre-built model (topmost layer).</a:t>
            </a:r>
            <a:endParaRPr b="1">
              <a:solidFill>
                <a:srgbClr val="38761D"/>
              </a:solidFill>
            </a:endParaRPr>
          </a:p>
          <a:p>
            <a:pPr indent="-317500" lvl="0" marL="1371600" rtl="0" algn="l">
              <a:lnSpc>
                <a:spcPct val="115000"/>
              </a:lnSpc>
              <a:spcBef>
                <a:spcPts val="0"/>
              </a:spcBef>
              <a:spcAft>
                <a:spcPts val="0"/>
              </a:spcAft>
              <a:buClr>
                <a:srgbClr val="38761D"/>
              </a:buClr>
              <a:buSzPts val="1400"/>
              <a:buAutoNum type="arabicPeriod"/>
            </a:pPr>
            <a:r>
              <a:rPr b="1" lang="en">
                <a:solidFill>
                  <a:srgbClr val="38761D"/>
                </a:solidFill>
              </a:rPr>
              <a:t>Freeze the remaining layers.</a:t>
            </a:r>
            <a:endParaRPr b="1">
              <a:solidFill>
                <a:srgbClr val="38761D"/>
              </a:solidFill>
            </a:endParaRPr>
          </a:p>
          <a:p>
            <a:pPr indent="-317500" lvl="0" marL="1371600" rtl="0" algn="l">
              <a:lnSpc>
                <a:spcPct val="115000"/>
              </a:lnSpc>
              <a:spcBef>
                <a:spcPts val="0"/>
              </a:spcBef>
              <a:spcAft>
                <a:spcPts val="0"/>
              </a:spcAft>
              <a:buClr>
                <a:srgbClr val="38761D"/>
              </a:buClr>
              <a:buSzPts val="1400"/>
              <a:buAutoNum type="arabicPeriod"/>
            </a:pPr>
            <a:r>
              <a:rPr b="1" lang="en">
                <a:solidFill>
                  <a:srgbClr val="38761D"/>
                </a:solidFill>
              </a:rPr>
              <a:t>Add a new classifier layer.</a:t>
            </a:r>
            <a:endParaRPr b="1">
              <a:solidFill>
                <a:srgbClr val="38761D"/>
              </a:solidFill>
            </a:endParaRPr>
          </a:p>
          <a:p>
            <a:pPr indent="-317500" lvl="0" marL="1371600" rtl="0" algn="l">
              <a:lnSpc>
                <a:spcPct val="115000"/>
              </a:lnSpc>
              <a:spcBef>
                <a:spcPts val="0"/>
              </a:spcBef>
              <a:spcAft>
                <a:spcPts val="0"/>
              </a:spcAft>
              <a:buClr>
                <a:srgbClr val="38761D"/>
              </a:buClr>
              <a:buSzPts val="1400"/>
              <a:buAutoNum type="arabicPeriod"/>
            </a:pPr>
            <a:r>
              <a:rPr b="1" lang="en">
                <a:solidFill>
                  <a:srgbClr val="38761D"/>
                </a:solidFill>
              </a:rPr>
              <a:t>Train the model through transfer learning.</a:t>
            </a:r>
            <a:endParaRPr b="1">
              <a:solidFill>
                <a:srgbClr val="38761D"/>
              </a:solidFill>
            </a:endParaRPr>
          </a:p>
          <a:p>
            <a:pPr indent="0" lvl="0" marL="0" rtl="0" algn="l">
              <a:lnSpc>
                <a:spcPct val="115000"/>
              </a:lnSpc>
              <a:spcBef>
                <a:spcPts val="1600"/>
              </a:spcBef>
              <a:spcAft>
                <a:spcPts val="0"/>
              </a:spcAft>
              <a:buNone/>
            </a:pPr>
            <a:r>
              <a:t/>
            </a:r>
            <a:endParaRPr sz="1200">
              <a:solidFill>
                <a:schemeClr val="dk1"/>
              </a:solidFill>
            </a:endParaRPr>
          </a:p>
          <a:p>
            <a:pPr indent="0" lvl="0" marL="0" rtl="0" algn="l">
              <a:lnSpc>
                <a:spcPct val="115000"/>
              </a:lnSpc>
              <a:spcBef>
                <a:spcPts val="400"/>
              </a:spcBef>
              <a:spcAft>
                <a:spcPts val="0"/>
              </a:spcAft>
              <a:buNone/>
            </a:pPr>
            <a:r>
              <a:t/>
            </a:r>
            <a:endParaRPr sz="1200">
              <a:solidFill>
                <a:schemeClr val="dk1"/>
              </a:solidFill>
            </a:endParaRPr>
          </a:p>
          <a:p>
            <a:pPr indent="457200" lvl="0" marL="137160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br>
              <a:rPr lang="en" sz="1100">
                <a:solidFill>
                  <a:schemeClr val="dk1"/>
                </a:solidFill>
              </a:rPr>
            </a:b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b="1" sz="1200">
              <a:solidFill>
                <a:schemeClr val="dk1"/>
              </a:solidFill>
            </a:endParaRPr>
          </a:p>
          <a:p>
            <a:pPr indent="0" lvl="0" marL="0" rtl="0" algn="l">
              <a:lnSpc>
                <a:spcPct val="115000"/>
              </a:lnSpc>
              <a:spcBef>
                <a:spcPts val="1100"/>
              </a:spcBef>
              <a:spcAft>
                <a:spcPts val="0"/>
              </a:spcAft>
              <a:buNone/>
            </a:pPr>
            <a:r>
              <a:t/>
            </a:r>
            <a:endParaRPr sz="105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8" name="Shape 258"/>
        <p:cNvGrpSpPr/>
        <p:nvPr/>
      </p:nvGrpSpPr>
      <p:grpSpPr>
        <a:xfrm>
          <a:off x="0" y="0"/>
          <a:ext cx="0" cy="0"/>
          <a:chOff x="0" y="0"/>
          <a:chExt cx="0" cy="0"/>
        </a:xfrm>
      </p:grpSpPr>
      <p:sp>
        <p:nvSpPr>
          <p:cNvPr id="259" name="Google Shape;259;p46"/>
          <p:cNvSpPr txBox="1"/>
          <p:nvPr>
            <p:ph idx="1" type="subTitle"/>
          </p:nvPr>
        </p:nvSpPr>
        <p:spPr>
          <a:xfrm>
            <a:off x="505550" y="116700"/>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solidFill>
                  <a:srgbClr val="38761D"/>
                </a:solidFill>
              </a:rPr>
              <a:t>Transfer Learning - Similar Tasks</a:t>
            </a:r>
            <a:endParaRPr>
              <a:solidFill>
                <a:srgbClr val="38761D"/>
              </a:solidFill>
            </a:endParaRPr>
          </a:p>
        </p:txBody>
      </p:sp>
      <p:pic>
        <p:nvPicPr>
          <p:cNvPr id="260" name="Google Shape;260;p46"/>
          <p:cNvPicPr preferRelativeResize="0"/>
          <p:nvPr/>
        </p:nvPicPr>
        <p:blipFill>
          <a:blip r:embed="rId3">
            <a:alphaModFix/>
          </a:blip>
          <a:stretch>
            <a:fillRect/>
          </a:stretch>
        </p:blipFill>
        <p:spPr>
          <a:xfrm>
            <a:off x="0" y="0"/>
            <a:ext cx="1466275" cy="730575"/>
          </a:xfrm>
          <a:prstGeom prst="rect">
            <a:avLst/>
          </a:prstGeom>
          <a:noFill/>
          <a:ln>
            <a:noFill/>
          </a:ln>
        </p:spPr>
      </p:pic>
      <p:sp>
        <p:nvSpPr>
          <p:cNvPr id="261" name="Google Shape;261;p46"/>
          <p:cNvSpPr txBox="1"/>
          <p:nvPr/>
        </p:nvSpPr>
        <p:spPr>
          <a:xfrm>
            <a:off x="459650" y="595050"/>
            <a:ext cx="8283600" cy="4205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1100"/>
              </a:spcBef>
              <a:spcAft>
                <a:spcPts val="0"/>
              </a:spcAft>
              <a:buNone/>
            </a:pPr>
            <a:r>
              <a:rPr b="1" lang="en" sz="1200">
                <a:solidFill>
                  <a:schemeClr val="dk1"/>
                </a:solidFill>
              </a:rPr>
              <a:t>Retraining a ResNet-50 Model</a:t>
            </a:r>
            <a:endParaRPr b="1" sz="12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457200" lvl="0" marL="137160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br>
              <a:rPr lang="en" sz="1100">
                <a:solidFill>
                  <a:schemeClr val="dk1"/>
                </a:solidFill>
              </a:rPr>
            </a:b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b="1" sz="1200">
              <a:solidFill>
                <a:schemeClr val="dk1"/>
              </a:solidFill>
            </a:endParaRPr>
          </a:p>
          <a:p>
            <a:pPr indent="0" lvl="0" marL="0" rtl="0" algn="l">
              <a:lnSpc>
                <a:spcPct val="115000"/>
              </a:lnSpc>
              <a:spcBef>
                <a:spcPts val="1100"/>
              </a:spcBef>
              <a:spcAft>
                <a:spcPts val="0"/>
              </a:spcAft>
              <a:buNone/>
            </a:pPr>
            <a:r>
              <a:t/>
            </a:r>
            <a:endParaRPr sz="105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0" rtl="0" algn="l">
              <a:spcBef>
                <a:spcPts val="0"/>
              </a:spcBef>
              <a:spcAft>
                <a:spcPts val="0"/>
              </a:spcAft>
              <a:buNone/>
            </a:pPr>
            <a:r>
              <a:t/>
            </a:r>
            <a:endParaRPr/>
          </a:p>
        </p:txBody>
      </p:sp>
      <p:graphicFrame>
        <p:nvGraphicFramePr>
          <p:cNvPr id="262" name="Google Shape;262;p46"/>
          <p:cNvGraphicFramePr/>
          <p:nvPr/>
        </p:nvGraphicFramePr>
        <p:xfrm>
          <a:off x="735450" y="1403488"/>
          <a:ext cx="3000000" cy="3000000"/>
        </p:xfrm>
        <a:graphic>
          <a:graphicData uri="http://schemas.openxmlformats.org/drawingml/2006/table">
            <a:tbl>
              <a:tblPr>
                <a:noFill/>
                <a:tableStyleId>{B6ED9BD6-EAFA-4BBB-8D96-1B855458556A}</a:tableStyleId>
              </a:tblPr>
              <a:tblGrid>
                <a:gridCol w="7862400"/>
              </a:tblGrid>
              <a:tr h="3593350">
                <a:tc>
                  <a:txBody>
                    <a:bodyPr/>
                    <a:lstStyle/>
                    <a:p>
                      <a:pPr indent="0" lvl="0" marL="0" rtl="0" algn="l">
                        <a:lnSpc>
                          <a:spcPct val="115000"/>
                        </a:lnSpc>
                        <a:spcBef>
                          <a:spcPts val="0"/>
                        </a:spcBef>
                        <a:spcAft>
                          <a:spcPts val="0"/>
                        </a:spcAft>
                        <a:buNone/>
                      </a:pPr>
                      <a:r>
                        <a:rPr lang="en" sz="1000">
                          <a:solidFill>
                            <a:srgbClr val="9C27B0"/>
                          </a:solidFill>
                          <a:latin typeface="Consolas"/>
                          <a:ea typeface="Consolas"/>
                          <a:cs typeface="Consolas"/>
                          <a:sym typeface="Consolas"/>
                        </a:rPr>
                        <a:t>from</a:t>
                      </a:r>
                      <a:r>
                        <a:rPr lang="en" sz="1000">
                          <a:solidFill>
                            <a:schemeClr val="dk1"/>
                          </a:solidFill>
                          <a:latin typeface="Consolas"/>
                          <a:ea typeface="Consolas"/>
                          <a:cs typeface="Consolas"/>
                          <a:sym typeface="Consolas"/>
                        </a:rPr>
                        <a:t> keras</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applications </a:t>
                      </a:r>
                      <a:r>
                        <a:rPr lang="en" sz="1000">
                          <a:solidFill>
                            <a:srgbClr val="9C27B0"/>
                          </a:solidFill>
                          <a:latin typeface="Consolas"/>
                          <a:ea typeface="Consolas"/>
                          <a:cs typeface="Consolas"/>
                          <a:sym typeface="Consolas"/>
                        </a:rPr>
                        <a:t>import</a:t>
                      </a:r>
                      <a:r>
                        <a:rPr lang="en" sz="1000">
                          <a:solidFill>
                            <a:schemeClr val="dk1"/>
                          </a:solidFill>
                          <a:latin typeface="Consolas"/>
                          <a:ea typeface="Consolas"/>
                          <a:cs typeface="Consolas"/>
                          <a:sym typeface="Consolas"/>
                        </a:rPr>
                        <a:t> </a:t>
                      </a:r>
                      <a:r>
                        <a:rPr lang="en" sz="1000">
                          <a:solidFill>
                            <a:srgbClr val="3367D6"/>
                          </a:solidFill>
                          <a:latin typeface="Consolas"/>
                          <a:ea typeface="Consolas"/>
                          <a:cs typeface="Consolas"/>
                          <a:sym typeface="Consolas"/>
                        </a:rPr>
                        <a:t>ResNet50</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9C27B0"/>
                          </a:solidFill>
                          <a:latin typeface="Consolas"/>
                          <a:ea typeface="Consolas"/>
                          <a:cs typeface="Consolas"/>
                          <a:sym typeface="Consolas"/>
                        </a:rPr>
                        <a:t>from</a:t>
                      </a:r>
                      <a:r>
                        <a:rPr lang="en" sz="1000">
                          <a:solidFill>
                            <a:schemeClr val="dk1"/>
                          </a:solidFill>
                          <a:latin typeface="Consolas"/>
                          <a:ea typeface="Consolas"/>
                          <a:cs typeface="Consolas"/>
                          <a:sym typeface="Consolas"/>
                        </a:rPr>
                        <a:t> keras</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layers </a:t>
                      </a:r>
                      <a:r>
                        <a:rPr lang="en" sz="1000">
                          <a:solidFill>
                            <a:srgbClr val="9C27B0"/>
                          </a:solidFill>
                          <a:latin typeface="Consolas"/>
                          <a:ea typeface="Consolas"/>
                          <a:cs typeface="Consolas"/>
                          <a:sym typeface="Consolas"/>
                        </a:rPr>
                        <a:t>import</a:t>
                      </a:r>
                      <a:r>
                        <a:rPr lang="en" sz="1000">
                          <a:solidFill>
                            <a:schemeClr val="dk1"/>
                          </a:solidFill>
                          <a:latin typeface="Consolas"/>
                          <a:ea typeface="Consolas"/>
                          <a:cs typeface="Consolas"/>
                          <a:sym typeface="Consolas"/>
                        </a:rPr>
                        <a:t> </a:t>
                      </a:r>
                      <a:r>
                        <a:rPr lang="en" sz="1000">
                          <a:solidFill>
                            <a:srgbClr val="3367D6"/>
                          </a:solidFill>
                          <a:latin typeface="Consolas"/>
                          <a:ea typeface="Consolas"/>
                          <a:cs typeface="Consolas"/>
                          <a:sym typeface="Consolas"/>
                        </a:rPr>
                        <a:t>Dense</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9C27B0"/>
                          </a:solidFill>
                          <a:latin typeface="Consolas"/>
                          <a:ea typeface="Consolas"/>
                          <a:cs typeface="Consolas"/>
                          <a:sym typeface="Consolas"/>
                        </a:rPr>
                        <a:t>from</a:t>
                      </a:r>
                      <a:r>
                        <a:rPr lang="en" sz="1000">
                          <a:solidFill>
                            <a:schemeClr val="dk1"/>
                          </a:solidFill>
                          <a:latin typeface="Consolas"/>
                          <a:ea typeface="Consolas"/>
                          <a:cs typeface="Consolas"/>
                          <a:sym typeface="Consolas"/>
                        </a:rPr>
                        <a:t> keras </a:t>
                      </a:r>
                      <a:r>
                        <a:rPr lang="en" sz="1000">
                          <a:solidFill>
                            <a:srgbClr val="9C27B0"/>
                          </a:solidFill>
                          <a:latin typeface="Consolas"/>
                          <a:ea typeface="Consolas"/>
                          <a:cs typeface="Consolas"/>
                          <a:sym typeface="Consolas"/>
                        </a:rPr>
                        <a:t>import</a:t>
                      </a:r>
                      <a:r>
                        <a:rPr lang="en" sz="1000">
                          <a:solidFill>
                            <a:schemeClr val="dk1"/>
                          </a:solidFill>
                          <a:latin typeface="Consolas"/>
                          <a:ea typeface="Consolas"/>
                          <a:cs typeface="Consolas"/>
                          <a:sym typeface="Consolas"/>
                        </a:rPr>
                        <a:t> </a:t>
                      </a:r>
                      <a:r>
                        <a:rPr lang="en" sz="1000">
                          <a:solidFill>
                            <a:srgbClr val="3367D6"/>
                          </a:solidFill>
                          <a:latin typeface="Consolas"/>
                          <a:ea typeface="Consolas"/>
                          <a:cs typeface="Consolas"/>
                          <a:sym typeface="Consolas"/>
                        </a:rPr>
                        <a:t>Model</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latin typeface="Consolas"/>
                          <a:ea typeface="Consolas"/>
                          <a:cs typeface="Consolas"/>
                          <a:sym typeface="Consolas"/>
                        </a:rPr>
                        <a:t># Get a pre-trained/pre-built model without the classifier and retain the global </a:t>
                      </a:r>
                      <a:br>
                        <a:rPr lang="en" sz="1000">
                          <a:solidFill>
                            <a:schemeClr val="dk1"/>
                          </a:solidFill>
                          <a:latin typeface="Consolas"/>
                          <a:ea typeface="Consolas"/>
                          <a:cs typeface="Consolas"/>
                          <a:sym typeface="Consolas"/>
                        </a:rPr>
                      </a:br>
                      <a:r>
                        <a:rPr lang="en" sz="1000">
                          <a:solidFill>
                            <a:srgbClr val="455A64"/>
                          </a:solidFill>
                          <a:latin typeface="Consolas"/>
                          <a:ea typeface="Consolas"/>
                          <a:cs typeface="Consolas"/>
                          <a:sym typeface="Consolas"/>
                        </a:rPr>
                        <a:t># average pooling # layer following the final convolution (bottleneck) layer</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model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3367D6"/>
                          </a:solidFill>
                          <a:latin typeface="Consolas"/>
                          <a:ea typeface="Consolas"/>
                          <a:cs typeface="Consolas"/>
                          <a:sym typeface="Consolas"/>
                        </a:rPr>
                        <a:t>ResNet50</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include_top</a:t>
                      </a:r>
                      <a:r>
                        <a:rPr lang="en" sz="1000">
                          <a:solidFill>
                            <a:srgbClr val="616161"/>
                          </a:solidFill>
                          <a:latin typeface="Consolas"/>
                          <a:ea typeface="Consolas"/>
                          <a:cs typeface="Consolas"/>
                          <a:sym typeface="Consolas"/>
                        </a:rPr>
                        <a:t>=</a:t>
                      </a:r>
                      <a:r>
                        <a:rPr lang="en" sz="1000">
                          <a:solidFill>
                            <a:srgbClr val="9C27B0"/>
                          </a:solidFill>
                          <a:latin typeface="Consolas"/>
                          <a:ea typeface="Consolas"/>
                          <a:cs typeface="Consolas"/>
                          <a:sym typeface="Consolas"/>
                        </a:rPr>
                        <a:t>False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pooling</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'avg'</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weights</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'imagenet'</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latin typeface="Consolas"/>
                          <a:ea typeface="Consolas"/>
                          <a:cs typeface="Consolas"/>
                          <a:sym typeface="Consolas"/>
                        </a:rPr>
                        <a:t># Freeze the weights of the remaining layer</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9C27B0"/>
                          </a:solidFill>
                          <a:latin typeface="Consolas"/>
                          <a:ea typeface="Consolas"/>
                          <a:cs typeface="Consolas"/>
                          <a:sym typeface="Consolas"/>
                        </a:rPr>
                        <a:t>for</a:t>
                      </a:r>
                      <a:r>
                        <a:rPr lang="en" sz="1000">
                          <a:solidFill>
                            <a:schemeClr val="dk1"/>
                          </a:solidFill>
                          <a:latin typeface="Consolas"/>
                          <a:ea typeface="Consolas"/>
                          <a:cs typeface="Consolas"/>
                          <a:sym typeface="Consolas"/>
                        </a:rPr>
                        <a:t> layer </a:t>
                      </a:r>
                      <a:r>
                        <a:rPr lang="en" sz="1000">
                          <a:solidFill>
                            <a:srgbClr val="9C27B0"/>
                          </a:solidFill>
                          <a:latin typeface="Consolas"/>
                          <a:ea typeface="Consolas"/>
                          <a:cs typeface="Consolas"/>
                          <a:sym typeface="Consolas"/>
                        </a:rPr>
                        <a:t>in</a:t>
                      </a:r>
                      <a:r>
                        <a:rPr lang="en" sz="1000">
                          <a:solidFill>
                            <a:schemeClr val="dk1"/>
                          </a:solidFill>
                          <a:latin typeface="Consolas"/>
                          <a:ea typeface="Consolas"/>
                          <a:cs typeface="Consolas"/>
                          <a:sym typeface="Consolas"/>
                        </a:rPr>
                        <a:t> model</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layers</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    layer</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trainable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9C27B0"/>
                          </a:solidFill>
                          <a:latin typeface="Consolas"/>
                          <a:ea typeface="Consolas"/>
                          <a:cs typeface="Consolas"/>
                          <a:sym typeface="Consolas"/>
                        </a:rPr>
                        <a:t>False</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latin typeface="Consolas"/>
                          <a:ea typeface="Consolas"/>
                          <a:cs typeface="Consolas"/>
                          <a:sym typeface="Consolas"/>
                        </a:rPr>
                        <a:t># Add a classifier for 20 classes</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output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3367D6"/>
                          </a:solidFill>
                          <a:latin typeface="Consolas"/>
                          <a:ea typeface="Consolas"/>
                          <a:cs typeface="Consolas"/>
                          <a:sym typeface="Consolas"/>
                        </a:rPr>
                        <a:t>Dense</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20</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activation</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'softmax'</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model</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output</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latin typeface="Consolas"/>
                          <a:ea typeface="Consolas"/>
                          <a:cs typeface="Consolas"/>
                          <a:sym typeface="Consolas"/>
                        </a:rPr>
                        <a:t># Compile the model for training</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model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3367D6"/>
                          </a:solidFill>
                          <a:latin typeface="Consolas"/>
                          <a:ea typeface="Consolas"/>
                          <a:cs typeface="Consolas"/>
                          <a:sym typeface="Consolas"/>
                        </a:rPr>
                        <a:t>Model</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model</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input</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output</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model</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compile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loss</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'categorical_crossentropy'</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optimizer</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'adam'</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metrics</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'accuracy'</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000">
                          <a:solidFill>
                            <a:srgbClr val="455A64"/>
                          </a:solidFill>
                          <a:latin typeface="Consolas"/>
                          <a:ea typeface="Consolas"/>
                          <a:cs typeface="Consolas"/>
                          <a:sym typeface="Consolas"/>
                        </a:rPr>
                        <a:t># Now train the model</a:t>
                      </a:r>
                      <a:endParaRPr sz="1000">
                        <a:solidFill>
                          <a:srgbClr val="455A64"/>
                        </a:solidFill>
                        <a:latin typeface="Consolas"/>
                        <a:ea typeface="Consolas"/>
                        <a:cs typeface="Consolas"/>
                        <a:sym typeface="Consolas"/>
                      </a:endParaRPr>
                    </a:p>
                  </a:txBody>
                  <a:tcPr marT="63500" marB="63500" marR="63500" marL="63500">
                    <a:lnL cap="flat" cmpd="sng" w="12700">
                      <a:solidFill>
                        <a:srgbClr val="E0E0E0"/>
                      </a:solidFill>
                      <a:prstDash val="solid"/>
                      <a:round/>
                      <a:headEnd len="sm" w="sm" type="none"/>
                      <a:tailEnd len="sm" w="sm" type="none"/>
                    </a:lnL>
                    <a:lnR cap="flat" cmpd="sng" w="12700">
                      <a:solidFill>
                        <a:srgbClr val="E0E0E0"/>
                      </a:solidFill>
                      <a:prstDash val="solid"/>
                      <a:round/>
                      <a:headEnd len="sm" w="sm" type="none"/>
                      <a:tailEnd len="sm" w="sm" type="none"/>
                    </a:lnR>
                    <a:lnT cap="flat" cmpd="sng" w="12700">
                      <a:solidFill>
                        <a:srgbClr val="E0E0E0"/>
                      </a:solidFill>
                      <a:prstDash val="solid"/>
                      <a:round/>
                      <a:headEnd len="sm" w="sm" type="none"/>
                      <a:tailEnd len="sm" w="sm" type="none"/>
                    </a:lnT>
                    <a:lnB cap="flat" cmpd="sng" w="12700">
                      <a:solidFill>
                        <a:srgbClr val="E0E0E0"/>
                      </a:solidFill>
                      <a:prstDash val="solid"/>
                      <a:round/>
                      <a:headEnd len="sm" w="sm" type="none"/>
                      <a:tailEnd len="sm" w="sm" type="none"/>
                    </a:lnB>
                    <a:solidFill>
                      <a:srgbClr val="FAFAFA"/>
                    </a:solidFill>
                  </a:tcPr>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6" name="Shape 266"/>
        <p:cNvGrpSpPr/>
        <p:nvPr/>
      </p:nvGrpSpPr>
      <p:grpSpPr>
        <a:xfrm>
          <a:off x="0" y="0"/>
          <a:ext cx="0" cy="0"/>
          <a:chOff x="0" y="0"/>
          <a:chExt cx="0" cy="0"/>
        </a:xfrm>
      </p:grpSpPr>
      <p:sp>
        <p:nvSpPr>
          <p:cNvPr id="267" name="Google Shape;267;p47"/>
          <p:cNvSpPr txBox="1"/>
          <p:nvPr>
            <p:ph idx="1" type="subTitle"/>
          </p:nvPr>
        </p:nvSpPr>
        <p:spPr>
          <a:xfrm>
            <a:off x="505550" y="116700"/>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Transfer Learning - Distinct Tasks</a:t>
            </a:r>
            <a:endParaRPr>
              <a:solidFill>
                <a:srgbClr val="38761D"/>
              </a:solidFill>
            </a:endParaRPr>
          </a:p>
        </p:txBody>
      </p:sp>
      <p:pic>
        <p:nvPicPr>
          <p:cNvPr id="268" name="Google Shape;268;p47"/>
          <p:cNvPicPr preferRelativeResize="0"/>
          <p:nvPr/>
        </p:nvPicPr>
        <p:blipFill>
          <a:blip r:embed="rId3">
            <a:alphaModFix/>
          </a:blip>
          <a:stretch>
            <a:fillRect/>
          </a:stretch>
        </p:blipFill>
        <p:spPr>
          <a:xfrm>
            <a:off x="0" y="0"/>
            <a:ext cx="1466275" cy="730575"/>
          </a:xfrm>
          <a:prstGeom prst="rect">
            <a:avLst/>
          </a:prstGeom>
          <a:noFill/>
          <a:ln>
            <a:noFill/>
          </a:ln>
        </p:spPr>
      </p:pic>
      <p:sp>
        <p:nvSpPr>
          <p:cNvPr id="269" name="Google Shape;269;p47"/>
          <p:cNvSpPr txBox="1"/>
          <p:nvPr/>
        </p:nvSpPr>
        <p:spPr>
          <a:xfrm>
            <a:off x="459650" y="595050"/>
            <a:ext cx="8283600" cy="4205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1100"/>
              </a:spcBef>
              <a:spcAft>
                <a:spcPts val="0"/>
              </a:spcAft>
              <a:buNone/>
            </a:pPr>
            <a:r>
              <a:rPr b="1" lang="en" sz="1200">
                <a:solidFill>
                  <a:schemeClr val="dk1"/>
                </a:solidFill>
              </a:rPr>
              <a:t>Distinct Tasks</a:t>
            </a:r>
            <a:endParaRPr b="1" sz="12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rPr lang="en" sz="1200">
                <a:solidFill>
                  <a:schemeClr val="dk1"/>
                </a:solidFill>
              </a:rPr>
              <a:t>When the source and destination domain of the image datasets are non-similar, one starts with the same steps as in the similar task approach above, </a:t>
            </a:r>
            <a:r>
              <a:rPr b="1" lang="en" sz="1200">
                <a:solidFill>
                  <a:srgbClr val="0000FF"/>
                </a:solidFill>
              </a:rPr>
              <a:t>but then follows up with fine-tuning the bottom layers</a:t>
            </a:r>
            <a:r>
              <a:rPr lang="en" sz="1200">
                <a:solidFill>
                  <a:schemeClr val="dk1"/>
                </a:solidFill>
              </a:rPr>
              <a:t>. The steps in this approach generally are:</a:t>
            </a:r>
            <a:br>
              <a:rPr lang="en" sz="1100">
                <a:solidFill>
                  <a:schemeClr val="dk1"/>
                </a:solidFill>
              </a:rPr>
            </a:br>
            <a:endParaRPr sz="1100">
              <a:solidFill>
                <a:schemeClr val="dk1"/>
              </a:solidFill>
            </a:endParaRPr>
          </a:p>
          <a:p>
            <a:pPr indent="-317500" lvl="0" marL="1371600" rtl="0" algn="l">
              <a:lnSpc>
                <a:spcPct val="115000"/>
              </a:lnSpc>
              <a:spcBef>
                <a:spcPts val="0"/>
              </a:spcBef>
              <a:spcAft>
                <a:spcPts val="0"/>
              </a:spcAft>
              <a:buClr>
                <a:srgbClr val="38761D"/>
              </a:buClr>
              <a:buSzPts val="1400"/>
              <a:buAutoNum type="arabicPeriod"/>
            </a:pPr>
            <a:r>
              <a:rPr b="1" lang="en">
                <a:solidFill>
                  <a:srgbClr val="38761D"/>
                </a:solidFill>
              </a:rPr>
              <a:t>Add a new classifier layer and freeze the remaining layer.</a:t>
            </a:r>
            <a:endParaRPr b="1">
              <a:solidFill>
                <a:srgbClr val="38761D"/>
              </a:solidFill>
            </a:endParaRPr>
          </a:p>
          <a:p>
            <a:pPr indent="-317500" lvl="0" marL="1371600" rtl="0" algn="l">
              <a:lnSpc>
                <a:spcPct val="115000"/>
              </a:lnSpc>
              <a:spcBef>
                <a:spcPts val="0"/>
              </a:spcBef>
              <a:spcAft>
                <a:spcPts val="0"/>
              </a:spcAft>
              <a:buClr>
                <a:srgbClr val="38761D"/>
              </a:buClr>
              <a:buSzPts val="1400"/>
              <a:buAutoNum type="arabicPeriod"/>
            </a:pPr>
            <a:r>
              <a:rPr b="1" lang="en">
                <a:solidFill>
                  <a:srgbClr val="38761D"/>
                </a:solidFill>
              </a:rPr>
              <a:t>Train the new classifier layer the target number of epochs.</a:t>
            </a:r>
            <a:endParaRPr b="1">
              <a:solidFill>
                <a:srgbClr val="38761D"/>
              </a:solidFill>
            </a:endParaRPr>
          </a:p>
          <a:p>
            <a:pPr indent="-317500" lvl="0" marL="1371600" rtl="0" algn="l">
              <a:lnSpc>
                <a:spcPct val="115000"/>
              </a:lnSpc>
              <a:spcBef>
                <a:spcPts val="0"/>
              </a:spcBef>
              <a:spcAft>
                <a:spcPts val="0"/>
              </a:spcAft>
              <a:buClr>
                <a:srgbClr val="38761D"/>
              </a:buClr>
              <a:buSzPts val="1400"/>
              <a:buAutoNum type="arabicPeriod"/>
            </a:pPr>
            <a:r>
              <a:rPr b="1" lang="en">
                <a:solidFill>
                  <a:srgbClr val="38761D"/>
                </a:solidFill>
              </a:rPr>
              <a:t>Repeat for fine-tuning:</a:t>
            </a:r>
            <a:endParaRPr b="1">
              <a:solidFill>
                <a:srgbClr val="38761D"/>
              </a:solidFill>
            </a:endParaRPr>
          </a:p>
          <a:p>
            <a:pPr indent="-317500" lvl="1" marL="1828800" rtl="0" algn="l">
              <a:lnSpc>
                <a:spcPct val="115000"/>
              </a:lnSpc>
              <a:spcBef>
                <a:spcPts val="0"/>
              </a:spcBef>
              <a:spcAft>
                <a:spcPts val="0"/>
              </a:spcAft>
              <a:buClr>
                <a:srgbClr val="38761D"/>
              </a:buClr>
              <a:buSzPts val="1400"/>
              <a:buAutoNum type="alphaLcPeriod"/>
            </a:pPr>
            <a:r>
              <a:rPr b="1" lang="en">
                <a:solidFill>
                  <a:srgbClr val="38761D"/>
                </a:solidFill>
              </a:rPr>
              <a:t>Unfreeze the next bottom-most convolutional group </a:t>
            </a:r>
            <a:endParaRPr b="1">
              <a:solidFill>
                <a:srgbClr val="38761D"/>
              </a:solidFill>
            </a:endParaRPr>
          </a:p>
          <a:p>
            <a:pPr indent="0" lvl="0" marL="1828800" rtl="0" algn="l">
              <a:lnSpc>
                <a:spcPct val="115000"/>
              </a:lnSpc>
              <a:spcBef>
                <a:spcPts val="0"/>
              </a:spcBef>
              <a:spcAft>
                <a:spcPts val="0"/>
              </a:spcAft>
              <a:buNone/>
            </a:pPr>
            <a:r>
              <a:rPr b="1" lang="en">
                <a:solidFill>
                  <a:srgbClr val="38761D"/>
                </a:solidFill>
              </a:rPr>
              <a:t>(moving in direction of top to bottom)</a:t>
            </a:r>
            <a:endParaRPr b="1">
              <a:solidFill>
                <a:srgbClr val="38761D"/>
              </a:solidFill>
            </a:endParaRPr>
          </a:p>
          <a:p>
            <a:pPr indent="-317500" lvl="1" marL="1828800" rtl="0" algn="l">
              <a:lnSpc>
                <a:spcPct val="115000"/>
              </a:lnSpc>
              <a:spcBef>
                <a:spcPts val="0"/>
              </a:spcBef>
              <a:spcAft>
                <a:spcPts val="0"/>
              </a:spcAft>
              <a:buClr>
                <a:srgbClr val="38761D"/>
              </a:buClr>
              <a:buSzPts val="1400"/>
              <a:buAutoNum type="alphaLcPeriod"/>
            </a:pPr>
            <a:r>
              <a:rPr b="1" lang="en">
                <a:solidFill>
                  <a:srgbClr val="38761D"/>
                </a:solidFill>
              </a:rPr>
              <a:t>Train for a few epochs to fine-tune.</a:t>
            </a:r>
            <a:endParaRPr b="1">
              <a:solidFill>
                <a:srgbClr val="38761D"/>
              </a:solidFill>
            </a:endParaRPr>
          </a:p>
          <a:p>
            <a:pPr indent="-317500" lvl="0" marL="1371600" rtl="0" algn="l">
              <a:lnSpc>
                <a:spcPct val="115000"/>
              </a:lnSpc>
              <a:spcBef>
                <a:spcPts val="0"/>
              </a:spcBef>
              <a:spcAft>
                <a:spcPts val="0"/>
              </a:spcAft>
              <a:buClr>
                <a:srgbClr val="38761D"/>
              </a:buClr>
              <a:buSzPts val="1400"/>
              <a:buAutoNum type="arabicPeriod"/>
            </a:pPr>
            <a:r>
              <a:rPr b="1" lang="en">
                <a:solidFill>
                  <a:srgbClr val="38761D"/>
                </a:solidFill>
              </a:rPr>
              <a:t>Once the convolutional groups are fine-tuned:</a:t>
            </a:r>
            <a:endParaRPr b="1">
              <a:solidFill>
                <a:srgbClr val="38761D"/>
              </a:solidFill>
            </a:endParaRPr>
          </a:p>
          <a:p>
            <a:pPr indent="-317500" lvl="1" marL="1828800" rtl="0" algn="l">
              <a:lnSpc>
                <a:spcPct val="115000"/>
              </a:lnSpc>
              <a:spcBef>
                <a:spcPts val="0"/>
              </a:spcBef>
              <a:spcAft>
                <a:spcPts val="0"/>
              </a:spcAft>
              <a:buClr>
                <a:srgbClr val="38761D"/>
              </a:buClr>
              <a:buSzPts val="1400"/>
              <a:buAutoNum type="alphaLcPeriod"/>
            </a:pPr>
            <a:r>
              <a:rPr b="1" lang="en">
                <a:solidFill>
                  <a:srgbClr val="38761D"/>
                </a:solidFill>
              </a:rPr>
              <a:t>Unfreeze the convolutional stem group</a:t>
            </a:r>
            <a:endParaRPr b="1">
              <a:solidFill>
                <a:srgbClr val="38761D"/>
              </a:solidFill>
            </a:endParaRPr>
          </a:p>
          <a:p>
            <a:pPr indent="-317500" lvl="1" marL="1828800" rtl="0" algn="l">
              <a:lnSpc>
                <a:spcPct val="115000"/>
              </a:lnSpc>
              <a:spcBef>
                <a:spcPts val="0"/>
              </a:spcBef>
              <a:spcAft>
                <a:spcPts val="0"/>
              </a:spcAft>
              <a:buClr>
                <a:srgbClr val="38761D"/>
              </a:buClr>
              <a:buSzPts val="1400"/>
              <a:buAutoNum type="alphaLcPeriod"/>
            </a:pPr>
            <a:r>
              <a:rPr b="1" lang="en">
                <a:solidFill>
                  <a:srgbClr val="38761D"/>
                </a:solidFill>
              </a:rPr>
              <a:t>Train for a few epochs to fine-tune</a:t>
            </a:r>
            <a:endParaRPr b="1">
              <a:solidFill>
                <a:srgbClr val="38761D"/>
              </a:solidFill>
            </a:endParaRPr>
          </a:p>
          <a:p>
            <a:pPr indent="0" lvl="0" marL="0" rtl="0" algn="l">
              <a:lnSpc>
                <a:spcPct val="115000"/>
              </a:lnSpc>
              <a:spcBef>
                <a:spcPts val="0"/>
              </a:spcBef>
              <a:spcAft>
                <a:spcPts val="0"/>
              </a:spcAft>
              <a:buNone/>
            </a:pPr>
            <a:r>
              <a:t/>
            </a:r>
            <a:endParaRPr sz="1200">
              <a:solidFill>
                <a:schemeClr val="dk1"/>
              </a:solidFill>
            </a:endParaRPr>
          </a:p>
          <a:p>
            <a:pPr indent="457200" lvl="0" marL="137160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br>
              <a:rPr lang="en" sz="1100">
                <a:solidFill>
                  <a:schemeClr val="dk1"/>
                </a:solidFill>
              </a:rPr>
            </a:b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b="1" sz="1200">
              <a:solidFill>
                <a:schemeClr val="dk1"/>
              </a:solidFill>
            </a:endParaRPr>
          </a:p>
          <a:p>
            <a:pPr indent="0" lvl="0" marL="0" rtl="0" algn="l">
              <a:lnSpc>
                <a:spcPct val="115000"/>
              </a:lnSpc>
              <a:spcBef>
                <a:spcPts val="1100"/>
              </a:spcBef>
              <a:spcAft>
                <a:spcPts val="0"/>
              </a:spcAft>
              <a:buNone/>
            </a:pPr>
            <a:r>
              <a:t/>
            </a:r>
            <a:endParaRPr sz="105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3" name="Shape 273"/>
        <p:cNvGrpSpPr/>
        <p:nvPr/>
      </p:nvGrpSpPr>
      <p:grpSpPr>
        <a:xfrm>
          <a:off x="0" y="0"/>
          <a:ext cx="0" cy="0"/>
          <a:chOff x="0" y="0"/>
          <a:chExt cx="0" cy="0"/>
        </a:xfrm>
      </p:grpSpPr>
      <p:sp>
        <p:nvSpPr>
          <p:cNvPr id="274" name="Google Shape;274;p48"/>
          <p:cNvSpPr txBox="1"/>
          <p:nvPr>
            <p:ph idx="1" type="subTitle"/>
          </p:nvPr>
        </p:nvSpPr>
        <p:spPr>
          <a:xfrm>
            <a:off x="505550" y="116700"/>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Transfer Learning - Distinct Tasks</a:t>
            </a:r>
            <a:endParaRPr>
              <a:solidFill>
                <a:srgbClr val="38761D"/>
              </a:solidFill>
            </a:endParaRPr>
          </a:p>
        </p:txBody>
      </p:sp>
      <p:pic>
        <p:nvPicPr>
          <p:cNvPr id="275" name="Google Shape;275;p48"/>
          <p:cNvPicPr preferRelativeResize="0"/>
          <p:nvPr/>
        </p:nvPicPr>
        <p:blipFill>
          <a:blip r:embed="rId3">
            <a:alphaModFix/>
          </a:blip>
          <a:stretch>
            <a:fillRect/>
          </a:stretch>
        </p:blipFill>
        <p:spPr>
          <a:xfrm>
            <a:off x="0" y="0"/>
            <a:ext cx="1466275" cy="730575"/>
          </a:xfrm>
          <a:prstGeom prst="rect">
            <a:avLst/>
          </a:prstGeom>
          <a:noFill/>
          <a:ln>
            <a:noFill/>
          </a:ln>
        </p:spPr>
      </p:pic>
      <p:sp>
        <p:nvSpPr>
          <p:cNvPr id="276" name="Google Shape;276;p48"/>
          <p:cNvSpPr txBox="1"/>
          <p:nvPr/>
        </p:nvSpPr>
        <p:spPr>
          <a:xfrm>
            <a:off x="459650" y="595050"/>
            <a:ext cx="8283600" cy="4205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1100"/>
              </a:spcBef>
              <a:spcAft>
                <a:spcPts val="0"/>
              </a:spcAft>
              <a:buNone/>
            </a:pPr>
            <a:r>
              <a:rPr b="1" lang="en" sz="1200">
                <a:solidFill>
                  <a:schemeClr val="dk1"/>
                </a:solidFill>
              </a:rPr>
              <a:t>Distinct Tasks - (Re)Training Overview</a:t>
            </a:r>
            <a:endParaRPr b="1" sz="1200">
              <a:solidFill>
                <a:schemeClr val="dk1"/>
              </a:solidFill>
            </a:endParaRPr>
          </a:p>
          <a:p>
            <a:pPr indent="0" lvl="0" marL="0" rtl="0" algn="l">
              <a:lnSpc>
                <a:spcPct val="115000"/>
              </a:lnSpc>
              <a:spcBef>
                <a:spcPts val="0"/>
              </a:spcBef>
              <a:spcAft>
                <a:spcPts val="0"/>
              </a:spcAft>
              <a:buNone/>
            </a:pPr>
            <a:r>
              <a:t/>
            </a:r>
            <a:endParaRPr i="1" sz="1100">
              <a:solidFill>
                <a:schemeClr val="dk1"/>
              </a:solidFill>
            </a:endParaRPr>
          </a:p>
          <a:p>
            <a:pPr indent="0" lvl="0" marL="0" rtl="0" algn="l">
              <a:lnSpc>
                <a:spcPct val="115000"/>
              </a:lnSpc>
              <a:spcBef>
                <a:spcPts val="0"/>
              </a:spcBef>
              <a:spcAft>
                <a:spcPts val="0"/>
              </a:spcAft>
              <a:buNone/>
            </a:pPr>
            <a:r>
              <a:t/>
            </a:r>
            <a:endParaRPr b="1">
              <a:solidFill>
                <a:srgbClr val="38761D"/>
              </a:solidFill>
            </a:endParaRPr>
          </a:p>
          <a:p>
            <a:pPr indent="0" lvl="0" marL="0" rtl="0" algn="l">
              <a:lnSpc>
                <a:spcPct val="115000"/>
              </a:lnSpc>
              <a:spcBef>
                <a:spcPts val="0"/>
              </a:spcBef>
              <a:spcAft>
                <a:spcPts val="0"/>
              </a:spcAft>
              <a:buNone/>
            </a:pPr>
            <a:r>
              <a:t/>
            </a:r>
            <a:endParaRPr sz="1200">
              <a:solidFill>
                <a:schemeClr val="dk1"/>
              </a:solidFill>
            </a:endParaRPr>
          </a:p>
          <a:p>
            <a:pPr indent="457200" lvl="0" marL="137160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br>
              <a:rPr lang="en" sz="1100">
                <a:solidFill>
                  <a:schemeClr val="dk1"/>
                </a:solidFill>
              </a:rPr>
            </a:b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b="1" sz="1200">
              <a:solidFill>
                <a:schemeClr val="dk1"/>
              </a:solidFill>
            </a:endParaRPr>
          </a:p>
          <a:p>
            <a:pPr indent="0" lvl="0" marL="0" rtl="0" algn="l">
              <a:lnSpc>
                <a:spcPct val="115000"/>
              </a:lnSpc>
              <a:spcBef>
                <a:spcPts val="1100"/>
              </a:spcBef>
              <a:spcAft>
                <a:spcPts val="0"/>
              </a:spcAft>
              <a:buNone/>
            </a:pPr>
            <a:r>
              <a:t/>
            </a:r>
            <a:endParaRPr sz="105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0" rtl="0" algn="l">
              <a:spcBef>
                <a:spcPts val="0"/>
              </a:spcBef>
              <a:spcAft>
                <a:spcPts val="0"/>
              </a:spcAft>
              <a:buNone/>
            </a:pPr>
            <a:r>
              <a:t/>
            </a:r>
            <a:endParaRPr/>
          </a:p>
        </p:txBody>
      </p:sp>
      <p:pic>
        <p:nvPicPr>
          <p:cNvPr id="277" name="Google Shape;277;p48"/>
          <p:cNvPicPr preferRelativeResize="0"/>
          <p:nvPr/>
        </p:nvPicPr>
        <p:blipFill>
          <a:blip r:embed="rId4">
            <a:alphaModFix/>
          </a:blip>
          <a:stretch>
            <a:fillRect/>
          </a:stretch>
        </p:blipFill>
        <p:spPr>
          <a:xfrm>
            <a:off x="1876475" y="1457175"/>
            <a:ext cx="5943600" cy="33432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1" name="Shape 281"/>
        <p:cNvGrpSpPr/>
        <p:nvPr/>
      </p:nvGrpSpPr>
      <p:grpSpPr>
        <a:xfrm>
          <a:off x="0" y="0"/>
          <a:ext cx="0" cy="0"/>
          <a:chOff x="0" y="0"/>
          <a:chExt cx="0" cy="0"/>
        </a:xfrm>
      </p:grpSpPr>
      <p:sp>
        <p:nvSpPr>
          <p:cNvPr id="282" name="Google Shape;282;p49"/>
          <p:cNvSpPr txBox="1"/>
          <p:nvPr>
            <p:ph idx="1" type="subTitle"/>
          </p:nvPr>
        </p:nvSpPr>
        <p:spPr>
          <a:xfrm>
            <a:off x="505550" y="116700"/>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Transfer Learning - Distinct Tasks</a:t>
            </a:r>
            <a:endParaRPr>
              <a:solidFill>
                <a:srgbClr val="38761D"/>
              </a:solidFill>
            </a:endParaRPr>
          </a:p>
        </p:txBody>
      </p:sp>
      <p:pic>
        <p:nvPicPr>
          <p:cNvPr id="283" name="Google Shape;283;p49"/>
          <p:cNvPicPr preferRelativeResize="0"/>
          <p:nvPr/>
        </p:nvPicPr>
        <p:blipFill>
          <a:blip r:embed="rId3">
            <a:alphaModFix/>
          </a:blip>
          <a:stretch>
            <a:fillRect/>
          </a:stretch>
        </p:blipFill>
        <p:spPr>
          <a:xfrm>
            <a:off x="0" y="0"/>
            <a:ext cx="1466275" cy="730575"/>
          </a:xfrm>
          <a:prstGeom prst="rect">
            <a:avLst/>
          </a:prstGeom>
          <a:noFill/>
          <a:ln>
            <a:noFill/>
          </a:ln>
        </p:spPr>
      </p:pic>
      <p:sp>
        <p:nvSpPr>
          <p:cNvPr id="284" name="Google Shape;284;p49"/>
          <p:cNvSpPr txBox="1"/>
          <p:nvPr/>
        </p:nvSpPr>
        <p:spPr>
          <a:xfrm>
            <a:off x="459650" y="595050"/>
            <a:ext cx="8283600" cy="4205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1100"/>
              </a:spcBef>
              <a:spcAft>
                <a:spcPts val="0"/>
              </a:spcAft>
              <a:buNone/>
            </a:pPr>
            <a:r>
              <a:rPr b="1" lang="en" sz="1200">
                <a:solidFill>
                  <a:schemeClr val="dk1"/>
                </a:solidFill>
              </a:rPr>
              <a:t>Transfer Learning - Coarse Training</a:t>
            </a:r>
            <a:endParaRPr b="1" sz="12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rPr lang="en" sz="1200">
                <a:solidFill>
                  <a:schemeClr val="dk1"/>
                </a:solidFill>
              </a:rPr>
              <a:t>In the next code example, </a:t>
            </a:r>
            <a:r>
              <a:rPr b="1" lang="en" sz="1200">
                <a:solidFill>
                  <a:srgbClr val="0000FF"/>
                </a:solidFill>
              </a:rPr>
              <a:t>we start with a </a:t>
            </a:r>
            <a:r>
              <a:rPr b="1" lang="en" sz="1200">
                <a:solidFill>
                  <a:srgbClr val="0000FF"/>
                </a:solidFill>
              </a:rPr>
              <a:t>a coarse training for the add classifier level</a:t>
            </a:r>
            <a:r>
              <a:rPr lang="en" sz="1200">
                <a:solidFill>
                  <a:schemeClr val="dk1"/>
                </a:solidFill>
              </a:rPr>
              <a:t>, followed by fine-tuning of each convolutional (residual) group and finally the stem convolutional group.</a:t>
            </a:r>
            <a:endParaRPr sz="12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457200" lvl="0" marL="137160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br>
              <a:rPr lang="en" sz="1100">
                <a:solidFill>
                  <a:schemeClr val="dk1"/>
                </a:solidFill>
              </a:rPr>
            </a:b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b="1" sz="1200">
              <a:solidFill>
                <a:schemeClr val="dk1"/>
              </a:solidFill>
            </a:endParaRPr>
          </a:p>
          <a:p>
            <a:pPr indent="0" lvl="0" marL="0" rtl="0" algn="l">
              <a:lnSpc>
                <a:spcPct val="115000"/>
              </a:lnSpc>
              <a:spcBef>
                <a:spcPts val="1100"/>
              </a:spcBef>
              <a:spcAft>
                <a:spcPts val="0"/>
              </a:spcAft>
              <a:buNone/>
            </a:pPr>
            <a:r>
              <a:t/>
            </a:r>
            <a:endParaRPr sz="105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0" rtl="0" algn="l">
              <a:spcBef>
                <a:spcPts val="0"/>
              </a:spcBef>
              <a:spcAft>
                <a:spcPts val="0"/>
              </a:spcAft>
              <a:buNone/>
            </a:pPr>
            <a:r>
              <a:t/>
            </a:r>
            <a:endParaRPr/>
          </a:p>
        </p:txBody>
      </p:sp>
      <p:graphicFrame>
        <p:nvGraphicFramePr>
          <p:cNvPr id="285" name="Google Shape;285;p49"/>
          <p:cNvGraphicFramePr/>
          <p:nvPr/>
        </p:nvGraphicFramePr>
        <p:xfrm>
          <a:off x="563050" y="1959013"/>
          <a:ext cx="3000000" cy="3000000"/>
        </p:xfrm>
        <a:graphic>
          <a:graphicData uri="http://schemas.openxmlformats.org/drawingml/2006/table">
            <a:tbl>
              <a:tblPr>
                <a:noFill/>
                <a:tableStyleId>{B6ED9BD6-EAFA-4BBB-8D96-1B855458556A}</a:tableStyleId>
              </a:tblPr>
              <a:tblGrid>
                <a:gridCol w="7862400"/>
              </a:tblGrid>
              <a:tr h="2841425">
                <a:tc>
                  <a:txBody>
                    <a:bodyPr/>
                    <a:lstStyle/>
                    <a:p>
                      <a:pPr indent="0" lvl="0" marL="0" rtl="0" algn="l">
                        <a:lnSpc>
                          <a:spcPct val="115000"/>
                        </a:lnSpc>
                        <a:spcBef>
                          <a:spcPts val="0"/>
                        </a:spcBef>
                        <a:spcAft>
                          <a:spcPts val="0"/>
                        </a:spcAft>
                        <a:buNone/>
                      </a:pPr>
                      <a:r>
                        <a:rPr lang="en" sz="1000">
                          <a:solidFill>
                            <a:srgbClr val="455A64"/>
                          </a:solidFill>
                          <a:latin typeface="Consolas"/>
                          <a:ea typeface="Consolas"/>
                          <a:cs typeface="Consolas"/>
                          <a:sym typeface="Consolas"/>
                        </a:rPr>
                        <a:t># Deleted for brevity ...</a:t>
                      </a:r>
                      <a:endParaRPr sz="1000">
                        <a:solidFill>
                          <a:srgbClr val="9C27B0"/>
                        </a:solidFill>
                        <a:latin typeface="Consolas"/>
                        <a:ea typeface="Consolas"/>
                        <a:cs typeface="Consolas"/>
                        <a:sym typeface="Consolas"/>
                      </a:endParaRPr>
                    </a:p>
                    <a:p>
                      <a:pPr indent="0" lvl="0" marL="0" rtl="0" algn="l">
                        <a:lnSpc>
                          <a:spcPct val="115000"/>
                        </a:lnSpc>
                        <a:spcBef>
                          <a:spcPts val="0"/>
                        </a:spcBef>
                        <a:spcAft>
                          <a:spcPts val="0"/>
                        </a:spcAft>
                        <a:buNone/>
                      </a:pPr>
                      <a:r>
                        <a:t/>
                      </a:r>
                      <a:endParaRPr sz="1000">
                        <a:solidFill>
                          <a:srgbClr val="9C27B0"/>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latin typeface="Consolas"/>
                          <a:ea typeface="Consolas"/>
                          <a:cs typeface="Consolas"/>
                          <a:sym typeface="Consolas"/>
                        </a:rPr>
                        <a:t># Freeze the weights of the remaining layer</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9C27B0"/>
                          </a:solidFill>
                          <a:latin typeface="Consolas"/>
                          <a:ea typeface="Consolas"/>
                          <a:cs typeface="Consolas"/>
                          <a:sym typeface="Consolas"/>
                        </a:rPr>
                        <a:t>for</a:t>
                      </a:r>
                      <a:r>
                        <a:rPr lang="en" sz="1000">
                          <a:solidFill>
                            <a:schemeClr val="dk1"/>
                          </a:solidFill>
                          <a:latin typeface="Consolas"/>
                          <a:ea typeface="Consolas"/>
                          <a:cs typeface="Consolas"/>
                          <a:sym typeface="Consolas"/>
                        </a:rPr>
                        <a:t> layer </a:t>
                      </a:r>
                      <a:r>
                        <a:rPr lang="en" sz="1000">
                          <a:solidFill>
                            <a:srgbClr val="9C27B0"/>
                          </a:solidFill>
                          <a:latin typeface="Consolas"/>
                          <a:ea typeface="Consolas"/>
                          <a:cs typeface="Consolas"/>
                          <a:sym typeface="Consolas"/>
                        </a:rPr>
                        <a:t>in</a:t>
                      </a:r>
                      <a:r>
                        <a:rPr lang="en" sz="1000">
                          <a:solidFill>
                            <a:schemeClr val="dk1"/>
                          </a:solidFill>
                          <a:latin typeface="Consolas"/>
                          <a:ea typeface="Consolas"/>
                          <a:cs typeface="Consolas"/>
                          <a:sym typeface="Consolas"/>
                        </a:rPr>
                        <a:t> model</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layers</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    layer</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trainable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9C27B0"/>
                          </a:solidFill>
                          <a:latin typeface="Consolas"/>
                          <a:ea typeface="Consolas"/>
                          <a:cs typeface="Consolas"/>
                          <a:sym typeface="Consolas"/>
                        </a:rPr>
                        <a:t>False</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1000">
                        <a:solidFill>
                          <a:srgbClr val="9C27B0"/>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latin typeface="Consolas"/>
                          <a:ea typeface="Consolas"/>
                          <a:cs typeface="Consolas"/>
                          <a:sym typeface="Consolas"/>
                        </a:rPr>
                        <a:t># Add a classifier for 20 classes</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output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3367D6"/>
                          </a:solidFill>
                          <a:latin typeface="Consolas"/>
                          <a:ea typeface="Consolas"/>
                          <a:cs typeface="Consolas"/>
                          <a:sym typeface="Consolas"/>
                        </a:rPr>
                        <a:t>Dense</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20</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activation</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'softmax'</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model</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output</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latin typeface="Consolas"/>
                          <a:ea typeface="Consolas"/>
                          <a:cs typeface="Consolas"/>
                          <a:sym typeface="Consolas"/>
                        </a:rPr>
                        <a:t># Compile the model for training</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model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3367D6"/>
                          </a:solidFill>
                          <a:latin typeface="Consolas"/>
                          <a:ea typeface="Consolas"/>
                          <a:cs typeface="Consolas"/>
                          <a:sym typeface="Consolas"/>
                        </a:rPr>
                        <a:t>Model</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model</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input</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output</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model</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compile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loss</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'categorical_crossentropy'</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optimizer</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'adam'</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metrics</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'accuracy'</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latin typeface="Consolas"/>
                          <a:ea typeface="Consolas"/>
                          <a:cs typeface="Consolas"/>
                          <a:sym typeface="Consolas"/>
                        </a:rPr>
                        <a:t># Coarse Level Training of the classifier</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model</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fit</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x_data</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y_data</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batch_size</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32</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epochs</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50</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validation_split</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0.2</a:t>
                      </a:r>
                      <a:r>
                        <a:rPr lang="en" sz="1000">
                          <a:solidFill>
                            <a:srgbClr val="616161"/>
                          </a:solidFill>
                          <a:latin typeface="Consolas"/>
                          <a:ea typeface="Consolas"/>
                          <a:cs typeface="Consolas"/>
                          <a:sym typeface="Consolas"/>
                        </a:rPr>
                        <a:t>)</a:t>
                      </a:r>
                      <a:endParaRPr sz="1000">
                        <a:solidFill>
                          <a:srgbClr val="9C27B0"/>
                        </a:solidFill>
                        <a:latin typeface="Consolas"/>
                        <a:ea typeface="Consolas"/>
                        <a:cs typeface="Consolas"/>
                        <a:sym typeface="Consolas"/>
                      </a:endParaRPr>
                    </a:p>
                  </a:txBody>
                  <a:tcPr marT="63500" marB="63500" marR="63500" marL="63500">
                    <a:lnL cap="flat" cmpd="sng" w="12700">
                      <a:solidFill>
                        <a:srgbClr val="E0E0E0"/>
                      </a:solidFill>
                      <a:prstDash val="solid"/>
                      <a:round/>
                      <a:headEnd len="sm" w="sm" type="none"/>
                      <a:tailEnd len="sm" w="sm" type="none"/>
                    </a:lnL>
                    <a:lnR cap="flat" cmpd="sng" w="12700">
                      <a:solidFill>
                        <a:srgbClr val="E0E0E0"/>
                      </a:solidFill>
                      <a:prstDash val="solid"/>
                      <a:round/>
                      <a:headEnd len="sm" w="sm" type="none"/>
                      <a:tailEnd len="sm" w="sm" type="none"/>
                    </a:lnR>
                    <a:lnT cap="flat" cmpd="sng" w="12700">
                      <a:solidFill>
                        <a:srgbClr val="E0E0E0"/>
                      </a:solidFill>
                      <a:prstDash val="solid"/>
                      <a:round/>
                      <a:headEnd len="sm" w="sm" type="none"/>
                      <a:tailEnd len="sm" w="sm" type="none"/>
                    </a:lnT>
                    <a:lnB cap="flat" cmpd="sng" w="12700">
                      <a:solidFill>
                        <a:srgbClr val="E0E0E0"/>
                      </a:solidFill>
                      <a:prstDash val="solid"/>
                      <a:round/>
                      <a:headEnd len="sm" w="sm" type="none"/>
                      <a:tailEnd len="sm" w="sm" type="none"/>
                    </a:lnB>
                    <a:solidFill>
                      <a:srgbClr val="FAFAFA"/>
                    </a:solidFill>
                  </a:tcPr>
                </a:tc>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9" name="Shape 289"/>
        <p:cNvGrpSpPr/>
        <p:nvPr/>
      </p:nvGrpSpPr>
      <p:grpSpPr>
        <a:xfrm>
          <a:off x="0" y="0"/>
          <a:ext cx="0" cy="0"/>
          <a:chOff x="0" y="0"/>
          <a:chExt cx="0" cy="0"/>
        </a:xfrm>
      </p:grpSpPr>
      <p:sp>
        <p:nvSpPr>
          <p:cNvPr id="290" name="Google Shape;290;p50"/>
          <p:cNvSpPr txBox="1"/>
          <p:nvPr>
            <p:ph idx="1" type="subTitle"/>
          </p:nvPr>
        </p:nvSpPr>
        <p:spPr>
          <a:xfrm>
            <a:off x="505550" y="116700"/>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Transfer Learning - Distinct Tasks</a:t>
            </a:r>
            <a:endParaRPr>
              <a:solidFill>
                <a:srgbClr val="38761D"/>
              </a:solidFill>
            </a:endParaRPr>
          </a:p>
        </p:txBody>
      </p:sp>
      <p:pic>
        <p:nvPicPr>
          <p:cNvPr id="291" name="Google Shape;291;p50"/>
          <p:cNvPicPr preferRelativeResize="0"/>
          <p:nvPr/>
        </p:nvPicPr>
        <p:blipFill>
          <a:blip r:embed="rId3">
            <a:alphaModFix/>
          </a:blip>
          <a:stretch>
            <a:fillRect/>
          </a:stretch>
        </p:blipFill>
        <p:spPr>
          <a:xfrm>
            <a:off x="0" y="0"/>
            <a:ext cx="1466275" cy="730575"/>
          </a:xfrm>
          <a:prstGeom prst="rect">
            <a:avLst/>
          </a:prstGeom>
          <a:noFill/>
          <a:ln>
            <a:noFill/>
          </a:ln>
        </p:spPr>
      </p:pic>
      <p:sp>
        <p:nvSpPr>
          <p:cNvPr id="292" name="Google Shape;292;p50"/>
          <p:cNvSpPr txBox="1"/>
          <p:nvPr/>
        </p:nvSpPr>
        <p:spPr>
          <a:xfrm>
            <a:off x="459650" y="595050"/>
            <a:ext cx="8283600" cy="4205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1100"/>
              </a:spcBef>
              <a:spcAft>
                <a:spcPts val="0"/>
              </a:spcAft>
              <a:buNone/>
            </a:pPr>
            <a:r>
              <a:rPr b="1" lang="en" sz="1200">
                <a:solidFill>
                  <a:schemeClr val="dk1"/>
                </a:solidFill>
              </a:rPr>
              <a:t>Transfer Learning - Finer Training</a:t>
            </a:r>
            <a:endParaRPr b="1" sz="12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rPr lang="en" sz="1200">
                <a:solidFill>
                  <a:schemeClr val="dk1"/>
                </a:solidFill>
              </a:rPr>
              <a:t>Next we</a:t>
            </a:r>
            <a:r>
              <a:rPr lang="en" sz="1200">
                <a:solidFill>
                  <a:schemeClr val="dk1"/>
                </a:solidFill>
              </a:rPr>
              <a:t> will do the</a:t>
            </a:r>
            <a:r>
              <a:rPr lang="en" sz="1200">
                <a:solidFill>
                  <a:srgbClr val="0000FF"/>
                </a:solidFill>
              </a:rPr>
              <a:t> </a:t>
            </a:r>
            <a:r>
              <a:rPr b="1" lang="en" sz="1200">
                <a:solidFill>
                  <a:srgbClr val="0000FF"/>
                </a:solidFill>
              </a:rPr>
              <a:t>fine-tuning of each convolutional (residual) group</a:t>
            </a:r>
            <a:r>
              <a:rPr lang="en" sz="1200">
                <a:solidFill>
                  <a:schemeClr val="dk1"/>
                </a:solidFill>
              </a:rPr>
              <a:t>. The </a:t>
            </a:r>
            <a:r>
              <a:rPr lang="en" sz="1200" u="sng">
                <a:solidFill>
                  <a:schemeClr val="dk1"/>
                </a:solidFill>
              </a:rPr>
              <a:t>first step below, we scan through the model building a list of the residual groups, and convolutional layers within the group, in sequential order</a:t>
            </a:r>
            <a:r>
              <a:rPr lang="en" sz="1200">
                <a:solidFill>
                  <a:schemeClr val="dk1"/>
                </a:solidFill>
              </a:rPr>
              <a:t>.</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457200" lvl="0" marL="137160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br>
              <a:rPr lang="en" sz="1100">
                <a:solidFill>
                  <a:schemeClr val="dk1"/>
                </a:solidFill>
              </a:rPr>
            </a:b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b="1" sz="1200">
              <a:solidFill>
                <a:schemeClr val="dk1"/>
              </a:solidFill>
            </a:endParaRPr>
          </a:p>
          <a:p>
            <a:pPr indent="0" lvl="0" marL="0" rtl="0" algn="l">
              <a:lnSpc>
                <a:spcPct val="115000"/>
              </a:lnSpc>
              <a:spcBef>
                <a:spcPts val="1100"/>
              </a:spcBef>
              <a:spcAft>
                <a:spcPts val="0"/>
              </a:spcAft>
              <a:buNone/>
            </a:pPr>
            <a:r>
              <a:t/>
            </a:r>
            <a:endParaRPr sz="105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0" rtl="0" algn="l">
              <a:spcBef>
                <a:spcPts val="0"/>
              </a:spcBef>
              <a:spcAft>
                <a:spcPts val="0"/>
              </a:spcAft>
              <a:buNone/>
            </a:pPr>
            <a:r>
              <a:t/>
            </a:r>
            <a:endParaRPr/>
          </a:p>
        </p:txBody>
      </p:sp>
      <p:graphicFrame>
        <p:nvGraphicFramePr>
          <p:cNvPr id="293" name="Google Shape;293;p50"/>
          <p:cNvGraphicFramePr/>
          <p:nvPr/>
        </p:nvGraphicFramePr>
        <p:xfrm>
          <a:off x="582225" y="1681238"/>
          <a:ext cx="3000000" cy="3000000"/>
        </p:xfrm>
        <a:graphic>
          <a:graphicData uri="http://schemas.openxmlformats.org/drawingml/2006/table">
            <a:tbl>
              <a:tblPr>
                <a:noFill/>
                <a:tableStyleId>{B6ED9BD6-EAFA-4BBB-8D96-1B855458556A}</a:tableStyleId>
              </a:tblPr>
              <a:tblGrid>
                <a:gridCol w="7862400"/>
              </a:tblGrid>
              <a:tr h="3269625">
                <a:tc>
                  <a:txBody>
                    <a:bodyPr/>
                    <a:lstStyle/>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Consolas"/>
                          <a:ea typeface="Consolas"/>
                          <a:cs typeface="Consolas"/>
                          <a:sym typeface="Consolas"/>
                        </a:rPr>
                        <a:t>stem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9C27B0"/>
                          </a:solidFill>
                          <a:latin typeface="Consolas"/>
                          <a:ea typeface="Consolas"/>
                          <a:cs typeface="Consolas"/>
                          <a:sym typeface="Consolas"/>
                        </a:rPr>
                        <a:t>None</a:t>
                      </a:r>
                      <a:r>
                        <a:rPr lang="en" sz="1000">
                          <a:solidFill>
                            <a:schemeClr val="dk1"/>
                          </a:solidFill>
                          <a:latin typeface="Consolas"/>
                          <a:ea typeface="Consolas"/>
                          <a:cs typeface="Consolas"/>
                          <a:sym typeface="Consolas"/>
                        </a:rPr>
                        <a:t> </a:t>
                      </a:r>
                      <a:r>
                        <a:rPr lang="en" sz="1000">
                          <a:solidFill>
                            <a:srgbClr val="455A64"/>
                          </a:solidFill>
                          <a:latin typeface="Consolas"/>
                          <a:ea typeface="Consolas"/>
                          <a:cs typeface="Consolas"/>
                          <a:sym typeface="Consolas"/>
                        </a:rPr>
                        <a:t># layer that is the convolutional layer for the stem group</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Consolas"/>
                          <a:ea typeface="Consolas"/>
                          <a:cs typeface="Consolas"/>
                          <a:sym typeface="Consolas"/>
                        </a:rPr>
                        <a:t>groups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455A64"/>
                          </a:solidFill>
                          <a:latin typeface="Consolas"/>
                          <a:ea typeface="Consolas"/>
                          <a:cs typeface="Consolas"/>
                          <a:sym typeface="Consolas"/>
                        </a:rPr>
                        <a:t># the add layer for each convolutional group</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Consolas"/>
                          <a:ea typeface="Consolas"/>
                          <a:cs typeface="Consolas"/>
                          <a:sym typeface="Consolas"/>
                        </a:rPr>
                        <a:t>conv2d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455A64"/>
                          </a:solidFill>
                          <a:latin typeface="Consolas"/>
                          <a:ea typeface="Consolas"/>
                          <a:cs typeface="Consolas"/>
                          <a:sym typeface="Consolas"/>
                        </a:rPr>
                        <a:t># the convolutional layers of a group</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Consolas"/>
                          <a:ea typeface="Consolas"/>
                          <a:cs typeface="Consolas"/>
                          <a:sym typeface="Consolas"/>
                        </a:rPr>
                        <a:t>first_conv2d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9C27B0"/>
                          </a:solidFill>
                          <a:latin typeface="Consolas"/>
                          <a:ea typeface="Consolas"/>
                          <a:cs typeface="Consolas"/>
                          <a:sym typeface="Consolas"/>
                        </a:rPr>
                        <a:t>True</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000">
                          <a:solidFill>
                            <a:srgbClr val="9C27B0"/>
                          </a:solidFill>
                          <a:latin typeface="Consolas"/>
                          <a:ea typeface="Consolas"/>
                          <a:cs typeface="Consolas"/>
                          <a:sym typeface="Consolas"/>
                        </a:rPr>
                        <a:t>for</a:t>
                      </a:r>
                      <a:r>
                        <a:rPr lang="en" sz="1000">
                          <a:solidFill>
                            <a:schemeClr val="dk1"/>
                          </a:solidFill>
                          <a:latin typeface="Consolas"/>
                          <a:ea typeface="Consolas"/>
                          <a:cs typeface="Consolas"/>
                          <a:sym typeface="Consolas"/>
                        </a:rPr>
                        <a:t> layer </a:t>
                      </a:r>
                      <a:r>
                        <a:rPr lang="en" sz="1000">
                          <a:solidFill>
                            <a:srgbClr val="9C27B0"/>
                          </a:solidFill>
                          <a:latin typeface="Consolas"/>
                          <a:ea typeface="Consolas"/>
                          <a:cs typeface="Consolas"/>
                          <a:sym typeface="Consolas"/>
                        </a:rPr>
                        <a:t>in</a:t>
                      </a:r>
                      <a:r>
                        <a:rPr lang="en" sz="1000">
                          <a:solidFill>
                            <a:schemeClr val="dk1"/>
                          </a:solidFill>
                          <a:latin typeface="Consolas"/>
                          <a:ea typeface="Consolas"/>
                          <a:cs typeface="Consolas"/>
                          <a:sym typeface="Consolas"/>
                        </a:rPr>
                        <a:t> model</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layers</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Consolas"/>
                          <a:ea typeface="Consolas"/>
                          <a:cs typeface="Consolas"/>
                          <a:sym typeface="Consolas"/>
                        </a:rPr>
                        <a:t>        </a:t>
                      </a:r>
                      <a:r>
                        <a:rPr lang="en" sz="1000">
                          <a:solidFill>
                            <a:srgbClr val="9C27B0"/>
                          </a:solidFill>
                          <a:latin typeface="Consolas"/>
                          <a:ea typeface="Consolas"/>
                          <a:cs typeface="Consolas"/>
                          <a:sym typeface="Consolas"/>
                        </a:rPr>
                        <a:t>if</a:t>
                      </a:r>
                      <a:r>
                        <a:rPr lang="en" sz="1000">
                          <a:solidFill>
                            <a:schemeClr val="dk1"/>
                          </a:solidFill>
                          <a:latin typeface="Consolas"/>
                          <a:ea typeface="Consolas"/>
                          <a:cs typeface="Consolas"/>
                          <a:sym typeface="Consolas"/>
                        </a:rPr>
                        <a:t> type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layer</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layers</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convolutional</a:t>
                      </a:r>
                      <a:r>
                        <a:rPr lang="en" sz="1000">
                          <a:solidFill>
                            <a:srgbClr val="616161"/>
                          </a:solidFill>
                          <a:latin typeface="Consolas"/>
                          <a:ea typeface="Consolas"/>
                          <a:cs typeface="Consolas"/>
                          <a:sym typeface="Consolas"/>
                        </a:rPr>
                        <a:t>.</a:t>
                      </a:r>
                      <a:r>
                        <a:rPr lang="en" sz="1000">
                          <a:solidFill>
                            <a:srgbClr val="3367D6"/>
                          </a:solidFill>
                          <a:latin typeface="Consolas"/>
                          <a:ea typeface="Consolas"/>
                          <a:cs typeface="Consolas"/>
                          <a:sym typeface="Consolas"/>
                        </a:rPr>
                        <a:t>Conv2D</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Consolas"/>
                          <a:ea typeface="Consolas"/>
                          <a:cs typeface="Consolas"/>
                          <a:sym typeface="Consolas"/>
                        </a:rPr>
                        <a:t>        </a:t>
                      </a:r>
                      <a:r>
                        <a:rPr lang="en" sz="1000">
                          <a:solidFill>
                            <a:srgbClr val="455A64"/>
                          </a:solidFill>
                          <a:latin typeface="Consolas"/>
                          <a:ea typeface="Consolas"/>
                          <a:cs typeface="Consolas"/>
                          <a:sym typeface="Consolas"/>
                        </a:rPr>
                        <a:t># In ResNet50, the first Conv2D is the stem convolutional layer</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Consolas"/>
                          <a:ea typeface="Consolas"/>
                          <a:cs typeface="Consolas"/>
                          <a:sym typeface="Consolas"/>
                        </a:rPr>
                        <a:t>        </a:t>
                      </a:r>
                      <a:r>
                        <a:rPr lang="en" sz="1000">
                          <a:solidFill>
                            <a:srgbClr val="9C27B0"/>
                          </a:solidFill>
                          <a:latin typeface="Consolas"/>
                          <a:ea typeface="Consolas"/>
                          <a:cs typeface="Consolas"/>
                          <a:sym typeface="Consolas"/>
                        </a:rPr>
                        <a:t>if</a:t>
                      </a:r>
                      <a:r>
                        <a:rPr lang="en" sz="1000">
                          <a:solidFill>
                            <a:schemeClr val="dk1"/>
                          </a:solidFill>
                          <a:latin typeface="Consolas"/>
                          <a:ea typeface="Consolas"/>
                          <a:cs typeface="Consolas"/>
                          <a:sym typeface="Consolas"/>
                        </a:rPr>
                        <a:t> first_conv2d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9C27B0"/>
                          </a:solidFill>
                          <a:latin typeface="Consolas"/>
                          <a:ea typeface="Consolas"/>
                          <a:cs typeface="Consolas"/>
                          <a:sym typeface="Consolas"/>
                        </a:rPr>
                        <a:t>True</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Consolas"/>
                          <a:ea typeface="Consolas"/>
                          <a:cs typeface="Consolas"/>
                          <a:sym typeface="Consolas"/>
                        </a:rPr>
                        <a:t>                stem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layer</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Consolas"/>
                          <a:ea typeface="Consolas"/>
                          <a:cs typeface="Consolas"/>
                          <a:sym typeface="Consolas"/>
                        </a:rPr>
                        <a:t>                first_conv2d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9C27B0"/>
                          </a:solidFill>
                          <a:latin typeface="Consolas"/>
                          <a:ea typeface="Consolas"/>
                          <a:cs typeface="Consolas"/>
                          <a:sym typeface="Consolas"/>
                        </a:rPr>
                        <a:t>False</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Consolas"/>
                          <a:ea typeface="Consolas"/>
                          <a:cs typeface="Consolas"/>
                          <a:sym typeface="Consolas"/>
                        </a:rPr>
                        <a:t>        </a:t>
                      </a:r>
                      <a:r>
                        <a:rPr lang="en" sz="1000">
                          <a:solidFill>
                            <a:srgbClr val="455A64"/>
                          </a:solidFill>
                          <a:latin typeface="Consolas"/>
                          <a:ea typeface="Consolas"/>
                          <a:cs typeface="Consolas"/>
                          <a:sym typeface="Consolas"/>
                        </a:rPr>
                        <a:t># Keep list of convolutional layers per convolutional group</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Consolas"/>
                          <a:ea typeface="Consolas"/>
                          <a:cs typeface="Consolas"/>
                          <a:sym typeface="Consolas"/>
                        </a:rPr>
                        <a:t>        </a:t>
                      </a:r>
                      <a:r>
                        <a:rPr lang="en" sz="1000">
                          <a:solidFill>
                            <a:srgbClr val="9C27B0"/>
                          </a:solidFill>
                          <a:latin typeface="Consolas"/>
                          <a:ea typeface="Consolas"/>
                          <a:cs typeface="Consolas"/>
                          <a:sym typeface="Consolas"/>
                        </a:rPr>
                        <a:t>else</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Consolas"/>
                          <a:ea typeface="Consolas"/>
                          <a:cs typeface="Consolas"/>
                          <a:sym typeface="Consolas"/>
                        </a:rPr>
                        <a:t>                conv2d</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append</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layer</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Consolas"/>
                          <a:ea typeface="Consolas"/>
                          <a:cs typeface="Consolas"/>
                          <a:sym typeface="Consolas"/>
                        </a:rPr>
                        <a:t>        </a:t>
                      </a:r>
                      <a:r>
                        <a:rPr lang="en" sz="1000">
                          <a:solidFill>
                            <a:srgbClr val="455A64"/>
                          </a:solidFill>
                          <a:latin typeface="Consolas"/>
                          <a:ea typeface="Consolas"/>
                          <a:cs typeface="Consolas"/>
                          <a:sym typeface="Consolas"/>
                        </a:rPr>
                        <a:t># Each convolutional group in Residual Networks ends with a Add layer.</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Consolas"/>
                          <a:ea typeface="Consolas"/>
                          <a:cs typeface="Consolas"/>
                          <a:sym typeface="Consolas"/>
                        </a:rPr>
                        <a:t>        </a:t>
                      </a:r>
                      <a:r>
                        <a:rPr lang="en" sz="1000">
                          <a:solidFill>
                            <a:srgbClr val="455A64"/>
                          </a:solidFill>
                          <a:latin typeface="Consolas"/>
                          <a:ea typeface="Consolas"/>
                          <a:cs typeface="Consolas"/>
                          <a:sym typeface="Consolas"/>
                        </a:rPr>
                        <a:t># Maintain list in reverse order (top-most conv group is top of list)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Consolas"/>
                          <a:ea typeface="Consolas"/>
                          <a:cs typeface="Consolas"/>
                          <a:sym typeface="Consolas"/>
                        </a:rPr>
                        <a:t>        </a:t>
                      </a:r>
                      <a:r>
                        <a:rPr lang="en" sz="1000">
                          <a:solidFill>
                            <a:srgbClr val="9C27B0"/>
                          </a:solidFill>
                          <a:latin typeface="Consolas"/>
                          <a:ea typeface="Consolas"/>
                          <a:cs typeface="Consolas"/>
                          <a:sym typeface="Consolas"/>
                        </a:rPr>
                        <a:t>elif</a:t>
                      </a:r>
                      <a:r>
                        <a:rPr lang="en" sz="1000">
                          <a:solidFill>
                            <a:schemeClr val="dk1"/>
                          </a:solidFill>
                          <a:latin typeface="Consolas"/>
                          <a:ea typeface="Consolas"/>
                          <a:cs typeface="Consolas"/>
                          <a:sym typeface="Consolas"/>
                        </a:rPr>
                        <a:t> type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layer</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layers</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merge</a:t>
                      </a:r>
                      <a:r>
                        <a:rPr lang="en" sz="1000">
                          <a:solidFill>
                            <a:srgbClr val="616161"/>
                          </a:solidFill>
                          <a:latin typeface="Consolas"/>
                          <a:ea typeface="Consolas"/>
                          <a:cs typeface="Consolas"/>
                          <a:sym typeface="Consolas"/>
                        </a:rPr>
                        <a:t>.</a:t>
                      </a:r>
                      <a:r>
                        <a:rPr lang="en" sz="1000">
                          <a:solidFill>
                            <a:srgbClr val="3367D6"/>
                          </a:solidFill>
                          <a:latin typeface="Consolas"/>
                          <a:ea typeface="Consolas"/>
                          <a:cs typeface="Consolas"/>
                          <a:sym typeface="Consolas"/>
                        </a:rPr>
                        <a:t>Add</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Consolas"/>
                          <a:ea typeface="Consolas"/>
                          <a:cs typeface="Consolas"/>
                          <a:sym typeface="Consolas"/>
                        </a:rPr>
                        <a:t>                groups</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insert</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0</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conv2d</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                conv2d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616161"/>
                          </a:solidFill>
                          <a:latin typeface="Consolas"/>
                          <a:ea typeface="Consolas"/>
                          <a:cs typeface="Consolas"/>
                          <a:sym typeface="Consolas"/>
                        </a:rPr>
                        <a:t>[]</a:t>
                      </a:r>
                      <a:endParaRPr sz="1000">
                        <a:solidFill>
                          <a:srgbClr val="9C27B0"/>
                        </a:solidFill>
                        <a:latin typeface="Consolas"/>
                        <a:ea typeface="Consolas"/>
                        <a:cs typeface="Consolas"/>
                        <a:sym typeface="Consolas"/>
                      </a:endParaRPr>
                    </a:p>
                  </a:txBody>
                  <a:tcPr marT="63500" marB="63500" marR="63500" marL="63500">
                    <a:lnL cap="flat" cmpd="sng" w="12700">
                      <a:solidFill>
                        <a:srgbClr val="E0E0E0"/>
                      </a:solidFill>
                      <a:prstDash val="solid"/>
                      <a:round/>
                      <a:headEnd len="sm" w="sm" type="none"/>
                      <a:tailEnd len="sm" w="sm" type="none"/>
                    </a:lnL>
                    <a:lnR cap="flat" cmpd="sng" w="12700">
                      <a:solidFill>
                        <a:srgbClr val="E0E0E0"/>
                      </a:solidFill>
                      <a:prstDash val="solid"/>
                      <a:round/>
                      <a:headEnd len="sm" w="sm" type="none"/>
                      <a:tailEnd len="sm" w="sm" type="none"/>
                    </a:lnR>
                    <a:lnT cap="flat" cmpd="sng" w="12700">
                      <a:solidFill>
                        <a:srgbClr val="E0E0E0"/>
                      </a:solidFill>
                      <a:prstDash val="solid"/>
                      <a:round/>
                      <a:headEnd len="sm" w="sm" type="none"/>
                      <a:tailEnd len="sm" w="sm" type="none"/>
                    </a:lnT>
                    <a:lnB cap="flat" cmpd="sng" w="12700">
                      <a:solidFill>
                        <a:srgbClr val="E0E0E0"/>
                      </a:solidFill>
                      <a:prstDash val="solid"/>
                      <a:round/>
                      <a:headEnd len="sm" w="sm" type="none"/>
                      <a:tailEnd len="sm" w="sm" type="none"/>
                    </a:lnB>
                    <a:solidFill>
                      <a:srgbClr val="FAFAFA"/>
                    </a:solidFill>
                  </a:tcPr>
                </a:tc>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7" name="Shape 297"/>
        <p:cNvGrpSpPr/>
        <p:nvPr/>
      </p:nvGrpSpPr>
      <p:grpSpPr>
        <a:xfrm>
          <a:off x="0" y="0"/>
          <a:ext cx="0" cy="0"/>
          <a:chOff x="0" y="0"/>
          <a:chExt cx="0" cy="0"/>
        </a:xfrm>
      </p:grpSpPr>
      <p:sp>
        <p:nvSpPr>
          <p:cNvPr id="298" name="Google Shape;298;p51"/>
          <p:cNvSpPr txBox="1"/>
          <p:nvPr>
            <p:ph idx="1" type="subTitle"/>
          </p:nvPr>
        </p:nvSpPr>
        <p:spPr>
          <a:xfrm>
            <a:off x="505550" y="116700"/>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Transfer Learning - Distinct Tasks</a:t>
            </a:r>
            <a:endParaRPr>
              <a:solidFill>
                <a:srgbClr val="38761D"/>
              </a:solidFill>
            </a:endParaRPr>
          </a:p>
        </p:txBody>
      </p:sp>
      <p:pic>
        <p:nvPicPr>
          <p:cNvPr id="299" name="Google Shape;299;p51"/>
          <p:cNvPicPr preferRelativeResize="0"/>
          <p:nvPr/>
        </p:nvPicPr>
        <p:blipFill>
          <a:blip r:embed="rId3">
            <a:alphaModFix/>
          </a:blip>
          <a:stretch>
            <a:fillRect/>
          </a:stretch>
        </p:blipFill>
        <p:spPr>
          <a:xfrm>
            <a:off x="0" y="0"/>
            <a:ext cx="1466275" cy="730575"/>
          </a:xfrm>
          <a:prstGeom prst="rect">
            <a:avLst/>
          </a:prstGeom>
          <a:noFill/>
          <a:ln>
            <a:noFill/>
          </a:ln>
        </p:spPr>
      </p:pic>
      <p:sp>
        <p:nvSpPr>
          <p:cNvPr id="300" name="Google Shape;300;p51"/>
          <p:cNvSpPr txBox="1"/>
          <p:nvPr/>
        </p:nvSpPr>
        <p:spPr>
          <a:xfrm>
            <a:off x="459650" y="595050"/>
            <a:ext cx="8283600" cy="4205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1100"/>
              </a:spcBef>
              <a:spcAft>
                <a:spcPts val="0"/>
              </a:spcAft>
              <a:buNone/>
            </a:pPr>
            <a:r>
              <a:rPr b="1" lang="en" sz="1200">
                <a:solidFill>
                  <a:schemeClr val="dk1"/>
                </a:solidFill>
              </a:rPr>
              <a:t>Transfer Learning - Finer Training</a:t>
            </a:r>
            <a:endParaRPr b="1" sz="12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rPr lang="en" sz="1200">
                <a:solidFill>
                  <a:schemeClr val="dk1"/>
                </a:solidFill>
              </a:rPr>
              <a:t>Next, we </a:t>
            </a:r>
            <a:r>
              <a:rPr b="1" lang="en" sz="1200">
                <a:solidFill>
                  <a:srgbClr val="0000FF"/>
                </a:solidFill>
              </a:rPr>
              <a:t>fine-tune train each convolutional group, sequentially from the top-most group proceeding to the bottom-most</a:t>
            </a:r>
            <a:r>
              <a:rPr lang="en" sz="1200">
                <a:solidFill>
                  <a:schemeClr val="dk1"/>
                </a:solidFill>
              </a:rPr>
              <a:t>, for a </a:t>
            </a:r>
            <a:r>
              <a:rPr lang="en" sz="1200" u="sng">
                <a:solidFill>
                  <a:schemeClr val="dk1"/>
                </a:solidFill>
              </a:rPr>
              <a:t>smaller number of epochs</a:t>
            </a:r>
            <a:r>
              <a:rPr lang="en" sz="1200">
                <a:solidFill>
                  <a:schemeClr val="dk1"/>
                </a:solidFill>
              </a:rPr>
              <a:t> (5) than the coarse training. Finally, we</a:t>
            </a:r>
            <a:r>
              <a:rPr b="1" lang="en" sz="1200">
                <a:solidFill>
                  <a:srgbClr val="0000FF"/>
                </a:solidFill>
              </a:rPr>
              <a:t> fine-tune train the stem convolutional group.</a:t>
            </a:r>
            <a:endParaRPr b="1" sz="1200">
              <a:solidFill>
                <a:srgbClr val="0000FF"/>
              </a:solidFill>
            </a:endParaRPr>
          </a:p>
          <a:p>
            <a:pPr indent="0" lvl="0" marL="0" rtl="0" algn="l">
              <a:lnSpc>
                <a:spcPct val="115000"/>
              </a:lnSpc>
              <a:spcBef>
                <a:spcPts val="0"/>
              </a:spcBef>
              <a:spcAft>
                <a:spcPts val="0"/>
              </a:spcAft>
              <a:buNone/>
            </a:pPr>
            <a:r>
              <a:t/>
            </a:r>
            <a:endParaRPr sz="1200">
              <a:solidFill>
                <a:schemeClr val="dk1"/>
              </a:solidFill>
            </a:endParaRPr>
          </a:p>
          <a:p>
            <a:pPr indent="457200" lvl="0" marL="137160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br>
              <a:rPr lang="en" sz="1100">
                <a:solidFill>
                  <a:schemeClr val="dk1"/>
                </a:solidFill>
              </a:rPr>
            </a:b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b="1" sz="1200">
              <a:solidFill>
                <a:schemeClr val="dk1"/>
              </a:solidFill>
            </a:endParaRPr>
          </a:p>
          <a:p>
            <a:pPr indent="0" lvl="0" marL="0" rtl="0" algn="l">
              <a:lnSpc>
                <a:spcPct val="115000"/>
              </a:lnSpc>
              <a:spcBef>
                <a:spcPts val="1100"/>
              </a:spcBef>
              <a:spcAft>
                <a:spcPts val="0"/>
              </a:spcAft>
              <a:buNone/>
            </a:pPr>
            <a:r>
              <a:t/>
            </a:r>
            <a:endParaRPr sz="105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0" rtl="0" algn="l">
              <a:spcBef>
                <a:spcPts val="0"/>
              </a:spcBef>
              <a:spcAft>
                <a:spcPts val="0"/>
              </a:spcAft>
              <a:buNone/>
            </a:pPr>
            <a:r>
              <a:t/>
            </a:r>
            <a:endParaRPr/>
          </a:p>
        </p:txBody>
      </p:sp>
      <p:graphicFrame>
        <p:nvGraphicFramePr>
          <p:cNvPr id="301" name="Google Shape;301;p51"/>
          <p:cNvGraphicFramePr/>
          <p:nvPr/>
        </p:nvGraphicFramePr>
        <p:xfrm>
          <a:off x="582225" y="1920688"/>
          <a:ext cx="3000000" cy="3000000"/>
        </p:xfrm>
        <a:graphic>
          <a:graphicData uri="http://schemas.openxmlformats.org/drawingml/2006/table">
            <a:tbl>
              <a:tblPr>
                <a:noFill/>
                <a:tableStyleId>{B6ED9BD6-EAFA-4BBB-8D96-1B855458556A}</a:tableStyleId>
              </a:tblPr>
              <a:tblGrid>
                <a:gridCol w="7862400"/>
              </a:tblGrid>
              <a:tr h="3068475">
                <a:tc>
                  <a:txBody>
                    <a:bodyPr/>
                    <a:lstStyle/>
                    <a:p>
                      <a:pPr indent="0" lvl="0" marL="0" rtl="0" algn="l">
                        <a:lnSpc>
                          <a:spcPct val="115000"/>
                        </a:lnSpc>
                        <a:spcBef>
                          <a:spcPts val="0"/>
                        </a:spcBef>
                        <a:spcAft>
                          <a:spcPts val="0"/>
                        </a:spcAft>
                        <a:buNone/>
                      </a:pPr>
                      <a:r>
                        <a:rPr lang="en" sz="1000">
                          <a:solidFill>
                            <a:srgbClr val="455A64"/>
                          </a:solidFill>
                          <a:latin typeface="Consolas"/>
                          <a:ea typeface="Consolas"/>
                          <a:cs typeface="Consolas"/>
                          <a:sym typeface="Consolas"/>
                        </a:rPr>
                        <a:t># Unfreeze a convolutional group at a time (from top-most to bottom-most)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latin typeface="Consolas"/>
                          <a:ea typeface="Consolas"/>
                          <a:cs typeface="Consolas"/>
                          <a:sym typeface="Consolas"/>
                        </a:rPr>
                        <a:t># And fine-tune (train) that layer</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9C27B0"/>
                          </a:solidFill>
                          <a:latin typeface="Consolas"/>
                          <a:ea typeface="Consolas"/>
                          <a:cs typeface="Consolas"/>
                          <a:sym typeface="Consolas"/>
                        </a:rPr>
                        <a:t>for</a:t>
                      </a:r>
                      <a:r>
                        <a:rPr lang="en" sz="1000">
                          <a:solidFill>
                            <a:schemeClr val="dk1"/>
                          </a:solidFill>
                          <a:latin typeface="Consolas"/>
                          <a:ea typeface="Consolas"/>
                          <a:cs typeface="Consolas"/>
                          <a:sym typeface="Consolas"/>
                        </a:rPr>
                        <a:t> i </a:t>
                      </a:r>
                      <a:r>
                        <a:rPr lang="en" sz="1000">
                          <a:solidFill>
                            <a:srgbClr val="9C27B0"/>
                          </a:solidFill>
                          <a:latin typeface="Consolas"/>
                          <a:ea typeface="Consolas"/>
                          <a:cs typeface="Consolas"/>
                          <a:sym typeface="Consolas"/>
                        </a:rPr>
                        <a:t>in</a:t>
                      </a:r>
                      <a:r>
                        <a:rPr lang="en" sz="1000">
                          <a:solidFill>
                            <a:schemeClr val="dk1"/>
                          </a:solidFill>
                          <a:latin typeface="Consolas"/>
                          <a:ea typeface="Consolas"/>
                          <a:cs typeface="Consolas"/>
                          <a:sym typeface="Consolas"/>
                        </a:rPr>
                        <a:t> range</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len</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groups</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       </a:t>
                      </a:r>
                      <a:r>
                        <a:rPr lang="en" sz="1000">
                          <a:solidFill>
                            <a:srgbClr val="455A64"/>
                          </a:solidFill>
                          <a:latin typeface="Consolas"/>
                          <a:ea typeface="Consolas"/>
                          <a:cs typeface="Consolas"/>
                          <a:sym typeface="Consolas"/>
                        </a:rPr>
                        <a:t># Unfreeze the convolutional layers in this conv/residual group</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        </a:t>
                      </a:r>
                      <a:r>
                        <a:rPr lang="en" sz="1000">
                          <a:solidFill>
                            <a:srgbClr val="9C27B0"/>
                          </a:solidFill>
                          <a:latin typeface="Consolas"/>
                          <a:ea typeface="Consolas"/>
                          <a:cs typeface="Consolas"/>
                          <a:sym typeface="Consolas"/>
                        </a:rPr>
                        <a:t>for</a:t>
                      </a:r>
                      <a:r>
                        <a:rPr lang="en" sz="1000">
                          <a:solidFill>
                            <a:schemeClr val="dk1"/>
                          </a:solidFill>
                          <a:latin typeface="Consolas"/>
                          <a:ea typeface="Consolas"/>
                          <a:cs typeface="Consolas"/>
                          <a:sym typeface="Consolas"/>
                        </a:rPr>
                        <a:t> layer </a:t>
                      </a:r>
                      <a:r>
                        <a:rPr lang="en" sz="1000">
                          <a:solidFill>
                            <a:srgbClr val="9C27B0"/>
                          </a:solidFill>
                          <a:latin typeface="Consolas"/>
                          <a:ea typeface="Consolas"/>
                          <a:cs typeface="Consolas"/>
                          <a:sym typeface="Consolas"/>
                        </a:rPr>
                        <a:t>in</a:t>
                      </a:r>
                      <a:r>
                        <a:rPr lang="en" sz="1000">
                          <a:solidFill>
                            <a:schemeClr val="dk1"/>
                          </a:solidFill>
                          <a:latin typeface="Consolas"/>
                          <a:ea typeface="Consolas"/>
                          <a:cs typeface="Consolas"/>
                          <a:sym typeface="Consolas"/>
                        </a:rPr>
                        <a:t> groups</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i</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            layer</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trainable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9C27B0"/>
                          </a:solidFill>
                          <a:latin typeface="Consolas"/>
                          <a:ea typeface="Consolas"/>
                          <a:cs typeface="Consolas"/>
                          <a:sym typeface="Consolas"/>
                        </a:rPr>
                        <a:t>True</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       </a:t>
                      </a:r>
                      <a:r>
                        <a:rPr lang="en" sz="1000">
                          <a:solidFill>
                            <a:srgbClr val="455A64"/>
                          </a:solidFill>
                          <a:latin typeface="Consolas"/>
                          <a:ea typeface="Consolas"/>
                          <a:cs typeface="Consolas"/>
                          <a:sym typeface="Consolas"/>
                        </a:rPr>
                        <a:t># re-compile the model for training</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       model</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compile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loss</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'categorical_crossentropy'</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optimizer</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'adam'</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metrics</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'accuracy'</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       </a:t>
                      </a:r>
                      <a:r>
                        <a:rPr lang="en" sz="1000">
                          <a:solidFill>
                            <a:srgbClr val="455A64"/>
                          </a:solidFill>
                          <a:latin typeface="Consolas"/>
                          <a:ea typeface="Consolas"/>
                          <a:cs typeface="Consolas"/>
                          <a:sym typeface="Consolas"/>
                        </a:rPr>
                        <a:t># Fine-tune train the convolutional group(s)</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       model</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fit</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x_data</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y_data</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batch_size</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32</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epochs</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5</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1000">
                        <a:solidFill>
                          <a:srgbClr val="455A64"/>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latin typeface="Consolas"/>
                          <a:ea typeface="Consolas"/>
                          <a:cs typeface="Consolas"/>
                          <a:sym typeface="Consolas"/>
                        </a:rPr>
                        <a:t># Unfreeze the stem convolutional and do a final fine-tuning</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stem</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trainable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9C27B0"/>
                          </a:solidFill>
                          <a:latin typeface="Consolas"/>
                          <a:ea typeface="Consolas"/>
                          <a:cs typeface="Consolas"/>
                          <a:sym typeface="Consolas"/>
                        </a:rPr>
                        <a:t>True</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model</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compile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loss</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'categorical_crossentropy'</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optimizer</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'adam'</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metrics</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'accuracy'</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model</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fit</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x_data</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y_data</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batch_size</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32</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epochs</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5</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validation_split</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0.2</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txBody>
                  <a:tcPr marT="63500" marB="63500" marR="63500" marL="63500">
                    <a:lnL cap="flat" cmpd="sng" w="12700">
                      <a:solidFill>
                        <a:srgbClr val="E0E0E0"/>
                      </a:solidFill>
                      <a:prstDash val="solid"/>
                      <a:round/>
                      <a:headEnd len="sm" w="sm" type="none"/>
                      <a:tailEnd len="sm" w="sm" type="none"/>
                    </a:lnL>
                    <a:lnR cap="flat" cmpd="sng" w="12700">
                      <a:solidFill>
                        <a:srgbClr val="E0E0E0"/>
                      </a:solidFill>
                      <a:prstDash val="solid"/>
                      <a:round/>
                      <a:headEnd len="sm" w="sm" type="none"/>
                      <a:tailEnd len="sm" w="sm" type="none"/>
                    </a:lnR>
                    <a:lnT cap="flat" cmpd="sng" w="12700">
                      <a:solidFill>
                        <a:srgbClr val="E0E0E0"/>
                      </a:solidFill>
                      <a:prstDash val="solid"/>
                      <a:round/>
                      <a:headEnd len="sm" w="sm" type="none"/>
                      <a:tailEnd len="sm" w="sm" type="none"/>
                    </a:lnT>
                    <a:lnB cap="flat" cmpd="sng" w="12700">
                      <a:solidFill>
                        <a:srgbClr val="E0E0E0"/>
                      </a:solidFill>
                      <a:prstDash val="solid"/>
                      <a:round/>
                      <a:headEnd len="sm" w="sm" type="none"/>
                      <a:tailEnd len="sm" w="sm" type="none"/>
                    </a:lnB>
                    <a:solidFill>
                      <a:srgbClr val="FAFAFA"/>
                    </a:solidFill>
                  </a:tcPr>
                </a:tc>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5" name="Shape 305"/>
        <p:cNvGrpSpPr/>
        <p:nvPr/>
      </p:nvGrpSpPr>
      <p:grpSpPr>
        <a:xfrm>
          <a:off x="0" y="0"/>
          <a:ext cx="0" cy="0"/>
          <a:chOff x="0" y="0"/>
          <a:chExt cx="0" cy="0"/>
        </a:xfrm>
      </p:grpSpPr>
      <p:sp>
        <p:nvSpPr>
          <p:cNvPr id="306" name="Google Shape;306;p52"/>
          <p:cNvSpPr txBox="1"/>
          <p:nvPr>
            <p:ph idx="1" type="subTitle"/>
          </p:nvPr>
        </p:nvSpPr>
        <p:spPr>
          <a:xfrm>
            <a:off x="505550" y="116700"/>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Transfer Learning - Domain Training</a:t>
            </a:r>
            <a:endParaRPr>
              <a:solidFill>
                <a:srgbClr val="38761D"/>
              </a:solidFill>
            </a:endParaRPr>
          </a:p>
        </p:txBody>
      </p:sp>
      <p:pic>
        <p:nvPicPr>
          <p:cNvPr id="307" name="Google Shape;307;p52"/>
          <p:cNvPicPr preferRelativeResize="0"/>
          <p:nvPr/>
        </p:nvPicPr>
        <p:blipFill>
          <a:blip r:embed="rId3">
            <a:alphaModFix/>
          </a:blip>
          <a:stretch>
            <a:fillRect/>
          </a:stretch>
        </p:blipFill>
        <p:spPr>
          <a:xfrm>
            <a:off x="0" y="0"/>
            <a:ext cx="1466275" cy="730575"/>
          </a:xfrm>
          <a:prstGeom prst="rect">
            <a:avLst/>
          </a:prstGeom>
          <a:noFill/>
          <a:ln>
            <a:noFill/>
          </a:ln>
        </p:spPr>
      </p:pic>
      <p:sp>
        <p:nvSpPr>
          <p:cNvPr id="308" name="Google Shape;308;p52"/>
          <p:cNvSpPr txBox="1"/>
          <p:nvPr/>
        </p:nvSpPr>
        <p:spPr>
          <a:xfrm>
            <a:off x="459650" y="595050"/>
            <a:ext cx="8283600" cy="4205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1100"/>
              </a:spcBef>
              <a:spcAft>
                <a:spcPts val="0"/>
              </a:spcAft>
              <a:buNone/>
            </a:pPr>
            <a:r>
              <a:rPr b="1" lang="en" sz="1200">
                <a:solidFill>
                  <a:schemeClr val="dk1"/>
                </a:solidFill>
              </a:rPr>
              <a:t>Domain Specific Weights</a:t>
            </a:r>
            <a:endParaRPr b="1" sz="12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rPr lang="en" sz="1200">
                <a:solidFill>
                  <a:schemeClr val="dk1"/>
                </a:solidFill>
              </a:rPr>
              <a:t>One may desire to have </a:t>
            </a:r>
            <a:r>
              <a:rPr b="1" lang="en" sz="1200">
                <a:solidFill>
                  <a:srgbClr val="0000FF"/>
                </a:solidFill>
              </a:rPr>
              <a:t>pre-trained weights from a specific domain</a:t>
            </a:r>
            <a:r>
              <a:rPr lang="en" sz="1200">
                <a:solidFill>
                  <a:schemeClr val="dk1"/>
                </a:solidFill>
              </a:rPr>
              <a:t>, other than the</a:t>
            </a:r>
            <a:r>
              <a:rPr i="1" lang="en" sz="1200">
                <a:solidFill>
                  <a:schemeClr val="dk1"/>
                </a:solidFill>
              </a:rPr>
              <a:t> ImageNet 2012</a:t>
            </a:r>
            <a:r>
              <a:rPr lang="en" sz="1200">
                <a:solidFill>
                  <a:schemeClr val="dk1"/>
                </a:solidFill>
              </a:rPr>
              <a:t>. In the next code example, we:</a:t>
            </a:r>
            <a:endParaRPr sz="1200">
              <a:solidFill>
                <a:schemeClr val="dk1"/>
              </a:solidFill>
            </a:endParaRPr>
          </a:p>
          <a:p>
            <a:pPr indent="0" lvl="0" marL="0" rtl="0" algn="l">
              <a:lnSpc>
                <a:spcPct val="115000"/>
              </a:lnSpc>
              <a:spcBef>
                <a:spcPts val="0"/>
              </a:spcBef>
              <a:spcAft>
                <a:spcPts val="0"/>
              </a:spcAft>
              <a:buNone/>
            </a:pPr>
            <a:r>
              <a:t/>
            </a:r>
            <a:endParaRPr b="1" sz="1200">
              <a:solidFill>
                <a:srgbClr val="0000FF"/>
              </a:solidFill>
            </a:endParaRPr>
          </a:p>
          <a:p>
            <a:pPr indent="-304800" lvl="0" marL="457200" rtl="0" algn="l">
              <a:lnSpc>
                <a:spcPct val="115000"/>
              </a:lnSpc>
              <a:spcBef>
                <a:spcPts val="0"/>
              </a:spcBef>
              <a:spcAft>
                <a:spcPts val="0"/>
              </a:spcAft>
              <a:buClr>
                <a:srgbClr val="38761D"/>
              </a:buClr>
              <a:buSzPts val="1200"/>
              <a:buChar char="●"/>
            </a:pPr>
            <a:r>
              <a:rPr b="1" lang="en" sz="1200">
                <a:solidFill>
                  <a:srgbClr val="38761D"/>
                </a:solidFill>
              </a:rPr>
              <a:t>first train a ResNet50 pre-built architecture for a specific domain (e.g., produce),</a:t>
            </a:r>
            <a:endParaRPr b="1" sz="1200">
              <a:solidFill>
                <a:srgbClr val="38761D"/>
              </a:solidFill>
            </a:endParaRPr>
          </a:p>
          <a:p>
            <a:pPr indent="-304800" lvl="0" marL="457200" rtl="0" algn="l">
              <a:lnSpc>
                <a:spcPct val="115000"/>
              </a:lnSpc>
              <a:spcBef>
                <a:spcPts val="0"/>
              </a:spcBef>
              <a:spcAft>
                <a:spcPts val="0"/>
              </a:spcAft>
              <a:buClr>
                <a:srgbClr val="38761D"/>
              </a:buClr>
              <a:buSzPts val="1200"/>
              <a:buChar char="●"/>
            </a:pPr>
            <a:r>
              <a:rPr b="1" lang="en" sz="1200">
                <a:solidFill>
                  <a:srgbClr val="38761D"/>
                </a:solidFill>
              </a:rPr>
              <a:t> and then subsequently use the pretrained domain specific weights and initialization to train another ResNet50 model in a similar domain.</a:t>
            </a:r>
            <a:endParaRPr b="1" sz="1200">
              <a:solidFill>
                <a:srgbClr val="38761D"/>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rPr lang="en" sz="1200">
                <a:solidFill>
                  <a:schemeClr val="dk1"/>
                </a:solidFill>
              </a:rPr>
              <a:t>Steps:</a:t>
            </a:r>
            <a:endParaRPr sz="1200">
              <a:solidFill>
                <a:schemeClr val="dk1"/>
              </a:solidFill>
            </a:endParaRPr>
          </a:p>
          <a:p>
            <a:pPr indent="-304800" lvl="0" marL="457200" rtl="0" algn="l">
              <a:lnSpc>
                <a:spcPct val="115000"/>
              </a:lnSpc>
              <a:spcBef>
                <a:spcPts val="0"/>
              </a:spcBef>
              <a:spcAft>
                <a:spcPts val="0"/>
              </a:spcAft>
              <a:buClr>
                <a:schemeClr val="dk1"/>
              </a:buClr>
              <a:buSzPts val="1200"/>
              <a:buAutoNum type="arabicPeriod"/>
            </a:pPr>
            <a:r>
              <a:rPr lang="en" sz="1200">
                <a:solidFill>
                  <a:schemeClr val="dk1"/>
                </a:solidFill>
              </a:rPr>
              <a:t>Instantiate an uninitialized ResNet50 model without the classifier and pooling layer, which we designate as the base model.</a:t>
            </a:r>
            <a:endParaRPr sz="1200">
              <a:solidFill>
                <a:schemeClr val="dk1"/>
              </a:solidFill>
            </a:endParaRPr>
          </a:p>
          <a:p>
            <a:pPr indent="-304800" lvl="0" marL="457200" rtl="0" algn="l">
              <a:lnSpc>
                <a:spcPct val="115000"/>
              </a:lnSpc>
              <a:spcBef>
                <a:spcPts val="0"/>
              </a:spcBef>
              <a:spcAft>
                <a:spcPts val="0"/>
              </a:spcAft>
              <a:buClr>
                <a:schemeClr val="dk1"/>
              </a:buClr>
              <a:buSzPts val="1200"/>
              <a:buAutoNum type="arabicPeriod"/>
            </a:pPr>
            <a:r>
              <a:rPr lang="en" sz="1200">
                <a:solidFill>
                  <a:schemeClr val="dk1"/>
                </a:solidFill>
              </a:rPr>
              <a:t>Save the base model architecture for later reuse in transfer learning (</a:t>
            </a:r>
            <a:r>
              <a:rPr lang="en" sz="1200">
                <a:solidFill>
                  <a:srgbClr val="0D904F"/>
                </a:solidFill>
                <a:latin typeface="Consolas"/>
                <a:ea typeface="Consolas"/>
                <a:cs typeface="Consolas"/>
                <a:sym typeface="Consolas"/>
              </a:rPr>
              <a:t>produce-model.json</a:t>
            </a:r>
            <a:r>
              <a:rPr lang="en" sz="1200">
                <a:solidFill>
                  <a:schemeClr val="dk1"/>
                </a:solidFill>
              </a:rPr>
              <a:t>).</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br>
              <a:rPr lang="en" sz="1100">
                <a:solidFill>
                  <a:schemeClr val="dk1"/>
                </a:solidFill>
              </a:rPr>
            </a:b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b="1" sz="1200">
              <a:solidFill>
                <a:schemeClr val="dk1"/>
              </a:solidFill>
            </a:endParaRPr>
          </a:p>
          <a:p>
            <a:pPr indent="0" lvl="0" marL="0" rtl="0" algn="l">
              <a:lnSpc>
                <a:spcPct val="115000"/>
              </a:lnSpc>
              <a:spcBef>
                <a:spcPts val="1100"/>
              </a:spcBef>
              <a:spcAft>
                <a:spcPts val="0"/>
              </a:spcAft>
              <a:buNone/>
            </a:pPr>
            <a:r>
              <a:t/>
            </a:r>
            <a:endParaRPr sz="105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0" rtl="0" algn="l">
              <a:spcBef>
                <a:spcPts val="0"/>
              </a:spcBef>
              <a:spcAft>
                <a:spcPts val="0"/>
              </a:spcAft>
              <a:buNone/>
            </a:pPr>
            <a:r>
              <a:t/>
            </a:r>
            <a:endParaRPr/>
          </a:p>
        </p:txBody>
      </p:sp>
      <p:graphicFrame>
        <p:nvGraphicFramePr>
          <p:cNvPr id="309" name="Google Shape;309;p52"/>
          <p:cNvGraphicFramePr/>
          <p:nvPr/>
        </p:nvGraphicFramePr>
        <p:xfrm>
          <a:off x="640800" y="3548988"/>
          <a:ext cx="3000000" cy="3000000"/>
        </p:xfrm>
        <a:graphic>
          <a:graphicData uri="http://schemas.openxmlformats.org/drawingml/2006/table">
            <a:tbl>
              <a:tblPr>
                <a:noFill/>
                <a:tableStyleId>{B6ED9BD6-EAFA-4BBB-8D96-1B855458556A}</a:tableStyleId>
              </a:tblPr>
              <a:tblGrid>
                <a:gridCol w="7862400"/>
              </a:tblGrid>
              <a:tr h="1373125">
                <a:tc>
                  <a:txBody>
                    <a:bodyPr/>
                    <a:lstStyle/>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model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3367D6"/>
                          </a:solidFill>
                          <a:latin typeface="Consolas"/>
                          <a:ea typeface="Consolas"/>
                          <a:cs typeface="Consolas"/>
                          <a:sym typeface="Consolas"/>
                        </a:rPr>
                        <a:t>ResNet50</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include_top</a:t>
                      </a:r>
                      <a:r>
                        <a:rPr lang="en" sz="1000">
                          <a:solidFill>
                            <a:srgbClr val="616161"/>
                          </a:solidFill>
                          <a:latin typeface="Consolas"/>
                          <a:ea typeface="Consolas"/>
                          <a:cs typeface="Consolas"/>
                          <a:sym typeface="Consolas"/>
                        </a:rPr>
                        <a:t>=</a:t>
                      </a:r>
                      <a:r>
                        <a:rPr lang="en" sz="1000">
                          <a:solidFill>
                            <a:srgbClr val="9C27B0"/>
                          </a:solidFill>
                          <a:latin typeface="Consolas"/>
                          <a:ea typeface="Consolas"/>
                          <a:cs typeface="Consolas"/>
                          <a:sym typeface="Consolas"/>
                        </a:rPr>
                        <a:t>False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pooling</a:t>
                      </a:r>
                      <a:r>
                        <a:rPr lang="en" sz="1000">
                          <a:solidFill>
                            <a:srgbClr val="616161"/>
                          </a:solidFill>
                          <a:latin typeface="Consolas"/>
                          <a:ea typeface="Consolas"/>
                          <a:cs typeface="Consolas"/>
                          <a:sym typeface="Consolas"/>
                        </a:rPr>
                        <a:t>=</a:t>
                      </a:r>
                      <a:r>
                        <a:rPr lang="en" sz="1000">
                          <a:solidFill>
                            <a:srgbClr val="9C27B0"/>
                          </a:solidFill>
                          <a:latin typeface="Consolas"/>
                          <a:ea typeface="Consolas"/>
                          <a:cs typeface="Consolas"/>
                          <a:sym typeface="Consolas"/>
                        </a:rPr>
                        <a:t>None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input_shape</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100</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100</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3</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latin typeface="Consolas"/>
                          <a:ea typeface="Consolas"/>
                          <a:cs typeface="Consolas"/>
                          <a:sym typeface="Consolas"/>
                        </a:rPr>
                        <a:t># save the base model</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base_model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model</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to_json</a:t>
                      </a:r>
                      <a:r>
                        <a:rPr lang="en" sz="1000">
                          <a:solidFill>
                            <a:srgbClr val="616161"/>
                          </a:solidFill>
                          <a:latin typeface="Consolas"/>
                          <a:ea typeface="Consolas"/>
                          <a:cs typeface="Consolas"/>
                          <a:sym typeface="Consolas"/>
                        </a:rPr>
                        <a:t>()</a:t>
                      </a:r>
                      <a:r>
                        <a:rPr lang="en" sz="1000">
                          <a:solidFill>
                            <a:srgbClr val="455A64"/>
                          </a:solidFill>
                          <a:latin typeface="Consolas"/>
                          <a:ea typeface="Consolas"/>
                          <a:cs typeface="Consolas"/>
                          <a:sym typeface="Consolas"/>
                        </a:rPr>
                        <a:t># Write the JSON string to a file</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9C27B0"/>
                          </a:solidFill>
                          <a:latin typeface="Consolas"/>
                          <a:ea typeface="Consolas"/>
                          <a:cs typeface="Consolas"/>
                          <a:sym typeface="Consolas"/>
                        </a:rPr>
                        <a:t>with</a:t>
                      </a:r>
                      <a:r>
                        <a:rPr lang="en" sz="1000">
                          <a:solidFill>
                            <a:schemeClr val="dk1"/>
                          </a:solidFill>
                          <a:latin typeface="Consolas"/>
                          <a:ea typeface="Consolas"/>
                          <a:cs typeface="Consolas"/>
                          <a:sym typeface="Consolas"/>
                        </a:rPr>
                        <a:t> open</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'produce-model.json'</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0F9D58"/>
                          </a:solidFill>
                          <a:latin typeface="Consolas"/>
                          <a:ea typeface="Consolas"/>
                          <a:cs typeface="Consolas"/>
                          <a:sym typeface="Consolas"/>
                        </a:rPr>
                        <a:t>'w'</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9C27B0"/>
                          </a:solidFill>
                          <a:latin typeface="Consolas"/>
                          <a:ea typeface="Consolas"/>
                          <a:cs typeface="Consolas"/>
                          <a:sym typeface="Consolas"/>
                        </a:rPr>
                        <a:t>as</a:t>
                      </a:r>
                      <a:r>
                        <a:rPr lang="en" sz="1000">
                          <a:solidFill>
                            <a:schemeClr val="dk1"/>
                          </a:solidFill>
                          <a:latin typeface="Consolas"/>
                          <a:ea typeface="Consolas"/>
                          <a:cs typeface="Consolas"/>
                          <a:sym typeface="Consolas"/>
                        </a:rPr>
                        <a:t> f</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        f</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write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base_model</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1000">
                        <a:solidFill>
                          <a:schemeClr val="dk1"/>
                        </a:solidFill>
                        <a:latin typeface="Consolas"/>
                        <a:ea typeface="Consolas"/>
                        <a:cs typeface="Consolas"/>
                        <a:sym typeface="Consolas"/>
                      </a:endParaRPr>
                    </a:p>
                  </a:txBody>
                  <a:tcPr marT="63500" marB="63500" marR="63500" marL="63500">
                    <a:lnL cap="flat" cmpd="sng" w="12700">
                      <a:solidFill>
                        <a:srgbClr val="E0E0E0"/>
                      </a:solidFill>
                      <a:prstDash val="solid"/>
                      <a:round/>
                      <a:headEnd len="sm" w="sm" type="none"/>
                      <a:tailEnd len="sm" w="sm" type="none"/>
                    </a:lnL>
                    <a:lnR cap="flat" cmpd="sng" w="12700">
                      <a:solidFill>
                        <a:srgbClr val="E0E0E0"/>
                      </a:solidFill>
                      <a:prstDash val="solid"/>
                      <a:round/>
                      <a:headEnd len="sm" w="sm" type="none"/>
                      <a:tailEnd len="sm" w="sm" type="none"/>
                    </a:lnR>
                    <a:lnT cap="flat" cmpd="sng" w="12700">
                      <a:solidFill>
                        <a:srgbClr val="E0E0E0"/>
                      </a:solidFill>
                      <a:prstDash val="solid"/>
                      <a:round/>
                      <a:headEnd len="sm" w="sm" type="none"/>
                      <a:tailEnd len="sm" w="sm" type="none"/>
                    </a:lnT>
                    <a:lnB cap="flat" cmpd="sng" w="12700">
                      <a:solidFill>
                        <a:srgbClr val="E0E0E0"/>
                      </a:solidFill>
                      <a:prstDash val="solid"/>
                      <a:round/>
                      <a:headEnd len="sm" w="sm" type="none"/>
                      <a:tailEnd len="sm" w="sm" type="none"/>
                    </a:lnB>
                    <a:solidFill>
                      <a:srgbClr val="FAFAFA"/>
                    </a:solidFill>
                  </a:tcPr>
                </a:tc>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3" name="Shape 313"/>
        <p:cNvGrpSpPr/>
        <p:nvPr/>
      </p:nvGrpSpPr>
      <p:grpSpPr>
        <a:xfrm>
          <a:off x="0" y="0"/>
          <a:ext cx="0" cy="0"/>
          <a:chOff x="0" y="0"/>
          <a:chExt cx="0" cy="0"/>
        </a:xfrm>
      </p:grpSpPr>
      <p:sp>
        <p:nvSpPr>
          <p:cNvPr id="314" name="Google Shape;314;p53"/>
          <p:cNvSpPr txBox="1"/>
          <p:nvPr>
            <p:ph idx="1" type="subTitle"/>
          </p:nvPr>
        </p:nvSpPr>
        <p:spPr>
          <a:xfrm>
            <a:off x="505550" y="116700"/>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Transfer Learning - Domain Training</a:t>
            </a:r>
            <a:endParaRPr>
              <a:solidFill>
                <a:srgbClr val="38761D"/>
              </a:solidFill>
            </a:endParaRPr>
          </a:p>
        </p:txBody>
      </p:sp>
      <p:pic>
        <p:nvPicPr>
          <p:cNvPr id="315" name="Google Shape;315;p53"/>
          <p:cNvPicPr preferRelativeResize="0"/>
          <p:nvPr/>
        </p:nvPicPr>
        <p:blipFill>
          <a:blip r:embed="rId3">
            <a:alphaModFix/>
          </a:blip>
          <a:stretch>
            <a:fillRect/>
          </a:stretch>
        </p:blipFill>
        <p:spPr>
          <a:xfrm>
            <a:off x="0" y="0"/>
            <a:ext cx="1466275" cy="730575"/>
          </a:xfrm>
          <a:prstGeom prst="rect">
            <a:avLst/>
          </a:prstGeom>
          <a:noFill/>
          <a:ln>
            <a:noFill/>
          </a:ln>
        </p:spPr>
      </p:pic>
      <p:sp>
        <p:nvSpPr>
          <p:cNvPr id="316" name="Google Shape;316;p53"/>
          <p:cNvSpPr txBox="1"/>
          <p:nvPr/>
        </p:nvSpPr>
        <p:spPr>
          <a:xfrm>
            <a:off x="459650" y="595050"/>
            <a:ext cx="8283600" cy="4205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1100"/>
              </a:spcBef>
              <a:spcAft>
                <a:spcPts val="0"/>
              </a:spcAft>
              <a:buNone/>
            </a:pPr>
            <a:r>
              <a:rPr b="1" lang="en" sz="1200">
                <a:solidFill>
                  <a:schemeClr val="dk1"/>
                </a:solidFill>
              </a:rPr>
              <a:t>Domain Specific Weights - Train for a Specific Domain</a:t>
            </a:r>
            <a:endParaRPr b="1" sz="12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rPr lang="en" sz="1200">
                <a:solidFill>
                  <a:schemeClr val="dk1"/>
                </a:solidFill>
              </a:rPr>
              <a:t>Next, we:</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304800" lvl="0" marL="457200" rtl="0" algn="l">
              <a:lnSpc>
                <a:spcPct val="115000"/>
              </a:lnSpc>
              <a:spcBef>
                <a:spcPts val="0"/>
              </a:spcBef>
              <a:spcAft>
                <a:spcPts val="0"/>
              </a:spcAft>
              <a:buClr>
                <a:schemeClr val="dk1"/>
              </a:buClr>
              <a:buSzPts val="1200"/>
              <a:buAutoNum type="arabicPeriod"/>
            </a:pPr>
            <a:r>
              <a:rPr lang="en" sz="1200">
                <a:solidFill>
                  <a:schemeClr val="dk1"/>
                </a:solidFill>
              </a:rPr>
              <a:t>Add a classifier (</a:t>
            </a:r>
            <a:r>
              <a:rPr lang="en" sz="1200">
                <a:solidFill>
                  <a:srgbClr val="0D904F"/>
                </a:solidFill>
                <a:latin typeface="Consolas"/>
                <a:ea typeface="Consolas"/>
                <a:cs typeface="Consolas"/>
                <a:sym typeface="Consolas"/>
              </a:rPr>
              <a:t>Flatten</a:t>
            </a:r>
            <a:r>
              <a:rPr lang="en" sz="1200">
                <a:solidFill>
                  <a:schemeClr val="dk1"/>
                </a:solidFill>
              </a:rPr>
              <a:t> and </a:t>
            </a:r>
            <a:r>
              <a:rPr lang="en" sz="1200">
                <a:solidFill>
                  <a:srgbClr val="0D904F"/>
                </a:solidFill>
                <a:latin typeface="Consolas"/>
                <a:ea typeface="Consolas"/>
                <a:cs typeface="Consolas"/>
                <a:sym typeface="Consolas"/>
              </a:rPr>
              <a:t>Dense</a:t>
            </a:r>
            <a:r>
              <a:rPr lang="en" sz="1200">
                <a:solidFill>
                  <a:schemeClr val="dk1"/>
                </a:solidFill>
              </a:rPr>
              <a:t> layers) and train for a specific (source) domain (e.g., produce).</a:t>
            </a:r>
            <a:endParaRPr sz="1200">
              <a:solidFill>
                <a:schemeClr val="dk1"/>
              </a:solidFill>
            </a:endParaRPr>
          </a:p>
          <a:p>
            <a:pPr indent="-304800" lvl="0" marL="457200" rtl="0" algn="l">
              <a:lnSpc>
                <a:spcPct val="115000"/>
              </a:lnSpc>
              <a:spcBef>
                <a:spcPts val="0"/>
              </a:spcBef>
              <a:spcAft>
                <a:spcPts val="0"/>
              </a:spcAft>
              <a:buClr>
                <a:schemeClr val="dk1"/>
              </a:buClr>
              <a:buSzPts val="1200"/>
              <a:buAutoNum type="arabicPeriod"/>
            </a:pPr>
            <a:r>
              <a:rPr lang="en" sz="1200">
                <a:solidFill>
                  <a:schemeClr val="dk1"/>
                </a:solidFill>
              </a:rPr>
              <a:t>Save the weights for the trained model (</a:t>
            </a:r>
            <a:r>
              <a:rPr lang="en" sz="1200">
                <a:solidFill>
                  <a:srgbClr val="0D904F"/>
                </a:solidFill>
                <a:latin typeface="Consolas"/>
                <a:ea typeface="Consolas"/>
                <a:cs typeface="Consolas"/>
                <a:sym typeface="Consolas"/>
              </a:rPr>
              <a:t>produce-weights.h5</a:t>
            </a:r>
            <a:r>
              <a:rPr lang="en" sz="1200">
                <a:solidFill>
                  <a:schemeClr val="dk1"/>
                </a:solidFill>
              </a:rPr>
              <a:t>)</a:t>
            </a:r>
            <a:endParaRPr sz="12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br>
              <a:rPr lang="en" sz="1100">
                <a:solidFill>
                  <a:schemeClr val="dk1"/>
                </a:solidFill>
              </a:rPr>
            </a:b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b="1" sz="1200">
              <a:solidFill>
                <a:schemeClr val="dk1"/>
              </a:solidFill>
            </a:endParaRPr>
          </a:p>
          <a:p>
            <a:pPr indent="0" lvl="0" marL="0" rtl="0" algn="l">
              <a:lnSpc>
                <a:spcPct val="115000"/>
              </a:lnSpc>
              <a:spcBef>
                <a:spcPts val="1100"/>
              </a:spcBef>
              <a:spcAft>
                <a:spcPts val="0"/>
              </a:spcAft>
              <a:buNone/>
            </a:pPr>
            <a:r>
              <a:t/>
            </a:r>
            <a:endParaRPr sz="105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0" rtl="0" algn="l">
              <a:spcBef>
                <a:spcPts val="0"/>
              </a:spcBef>
              <a:spcAft>
                <a:spcPts val="0"/>
              </a:spcAft>
              <a:buNone/>
            </a:pPr>
            <a:r>
              <a:t/>
            </a:r>
            <a:endParaRPr/>
          </a:p>
        </p:txBody>
      </p:sp>
      <p:graphicFrame>
        <p:nvGraphicFramePr>
          <p:cNvPr id="317" name="Google Shape;317;p53"/>
          <p:cNvGraphicFramePr/>
          <p:nvPr/>
        </p:nvGraphicFramePr>
        <p:xfrm>
          <a:off x="640800" y="2639063"/>
          <a:ext cx="3000000" cy="3000000"/>
        </p:xfrm>
        <a:graphic>
          <a:graphicData uri="http://schemas.openxmlformats.org/drawingml/2006/table">
            <a:tbl>
              <a:tblPr>
                <a:noFill/>
                <a:tableStyleId>{B6ED9BD6-EAFA-4BBB-8D96-1B855458556A}</a:tableStyleId>
              </a:tblPr>
              <a:tblGrid>
                <a:gridCol w="7862400"/>
              </a:tblGrid>
              <a:tr h="1631725">
                <a:tc>
                  <a:txBody>
                    <a:bodyPr/>
                    <a:lstStyle/>
                    <a:p>
                      <a:pPr indent="0" lvl="0" marL="0" rtl="0" algn="l">
                        <a:lnSpc>
                          <a:spcPct val="115000"/>
                        </a:lnSpc>
                        <a:spcBef>
                          <a:spcPts val="0"/>
                        </a:spcBef>
                        <a:spcAft>
                          <a:spcPts val="0"/>
                        </a:spcAft>
                        <a:buNone/>
                      </a:pPr>
                      <a:r>
                        <a:rPr lang="en" sz="1000">
                          <a:solidFill>
                            <a:srgbClr val="455A64"/>
                          </a:solidFill>
                          <a:latin typeface="Consolas"/>
                          <a:ea typeface="Consolas"/>
                          <a:cs typeface="Consolas"/>
                          <a:sym typeface="Consolas"/>
                        </a:rPr>
                        <a:t># Add classifier</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output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3367D6"/>
                          </a:solidFill>
                          <a:latin typeface="Consolas"/>
                          <a:ea typeface="Consolas"/>
                          <a:cs typeface="Consolas"/>
                          <a:sym typeface="Consolas"/>
                        </a:rPr>
                        <a:t>Flatten</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name</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'bottleneck'</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model</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output</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output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3367D6"/>
                          </a:solidFill>
                          <a:latin typeface="Consolas"/>
                          <a:ea typeface="Consolas"/>
                          <a:cs typeface="Consolas"/>
                          <a:sym typeface="Consolas"/>
                        </a:rPr>
                        <a:t>Dense</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20</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activation</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'softmax'</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output</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latin typeface="Consolas"/>
                          <a:ea typeface="Consolas"/>
                          <a:cs typeface="Consolas"/>
                          <a:sym typeface="Consolas"/>
                        </a:rPr>
                        <a:t># do training here</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latin typeface="Consolas"/>
                          <a:ea typeface="Consolas"/>
                          <a:cs typeface="Consolas"/>
                          <a:sym typeface="Consolas"/>
                        </a:rPr>
                        <a:t># save the model weights</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model</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save_weights</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'produce-weights.h5'</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txBody>
                  <a:tcPr marT="63500" marB="63500" marR="63500" marL="63500">
                    <a:lnL cap="flat" cmpd="sng" w="12700">
                      <a:solidFill>
                        <a:srgbClr val="E0E0E0"/>
                      </a:solidFill>
                      <a:prstDash val="solid"/>
                      <a:round/>
                      <a:headEnd len="sm" w="sm" type="none"/>
                      <a:tailEnd len="sm" w="sm" type="none"/>
                    </a:lnL>
                    <a:lnR cap="flat" cmpd="sng" w="12700">
                      <a:solidFill>
                        <a:srgbClr val="E0E0E0"/>
                      </a:solidFill>
                      <a:prstDash val="solid"/>
                      <a:round/>
                      <a:headEnd len="sm" w="sm" type="none"/>
                      <a:tailEnd len="sm" w="sm" type="none"/>
                    </a:lnR>
                    <a:lnT cap="flat" cmpd="sng" w="12700">
                      <a:solidFill>
                        <a:srgbClr val="E0E0E0"/>
                      </a:solidFill>
                      <a:prstDash val="solid"/>
                      <a:round/>
                      <a:headEnd len="sm" w="sm" type="none"/>
                      <a:tailEnd len="sm" w="sm" type="none"/>
                    </a:lnT>
                    <a:lnB cap="flat" cmpd="sng" w="12700">
                      <a:solidFill>
                        <a:srgbClr val="E0E0E0"/>
                      </a:solidFill>
                      <a:prstDash val="solid"/>
                      <a:round/>
                      <a:headEnd len="sm" w="sm" type="none"/>
                      <a:tailEnd len="sm" w="sm" type="none"/>
                    </a:lnB>
                    <a:solidFill>
                      <a:srgbClr val="FAFAFA"/>
                    </a:solidFill>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27"/>
          <p:cNvSpPr txBox="1"/>
          <p:nvPr>
            <p:ph idx="1" type="subTitle"/>
          </p:nvPr>
        </p:nvSpPr>
        <p:spPr>
          <a:xfrm>
            <a:off x="505550" y="116700"/>
            <a:ext cx="8520600" cy="792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solidFill>
                  <a:srgbClr val="38761D"/>
                </a:solidFill>
              </a:rPr>
              <a:t>Training Preparation - JSON File</a:t>
            </a:r>
            <a:endParaRPr>
              <a:solidFill>
                <a:srgbClr val="38761D"/>
              </a:solidFill>
            </a:endParaRPr>
          </a:p>
        </p:txBody>
      </p:sp>
      <p:pic>
        <p:nvPicPr>
          <p:cNvPr id="116" name="Google Shape;116;p27"/>
          <p:cNvPicPr preferRelativeResize="0"/>
          <p:nvPr/>
        </p:nvPicPr>
        <p:blipFill rotWithShape="1">
          <a:blip r:embed="rId3">
            <a:alphaModFix/>
          </a:blip>
          <a:srcRect b="0" l="0" r="0" t="0"/>
          <a:stretch/>
        </p:blipFill>
        <p:spPr>
          <a:xfrm>
            <a:off x="0" y="0"/>
            <a:ext cx="1466276" cy="730576"/>
          </a:xfrm>
          <a:prstGeom prst="rect">
            <a:avLst/>
          </a:prstGeom>
          <a:noFill/>
          <a:ln>
            <a:noFill/>
          </a:ln>
        </p:spPr>
      </p:pic>
      <p:sp>
        <p:nvSpPr>
          <p:cNvPr id="117" name="Google Shape;117;p27"/>
          <p:cNvSpPr txBox="1"/>
          <p:nvPr/>
        </p:nvSpPr>
        <p:spPr>
          <a:xfrm>
            <a:off x="459650" y="595050"/>
            <a:ext cx="8283600" cy="42054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rPr b="1" i="0" lang="en" sz="1200" u="none" cap="none" strike="noStrike">
                <a:solidFill>
                  <a:schemeClr val="dk1"/>
                </a:solidFill>
                <a:latin typeface="Arial"/>
                <a:ea typeface="Arial"/>
                <a:cs typeface="Arial"/>
                <a:sym typeface="Arial"/>
              </a:rPr>
              <a:t>Random Shuffling from a JSON File Listing</a:t>
            </a:r>
            <a:endParaRPr b="0" i="1"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rPr b="0" i="0" lang="en" sz="1200" u="none" cap="none" strike="noStrike">
                <a:solidFill>
                  <a:schemeClr val="dk1"/>
                </a:solidFill>
                <a:latin typeface="Arial"/>
                <a:ea typeface="Arial"/>
                <a:cs typeface="Arial"/>
                <a:sym typeface="Arial"/>
              </a:rPr>
              <a:t>The code below demonstrates using an indirect index to randomly shuffle the dataset as a file listing in a JSON file, where the files are a list ([]) of objects, and each object has the key ‘image’.</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ctr">
              <a:lnSpc>
                <a:spcPct val="115000"/>
              </a:lnSpc>
              <a:spcBef>
                <a:spcPts val="1100"/>
              </a:spcBef>
              <a:spcAft>
                <a:spcPts val="0"/>
              </a:spcAft>
              <a:buClr>
                <a:srgbClr val="000000"/>
              </a:buClr>
              <a:buSzPts val="1200"/>
              <a:buFont typeface="Arial"/>
              <a:buNone/>
            </a:pPr>
            <a:r>
              <a:t/>
            </a:r>
            <a:endParaRPr b="0" i="0" sz="1200" u="sng" cap="none" strike="noStrike">
              <a:solidFill>
                <a:schemeClr val="dk1"/>
              </a:solidFill>
              <a:latin typeface="Arial"/>
              <a:ea typeface="Arial"/>
              <a:cs typeface="Arial"/>
              <a:sym typeface="Arial"/>
            </a:endParaRPr>
          </a:p>
          <a:p>
            <a:pPr indent="0" lvl="0" marL="0" marR="0" rtl="0" algn="l">
              <a:lnSpc>
                <a:spcPct val="115000"/>
              </a:lnSpc>
              <a:spcBef>
                <a:spcPts val="16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4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457200" lvl="0" marL="137160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br>
              <a:rPr b="0" i="0" lang="en" sz="1100" u="none" cap="none" strike="noStrike">
                <a:solidFill>
                  <a:schemeClr val="dk1"/>
                </a:solidFill>
                <a:latin typeface="Arial"/>
                <a:ea typeface="Arial"/>
                <a:cs typeface="Arial"/>
                <a:sym typeface="Arial"/>
              </a:rPr>
            </a:b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050"/>
              <a:buFont typeface="Arial"/>
              <a:buNone/>
            </a:pPr>
            <a:r>
              <a:t/>
            </a:r>
            <a:endParaRPr b="0" i="0" sz="105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aphicFrame>
        <p:nvGraphicFramePr>
          <p:cNvPr id="118" name="Google Shape;118;p27"/>
          <p:cNvGraphicFramePr/>
          <p:nvPr/>
        </p:nvGraphicFramePr>
        <p:xfrm>
          <a:off x="505550" y="2008313"/>
          <a:ext cx="3000000" cy="3000000"/>
        </p:xfrm>
        <a:graphic>
          <a:graphicData uri="http://schemas.openxmlformats.org/drawingml/2006/table">
            <a:tbl>
              <a:tblPr>
                <a:noFill/>
                <a:tableStyleId>{FA1F5860-9A3A-4DD1-A36E-C4AA5C241D91}</a:tableStyleId>
              </a:tblPr>
              <a:tblGrid>
                <a:gridCol w="7862400"/>
              </a:tblGrid>
              <a:tr h="1212475">
                <a:tc>
                  <a:txBody>
                    <a:bodyPr/>
                    <a:lstStyle/>
                    <a:p>
                      <a:pPr indent="0" lvl="0" marL="0" marR="0" rtl="0" algn="l">
                        <a:lnSpc>
                          <a:spcPct val="115000"/>
                        </a:lnSpc>
                        <a:spcBef>
                          <a:spcPts val="0"/>
                        </a:spcBef>
                        <a:spcAft>
                          <a:spcPts val="0"/>
                        </a:spcAft>
                        <a:buClr>
                          <a:schemeClr val="dk1"/>
                        </a:buClr>
                        <a:buSzPts val="1100"/>
                        <a:buFont typeface="Arial"/>
                        <a:buNone/>
                      </a:pPr>
                      <a:r>
                        <a:rPr lang="en" sz="1000" u="none" cap="none" strike="noStrike">
                          <a:solidFill>
                            <a:schemeClr val="dk1"/>
                          </a:solidFill>
                          <a:latin typeface="Consolas"/>
                          <a:ea typeface="Consolas"/>
                          <a:cs typeface="Consolas"/>
                          <a:sym typeface="Consolas"/>
                        </a:rPr>
                        <a:t>dataset </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json</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load</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json_file</a:t>
                      </a:r>
                      <a:r>
                        <a:rPr lang="en" sz="1000" u="none" cap="none" strike="noStrike">
                          <a:solidFill>
                            <a:srgbClr val="616161"/>
                          </a:solidFill>
                          <a:latin typeface="Consolas"/>
                          <a:ea typeface="Consolas"/>
                          <a:cs typeface="Consolas"/>
                          <a:sym typeface="Consolas"/>
                        </a:rPr>
                        <a:t>)</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chemeClr val="dk1"/>
                        </a:buClr>
                        <a:buSzPts val="1100"/>
                        <a:buFont typeface="Arial"/>
                        <a:buNone/>
                      </a:pPr>
                      <a:r>
                        <a:rPr lang="en" sz="1000" u="none" cap="none" strike="noStrike">
                          <a:solidFill>
                            <a:schemeClr val="dk1"/>
                          </a:solidFill>
                          <a:latin typeface="Consolas"/>
                          <a:ea typeface="Consolas"/>
                          <a:cs typeface="Consolas"/>
                          <a:sym typeface="Consolas"/>
                        </a:rPr>
                        <a:t>nimages </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dataset</a:t>
                      </a:r>
                      <a:r>
                        <a:rPr lang="en" sz="1000" u="none" cap="none" strike="noStrike">
                          <a:solidFill>
                            <a:srgbClr val="616161"/>
                          </a:solidFill>
                          <a:latin typeface="Consolas"/>
                          <a:ea typeface="Consolas"/>
                          <a:cs typeface="Consolas"/>
                          <a:sym typeface="Consolas"/>
                        </a:rPr>
                        <a:t>[</a:t>
                      </a:r>
                      <a:r>
                        <a:rPr lang="en" sz="1000" u="none" cap="none" strike="noStrike">
                          <a:solidFill>
                            <a:srgbClr val="0F9D58"/>
                          </a:solidFill>
                          <a:latin typeface="Consolas"/>
                          <a:ea typeface="Consolas"/>
                          <a:cs typeface="Consolas"/>
                          <a:sym typeface="Consolas"/>
                        </a:rPr>
                        <a:t>'image'</a:t>
                      </a:r>
                      <a:r>
                        <a:rPr lang="en" sz="1000" u="none" cap="none" strike="noStrike">
                          <a:solidFill>
                            <a:srgbClr val="616161"/>
                          </a:solidFill>
                          <a:latin typeface="Consolas"/>
                          <a:ea typeface="Consolas"/>
                          <a:cs typeface="Consolas"/>
                          <a:sym typeface="Consolas"/>
                        </a:rPr>
                        <a:t>]</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chemeClr val="dk1"/>
                        </a:buClr>
                        <a:buSzPts val="1100"/>
                        <a:buFont typeface="Arial"/>
                        <a:buNone/>
                      </a:pPr>
                      <a:r>
                        <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chemeClr val="dk1"/>
                        </a:buClr>
                        <a:buSzPts val="1100"/>
                        <a:buFont typeface="Arial"/>
                        <a:buNone/>
                      </a:pPr>
                      <a:r>
                        <a:rPr lang="en" sz="1000" u="none" cap="none" strike="noStrike">
                          <a:solidFill>
                            <a:srgbClr val="455A64"/>
                          </a:solidFill>
                          <a:latin typeface="Consolas"/>
                          <a:ea typeface="Consolas"/>
                          <a:cs typeface="Consolas"/>
                          <a:sym typeface="Consolas"/>
                        </a:rPr>
                        <a:t># create a sequential index between 0 and nimages-1</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chemeClr val="dk1"/>
                        </a:buClr>
                        <a:buSzPts val="1100"/>
                        <a:buFont typeface="Arial"/>
                        <a:buNone/>
                      </a:pPr>
                      <a:r>
                        <a:rPr lang="en" sz="1000" u="none" cap="none" strike="noStrike">
                          <a:solidFill>
                            <a:schemeClr val="dk1"/>
                          </a:solidFill>
                          <a:latin typeface="Consolas"/>
                          <a:ea typeface="Consolas"/>
                          <a:cs typeface="Consolas"/>
                          <a:sym typeface="Consolas"/>
                        </a:rPr>
                        <a:t>index </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i </a:t>
                      </a:r>
                      <a:r>
                        <a:rPr lang="en" sz="1000" u="none" cap="none" strike="noStrike">
                          <a:solidFill>
                            <a:srgbClr val="9C27B0"/>
                          </a:solidFill>
                          <a:latin typeface="Consolas"/>
                          <a:ea typeface="Consolas"/>
                          <a:cs typeface="Consolas"/>
                          <a:sym typeface="Consolas"/>
                        </a:rPr>
                        <a:t>for</a:t>
                      </a:r>
                      <a:r>
                        <a:rPr lang="en" sz="1000" u="none" cap="none" strike="noStrike">
                          <a:solidFill>
                            <a:schemeClr val="dk1"/>
                          </a:solidFill>
                          <a:latin typeface="Consolas"/>
                          <a:ea typeface="Consolas"/>
                          <a:cs typeface="Consolas"/>
                          <a:sym typeface="Consolas"/>
                        </a:rPr>
                        <a:t> i </a:t>
                      </a:r>
                      <a:r>
                        <a:rPr lang="en" sz="1000" u="none" cap="none" strike="noStrike">
                          <a:solidFill>
                            <a:srgbClr val="9C27B0"/>
                          </a:solidFill>
                          <a:latin typeface="Consolas"/>
                          <a:ea typeface="Consolas"/>
                          <a:cs typeface="Consolas"/>
                          <a:sym typeface="Consolas"/>
                        </a:rPr>
                        <a:t>in</a:t>
                      </a:r>
                      <a:r>
                        <a:rPr lang="en" sz="1000" u="none" cap="none" strike="noStrike">
                          <a:solidFill>
                            <a:schemeClr val="dk1"/>
                          </a:solidFill>
                          <a:latin typeface="Consolas"/>
                          <a:ea typeface="Consolas"/>
                          <a:cs typeface="Consolas"/>
                          <a:sym typeface="Consolas"/>
                        </a:rPr>
                        <a:t> range</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nimages</a:t>
                      </a:r>
                      <a:r>
                        <a:rPr lang="en" sz="1000" u="none" cap="none" strike="noStrike">
                          <a:solidFill>
                            <a:srgbClr val="616161"/>
                          </a:solidFill>
                          <a:latin typeface="Consolas"/>
                          <a:ea typeface="Consolas"/>
                          <a:cs typeface="Consolas"/>
                          <a:sym typeface="Consolas"/>
                        </a:rPr>
                        <a:t>)]</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chemeClr val="dk1"/>
                        </a:buClr>
                        <a:buSzPts val="1100"/>
                        <a:buFont typeface="Arial"/>
                        <a:buNone/>
                      </a:pPr>
                      <a:r>
                        <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chemeClr val="dk1"/>
                        </a:buClr>
                        <a:buSzPts val="1100"/>
                        <a:buFont typeface="Arial"/>
                        <a:buNone/>
                      </a:pPr>
                      <a:r>
                        <a:rPr lang="en" sz="1000" u="none" cap="none" strike="noStrike">
                          <a:solidFill>
                            <a:srgbClr val="455A64"/>
                          </a:solidFill>
                          <a:latin typeface="Consolas"/>
                          <a:ea typeface="Consolas"/>
                          <a:cs typeface="Consolas"/>
                          <a:sym typeface="Consolas"/>
                        </a:rPr>
                        <a:t># now randomly sort the index</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chemeClr val="dk1"/>
                        </a:buClr>
                        <a:buSzPts val="1100"/>
                        <a:buFont typeface="Arial"/>
                        <a:buNone/>
                      </a:pPr>
                      <a:r>
                        <a:rPr lang="en" sz="1000" u="none" cap="none" strike="noStrike">
                          <a:solidFill>
                            <a:schemeClr val="dk1"/>
                          </a:solidFill>
                          <a:latin typeface="Consolas"/>
                          <a:ea typeface="Consolas"/>
                          <a:cs typeface="Consolas"/>
                          <a:sym typeface="Consolas"/>
                        </a:rPr>
                        <a:t>random</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shuffle</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index</a:t>
                      </a:r>
                      <a:r>
                        <a:rPr lang="en" sz="1000" u="none" cap="none" strike="noStrike">
                          <a:solidFill>
                            <a:srgbClr val="616161"/>
                          </a:solidFill>
                          <a:latin typeface="Consolas"/>
                          <a:ea typeface="Consolas"/>
                          <a:cs typeface="Consolas"/>
                          <a:sym typeface="Consolas"/>
                        </a:rPr>
                        <a:t>)</a:t>
                      </a:r>
                      <a:endParaRPr sz="1000" u="none" cap="none" strike="noStrike">
                        <a:solidFill>
                          <a:srgbClr val="9C27B0"/>
                        </a:solidFill>
                        <a:latin typeface="Consolas"/>
                        <a:ea typeface="Consolas"/>
                        <a:cs typeface="Consolas"/>
                        <a:sym typeface="Consolas"/>
                      </a:endParaRPr>
                    </a:p>
                  </a:txBody>
                  <a:tcPr marT="63500" marB="63500" marR="63500" marL="63500">
                    <a:lnL cap="flat" cmpd="sng" w="12700">
                      <a:solidFill>
                        <a:srgbClr val="E0E0E0"/>
                      </a:solidFill>
                      <a:prstDash val="solid"/>
                      <a:round/>
                      <a:headEnd len="sm" w="sm" type="none"/>
                      <a:tailEnd len="sm" w="sm" type="none"/>
                    </a:lnL>
                    <a:lnR cap="flat" cmpd="sng" w="12700">
                      <a:solidFill>
                        <a:srgbClr val="E0E0E0"/>
                      </a:solidFill>
                      <a:prstDash val="solid"/>
                      <a:round/>
                      <a:headEnd len="sm" w="sm" type="none"/>
                      <a:tailEnd len="sm" w="sm" type="none"/>
                    </a:lnR>
                    <a:lnT cap="flat" cmpd="sng" w="12700">
                      <a:solidFill>
                        <a:srgbClr val="E0E0E0"/>
                      </a:solidFill>
                      <a:prstDash val="solid"/>
                      <a:round/>
                      <a:headEnd len="sm" w="sm" type="none"/>
                      <a:tailEnd len="sm" w="sm" type="none"/>
                    </a:lnT>
                    <a:lnB cap="flat" cmpd="sng" w="12700">
                      <a:solidFill>
                        <a:srgbClr val="E0E0E0"/>
                      </a:solidFill>
                      <a:prstDash val="solid"/>
                      <a:round/>
                      <a:headEnd len="sm" w="sm" type="none"/>
                      <a:tailEnd len="sm" w="sm" type="none"/>
                    </a:lnB>
                    <a:solidFill>
                      <a:srgbClr val="FAFAFA"/>
                    </a:solidFill>
                  </a:tcPr>
                </a:tc>
              </a:tr>
            </a:tbl>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1" name="Shape 321"/>
        <p:cNvGrpSpPr/>
        <p:nvPr/>
      </p:nvGrpSpPr>
      <p:grpSpPr>
        <a:xfrm>
          <a:off x="0" y="0"/>
          <a:ext cx="0" cy="0"/>
          <a:chOff x="0" y="0"/>
          <a:chExt cx="0" cy="0"/>
        </a:xfrm>
      </p:grpSpPr>
      <p:sp>
        <p:nvSpPr>
          <p:cNvPr id="322" name="Google Shape;322;p54"/>
          <p:cNvSpPr txBox="1"/>
          <p:nvPr>
            <p:ph idx="1" type="subTitle"/>
          </p:nvPr>
        </p:nvSpPr>
        <p:spPr>
          <a:xfrm>
            <a:off x="505550" y="116700"/>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Transfer Learning - Domain Training</a:t>
            </a:r>
            <a:endParaRPr>
              <a:solidFill>
                <a:srgbClr val="38761D"/>
              </a:solidFill>
            </a:endParaRPr>
          </a:p>
        </p:txBody>
      </p:sp>
      <p:pic>
        <p:nvPicPr>
          <p:cNvPr id="323" name="Google Shape;323;p54"/>
          <p:cNvPicPr preferRelativeResize="0"/>
          <p:nvPr/>
        </p:nvPicPr>
        <p:blipFill>
          <a:blip r:embed="rId3">
            <a:alphaModFix/>
          </a:blip>
          <a:stretch>
            <a:fillRect/>
          </a:stretch>
        </p:blipFill>
        <p:spPr>
          <a:xfrm>
            <a:off x="0" y="0"/>
            <a:ext cx="1466275" cy="730575"/>
          </a:xfrm>
          <a:prstGeom prst="rect">
            <a:avLst/>
          </a:prstGeom>
          <a:noFill/>
          <a:ln>
            <a:noFill/>
          </a:ln>
        </p:spPr>
      </p:pic>
      <p:sp>
        <p:nvSpPr>
          <p:cNvPr id="324" name="Google Shape;324;p54"/>
          <p:cNvSpPr txBox="1"/>
          <p:nvPr/>
        </p:nvSpPr>
        <p:spPr>
          <a:xfrm>
            <a:off x="459650" y="595050"/>
            <a:ext cx="8283600" cy="4205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1100"/>
              </a:spcBef>
              <a:spcAft>
                <a:spcPts val="0"/>
              </a:spcAft>
              <a:buNone/>
            </a:pPr>
            <a:r>
              <a:rPr b="1" lang="en" sz="1200">
                <a:solidFill>
                  <a:schemeClr val="dk1"/>
                </a:solidFill>
              </a:rPr>
              <a:t>Domain Specific Weights - Transfer Train for New Domain</a:t>
            </a:r>
            <a:endParaRPr sz="1100">
              <a:solidFill>
                <a:schemeClr val="dk1"/>
              </a:solidFill>
            </a:endParaRPr>
          </a:p>
          <a:p>
            <a:pPr indent="0" lvl="0" marL="0" rtl="0" algn="l">
              <a:lnSpc>
                <a:spcPct val="115000"/>
              </a:lnSpc>
              <a:spcBef>
                <a:spcPts val="0"/>
              </a:spcBef>
              <a:spcAft>
                <a:spcPts val="0"/>
              </a:spcAft>
              <a:buNone/>
            </a:pPr>
            <a:r>
              <a:rPr lang="en" sz="1200">
                <a:solidFill>
                  <a:schemeClr val="dk1"/>
                </a:solidFill>
              </a:rPr>
              <a:t>Finally, we:</a:t>
            </a:r>
            <a:endParaRPr sz="1200">
              <a:solidFill>
                <a:schemeClr val="dk1"/>
              </a:solidFill>
            </a:endParaRPr>
          </a:p>
          <a:p>
            <a:pPr indent="-304800" lvl="0" marL="457200" rtl="0" algn="l">
              <a:lnSpc>
                <a:spcPct val="115000"/>
              </a:lnSpc>
              <a:spcBef>
                <a:spcPts val="0"/>
              </a:spcBef>
              <a:spcAft>
                <a:spcPts val="0"/>
              </a:spcAft>
              <a:buClr>
                <a:schemeClr val="dk1"/>
              </a:buClr>
              <a:buSzPts val="1200"/>
              <a:buAutoNum type="arabicPeriod"/>
            </a:pPr>
            <a:r>
              <a:rPr lang="en" sz="1200">
                <a:solidFill>
                  <a:schemeClr val="dk1"/>
                </a:solidFill>
              </a:rPr>
              <a:t>Load the base model architecture (`model-produce.json), which does not contain the classifier layer.</a:t>
            </a:r>
            <a:endParaRPr sz="1200">
              <a:solidFill>
                <a:schemeClr val="dk1"/>
              </a:solidFill>
            </a:endParaRPr>
          </a:p>
          <a:p>
            <a:pPr indent="-304800" lvl="0" marL="457200" rtl="0" algn="l">
              <a:lnSpc>
                <a:spcPct val="115000"/>
              </a:lnSpc>
              <a:spcBef>
                <a:spcPts val="0"/>
              </a:spcBef>
              <a:spcAft>
                <a:spcPts val="0"/>
              </a:spcAft>
              <a:buClr>
                <a:schemeClr val="dk1"/>
              </a:buClr>
              <a:buSzPts val="1200"/>
              <a:buAutoNum type="arabicPeriod"/>
            </a:pPr>
            <a:r>
              <a:rPr lang="en" sz="1200">
                <a:solidFill>
                  <a:schemeClr val="dk1"/>
                </a:solidFill>
              </a:rPr>
              <a:t>Initialize the base model architecture with the pretrained weights for the source domain (</a:t>
            </a:r>
            <a:r>
              <a:rPr lang="en" sz="1200">
                <a:solidFill>
                  <a:srgbClr val="0D904F"/>
                </a:solidFill>
                <a:latin typeface="Consolas"/>
                <a:ea typeface="Consolas"/>
                <a:cs typeface="Consolas"/>
                <a:sym typeface="Consolas"/>
              </a:rPr>
              <a:t>model-produce.h5</a:t>
            </a:r>
            <a:r>
              <a:rPr lang="en" sz="1200">
                <a:solidFill>
                  <a:schemeClr val="dk1"/>
                </a:solidFill>
              </a:rPr>
              <a:t>).</a:t>
            </a:r>
            <a:endParaRPr sz="1200">
              <a:solidFill>
                <a:schemeClr val="dk1"/>
              </a:solidFill>
            </a:endParaRPr>
          </a:p>
          <a:p>
            <a:pPr indent="-304800" lvl="0" marL="457200" rtl="0" algn="l">
              <a:lnSpc>
                <a:spcPct val="115000"/>
              </a:lnSpc>
              <a:spcBef>
                <a:spcPts val="0"/>
              </a:spcBef>
              <a:spcAft>
                <a:spcPts val="0"/>
              </a:spcAft>
              <a:buClr>
                <a:schemeClr val="dk1"/>
              </a:buClr>
              <a:buSzPts val="1200"/>
              <a:buAutoNum type="arabicPeriod"/>
            </a:pPr>
            <a:r>
              <a:rPr lang="en" sz="1200">
                <a:solidFill>
                  <a:schemeClr val="dk1"/>
                </a:solidFill>
              </a:rPr>
              <a:t>Add a classifier for the new similar domain.</a:t>
            </a:r>
            <a:endParaRPr sz="1200">
              <a:solidFill>
                <a:schemeClr val="dk1"/>
              </a:solidFill>
            </a:endParaRPr>
          </a:p>
          <a:p>
            <a:pPr indent="-304800" lvl="0" marL="457200" rtl="0" algn="l">
              <a:lnSpc>
                <a:spcPct val="115000"/>
              </a:lnSpc>
              <a:spcBef>
                <a:spcPts val="0"/>
              </a:spcBef>
              <a:spcAft>
                <a:spcPts val="0"/>
              </a:spcAft>
              <a:buClr>
                <a:schemeClr val="dk1"/>
              </a:buClr>
              <a:buSzPts val="1200"/>
              <a:buAutoNum type="arabicPeriod"/>
            </a:pPr>
            <a:r>
              <a:rPr lang="en" sz="1200">
                <a:solidFill>
                  <a:schemeClr val="dk1"/>
                </a:solidFill>
              </a:rPr>
              <a:t>Train the model/classifier for the new similar domain.</a:t>
            </a:r>
            <a:endParaRPr sz="12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br>
              <a:rPr lang="en" sz="1100">
                <a:solidFill>
                  <a:schemeClr val="dk1"/>
                </a:solidFill>
              </a:rPr>
            </a:b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b="1" sz="1200">
              <a:solidFill>
                <a:schemeClr val="dk1"/>
              </a:solidFill>
            </a:endParaRPr>
          </a:p>
          <a:p>
            <a:pPr indent="0" lvl="0" marL="0" rtl="0" algn="l">
              <a:lnSpc>
                <a:spcPct val="115000"/>
              </a:lnSpc>
              <a:spcBef>
                <a:spcPts val="1100"/>
              </a:spcBef>
              <a:spcAft>
                <a:spcPts val="0"/>
              </a:spcAft>
              <a:buNone/>
            </a:pPr>
            <a:r>
              <a:t/>
            </a:r>
            <a:endParaRPr sz="105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0" rtl="0" algn="l">
              <a:spcBef>
                <a:spcPts val="0"/>
              </a:spcBef>
              <a:spcAft>
                <a:spcPts val="0"/>
              </a:spcAft>
              <a:buNone/>
            </a:pPr>
            <a:r>
              <a:t/>
            </a:r>
            <a:endParaRPr/>
          </a:p>
        </p:txBody>
      </p:sp>
      <p:graphicFrame>
        <p:nvGraphicFramePr>
          <p:cNvPr id="325" name="Google Shape;325;p54"/>
          <p:cNvGraphicFramePr/>
          <p:nvPr/>
        </p:nvGraphicFramePr>
        <p:xfrm>
          <a:off x="640800" y="2236763"/>
          <a:ext cx="3000000" cy="3000000"/>
        </p:xfrm>
        <a:graphic>
          <a:graphicData uri="http://schemas.openxmlformats.org/drawingml/2006/table">
            <a:tbl>
              <a:tblPr>
                <a:noFill/>
                <a:tableStyleId>{B6ED9BD6-EAFA-4BBB-8D96-1B855458556A}</a:tableStyleId>
              </a:tblPr>
              <a:tblGrid>
                <a:gridCol w="7862400"/>
              </a:tblGrid>
              <a:tr h="2927625">
                <a:tc>
                  <a:txBody>
                    <a:bodyPr/>
                    <a:lstStyle/>
                    <a:p>
                      <a:pPr indent="0" lvl="0" marL="0" rtl="0" algn="l">
                        <a:lnSpc>
                          <a:spcPct val="115000"/>
                        </a:lnSpc>
                        <a:spcBef>
                          <a:spcPts val="0"/>
                        </a:spcBef>
                        <a:spcAft>
                          <a:spcPts val="0"/>
                        </a:spcAft>
                        <a:buNone/>
                      </a:pPr>
                      <a:r>
                        <a:rPr lang="en" sz="900">
                          <a:solidFill>
                            <a:srgbClr val="455A64"/>
                          </a:solidFill>
                          <a:latin typeface="Consolas"/>
                          <a:ea typeface="Consolas"/>
                          <a:cs typeface="Consolas"/>
                          <a:sym typeface="Consolas"/>
                        </a:rPr>
                        <a:t># Read the JSON string for the base model from a file</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rgbClr val="9C27B0"/>
                          </a:solidFill>
                          <a:latin typeface="Consolas"/>
                          <a:ea typeface="Consolas"/>
                          <a:cs typeface="Consolas"/>
                          <a:sym typeface="Consolas"/>
                        </a:rPr>
                        <a:t>with</a:t>
                      </a:r>
                      <a:r>
                        <a:rPr lang="en" sz="900">
                          <a:solidFill>
                            <a:schemeClr val="dk1"/>
                          </a:solidFill>
                          <a:latin typeface="Consolas"/>
                          <a:ea typeface="Consolas"/>
                          <a:cs typeface="Consolas"/>
                          <a:sym typeface="Consolas"/>
                        </a:rPr>
                        <a:t> open</a:t>
                      </a:r>
                      <a:r>
                        <a:rPr lang="en" sz="900">
                          <a:solidFill>
                            <a:srgbClr val="616161"/>
                          </a:solidFill>
                          <a:latin typeface="Consolas"/>
                          <a:ea typeface="Consolas"/>
                          <a:cs typeface="Consolas"/>
                          <a:sym typeface="Consolas"/>
                        </a:rPr>
                        <a:t>(</a:t>
                      </a:r>
                      <a:r>
                        <a:rPr lang="en" sz="900">
                          <a:solidFill>
                            <a:srgbClr val="0F9D58"/>
                          </a:solidFill>
                          <a:latin typeface="Consolas"/>
                          <a:ea typeface="Consolas"/>
                          <a:cs typeface="Consolas"/>
                          <a:sym typeface="Consolas"/>
                        </a:rPr>
                        <a:t>'produce-model.json'</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0F9D58"/>
                          </a:solidFill>
                          <a:latin typeface="Consolas"/>
                          <a:ea typeface="Consolas"/>
                          <a:cs typeface="Consolas"/>
                          <a:sym typeface="Consolas"/>
                        </a:rPr>
                        <a:t>'r'</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9C27B0"/>
                          </a:solidFill>
                          <a:latin typeface="Consolas"/>
                          <a:ea typeface="Consolas"/>
                          <a:cs typeface="Consolas"/>
                          <a:sym typeface="Consolas"/>
                        </a:rPr>
                        <a:t>as</a:t>
                      </a:r>
                      <a:r>
                        <a:rPr lang="en" sz="900">
                          <a:solidFill>
                            <a:schemeClr val="dk1"/>
                          </a:solidFill>
                          <a:latin typeface="Consolas"/>
                          <a:ea typeface="Consolas"/>
                          <a:cs typeface="Consolas"/>
                          <a:sym typeface="Consolas"/>
                        </a:rPr>
                        <a:t> f</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base_model </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f</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read</a:t>
                      </a:r>
                      <a:r>
                        <a:rPr lang="en" sz="900">
                          <a:solidFill>
                            <a:srgbClr val="616161"/>
                          </a:solidFill>
                          <a:latin typeface="Consolas"/>
                          <a:ea typeface="Consolas"/>
                          <a:cs typeface="Consolas"/>
                          <a:sym typeface="Consolas"/>
                        </a:rPr>
                        <a:t>()</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rgbClr val="455A64"/>
                          </a:solidFill>
                          <a:latin typeface="Consolas"/>
                          <a:ea typeface="Consolas"/>
                          <a:cs typeface="Consolas"/>
                          <a:sym typeface="Consolas"/>
                        </a:rPr>
                        <a:t># Reuse the base model and trained weights</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model </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model_from_json</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base_model</a:t>
                      </a:r>
                      <a:r>
                        <a:rPr lang="en" sz="900">
                          <a:solidFill>
                            <a:srgbClr val="616161"/>
                          </a:solidFill>
                          <a:latin typeface="Consolas"/>
                          <a:ea typeface="Consolas"/>
                          <a:cs typeface="Consolas"/>
                          <a:sym typeface="Consolas"/>
                        </a:rPr>
                        <a:t>)</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model</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load_weights</a:t>
                      </a:r>
                      <a:r>
                        <a:rPr lang="en" sz="900">
                          <a:solidFill>
                            <a:srgbClr val="616161"/>
                          </a:solidFill>
                          <a:latin typeface="Consolas"/>
                          <a:ea typeface="Consolas"/>
                          <a:cs typeface="Consolas"/>
                          <a:sym typeface="Consolas"/>
                        </a:rPr>
                        <a:t>(</a:t>
                      </a:r>
                      <a:r>
                        <a:rPr lang="en" sz="900">
                          <a:solidFill>
                            <a:srgbClr val="0F9D58"/>
                          </a:solidFill>
                          <a:latin typeface="Consolas"/>
                          <a:ea typeface="Consolas"/>
                          <a:cs typeface="Consolas"/>
                          <a:sym typeface="Consolas"/>
                        </a:rPr>
                        <a:t>'produce-weights.h5'</a:t>
                      </a:r>
                      <a:r>
                        <a:rPr lang="en" sz="900">
                          <a:solidFill>
                            <a:srgbClr val="616161"/>
                          </a:solidFill>
                          <a:latin typeface="Consolas"/>
                          <a:ea typeface="Consolas"/>
                          <a:cs typeface="Consolas"/>
                          <a:sym typeface="Consolas"/>
                        </a:rPr>
                        <a:t>)</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rgbClr val="455A64"/>
                          </a:solidFill>
                          <a:latin typeface="Consolas"/>
                          <a:ea typeface="Consolas"/>
                          <a:cs typeface="Consolas"/>
                          <a:sym typeface="Consolas"/>
                        </a:rPr>
                        <a:t># Add classifier</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output </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3367D6"/>
                          </a:solidFill>
                          <a:latin typeface="Consolas"/>
                          <a:ea typeface="Consolas"/>
                          <a:cs typeface="Consolas"/>
                          <a:sym typeface="Consolas"/>
                        </a:rPr>
                        <a:t>Flatten</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name</a:t>
                      </a:r>
                      <a:r>
                        <a:rPr lang="en" sz="900">
                          <a:solidFill>
                            <a:srgbClr val="616161"/>
                          </a:solidFill>
                          <a:latin typeface="Consolas"/>
                          <a:ea typeface="Consolas"/>
                          <a:cs typeface="Consolas"/>
                          <a:sym typeface="Consolas"/>
                        </a:rPr>
                        <a:t>=</a:t>
                      </a:r>
                      <a:r>
                        <a:rPr lang="en" sz="900">
                          <a:solidFill>
                            <a:srgbClr val="0F9D58"/>
                          </a:solidFill>
                          <a:latin typeface="Consolas"/>
                          <a:ea typeface="Consolas"/>
                          <a:cs typeface="Consolas"/>
                          <a:sym typeface="Consolas"/>
                        </a:rPr>
                        <a:t>'bottleneck'</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model</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output</a:t>
                      </a:r>
                      <a:r>
                        <a:rPr lang="en" sz="900">
                          <a:solidFill>
                            <a:srgbClr val="616161"/>
                          </a:solidFill>
                          <a:latin typeface="Consolas"/>
                          <a:ea typeface="Consolas"/>
                          <a:cs typeface="Consolas"/>
                          <a:sym typeface="Consolas"/>
                        </a:rPr>
                        <a:t>)</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output </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3367D6"/>
                          </a:solidFill>
                          <a:latin typeface="Consolas"/>
                          <a:ea typeface="Consolas"/>
                          <a:cs typeface="Consolas"/>
                          <a:sym typeface="Consolas"/>
                        </a:rPr>
                        <a:t>Dense</a:t>
                      </a:r>
                      <a:r>
                        <a:rPr lang="en" sz="900">
                          <a:solidFill>
                            <a:srgbClr val="616161"/>
                          </a:solidFill>
                          <a:latin typeface="Consolas"/>
                          <a:ea typeface="Consolas"/>
                          <a:cs typeface="Consolas"/>
                          <a:sym typeface="Consolas"/>
                        </a:rPr>
                        <a:t>(</a:t>
                      </a:r>
                      <a:r>
                        <a:rPr lang="en" sz="900">
                          <a:solidFill>
                            <a:srgbClr val="C53929"/>
                          </a:solidFill>
                          <a:latin typeface="Consolas"/>
                          <a:ea typeface="Consolas"/>
                          <a:cs typeface="Consolas"/>
                          <a:sym typeface="Consolas"/>
                        </a:rPr>
                        <a:t>20</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activation</a:t>
                      </a:r>
                      <a:r>
                        <a:rPr lang="en" sz="900">
                          <a:solidFill>
                            <a:srgbClr val="616161"/>
                          </a:solidFill>
                          <a:latin typeface="Consolas"/>
                          <a:ea typeface="Consolas"/>
                          <a:cs typeface="Consolas"/>
                          <a:sym typeface="Consolas"/>
                        </a:rPr>
                        <a:t>=</a:t>
                      </a:r>
                      <a:r>
                        <a:rPr lang="en" sz="900">
                          <a:solidFill>
                            <a:srgbClr val="0F9D58"/>
                          </a:solidFill>
                          <a:latin typeface="Consolas"/>
                          <a:ea typeface="Consolas"/>
                          <a:cs typeface="Consolas"/>
                          <a:sym typeface="Consolas"/>
                        </a:rPr>
                        <a:t>'softmax'</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output</a:t>
                      </a:r>
                      <a:r>
                        <a:rPr lang="en" sz="900">
                          <a:solidFill>
                            <a:srgbClr val="616161"/>
                          </a:solidFill>
                          <a:latin typeface="Consolas"/>
                          <a:ea typeface="Consolas"/>
                          <a:cs typeface="Consolas"/>
                          <a:sym typeface="Consolas"/>
                        </a:rPr>
                        <a:t>)</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rgbClr val="455A64"/>
                          </a:solidFill>
                          <a:latin typeface="Consolas"/>
                          <a:ea typeface="Consolas"/>
                          <a:cs typeface="Consolas"/>
                          <a:sym typeface="Consolas"/>
                        </a:rPr>
                        <a:t># Compile the model</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model </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3367D6"/>
                          </a:solidFill>
                          <a:latin typeface="Consolas"/>
                          <a:ea typeface="Consolas"/>
                          <a:cs typeface="Consolas"/>
                          <a:sym typeface="Consolas"/>
                        </a:rPr>
                        <a:t>Model</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model</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input</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output</a:t>
                      </a:r>
                      <a:r>
                        <a:rPr lang="en" sz="900">
                          <a:solidFill>
                            <a:srgbClr val="616161"/>
                          </a:solidFill>
                          <a:latin typeface="Consolas"/>
                          <a:ea typeface="Consolas"/>
                          <a:cs typeface="Consolas"/>
                          <a:sym typeface="Consolas"/>
                        </a:rPr>
                        <a:t>)</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model</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compile</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loss</a:t>
                      </a:r>
                      <a:r>
                        <a:rPr lang="en" sz="900">
                          <a:solidFill>
                            <a:srgbClr val="616161"/>
                          </a:solidFill>
                          <a:latin typeface="Consolas"/>
                          <a:ea typeface="Consolas"/>
                          <a:cs typeface="Consolas"/>
                          <a:sym typeface="Consolas"/>
                        </a:rPr>
                        <a:t>=</a:t>
                      </a:r>
                      <a:r>
                        <a:rPr lang="en" sz="900">
                          <a:solidFill>
                            <a:srgbClr val="0F9D58"/>
                          </a:solidFill>
                          <a:latin typeface="Consolas"/>
                          <a:ea typeface="Consolas"/>
                          <a:cs typeface="Consolas"/>
                          <a:sym typeface="Consolas"/>
                        </a:rPr>
                        <a:t>'categorical_crossentropy'</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optimizer</a:t>
                      </a:r>
                      <a:r>
                        <a:rPr lang="en" sz="900">
                          <a:solidFill>
                            <a:srgbClr val="616161"/>
                          </a:solidFill>
                          <a:latin typeface="Consolas"/>
                          <a:ea typeface="Consolas"/>
                          <a:cs typeface="Consolas"/>
                          <a:sym typeface="Consolas"/>
                        </a:rPr>
                        <a:t>=</a:t>
                      </a:r>
                      <a:r>
                        <a:rPr lang="en" sz="900">
                          <a:solidFill>
                            <a:srgbClr val="0F9D58"/>
                          </a:solidFill>
                          <a:latin typeface="Consolas"/>
                          <a:ea typeface="Consolas"/>
                          <a:cs typeface="Consolas"/>
                          <a:sym typeface="Consolas"/>
                        </a:rPr>
                        <a:t>'adam'</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metrics</a:t>
                      </a:r>
                      <a:r>
                        <a:rPr lang="en" sz="900">
                          <a:solidFill>
                            <a:srgbClr val="616161"/>
                          </a:solidFill>
                          <a:latin typeface="Consolas"/>
                          <a:ea typeface="Consolas"/>
                          <a:cs typeface="Consolas"/>
                          <a:sym typeface="Consolas"/>
                        </a:rPr>
                        <a:t>=[</a:t>
                      </a:r>
                      <a:r>
                        <a:rPr lang="en" sz="900">
                          <a:solidFill>
                            <a:srgbClr val="0F9D58"/>
                          </a:solidFill>
                          <a:latin typeface="Consolas"/>
                          <a:ea typeface="Consolas"/>
                          <a:cs typeface="Consolas"/>
                          <a:sym typeface="Consolas"/>
                        </a:rPr>
                        <a:t>'accuracy'</a:t>
                      </a:r>
                      <a:r>
                        <a:rPr lang="en" sz="900">
                          <a:solidFill>
                            <a:srgbClr val="616161"/>
                          </a:solidFill>
                          <a:latin typeface="Consolas"/>
                          <a:ea typeface="Consolas"/>
                          <a:cs typeface="Consolas"/>
                          <a:sym typeface="Consolas"/>
                        </a:rPr>
                        <a:t>])</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rgbClr val="455A64"/>
                          </a:solidFill>
                          <a:latin typeface="Consolas"/>
                          <a:ea typeface="Consolas"/>
                          <a:cs typeface="Consolas"/>
                          <a:sym typeface="Consolas"/>
                        </a:rPr>
                        <a:t># train the new model for a new dataset</a:t>
                      </a:r>
                      <a:endParaRPr sz="900">
                        <a:solidFill>
                          <a:srgbClr val="455A64"/>
                        </a:solidFill>
                        <a:latin typeface="Consolas"/>
                        <a:ea typeface="Consolas"/>
                        <a:cs typeface="Consolas"/>
                        <a:sym typeface="Consolas"/>
                      </a:endParaRPr>
                    </a:p>
                  </a:txBody>
                  <a:tcPr marT="63500" marB="63500" marR="63500" marL="63500">
                    <a:lnL cap="flat" cmpd="sng" w="12700">
                      <a:solidFill>
                        <a:srgbClr val="E0E0E0"/>
                      </a:solidFill>
                      <a:prstDash val="solid"/>
                      <a:round/>
                      <a:headEnd len="sm" w="sm" type="none"/>
                      <a:tailEnd len="sm" w="sm" type="none"/>
                    </a:lnL>
                    <a:lnR cap="flat" cmpd="sng" w="12700">
                      <a:solidFill>
                        <a:srgbClr val="E0E0E0"/>
                      </a:solidFill>
                      <a:prstDash val="solid"/>
                      <a:round/>
                      <a:headEnd len="sm" w="sm" type="none"/>
                      <a:tailEnd len="sm" w="sm" type="none"/>
                    </a:lnR>
                    <a:lnT cap="flat" cmpd="sng" w="12700">
                      <a:solidFill>
                        <a:srgbClr val="E0E0E0"/>
                      </a:solidFill>
                      <a:prstDash val="solid"/>
                      <a:round/>
                      <a:headEnd len="sm" w="sm" type="none"/>
                      <a:tailEnd len="sm" w="sm" type="none"/>
                    </a:lnT>
                    <a:lnB cap="flat" cmpd="sng" w="12700">
                      <a:solidFill>
                        <a:srgbClr val="E0E0E0"/>
                      </a:solidFill>
                      <a:prstDash val="solid"/>
                      <a:round/>
                      <a:headEnd len="sm" w="sm" type="none"/>
                      <a:tailEnd len="sm" w="sm" type="none"/>
                    </a:lnB>
                    <a:solidFill>
                      <a:srgbClr val="FAFAFA"/>
                    </a:solidFill>
                  </a:tcPr>
                </a:tc>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9" name="Shape 329"/>
        <p:cNvGrpSpPr/>
        <p:nvPr/>
      </p:nvGrpSpPr>
      <p:grpSpPr>
        <a:xfrm>
          <a:off x="0" y="0"/>
          <a:ext cx="0" cy="0"/>
          <a:chOff x="0" y="0"/>
          <a:chExt cx="0" cy="0"/>
        </a:xfrm>
      </p:grpSpPr>
      <p:sp>
        <p:nvSpPr>
          <p:cNvPr id="330" name="Google Shape;330;p55"/>
          <p:cNvSpPr txBox="1"/>
          <p:nvPr>
            <p:ph idx="1" type="subTitle"/>
          </p:nvPr>
        </p:nvSpPr>
        <p:spPr>
          <a:xfrm>
            <a:off x="505550" y="116700"/>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Transfer Learning - Domain Initialization</a:t>
            </a:r>
            <a:endParaRPr>
              <a:solidFill>
                <a:srgbClr val="38761D"/>
              </a:solidFill>
            </a:endParaRPr>
          </a:p>
        </p:txBody>
      </p:sp>
      <p:pic>
        <p:nvPicPr>
          <p:cNvPr id="331" name="Google Shape;331;p55"/>
          <p:cNvPicPr preferRelativeResize="0"/>
          <p:nvPr/>
        </p:nvPicPr>
        <p:blipFill>
          <a:blip r:embed="rId3">
            <a:alphaModFix/>
          </a:blip>
          <a:stretch>
            <a:fillRect/>
          </a:stretch>
        </p:blipFill>
        <p:spPr>
          <a:xfrm>
            <a:off x="0" y="0"/>
            <a:ext cx="1466275" cy="730575"/>
          </a:xfrm>
          <a:prstGeom prst="rect">
            <a:avLst/>
          </a:prstGeom>
          <a:noFill/>
          <a:ln>
            <a:noFill/>
          </a:ln>
        </p:spPr>
      </p:pic>
      <p:sp>
        <p:nvSpPr>
          <p:cNvPr id="332" name="Google Shape;332;p55"/>
          <p:cNvSpPr txBox="1"/>
          <p:nvPr/>
        </p:nvSpPr>
        <p:spPr>
          <a:xfrm>
            <a:off x="459650" y="595050"/>
            <a:ext cx="8283600" cy="4205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1100"/>
              </a:spcBef>
              <a:spcAft>
                <a:spcPts val="0"/>
              </a:spcAft>
              <a:buNone/>
            </a:pPr>
            <a:r>
              <a:rPr b="1" lang="en" sz="1200">
                <a:solidFill>
                  <a:schemeClr val="dk1"/>
                </a:solidFill>
              </a:rPr>
              <a:t>Domain Transfer Weight Initialization</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rPr lang="en" sz="1200">
                <a:solidFill>
                  <a:schemeClr val="dk1"/>
                </a:solidFill>
              </a:rPr>
              <a:t>Another form of transfer learning, is</a:t>
            </a:r>
            <a:r>
              <a:rPr b="1" lang="en" sz="1200">
                <a:solidFill>
                  <a:schemeClr val="dk1"/>
                </a:solidFill>
              </a:rPr>
              <a:t> </a:t>
            </a:r>
            <a:r>
              <a:rPr b="1" lang="en" sz="1200">
                <a:solidFill>
                  <a:srgbClr val="0000FF"/>
                </a:solidFill>
              </a:rPr>
              <a:t>transfer of domain specific weights to use as weight initialization in a model one will otherwise fully retrain</a:t>
            </a:r>
            <a:r>
              <a:rPr lang="en" sz="1200">
                <a:solidFill>
                  <a:schemeClr val="dk1"/>
                </a:solidFill>
              </a:rPr>
              <a:t>. In this case, one is trying to improve on using an initializer based on a random weight distribution algorithm (e.g., Xavier for tanh and He-Normal for ReLU activation functions).</a:t>
            </a:r>
            <a:endParaRPr sz="12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Transferring of domain specific weights is a</a:t>
            </a:r>
            <a:r>
              <a:rPr b="1" lang="en" sz="1200">
                <a:solidFill>
                  <a:srgbClr val="0000FF"/>
                </a:solidFill>
              </a:rPr>
              <a:t> one-shot weight initialization approach</a:t>
            </a:r>
            <a:r>
              <a:rPr lang="en" sz="1200">
                <a:solidFill>
                  <a:schemeClr val="dk1"/>
                </a:solidFill>
              </a:rPr>
              <a:t>. The presumption is to generate a set of weight initialization that is generalized enough that the training of the model will lead to the best local (or global) optima. What one wants to accomplish is to do some initial training of a model, that the weights learned during the initial session will have the characteristics of:</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100">
              <a:solidFill>
                <a:schemeClr val="dk1"/>
              </a:solidFill>
            </a:endParaRPr>
          </a:p>
          <a:p>
            <a:pPr indent="-317500" lvl="0" marL="457200" rtl="0" algn="l">
              <a:lnSpc>
                <a:spcPct val="115000"/>
              </a:lnSpc>
              <a:spcBef>
                <a:spcPts val="0"/>
              </a:spcBef>
              <a:spcAft>
                <a:spcPts val="0"/>
              </a:spcAft>
              <a:buClr>
                <a:srgbClr val="38761D"/>
              </a:buClr>
              <a:buSzPts val="1400"/>
              <a:buChar char="●"/>
            </a:pPr>
            <a:r>
              <a:rPr b="1" lang="en">
                <a:solidFill>
                  <a:srgbClr val="38761D"/>
                </a:solidFill>
              </a:rPr>
              <a:t>Will point in the general right direction for convergence, and</a:t>
            </a:r>
            <a:endParaRPr b="1">
              <a:solidFill>
                <a:srgbClr val="38761D"/>
              </a:solidFill>
            </a:endParaRPr>
          </a:p>
          <a:p>
            <a:pPr indent="-317500" lvl="0" marL="457200" rtl="0" algn="l">
              <a:lnSpc>
                <a:spcPct val="115000"/>
              </a:lnSpc>
              <a:spcBef>
                <a:spcPts val="0"/>
              </a:spcBef>
              <a:spcAft>
                <a:spcPts val="0"/>
              </a:spcAft>
              <a:buClr>
                <a:srgbClr val="38761D"/>
              </a:buClr>
              <a:buSzPts val="1400"/>
              <a:buChar char="●"/>
            </a:pPr>
            <a:r>
              <a:rPr b="1" lang="en">
                <a:solidFill>
                  <a:srgbClr val="38761D"/>
                </a:solidFill>
              </a:rPr>
              <a:t>Be over generalized to prevent diving into an arbitrary local optima.</a:t>
            </a:r>
            <a:endParaRPr b="1">
              <a:solidFill>
                <a:srgbClr val="38761D"/>
              </a:solidFill>
            </a:endParaRPr>
          </a:p>
          <a:p>
            <a:pPr indent="-317500" lvl="0" marL="457200" rtl="0" algn="l">
              <a:lnSpc>
                <a:spcPct val="115000"/>
              </a:lnSpc>
              <a:spcBef>
                <a:spcPts val="0"/>
              </a:spcBef>
              <a:spcAft>
                <a:spcPts val="0"/>
              </a:spcAft>
              <a:buClr>
                <a:srgbClr val="38761D"/>
              </a:buClr>
              <a:buSzPts val="1400"/>
              <a:buChar char="●"/>
            </a:pPr>
            <a:r>
              <a:rPr b="1" lang="en">
                <a:solidFill>
                  <a:srgbClr val="38761D"/>
                </a:solidFill>
              </a:rPr>
              <a:t>Such that these weights can be used as the initialization weights for a single (one-shot) training session which will converge on the best local optima.</a:t>
            </a:r>
            <a:endParaRPr b="1">
              <a:solidFill>
                <a:srgbClr val="38761D"/>
              </a:solidFill>
            </a:endParaRPr>
          </a:p>
          <a:p>
            <a:pPr indent="0" lvl="0" marL="0" rtl="0" algn="l">
              <a:lnSpc>
                <a:spcPct val="115000"/>
              </a:lnSpc>
              <a:spcBef>
                <a:spcPts val="0"/>
              </a:spcBef>
              <a:spcAft>
                <a:spcPts val="0"/>
              </a:spcAft>
              <a:buNone/>
            </a:pPr>
            <a:br>
              <a:rPr lang="en" sz="1100">
                <a:solidFill>
                  <a:schemeClr val="dk1"/>
                </a:solidFill>
              </a:rPr>
            </a:b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b="1" sz="1200">
              <a:solidFill>
                <a:schemeClr val="dk1"/>
              </a:solidFill>
            </a:endParaRPr>
          </a:p>
          <a:p>
            <a:pPr indent="0" lvl="0" marL="0" rtl="0" algn="l">
              <a:lnSpc>
                <a:spcPct val="115000"/>
              </a:lnSpc>
              <a:spcBef>
                <a:spcPts val="1100"/>
              </a:spcBef>
              <a:spcAft>
                <a:spcPts val="0"/>
              </a:spcAft>
              <a:buNone/>
            </a:pPr>
            <a:r>
              <a:t/>
            </a:r>
            <a:endParaRPr sz="105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6" name="Shape 336"/>
        <p:cNvGrpSpPr/>
        <p:nvPr/>
      </p:nvGrpSpPr>
      <p:grpSpPr>
        <a:xfrm>
          <a:off x="0" y="0"/>
          <a:ext cx="0" cy="0"/>
          <a:chOff x="0" y="0"/>
          <a:chExt cx="0" cy="0"/>
        </a:xfrm>
      </p:grpSpPr>
      <p:pic>
        <p:nvPicPr>
          <p:cNvPr id="337" name="Google Shape;337;p56"/>
          <p:cNvPicPr preferRelativeResize="0"/>
          <p:nvPr/>
        </p:nvPicPr>
        <p:blipFill>
          <a:blip r:embed="rId3">
            <a:alphaModFix/>
          </a:blip>
          <a:stretch>
            <a:fillRect/>
          </a:stretch>
        </p:blipFill>
        <p:spPr>
          <a:xfrm>
            <a:off x="0" y="0"/>
            <a:ext cx="1466275" cy="730575"/>
          </a:xfrm>
          <a:prstGeom prst="rect">
            <a:avLst/>
          </a:prstGeom>
          <a:noFill/>
          <a:ln>
            <a:noFill/>
          </a:ln>
        </p:spPr>
      </p:pic>
      <p:sp>
        <p:nvSpPr>
          <p:cNvPr id="338" name="Google Shape;338;p56"/>
          <p:cNvSpPr txBox="1"/>
          <p:nvPr>
            <p:ph idx="1" type="subTitle"/>
          </p:nvPr>
        </p:nvSpPr>
        <p:spPr>
          <a:xfrm>
            <a:off x="505550" y="116700"/>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Transfer Learning - Domain Initialization</a:t>
            </a:r>
            <a:endParaRPr>
              <a:solidFill>
                <a:srgbClr val="38761D"/>
              </a:solidFill>
            </a:endParaRPr>
          </a:p>
        </p:txBody>
      </p:sp>
      <p:sp>
        <p:nvSpPr>
          <p:cNvPr id="339" name="Google Shape;339;p56"/>
          <p:cNvSpPr txBox="1"/>
          <p:nvPr/>
        </p:nvSpPr>
        <p:spPr>
          <a:xfrm>
            <a:off x="459650" y="595050"/>
            <a:ext cx="8283600" cy="4205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1100"/>
              </a:spcBef>
              <a:spcAft>
                <a:spcPts val="0"/>
              </a:spcAft>
              <a:buNone/>
            </a:pPr>
            <a:r>
              <a:rPr b="1" lang="en" sz="1200">
                <a:solidFill>
                  <a:schemeClr val="dk1"/>
                </a:solidFill>
              </a:rPr>
              <a:t>Domain Transfer Weight Initialization - Code Example Part 1</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rPr lang="en" sz="1200">
                <a:solidFill>
                  <a:schemeClr val="dk1"/>
                </a:solidFill>
              </a:rPr>
              <a:t>The steps for this form of weight initialization are:</a:t>
            </a:r>
            <a:endParaRPr sz="1200">
              <a:solidFill>
                <a:schemeClr val="dk1"/>
              </a:solidFill>
            </a:endParaRPr>
          </a:p>
          <a:p>
            <a:pPr indent="-304800" lvl="0" marL="457200" rtl="0" algn="l">
              <a:lnSpc>
                <a:spcPct val="115000"/>
              </a:lnSpc>
              <a:spcBef>
                <a:spcPts val="0"/>
              </a:spcBef>
              <a:spcAft>
                <a:spcPts val="0"/>
              </a:spcAft>
              <a:buClr>
                <a:schemeClr val="dk1"/>
              </a:buClr>
              <a:buSzPts val="1200"/>
              <a:buAutoNum type="arabicPeriod"/>
            </a:pPr>
            <a:r>
              <a:rPr lang="en" sz="1200">
                <a:solidFill>
                  <a:schemeClr val="dk1"/>
                </a:solidFill>
              </a:rPr>
              <a:t>Instantiate a model, with a random weight distribution (Xavier, He-Normal, etc).</a:t>
            </a:r>
            <a:endParaRPr sz="1200">
              <a:solidFill>
                <a:schemeClr val="dk1"/>
              </a:solidFill>
            </a:endParaRPr>
          </a:p>
          <a:p>
            <a:pPr indent="-304800" lvl="0" marL="457200" rtl="0" algn="l">
              <a:lnSpc>
                <a:spcPct val="115000"/>
              </a:lnSpc>
              <a:spcBef>
                <a:spcPts val="0"/>
              </a:spcBef>
              <a:spcAft>
                <a:spcPts val="0"/>
              </a:spcAft>
              <a:buClr>
                <a:schemeClr val="dk1"/>
              </a:buClr>
              <a:buSzPts val="1200"/>
              <a:buAutoNum type="arabicPeriod"/>
            </a:pPr>
            <a:r>
              <a:rPr lang="en" sz="1200">
                <a:solidFill>
                  <a:schemeClr val="dk1"/>
                </a:solidFill>
              </a:rPr>
              <a:t>Use high level of dropout and/or regularization to prevent fitting to the data.</a:t>
            </a:r>
            <a:endParaRPr sz="1200">
              <a:solidFill>
                <a:schemeClr val="dk1"/>
              </a:solidFill>
            </a:endParaRPr>
          </a:p>
          <a:p>
            <a:pPr indent="-304800" lvl="0" marL="457200" rtl="0" algn="l">
              <a:lnSpc>
                <a:spcPct val="115000"/>
              </a:lnSpc>
              <a:spcBef>
                <a:spcPts val="0"/>
              </a:spcBef>
              <a:spcAft>
                <a:spcPts val="0"/>
              </a:spcAft>
              <a:buClr>
                <a:schemeClr val="dk1"/>
              </a:buClr>
              <a:buSzPts val="1200"/>
              <a:buAutoNum type="arabicPeriod"/>
            </a:pPr>
            <a:r>
              <a:rPr lang="en" sz="1200">
                <a:solidFill>
                  <a:schemeClr val="dk1"/>
                </a:solidFill>
              </a:rPr>
              <a:t>Run a few epochs.</a:t>
            </a:r>
            <a:endParaRPr sz="1200">
              <a:solidFill>
                <a:schemeClr val="dk1"/>
              </a:solidFill>
            </a:endParaRPr>
          </a:p>
          <a:p>
            <a:pPr indent="-304800" lvl="0" marL="457200" rtl="0" algn="l">
              <a:lnSpc>
                <a:spcPct val="115000"/>
              </a:lnSpc>
              <a:spcBef>
                <a:spcPts val="0"/>
              </a:spcBef>
              <a:spcAft>
                <a:spcPts val="0"/>
              </a:spcAft>
              <a:buClr>
                <a:schemeClr val="dk1"/>
              </a:buClr>
              <a:buSzPts val="1200"/>
              <a:buAutoNum type="arabicPeriod"/>
            </a:pPr>
            <a:r>
              <a:rPr lang="en" sz="1200">
                <a:solidFill>
                  <a:schemeClr val="dk1"/>
                </a:solidFill>
              </a:rPr>
              <a:t>Save the weights.</a:t>
            </a:r>
            <a:endParaRPr sz="1200">
              <a:solidFill>
                <a:schemeClr val="dk1"/>
              </a:solidFill>
            </a:endParaRPr>
          </a:p>
          <a:p>
            <a:pPr indent="-304800" lvl="0" marL="457200" rtl="0" algn="l">
              <a:lnSpc>
                <a:spcPct val="115000"/>
              </a:lnSpc>
              <a:spcBef>
                <a:spcPts val="0"/>
              </a:spcBef>
              <a:spcAft>
                <a:spcPts val="0"/>
              </a:spcAft>
              <a:buClr>
                <a:schemeClr val="dk1"/>
              </a:buClr>
              <a:buSzPts val="1200"/>
              <a:buAutoNum type="arabicPeriod"/>
            </a:pPr>
            <a:r>
              <a:rPr lang="en" sz="1200">
                <a:solidFill>
                  <a:schemeClr val="dk1"/>
                </a:solidFill>
              </a:rPr>
              <a:t>Start a full training session using the saved weights.</a:t>
            </a:r>
            <a:endParaRPr sz="1200">
              <a:solidFill>
                <a:schemeClr val="dk1"/>
              </a:solidFill>
            </a:endParaRPr>
          </a:p>
          <a:p>
            <a:pPr indent="0" lvl="0" marL="45720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br>
              <a:rPr lang="en" sz="1100">
                <a:solidFill>
                  <a:schemeClr val="dk1"/>
                </a:solidFill>
              </a:rPr>
            </a:b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b="1" sz="1200">
              <a:solidFill>
                <a:schemeClr val="dk1"/>
              </a:solidFill>
            </a:endParaRPr>
          </a:p>
          <a:p>
            <a:pPr indent="0" lvl="0" marL="0" rtl="0" algn="l">
              <a:lnSpc>
                <a:spcPct val="115000"/>
              </a:lnSpc>
              <a:spcBef>
                <a:spcPts val="1100"/>
              </a:spcBef>
              <a:spcAft>
                <a:spcPts val="0"/>
              </a:spcAft>
              <a:buNone/>
            </a:pPr>
            <a:r>
              <a:t/>
            </a:r>
            <a:endParaRPr sz="105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0" rtl="0" algn="l">
              <a:spcBef>
                <a:spcPts val="0"/>
              </a:spcBef>
              <a:spcAft>
                <a:spcPts val="0"/>
              </a:spcAft>
              <a:buNone/>
            </a:pPr>
            <a:r>
              <a:t/>
            </a:r>
            <a:endParaRPr/>
          </a:p>
        </p:txBody>
      </p:sp>
      <p:graphicFrame>
        <p:nvGraphicFramePr>
          <p:cNvPr id="340" name="Google Shape;340;p56"/>
          <p:cNvGraphicFramePr/>
          <p:nvPr/>
        </p:nvGraphicFramePr>
        <p:xfrm>
          <a:off x="602475" y="2571738"/>
          <a:ext cx="3000000" cy="3000000"/>
        </p:xfrm>
        <a:graphic>
          <a:graphicData uri="http://schemas.openxmlformats.org/drawingml/2006/table">
            <a:tbl>
              <a:tblPr>
                <a:noFill/>
                <a:tableStyleId>{B6ED9BD6-EAFA-4BBB-8D96-1B855458556A}</a:tableStyleId>
              </a:tblPr>
              <a:tblGrid>
                <a:gridCol w="7862400"/>
              </a:tblGrid>
              <a:tr h="1631725">
                <a:tc>
                  <a:txBody>
                    <a:bodyPr/>
                    <a:lstStyle/>
                    <a:p>
                      <a:pPr indent="0" lvl="0" marL="0" rtl="0" algn="l">
                        <a:lnSpc>
                          <a:spcPct val="115000"/>
                        </a:lnSpc>
                        <a:spcBef>
                          <a:spcPts val="0"/>
                        </a:spcBef>
                        <a:spcAft>
                          <a:spcPts val="0"/>
                        </a:spcAft>
                        <a:buClr>
                          <a:schemeClr val="dk1"/>
                        </a:buClr>
                        <a:buSzPts val="1100"/>
                        <a:buFont typeface="Arial"/>
                        <a:buNone/>
                      </a:pPr>
                      <a:r>
                        <a:rPr lang="en" sz="900">
                          <a:solidFill>
                            <a:srgbClr val="455A64"/>
                          </a:solidFill>
                          <a:latin typeface="Consolas"/>
                          <a:ea typeface="Consolas"/>
                          <a:cs typeface="Consolas"/>
                          <a:sym typeface="Consolas"/>
                        </a:rPr>
                        <a:t># Instantiate base model with default weight initialization (i.e., He-Normal)</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900">
                          <a:solidFill>
                            <a:schemeClr val="dk1"/>
                          </a:solidFill>
                          <a:latin typeface="Consolas"/>
                          <a:ea typeface="Consolas"/>
                          <a:cs typeface="Consolas"/>
                          <a:sym typeface="Consolas"/>
                        </a:rPr>
                        <a:t>model </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3367D6"/>
                          </a:solidFill>
                          <a:latin typeface="Consolas"/>
                          <a:ea typeface="Consolas"/>
                          <a:cs typeface="Consolas"/>
                          <a:sym typeface="Consolas"/>
                        </a:rPr>
                        <a:t>ResNet50</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include_top</a:t>
                      </a:r>
                      <a:r>
                        <a:rPr lang="en" sz="900">
                          <a:solidFill>
                            <a:srgbClr val="616161"/>
                          </a:solidFill>
                          <a:latin typeface="Consolas"/>
                          <a:ea typeface="Consolas"/>
                          <a:cs typeface="Consolas"/>
                          <a:sym typeface="Consolas"/>
                        </a:rPr>
                        <a:t>=</a:t>
                      </a:r>
                      <a:r>
                        <a:rPr lang="en" sz="900">
                          <a:solidFill>
                            <a:srgbClr val="9C27B0"/>
                          </a:solidFill>
                          <a:latin typeface="Consolas"/>
                          <a:ea typeface="Consolas"/>
                          <a:cs typeface="Consolas"/>
                          <a:sym typeface="Consolas"/>
                        </a:rPr>
                        <a:t>False</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pooling</a:t>
                      </a:r>
                      <a:r>
                        <a:rPr lang="en" sz="900">
                          <a:solidFill>
                            <a:srgbClr val="616161"/>
                          </a:solidFill>
                          <a:latin typeface="Consolas"/>
                          <a:ea typeface="Consolas"/>
                          <a:cs typeface="Consolas"/>
                          <a:sym typeface="Consolas"/>
                        </a:rPr>
                        <a:t>=</a:t>
                      </a:r>
                      <a:r>
                        <a:rPr lang="en" sz="900">
                          <a:solidFill>
                            <a:srgbClr val="9C27B0"/>
                          </a:solidFill>
                          <a:latin typeface="Consolas"/>
                          <a:ea typeface="Consolas"/>
                          <a:cs typeface="Consolas"/>
                          <a:sym typeface="Consolas"/>
                        </a:rPr>
                        <a:t>None</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input_shape</a:t>
                      </a:r>
                      <a:r>
                        <a:rPr lang="en" sz="900">
                          <a:solidFill>
                            <a:srgbClr val="616161"/>
                          </a:solidFill>
                          <a:latin typeface="Consolas"/>
                          <a:ea typeface="Consolas"/>
                          <a:cs typeface="Consolas"/>
                          <a:sym typeface="Consolas"/>
                        </a:rPr>
                        <a:t>=(</a:t>
                      </a:r>
                      <a:r>
                        <a:rPr lang="en" sz="900">
                          <a:solidFill>
                            <a:srgbClr val="C53929"/>
                          </a:solidFill>
                          <a:latin typeface="Consolas"/>
                          <a:ea typeface="Consolas"/>
                          <a:cs typeface="Consolas"/>
                          <a:sym typeface="Consolas"/>
                        </a:rPr>
                        <a:t>100</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C53929"/>
                          </a:solidFill>
                          <a:latin typeface="Consolas"/>
                          <a:ea typeface="Consolas"/>
                          <a:cs typeface="Consolas"/>
                          <a:sym typeface="Consolas"/>
                        </a:rPr>
                        <a:t>100</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C53929"/>
                          </a:solidFill>
                          <a:latin typeface="Consolas"/>
                          <a:ea typeface="Consolas"/>
                          <a:cs typeface="Consolas"/>
                          <a:sym typeface="Consolas"/>
                        </a:rPr>
                        <a:t>3</a:t>
                      </a:r>
                      <a:r>
                        <a:rPr lang="en" sz="900">
                          <a:solidFill>
                            <a:srgbClr val="616161"/>
                          </a:solidFill>
                          <a:latin typeface="Consolas"/>
                          <a:ea typeface="Consolas"/>
                          <a:cs typeface="Consolas"/>
                          <a:sym typeface="Consolas"/>
                        </a:rPr>
                        <a:t>))</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900">
                          <a:solidFill>
                            <a:srgbClr val="455A64"/>
                          </a:solidFill>
                          <a:latin typeface="Consolas"/>
                          <a:ea typeface="Consolas"/>
                          <a:cs typeface="Consolas"/>
                          <a:sym typeface="Consolas"/>
                        </a:rPr>
                        <a:t># save the base model</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900">
                          <a:solidFill>
                            <a:schemeClr val="dk1"/>
                          </a:solidFill>
                          <a:latin typeface="Consolas"/>
                          <a:ea typeface="Consolas"/>
                          <a:cs typeface="Consolas"/>
                          <a:sym typeface="Consolas"/>
                        </a:rPr>
                        <a:t>base_model </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model</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to_json</a:t>
                      </a:r>
                      <a:r>
                        <a:rPr lang="en" sz="900">
                          <a:solidFill>
                            <a:srgbClr val="616161"/>
                          </a:solidFill>
                          <a:latin typeface="Consolas"/>
                          <a:ea typeface="Consolas"/>
                          <a:cs typeface="Consolas"/>
                          <a:sym typeface="Consolas"/>
                        </a:rPr>
                        <a:t>()</a:t>
                      </a:r>
                      <a:r>
                        <a:rPr lang="en" sz="900">
                          <a:solidFill>
                            <a:srgbClr val="455A64"/>
                          </a:solidFill>
                          <a:latin typeface="Consolas"/>
                          <a:ea typeface="Consolas"/>
                          <a:cs typeface="Consolas"/>
                          <a:sym typeface="Consolas"/>
                        </a:rPr>
                        <a:t># Write the JSON string to a file</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900">
                          <a:solidFill>
                            <a:srgbClr val="9C27B0"/>
                          </a:solidFill>
                          <a:latin typeface="Consolas"/>
                          <a:ea typeface="Consolas"/>
                          <a:cs typeface="Consolas"/>
                          <a:sym typeface="Consolas"/>
                        </a:rPr>
                        <a:t>with</a:t>
                      </a:r>
                      <a:r>
                        <a:rPr lang="en" sz="900">
                          <a:solidFill>
                            <a:schemeClr val="dk1"/>
                          </a:solidFill>
                          <a:latin typeface="Consolas"/>
                          <a:ea typeface="Consolas"/>
                          <a:cs typeface="Consolas"/>
                          <a:sym typeface="Consolas"/>
                        </a:rPr>
                        <a:t> open</a:t>
                      </a:r>
                      <a:r>
                        <a:rPr lang="en" sz="900">
                          <a:solidFill>
                            <a:srgbClr val="616161"/>
                          </a:solidFill>
                          <a:latin typeface="Consolas"/>
                          <a:ea typeface="Consolas"/>
                          <a:cs typeface="Consolas"/>
                          <a:sym typeface="Consolas"/>
                        </a:rPr>
                        <a:t>(</a:t>
                      </a:r>
                      <a:r>
                        <a:rPr lang="en" sz="900">
                          <a:solidFill>
                            <a:srgbClr val="0F9D58"/>
                          </a:solidFill>
                          <a:latin typeface="Consolas"/>
                          <a:ea typeface="Consolas"/>
                          <a:cs typeface="Consolas"/>
                          <a:sym typeface="Consolas"/>
                        </a:rPr>
                        <a:t>'model.json'</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0F9D58"/>
                          </a:solidFill>
                          <a:latin typeface="Consolas"/>
                          <a:ea typeface="Consolas"/>
                          <a:cs typeface="Consolas"/>
                          <a:sym typeface="Consolas"/>
                        </a:rPr>
                        <a:t>'w'</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9C27B0"/>
                          </a:solidFill>
                          <a:latin typeface="Consolas"/>
                          <a:ea typeface="Consolas"/>
                          <a:cs typeface="Consolas"/>
                          <a:sym typeface="Consolas"/>
                        </a:rPr>
                        <a:t>as</a:t>
                      </a:r>
                      <a:r>
                        <a:rPr lang="en" sz="900">
                          <a:solidFill>
                            <a:schemeClr val="dk1"/>
                          </a:solidFill>
                          <a:latin typeface="Consolas"/>
                          <a:ea typeface="Consolas"/>
                          <a:cs typeface="Consolas"/>
                          <a:sym typeface="Consolas"/>
                        </a:rPr>
                        <a:t> f</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900">
                          <a:solidFill>
                            <a:schemeClr val="dk1"/>
                          </a:solidFill>
                          <a:latin typeface="Consolas"/>
                          <a:ea typeface="Consolas"/>
                          <a:cs typeface="Consolas"/>
                          <a:sym typeface="Consolas"/>
                        </a:rPr>
                        <a:t>        f</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write</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base_model</a:t>
                      </a:r>
                      <a:r>
                        <a:rPr lang="en" sz="900">
                          <a:solidFill>
                            <a:srgbClr val="616161"/>
                          </a:solidFill>
                          <a:latin typeface="Consolas"/>
                          <a:ea typeface="Consolas"/>
                          <a:cs typeface="Consolas"/>
                          <a:sym typeface="Consolas"/>
                        </a:rPr>
                        <a:t>)</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900">
                          <a:solidFill>
                            <a:srgbClr val="455A64"/>
                          </a:solidFill>
                          <a:latin typeface="Consolas"/>
                          <a:ea typeface="Consolas"/>
                          <a:cs typeface="Consolas"/>
                          <a:sym typeface="Consolas"/>
                        </a:rPr>
                        <a:t># Add a dropout layer and classifier to the base ResNet Model</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900">
                          <a:solidFill>
                            <a:schemeClr val="dk1"/>
                          </a:solidFill>
                          <a:latin typeface="Consolas"/>
                          <a:ea typeface="Consolas"/>
                          <a:cs typeface="Consolas"/>
                          <a:sym typeface="Consolas"/>
                        </a:rPr>
                        <a:t>output </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layers</a:t>
                      </a:r>
                      <a:r>
                        <a:rPr lang="en" sz="900">
                          <a:solidFill>
                            <a:srgbClr val="616161"/>
                          </a:solidFill>
                          <a:latin typeface="Consolas"/>
                          <a:ea typeface="Consolas"/>
                          <a:cs typeface="Consolas"/>
                          <a:sym typeface="Consolas"/>
                        </a:rPr>
                        <a:t>.</a:t>
                      </a:r>
                      <a:r>
                        <a:rPr lang="en" sz="900">
                          <a:solidFill>
                            <a:srgbClr val="3367D6"/>
                          </a:solidFill>
                          <a:latin typeface="Consolas"/>
                          <a:ea typeface="Consolas"/>
                          <a:cs typeface="Consolas"/>
                          <a:sym typeface="Consolas"/>
                        </a:rPr>
                        <a:t>Dropout</a:t>
                      </a:r>
                      <a:r>
                        <a:rPr lang="en" sz="900">
                          <a:solidFill>
                            <a:srgbClr val="616161"/>
                          </a:solidFill>
                          <a:latin typeface="Consolas"/>
                          <a:ea typeface="Consolas"/>
                          <a:cs typeface="Consolas"/>
                          <a:sym typeface="Consolas"/>
                        </a:rPr>
                        <a:t>(</a:t>
                      </a:r>
                      <a:r>
                        <a:rPr lang="en" sz="900">
                          <a:solidFill>
                            <a:srgbClr val="C53929"/>
                          </a:solidFill>
                          <a:latin typeface="Consolas"/>
                          <a:ea typeface="Consolas"/>
                          <a:cs typeface="Consolas"/>
                          <a:sym typeface="Consolas"/>
                        </a:rPr>
                        <a:t>0.75</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model</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output</a:t>
                      </a:r>
                      <a:r>
                        <a:rPr lang="en" sz="900">
                          <a:solidFill>
                            <a:srgbClr val="616161"/>
                          </a:solidFill>
                          <a:latin typeface="Consolas"/>
                          <a:ea typeface="Consolas"/>
                          <a:cs typeface="Consolas"/>
                          <a:sym typeface="Consolas"/>
                        </a:rPr>
                        <a:t>)</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900">
                          <a:solidFill>
                            <a:schemeClr val="dk1"/>
                          </a:solidFill>
                          <a:latin typeface="Consolas"/>
                          <a:ea typeface="Consolas"/>
                          <a:cs typeface="Consolas"/>
                          <a:sym typeface="Consolas"/>
                        </a:rPr>
                        <a:t>output </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layers</a:t>
                      </a:r>
                      <a:r>
                        <a:rPr lang="en" sz="900">
                          <a:solidFill>
                            <a:srgbClr val="616161"/>
                          </a:solidFill>
                          <a:latin typeface="Consolas"/>
                          <a:ea typeface="Consolas"/>
                          <a:cs typeface="Consolas"/>
                          <a:sym typeface="Consolas"/>
                        </a:rPr>
                        <a:t>.</a:t>
                      </a:r>
                      <a:r>
                        <a:rPr lang="en" sz="900">
                          <a:solidFill>
                            <a:srgbClr val="3367D6"/>
                          </a:solidFill>
                          <a:latin typeface="Consolas"/>
                          <a:ea typeface="Consolas"/>
                          <a:cs typeface="Consolas"/>
                          <a:sym typeface="Consolas"/>
                        </a:rPr>
                        <a:t>Dense</a:t>
                      </a:r>
                      <a:r>
                        <a:rPr lang="en" sz="900">
                          <a:solidFill>
                            <a:srgbClr val="616161"/>
                          </a:solidFill>
                          <a:latin typeface="Consolas"/>
                          <a:ea typeface="Consolas"/>
                          <a:cs typeface="Consolas"/>
                          <a:sym typeface="Consolas"/>
                        </a:rPr>
                        <a:t>(</a:t>
                      </a:r>
                      <a:r>
                        <a:rPr lang="en" sz="900">
                          <a:solidFill>
                            <a:srgbClr val="C53929"/>
                          </a:solidFill>
                          <a:latin typeface="Consolas"/>
                          <a:ea typeface="Consolas"/>
                          <a:cs typeface="Consolas"/>
                          <a:sym typeface="Consolas"/>
                        </a:rPr>
                        <a:t>20</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activation</a:t>
                      </a:r>
                      <a:r>
                        <a:rPr lang="en" sz="900">
                          <a:solidFill>
                            <a:srgbClr val="616161"/>
                          </a:solidFill>
                          <a:latin typeface="Consolas"/>
                          <a:ea typeface="Consolas"/>
                          <a:cs typeface="Consolas"/>
                          <a:sym typeface="Consolas"/>
                        </a:rPr>
                        <a:t>=</a:t>
                      </a:r>
                      <a:r>
                        <a:rPr lang="en" sz="900">
                          <a:solidFill>
                            <a:srgbClr val="0F9D58"/>
                          </a:solidFill>
                          <a:latin typeface="Consolas"/>
                          <a:ea typeface="Consolas"/>
                          <a:cs typeface="Consolas"/>
                          <a:sym typeface="Consolas"/>
                        </a:rPr>
                        <a:t>'softmax'</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output</a:t>
                      </a:r>
                      <a:r>
                        <a:rPr lang="en" sz="900">
                          <a:solidFill>
                            <a:srgbClr val="616161"/>
                          </a:solidFill>
                          <a:latin typeface="Consolas"/>
                          <a:ea typeface="Consolas"/>
                          <a:cs typeface="Consolas"/>
                          <a:sym typeface="Consolas"/>
                        </a:rPr>
                        <a:t>)</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900">
                          <a:solidFill>
                            <a:schemeClr val="dk1"/>
                          </a:solidFill>
                          <a:latin typeface="Consolas"/>
                          <a:ea typeface="Consolas"/>
                          <a:cs typeface="Consolas"/>
                          <a:sym typeface="Consolas"/>
                        </a:rPr>
                        <a:t>model  </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3367D6"/>
                          </a:solidFill>
                          <a:latin typeface="Consolas"/>
                          <a:ea typeface="Consolas"/>
                          <a:cs typeface="Consolas"/>
                          <a:sym typeface="Consolas"/>
                        </a:rPr>
                        <a:t>Model</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model</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input</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output</a:t>
                      </a:r>
                      <a:r>
                        <a:rPr lang="en" sz="900">
                          <a:solidFill>
                            <a:srgbClr val="616161"/>
                          </a:solidFill>
                          <a:latin typeface="Consolas"/>
                          <a:ea typeface="Consolas"/>
                          <a:cs typeface="Consolas"/>
                          <a:sym typeface="Consolas"/>
                        </a:rPr>
                        <a:t>)</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900">
                          <a:solidFill>
                            <a:srgbClr val="455A64"/>
                          </a:solidFill>
                          <a:latin typeface="Consolas"/>
                          <a:ea typeface="Consolas"/>
                          <a:cs typeface="Consolas"/>
                          <a:sym typeface="Consolas"/>
                        </a:rPr>
                        <a:t># do pre-training here for a few epochs (e.g., 5 epochs)</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900">
                          <a:solidFill>
                            <a:srgbClr val="455A64"/>
                          </a:solidFill>
                          <a:latin typeface="Consolas"/>
                          <a:ea typeface="Consolas"/>
                          <a:cs typeface="Consolas"/>
                          <a:sym typeface="Consolas"/>
                        </a:rPr>
                        <a:t># save the model weights as the weight initializer</a:t>
                      </a:r>
                      <a:endParaRPr sz="900">
                        <a:solidFill>
                          <a:srgbClr val="455A64"/>
                        </a:solidFill>
                        <a:latin typeface="Consolas"/>
                        <a:ea typeface="Consolas"/>
                        <a:cs typeface="Consolas"/>
                        <a:sym typeface="Consolas"/>
                      </a:endParaRPr>
                    </a:p>
                  </a:txBody>
                  <a:tcPr marT="63500" marB="63500" marR="63500" marL="63500">
                    <a:lnL cap="flat" cmpd="sng" w="12700">
                      <a:solidFill>
                        <a:srgbClr val="E0E0E0"/>
                      </a:solidFill>
                      <a:prstDash val="solid"/>
                      <a:round/>
                      <a:headEnd len="sm" w="sm" type="none"/>
                      <a:tailEnd len="sm" w="sm" type="none"/>
                    </a:lnL>
                    <a:lnR cap="flat" cmpd="sng" w="12700">
                      <a:solidFill>
                        <a:srgbClr val="E0E0E0"/>
                      </a:solidFill>
                      <a:prstDash val="solid"/>
                      <a:round/>
                      <a:headEnd len="sm" w="sm" type="none"/>
                      <a:tailEnd len="sm" w="sm" type="none"/>
                    </a:lnR>
                    <a:lnT cap="flat" cmpd="sng" w="12700">
                      <a:solidFill>
                        <a:srgbClr val="E0E0E0"/>
                      </a:solidFill>
                      <a:prstDash val="solid"/>
                      <a:round/>
                      <a:headEnd len="sm" w="sm" type="none"/>
                      <a:tailEnd len="sm" w="sm" type="none"/>
                    </a:lnT>
                    <a:lnB cap="flat" cmpd="sng" w="12700">
                      <a:solidFill>
                        <a:srgbClr val="E0E0E0"/>
                      </a:solidFill>
                      <a:prstDash val="solid"/>
                      <a:round/>
                      <a:headEnd len="sm" w="sm" type="none"/>
                      <a:tailEnd len="sm" w="sm" type="none"/>
                    </a:lnB>
                    <a:solidFill>
                      <a:srgbClr val="FAFAFA"/>
                    </a:solidFill>
                  </a:tcPr>
                </a:tc>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4" name="Shape 344"/>
        <p:cNvGrpSpPr/>
        <p:nvPr/>
      </p:nvGrpSpPr>
      <p:grpSpPr>
        <a:xfrm>
          <a:off x="0" y="0"/>
          <a:ext cx="0" cy="0"/>
          <a:chOff x="0" y="0"/>
          <a:chExt cx="0" cy="0"/>
        </a:xfrm>
      </p:grpSpPr>
      <p:pic>
        <p:nvPicPr>
          <p:cNvPr id="345" name="Google Shape;345;p57"/>
          <p:cNvPicPr preferRelativeResize="0"/>
          <p:nvPr/>
        </p:nvPicPr>
        <p:blipFill>
          <a:blip r:embed="rId3">
            <a:alphaModFix/>
          </a:blip>
          <a:stretch>
            <a:fillRect/>
          </a:stretch>
        </p:blipFill>
        <p:spPr>
          <a:xfrm>
            <a:off x="0" y="0"/>
            <a:ext cx="1466275" cy="730575"/>
          </a:xfrm>
          <a:prstGeom prst="rect">
            <a:avLst/>
          </a:prstGeom>
          <a:noFill/>
          <a:ln>
            <a:noFill/>
          </a:ln>
        </p:spPr>
      </p:pic>
      <p:sp>
        <p:nvSpPr>
          <p:cNvPr id="346" name="Google Shape;346;p57"/>
          <p:cNvSpPr txBox="1"/>
          <p:nvPr>
            <p:ph idx="1" type="subTitle"/>
          </p:nvPr>
        </p:nvSpPr>
        <p:spPr>
          <a:xfrm>
            <a:off x="505550" y="116700"/>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Transfer Learning - Domain Initialization</a:t>
            </a:r>
            <a:endParaRPr>
              <a:solidFill>
                <a:srgbClr val="38761D"/>
              </a:solidFill>
            </a:endParaRPr>
          </a:p>
        </p:txBody>
      </p:sp>
      <p:sp>
        <p:nvSpPr>
          <p:cNvPr id="347" name="Google Shape;347;p57"/>
          <p:cNvSpPr txBox="1"/>
          <p:nvPr/>
        </p:nvSpPr>
        <p:spPr>
          <a:xfrm>
            <a:off x="459650" y="595050"/>
            <a:ext cx="8283600" cy="4205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1100"/>
              </a:spcBef>
              <a:spcAft>
                <a:spcPts val="0"/>
              </a:spcAft>
              <a:buNone/>
            </a:pPr>
            <a:r>
              <a:rPr b="1" lang="en" sz="1200">
                <a:solidFill>
                  <a:schemeClr val="dk1"/>
                </a:solidFill>
              </a:rPr>
              <a:t>Domain Transfer Weight Initialization - Code Example Part 2</a:t>
            </a:r>
            <a:endParaRPr sz="1100">
              <a:solidFill>
                <a:schemeClr val="dk1"/>
              </a:solidFill>
            </a:endParaRPr>
          </a:p>
          <a:p>
            <a:pPr indent="0" lvl="0" marL="457200" rtl="0" algn="l">
              <a:lnSpc>
                <a:spcPct val="115000"/>
              </a:lnSpc>
              <a:spcBef>
                <a:spcPts val="0"/>
              </a:spcBef>
              <a:spcAft>
                <a:spcPts val="0"/>
              </a:spcAft>
              <a:buNone/>
            </a:pPr>
            <a:r>
              <a:t/>
            </a:r>
            <a:endParaRPr sz="1200">
              <a:solidFill>
                <a:schemeClr val="dk1"/>
              </a:solidFill>
            </a:endParaRPr>
          </a:p>
          <a:p>
            <a:pPr indent="0" lvl="0" marL="45720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br>
              <a:rPr lang="en" sz="1100">
                <a:solidFill>
                  <a:schemeClr val="dk1"/>
                </a:solidFill>
              </a:rPr>
            </a:b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b="1" sz="1200">
              <a:solidFill>
                <a:schemeClr val="dk1"/>
              </a:solidFill>
            </a:endParaRPr>
          </a:p>
          <a:p>
            <a:pPr indent="0" lvl="0" marL="0" rtl="0" algn="l">
              <a:lnSpc>
                <a:spcPct val="115000"/>
              </a:lnSpc>
              <a:spcBef>
                <a:spcPts val="1100"/>
              </a:spcBef>
              <a:spcAft>
                <a:spcPts val="0"/>
              </a:spcAft>
              <a:buNone/>
            </a:pPr>
            <a:r>
              <a:t/>
            </a:r>
            <a:endParaRPr sz="105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0" rtl="0" algn="l">
              <a:spcBef>
                <a:spcPts val="0"/>
              </a:spcBef>
              <a:spcAft>
                <a:spcPts val="0"/>
              </a:spcAft>
              <a:buNone/>
            </a:pPr>
            <a:r>
              <a:t/>
            </a:r>
            <a:endParaRPr/>
          </a:p>
        </p:txBody>
      </p:sp>
      <p:graphicFrame>
        <p:nvGraphicFramePr>
          <p:cNvPr id="348" name="Google Shape;348;p57"/>
          <p:cNvGraphicFramePr/>
          <p:nvPr/>
        </p:nvGraphicFramePr>
        <p:xfrm>
          <a:off x="564150" y="1297838"/>
          <a:ext cx="3000000" cy="3000000"/>
        </p:xfrm>
        <a:graphic>
          <a:graphicData uri="http://schemas.openxmlformats.org/drawingml/2006/table">
            <a:tbl>
              <a:tblPr>
                <a:noFill/>
                <a:tableStyleId>{B6ED9BD6-EAFA-4BBB-8D96-1B855458556A}</a:tableStyleId>
              </a:tblPr>
              <a:tblGrid>
                <a:gridCol w="7862400"/>
              </a:tblGrid>
              <a:tr h="1631725">
                <a:tc>
                  <a:txBody>
                    <a:bodyPr/>
                    <a:lstStyle/>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model</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save_weights</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'weights-init.h5'</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latin typeface="Consolas"/>
                          <a:ea typeface="Consolas"/>
                          <a:cs typeface="Consolas"/>
                          <a:sym typeface="Consolas"/>
                        </a:rPr>
                        <a:t># Read the JSON string for the base model from a file</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9C27B0"/>
                          </a:solidFill>
                          <a:latin typeface="Consolas"/>
                          <a:ea typeface="Consolas"/>
                          <a:cs typeface="Consolas"/>
                          <a:sym typeface="Consolas"/>
                        </a:rPr>
                        <a:t>with</a:t>
                      </a:r>
                      <a:r>
                        <a:rPr lang="en" sz="1000">
                          <a:solidFill>
                            <a:schemeClr val="dk1"/>
                          </a:solidFill>
                          <a:latin typeface="Consolas"/>
                          <a:ea typeface="Consolas"/>
                          <a:cs typeface="Consolas"/>
                          <a:sym typeface="Consolas"/>
                        </a:rPr>
                        <a:t> open</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'model.json'</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0F9D58"/>
                          </a:solidFill>
                          <a:latin typeface="Consolas"/>
                          <a:ea typeface="Consolas"/>
                          <a:cs typeface="Consolas"/>
                          <a:sym typeface="Consolas"/>
                        </a:rPr>
                        <a:t>'r'</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9C27B0"/>
                          </a:solidFill>
                          <a:latin typeface="Consolas"/>
                          <a:ea typeface="Consolas"/>
                          <a:cs typeface="Consolas"/>
                          <a:sym typeface="Consolas"/>
                        </a:rPr>
                        <a:t>as</a:t>
                      </a:r>
                      <a:r>
                        <a:rPr lang="en" sz="1000">
                          <a:solidFill>
                            <a:schemeClr val="dk1"/>
                          </a:solidFill>
                          <a:latin typeface="Consolas"/>
                          <a:ea typeface="Consolas"/>
                          <a:cs typeface="Consolas"/>
                          <a:sym typeface="Consolas"/>
                        </a:rPr>
                        <a:t> f</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        base_model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f</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read</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latin typeface="Consolas"/>
                          <a:ea typeface="Consolas"/>
                          <a:cs typeface="Consolas"/>
                          <a:sym typeface="Consolas"/>
                        </a:rPr>
                        <a:t># Reuse the base model</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model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model_from_json</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base_model</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latin typeface="Consolas"/>
                          <a:ea typeface="Consolas"/>
                          <a:cs typeface="Consolas"/>
                          <a:sym typeface="Consolas"/>
                        </a:rPr>
                        <a:t># Initialize the weights using domain transfer weight initialization</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model</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load_weights</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'weights-init.h5'</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latin typeface="Consolas"/>
                          <a:ea typeface="Consolas"/>
                          <a:cs typeface="Consolas"/>
                          <a:sym typeface="Consolas"/>
                        </a:rPr>
                        <a:t># Add classifier without Dropout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output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3367D6"/>
                          </a:solidFill>
                          <a:latin typeface="Consolas"/>
                          <a:ea typeface="Consolas"/>
                          <a:cs typeface="Consolas"/>
                          <a:sym typeface="Consolas"/>
                        </a:rPr>
                        <a:t>Dense</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20</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activation</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'softmax'</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model</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output</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model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3367D6"/>
                          </a:solidFill>
                          <a:latin typeface="Consolas"/>
                          <a:ea typeface="Consolas"/>
                          <a:cs typeface="Consolas"/>
                          <a:sym typeface="Consolas"/>
                        </a:rPr>
                        <a:t>Model</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model</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input</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output</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model</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compile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loss</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'categorical_crossentropy'</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optimizer</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'adam'</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metrics</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'accuracy'</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    </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latin typeface="Consolas"/>
                          <a:ea typeface="Consolas"/>
                          <a:cs typeface="Consolas"/>
                          <a:sym typeface="Consolas"/>
                        </a:rPr>
                        <a:t># train the new model</a:t>
                      </a:r>
                      <a:endParaRPr sz="900">
                        <a:solidFill>
                          <a:srgbClr val="455A64"/>
                        </a:solidFill>
                        <a:latin typeface="Consolas"/>
                        <a:ea typeface="Consolas"/>
                        <a:cs typeface="Consolas"/>
                        <a:sym typeface="Consolas"/>
                      </a:endParaRPr>
                    </a:p>
                  </a:txBody>
                  <a:tcPr marT="63500" marB="63500" marR="63500" marL="63500">
                    <a:lnL cap="flat" cmpd="sng" w="12700">
                      <a:solidFill>
                        <a:srgbClr val="E0E0E0"/>
                      </a:solidFill>
                      <a:prstDash val="solid"/>
                      <a:round/>
                      <a:headEnd len="sm" w="sm" type="none"/>
                      <a:tailEnd len="sm" w="sm" type="none"/>
                    </a:lnL>
                    <a:lnR cap="flat" cmpd="sng" w="12700">
                      <a:solidFill>
                        <a:srgbClr val="E0E0E0"/>
                      </a:solidFill>
                      <a:prstDash val="solid"/>
                      <a:round/>
                      <a:headEnd len="sm" w="sm" type="none"/>
                      <a:tailEnd len="sm" w="sm" type="none"/>
                    </a:lnR>
                    <a:lnT cap="flat" cmpd="sng" w="12700">
                      <a:solidFill>
                        <a:srgbClr val="E0E0E0"/>
                      </a:solidFill>
                      <a:prstDash val="solid"/>
                      <a:round/>
                      <a:headEnd len="sm" w="sm" type="none"/>
                      <a:tailEnd len="sm" w="sm" type="none"/>
                    </a:lnT>
                    <a:lnB cap="flat" cmpd="sng" w="12700">
                      <a:solidFill>
                        <a:srgbClr val="E0E0E0"/>
                      </a:solidFill>
                      <a:prstDash val="solid"/>
                      <a:round/>
                      <a:headEnd len="sm" w="sm" type="none"/>
                      <a:tailEnd len="sm" w="sm" type="none"/>
                    </a:lnB>
                    <a:solidFill>
                      <a:srgbClr val="FAFAFA"/>
                    </a:solidFill>
                  </a:tcPr>
                </a:tc>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2" name="Shape 352"/>
        <p:cNvGrpSpPr/>
        <p:nvPr/>
      </p:nvGrpSpPr>
      <p:grpSpPr>
        <a:xfrm>
          <a:off x="0" y="0"/>
          <a:ext cx="0" cy="0"/>
          <a:chOff x="0" y="0"/>
          <a:chExt cx="0" cy="0"/>
        </a:xfrm>
      </p:grpSpPr>
      <p:pic>
        <p:nvPicPr>
          <p:cNvPr id="353" name="Google Shape;353;p58"/>
          <p:cNvPicPr preferRelativeResize="0"/>
          <p:nvPr/>
        </p:nvPicPr>
        <p:blipFill>
          <a:blip r:embed="rId3">
            <a:alphaModFix/>
          </a:blip>
          <a:stretch>
            <a:fillRect/>
          </a:stretch>
        </p:blipFill>
        <p:spPr>
          <a:xfrm>
            <a:off x="0" y="0"/>
            <a:ext cx="1466275" cy="730575"/>
          </a:xfrm>
          <a:prstGeom prst="rect">
            <a:avLst/>
          </a:prstGeom>
          <a:noFill/>
          <a:ln>
            <a:noFill/>
          </a:ln>
        </p:spPr>
      </p:pic>
      <p:sp>
        <p:nvSpPr>
          <p:cNvPr id="354" name="Google Shape;354;p58"/>
          <p:cNvSpPr txBox="1"/>
          <p:nvPr>
            <p:ph idx="1" type="subTitle"/>
          </p:nvPr>
        </p:nvSpPr>
        <p:spPr>
          <a:xfrm>
            <a:off x="505550" y="116700"/>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Negative Transfer</a:t>
            </a:r>
            <a:endParaRPr>
              <a:solidFill>
                <a:srgbClr val="38761D"/>
              </a:solidFill>
            </a:endParaRPr>
          </a:p>
        </p:txBody>
      </p:sp>
      <p:sp>
        <p:nvSpPr>
          <p:cNvPr id="355" name="Google Shape;355;p58"/>
          <p:cNvSpPr txBox="1"/>
          <p:nvPr/>
        </p:nvSpPr>
        <p:spPr>
          <a:xfrm>
            <a:off x="459650" y="595050"/>
            <a:ext cx="8283600" cy="4205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1100"/>
              </a:spcBef>
              <a:spcAft>
                <a:spcPts val="0"/>
              </a:spcAft>
              <a:buNone/>
            </a:pPr>
            <a:r>
              <a:rPr b="1" lang="en" sz="1200">
                <a:solidFill>
                  <a:schemeClr val="dk1"/>
                </a:solidFill>
              </a:rPr>
              <a:t>Negative Transfer</a:t>
            </a:r>
            <a:endParaRPr sz="1100">
              <a:solidFill>
                <a:schemeClr val="dk1"/>
              </a:solidFill>
            </a:endParaRPr>
          </a:p>
          <a:p>
            <a:pPr indent="0" lvl="0" marL="457200" rtl="0" algn="l">
              <a:lnSpc>
                <a:spcPct val="115000"/>
              </a:lnSpc>
              <a:spcBef>
                <a:spcPts val="0"/>
              </a:spcBef>
              <a:spcAft>
                <a:spcPts val="0"/>
              </a:spcAft>
              <a:buNone/>
            </a:pPr>
            <a:r>
              <a:t/>
            </a:r>
            <a:endParaRPr sz="1200">
              <a:solidFill>
                <a:schemeClr val="dk1"/>
              </a:solidFill>
            </a:endParaRPr>
          </a:p>
          <a:p>
            <a:pPr indent="0" lvl="0" marL="45720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In</a:t>
            </a:r>
            <a:r>
              <a:rPr b="1" lang="en" sz="1200">
                <a:solidFill>
                  <a:srgbClr val="0000FF"/>
                </a:solidFill>
              </a:rPr>
              <a:t> some cases one will find that transfer learning results in a more negative performance</a:t>
            </a:r>
            <a:r>
              <a:rPr lang="en" sz="1200">
                <a:solidFill>
                  <a:schemeClr val="dk1"/>
                </a:solidFill>
              </a:rPr>
              <a:t>, than training from scratch. That is, when using a pre-trained model to train a new model, the overall performance during training is less than what it would be if the model was not pre-trained.</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This is </a:t>
            </a:r>
            <a:r>
              <a:rPr lang="en" sz="1200" u="sng">
                <a:solidFill>
                  <a:schemeClr val="dk1"/>
                </a:solidFill>
              </a:rPr>
              <a:t>referred to as negative transfer</a:t>
            </a:r>
            <a:r>
              <a:rPr lang="en" sz="1200">
                <a:solidFill>
                  <a:schemeClr val="dk1"/>
                </a:solidFill>
              </a:rPr>
              <a:t>. In this case, the source and destination domains as so distinct, that the learned weights for the source domain cannot be reused on the destination domain, and when reused the training of the model will not converge, and quite possibly diverge.</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None/>
            </a:pPr>
            <a:r>
              <a:rPr b="1" lang="en" sz="1200">
                <a:solidFill>
                  <a:srgbClr val="0000FF"/>
                </a:solidFill>
              </a:rPr>
              <a:t>In general, one can spot negative transfer usually within five to ten epochs.</a:t>
            </a:r>
            <a:br>
              <a:rPr lang="en" sz="1100">
                <a:solidFill>
                  <a:schemeClr val="dk1"/>
                </a:solidFill>
              </a:rPr>
            </a:b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b="1" sz="1200">
              <a:solidFill>
                <a:schemeClr val="dk1"/>
              </a:solidFill>
            </a:endParaRPr>
          </a:p>
          <a:p>
            <a:pPr indent="0" lvl="0" marL="0" rtl="0" algn="l">
              <a:lnSpc>
                <a:spcPct val="115000"/>
              </a:lnSpc>
              <a:spcBef>
                <a:spcPts val="1100"/>
              </a:spcBef>
              <a:spcAft>
                <a:spcPts val="0"/>
              </a:spcAft>
              <a:buNone/>
            </a:pPr>
            <a:r>
              <a:t/>
            </a:r>
            <a:endParaRPr sz="105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9" name="Shape 359"/>
        <p:cNvGrpSpPr/>
        <p:nvPr/>
      </p:nvGrpSpPr>
      <p:grpSpPr>
        <a:xfrm>
          <a:off x="0" y="0"/>
          <a:ext cx="0" cy="0"/>
          <a:chOff x="0" y="0"/>
          <a:chExt cx="0" cy="0"/>
        </a:xfrm>
      </p:grpSpPr>
      <p:sp>
        <p:nvSpPr>
          <p:cNvPr id="360" name="Google Shape;360;p59"/>
          <p:cNvSpPr txBox="1"/>
          <p:nvPr>
            <p:ph idx="1" type="subTitle"/>
          </p:nvPr>
        </p:nvSpPr>
        <p:spPr>
          <a:xfrm>
            <a:off x="8350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Transfer Learning</a:t>
            </a:r>
            <a:r>
              <a:rPr lang="en">
                <a:solidFill>
                  <a:srgbClr val="38761D"/>
                </a:solidFill>
              </a:rPr>
              <a:t> - Code Lab #3</a:t>
            </a:r>
            <a:endParaRPr>
              <a:solidFill>
                <a:srgbClr val="38761D"/>
              </a:solidFill>
            </a:endParaRPr>
          </a:p>
        </p:txBody>
      </p:sp>
      <p:pic>
        <p:nvPicPr>
          <p:cNvPr id="361" name="Google Shape;361;p59"/>
          <p:cNvPicPr preferRelativeResize="0"/>
          <p:nvPr/>
        </p:nvPicPr>
        <p:blipFill>
          <a:blip r:embed="rId3">
            <a:alphaModFix/>
          </a:blip>
          <a:stretch>
            <a:fillRect/>
          </a:stretch>
        </p:blipFill>
        <p:spPr>
          <a:xfrm>
            <a:off x="0" y="0"/>
            <a:ext cx="1466275" cy="730575"/>
          </a:xfrm>
          <a:prstGeom prst="rect">
            <a:avLst/>
          </a:prstGeom>
          <a:noFill/>
          <a:ln>
            <a:noFill/>
          </a:ln>
        </p:spPr>
      </p:pic>
      <p:sp>
        <p:nvSpPr>
          <p:cNvPr id="362" name="Google Shape;362;p59"/>
          <p:cNvSpPr txBox="1"/>
          <p:nvPr/>
        </p:nvSpPr>
        <p:spPr>
          <a:xfrm>
            <a:off x="423375" y="730575"/>
            <a:ext cx="8430600" cy="4302900"/>
          </a:xfrm>
          <a:prstGeom prst="rect">
            <a:avLst/>
          </a:prstGeom>
          <a:noFill/>
          <a:ln>
            <a:noFill/>
          </a:ln>
        </p:spPr>
        <p:txBody>
          <a:bodyPr anchorCtr="0" anchor="t" bIns="91425" lIns="91425" spcFirstLastPara="1" rIns="91425" wrap="square" tIns="91425">
            <a:noAutofit/>
          </a:bodyPr>
          <a:lstStyle/>
          <a:p>
            <a:pPr indent="0" lvl="0" marL="0" rtl="0" algn="ctr">
              <a:spcBef>
                <a:spcPts val="1100"/>
              </a:spcBef>
              <a:spcAft>
                <a:spcPts val="0"/>
              </a:spcAft>
              <a:buNone/>
            </a:pPr>
            <a:r>
              <a:rPr b="1" lang="en" sz="1200">
                <a:solidFill>
                  <a:schemeClr val="dk1"/>
                </a:solidFill>
                <a:highlight>
                  <a:schemeClr val="lt1"/>
                </a:highlight>
              </a:rPr>
              <a:t>Optional Code Lab - </a:t>
            </a:r>
            <a:r>
              <a:rPr b="1" lang="en" sz="1200">
                <a:solidFill>
                  <a:srgbClr val="0000FF"/>
                </a:solidFill>
                <a:highlight>
                  <a:srgbClr val="FFFFFF"/>
                </a:highlight>
              </a:rPr>
              <a:t>Get Familiar with Transfer Learning</a:t>
            </a:r>
            <a:endParaRPr b="1" sz="1200">
              <a:solidFill>
                <a:srgbClr val="0000FF"/>
              </a:solidFill>
              <a:highlight>
                <a:srgbClr val="FFFFFF"/>
              </a:highlight>
            </a:endParaRPr>
          </a:p>
          <a:p>
            <a:pPr indent="0" lvl="0" marL="0" rtl="0" algn="l">
              <a:lnSpc>
                <a:spcPct val="115000"/>
              </a:lnSpc>
              <a:spcBef>
                <a:spcPts val="0"/>
              </a:spcBef>
              <a:spcAft>
                <a:spcPts val="0"/>
              </a:spcAft>
              <a:buNone/>
            </a:pPr>
            <a:r>
              <a:t/>
            </a:r>
            <a:endParaRPr sz="1100">
              <a:solidFill>
                <a:schemeClr val="dk1"/>
              </a:solidFill>
            </a:endParaRPr>
          </a:p>
          <a:p>
            <a:pPr indent="0" lvl="0" marL="0" rtl="0" algn="l">
              <a:spcBef>
                <a:spcPts val="1100"/>
              </a:spcBef>
              <a:spcAft>
                <a:spcPts val="0"/>
              </a:spcAft>
              <a:buClr>
                <a:schemeClr val="dk1"/>
              </a:buClr>
              <a:buSzPts val="1100"/>
              <a:buFont typeface="Arial"/>
              <a:buNone/>
            </a:pPr>
            <a:r>
              <a:t/>
            </a:r>
            <a:endParaRPr b="1" sz="1650">
              <a:solidFill>
                <a:srgbClr val="337AB7"/>
              </a:solidFill>
              <a:highlight>
                <a:srgbClr val="FFFFFF"/>
              </a:highlight>
            </a:endParaRPr>
          </a:p>
          <a:p>
            <a:pPr indent="0" lvl="0" marL="0" rtl="0" algn="ctr">
              <a:lnSpc>
                <a:spcPct val="115000"/>
              </a:lnSpc>
              <a:spcBef>
                <a:spcPts val="0"/>
              </a:spcBef>
              <a:spcAft>
                <a:spcPts val="0"/>
              </a:spcAft>
              <a:buNone/>
            </a:pPr>
            <a:r>
              <a:rPr lang="en" sz="1000">
                <a:solidFill>
                  <a:srgbClr val="337AB7"/>
                </a:solidFill>
                <a:highlight>
                  <a:srgbClr val="FAFAFA"/>
                </a:highlight>
                <a:uFill>
                  <a:noFill/>
                </a:uFill>
                <a:hlinkClick r:id="rId4"/>
              </a:rPr>
              <a:t>Idiomatic Programmer - handbook 3 - Codelab 2.ipynb</a:t>
            </a:r>
            <a:endParaRPr b="1"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highlight>
                <a:srgbClr val="FFFFFF"/>
              </a:high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p28"/>
          <p:cNvSpPr txBox="1"/>
          <p:nvPr>
            <p:ph idx="1" type="subTitle"/>
          </p:nvPr>
        </p:nvSpPr>
        <p:spPr>
          <a:xfrm>
            <a:off x="505550" y="116700"/>
            <a:ext cx="8520600" cy="792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solidFill>
                  <a:srgbClr val="38761D"/>
                </a:solidFill>
              </a:rPr>
              <a:t>Training Preparation - Keras</a:t>
            </a:r>
            <a:endParaRPr>
              <a:solidFill>
                <a:srgbClr val="38761D"/>
              </a:solidFill>
            </a:endParaRPr>
          </a:p>
        </p:txBody>
      </p:sp>
      <p:pic>
        <p:nvPicPr>
          <p:cNvPr id="124" name="Google Shape;124;p28"/>
          <p:cNvPicPr preferRelativeResize="0"/>
          <p:nvPr/>
        </p:nvPicPr>
        <p:blipFill rotWithShape="1">
          <a:blip r:embed="rId3">
            <a:alphaModFix/>
          </a:blip>
          <a:srcRect b="0" l="0" r="0" t="0"/>
          <a:stretch/>
        </p:blipFill>
        <p:spPr>
          <a:xfrm>
            <a:off x="0" y="0"/>
            <a:ext cx="1466276" cy="730576"/>
          </a:xfrm>
          <a:prstGeom prst="rect">
            <a:avLst/>
          </a:prstGeom>
          <a:noFill/>
          <a:ln>
            <a:noFill/>
          </a:ln>
        </p:spPr>
      </p:pic>
      <p:sp>
        <p:nvSpPr>
          <p:cNvPr id="125" name="Google Shape;125;p28"/>
          <p:cNvSpPr txBox="1"/>
          <p:nvPr/>
        </p:nvSpPr>
        <p:spPr>
          <a:xfrm>
            <a:off x="459650" y="595050"/>
            <a:ext cx="8283600" cy="42054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rPr b="1" i="0" lang="en" sz="1200" u="none" cap="none" strike="noStrike">
                <a:solidFill>
                  <a:schemeClr val="dk1"/>
                </a:solidFill>
                <a:latin typeface="Arial"/>
                <a:ea typeface="Arial"/>
                <a:cs typeface="Arial"/>
                <a:sym typeface="Arial"/>
              </a:rPr>
              <a:t>Keras ImageDataGenerator</a:t>
            </a:r>
            <a:endParaRPr b="0" i="1"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r>
              <a:rPr b="0" i="0" lang="en" sz="1100" u="none" cap="none" strike="noStrike">
                <a:solidFill>
                  <a:schemeClr val="dk1"/>
                </a:solidFill>
                <a:latin typeface="Arial"/>
                <a:ea typeface="Arial"/>
                <a:cs typeface="Arial"/>
                <a:sym typeface="Arial"/>
              </a:rPr>
              <a:t>In </a:t>
            </a:r>
            <a:r>
              <a:rPr b="1" i="0" lang="en" sz="1100" u="none" cap="none" strike="noStrike">
                <a:solidFill>
                  <a:schemeClr val="dk1"/>
                </a:solidFill>
                <a:latin typeface="Arial"/>
                <a:ea typeface="Arial"/>
                <a:cs typeface="Arial"/>
                <a:sym typeface="Arial"/>
              </a:rPr>
              <a:t>Keras</a:t>
            </a:r>
            <a:r>
              <a:rPr b="0" i="0" lang="en" sz="1100" u="none" cap="none" strike="noStrike">
                <a:solidFill>
                  <a:schemeClr val="dk1"/>
                </a:solidFill>
                <a:latin typeface="Arial"/>
                <a:ea typeface="Arial"/>
                <a:cs typeface="Arial"/>
                <a:sym typeface="Arial"/>
              </a:rPr>
              <a:t>, an image dataset can be shuffled and split into training and eval (validation) with the </a:t>
            </a:r>
            <a:r>
              <a:rPr b="0" i="0" lang="en" sz="1100" u="none" cap="none" strike="noStrike">
                <a:solidFill>
                  <a:srgbClr val="0D904F"/>
                </a:solidFill>
                <a:latin typeface="Consolas"/>
                <a:ea typeface="Consolas"/>
                <a:cs typeface="Consolas"/>
                <a:sym typeface="Consolas"/>
              </a:rPr>
              <a:t>ImageDataGenerator</a:t>
            </a:r>
            <a:r>
              <a:rPr b="0" i="0" lang="en" sz="1100" u="none" cap="none" strike="noStrike">
                <a:solidFill>
                  <a:schemeClr val="dk1"/>
                </a:solidFill>
                <a:latin typeface="Arial"/>
                <a:ea typeface="Arial"/>
                <a:cs typeface="Arial"/>
                <a:sym typeface="Arial"/>
              </a:rPr>
              <a:t> class. This class is used to ingest a dataset for feeding a neural network during training. In the code example below:</a:t>
            </a:r>
            <a:endParaRPr b="0" i="0"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r>
              <a:t/>
            </a:r>
            <a:endParaRPr b="0" i="0" sz="1100" u="none" cap="none" strike="noStrike">
              <a:solidFill>
                <a:schemeClr val="dk1"/>
              </a:solidFill>
              <a:latin typeface="Arial"/>
              <a:ea typeface="Arial"/>
              <a:cs typeface="Arial"/>
              <a:sym typeface="Arial"/>
            </a:endParaRPr>
          </a:p>
          <a:p>
            <a:pPr indent="-298450" lvl="0" marL="457200" marR="0" rtl="0" algn="l">
              <a:lnSpc>
                <a:spcPct val="115000"/>
              </a:lnSpc>
              <a:spcBef>
                <a:spcPts val="0"/>
              </a:spcBef>
              <a:spcAft>
                <a:spcPts val="0"/>
              </a:spcAft>
              <a:buClr>
                <a:schemeClr val="dk1"/>
              </a:buClr>
              <a:buSzPts val="1100"/>
              <a:buFont typeface="Arial"/>
              <a:buAutoNum type="arabicPeriod"/>
            </a:pPr>
            <a:r>
              <a:rPr b="0" i="0" lang="en" sz="1100" u="none" cap="none" strike="noStrike">
                <a:solidFill>
                  <a:schemeClr val="dk1"/>
                </a:solidFill>
                <a:latin typeface="Arial"/>
                <a:ea typeface="Arial"/>
                <a:cs typeface="Arial"/>
                <a:sym typeface="Arial"/>
              </a:rPr>
              <a:t>The variable </a:t>
            </a:r>
            <a:r>
              <a:rPr b="0" i="0" lang="en" sz="1100" u="none" cap="none" strike="noStrike">
                <a:solidFill>
                  <a:srgbClr val="0D904F"/>
                </a:solidFill>
                <a:latin typeface="Consolas"/>
                <a:ea typeface="Consolas"/>
                <a:cs typeface="Consolas"/>
                <a:sym typeface="Consolas"/>
              </a:rPr>
              <a:t>model</a:t>
            </a:r>
            <a:r>
              <a:rPr b="0" i="0" lang="en" sz="1100" u="none" cap="none" strike="noStrike">
                <a:solidFill>
                  <a:schemeClr val="dk1"/>
                </a:solidFill>
                <a:latin typeface="Arial"/>
                <a:ea typeface="Arial"/>
                <a:cs typeface="Arial"/>
                <a:sym typeface="Arial"/>
              </a:rPr>
              <a:t> refers to a Keras model that has already been compiled. </a:t>
            </a:r>
            <a:endParaRPr b="0" i="0" sz="1100" u="none" cap="none" strike="noStrike">
              <a:solidFill>
                <a:schemeClr val="dk1"/>
              </a:solidFill>
              <a:latin typeface="Arial"/>
              <a:ea typeface="Arial"/>
              <a:cs typeface="Arial"/>
              <a:sym typeface="Arial"/>
            </a:endParaRPr>
          </a:p>
          <a:p>
            <a:pPr indent="-298450" lvl="0" marL="457200" marR="0" rtl="0" algn="l">
              <a:lnSpc>
                <a:spcPct val="115000"/>
              </a:lnSpc>
              <a:spcBef>
                <a:spcPts val="0"/>
              </a:spcBef>
              <a:spcAft>
                <a:spcPts val="0"/>
              </a:spcAft>
              <a:buClr>
                <a:schemeClr val="dk1"/>
              </a:buClr>
              <a:buSzPts val="1100"/>
              <a:buFont typeface="Arial"/>
              <a:buAutoNum type="arabicPeriod"/>
            </a:pPr>
            <a:r>
              <a:rPr b="0" i="0" lang="en" sz="1100" u="none" cap="none" strike="noStrike">
                <a:solidFill>
                  <a:srgbClr val="0D904F"/>
                </a:solidFill>
                <a:latin typeface="Consolas"/>
                <a:ea typeface="Consolas"/>
                <a:cs typeface="Consolas"/>
                <a:sym typeface="Consolas"/>
              </a:rPr>
              <a:t>x_train</a:t>
            </a:r>
            <a:r>
              <a:rPr b="0" i="0" lang="en" sz="1100" u="none" cap="none" strike="noStrike">
                <a:solidFill>
                  <a:schemeClr val="dk1"/>
                </a:solidFill>
                <a:latin typeface="Arial"/>
                <a:ea typeface="Arial"/>
                <a:cs typeface="Arial"/>
                <a:sym typeface="Arial"/>
              </a:rPr>
              <a:t> and </a:t>
            </a:r>
            <a:r>
              <a:rPr b="0" i="0" lang="en" sz="1100" u="none" cap="none" strike="noStrike">
                <a:solidFill>
                  <a:srgbClr val="0D904F"/>
                </a:solidFill>
                <a:latin typeface="Consolas"/>
                <a:ea typeface="Consolas"/>
                <a:cs typeface="Consolas"/>
                <a:sym typeface="Consolas"/>
              </a:rPr>
              <a:t>y_train</a:t>
            </a:r>
            <a:r>
              <a:rPr b="0" i="0" lang="en" sz="1100" u="none" cap="none" strike="noStrike">
                <a:solidFill>
                  <a:schemeClr val="dk1"/>
                </a:solidFill>
                <a:latin typeface="Arial"/>
                <a:ea typeface="Arial"/>
                <a:cs typeface="Arial"/>
                <a:sym typeface="Arial"/>
              </a:rPr>
              <a:t> refers to a processed dataset for training (i.e., already split), where </a:t>
            </a:r>
            <a:r>
              <a:rPr b="0" i="0" lang="en" sz="1100" u="none" cap="none" strike="noStrike">
                <a:solidFill>
                  <a:srgbClr val="0D904F"/>
                </a:solidFill>
                <a:latin typeface="Consolas"/>
                <a:ea typeface="Consolas"/>
                <a:cs typeface="Consolas"/>
                <a:sym typeface="Consolas"/>
              </a:rPr>
              <a:t>x_train</a:t>
            </a:r>
            <a:r>
              <a:rPr b="0" i="0" lang="en" sz="1100" u="none" cap="none" strike="noStrike">
                <a:solidFill>
                  <a:schemeClr val="dk1"/>
                </a:solidFill>
                <a:latin typeface="Arial"/>
                <a:ea typeface="Arial"/>
                <a:cs typeface="Arial"/>
                <a:sym typeface="Arial"/>
              </a:rPr>
              <a:t> typically is a numpy array, with each element a preprocessed image, and </a:t>
            </a:r>
            <a:r>
              <a:rPr b="0" i="0" lang="en" sz="1100" u="none" cap="none" strike="noStrike">
                <a:solidFill>
                  <a:srgbClr val="0D904F"/>
                </a:solidFill>
                <a:latin typeface="Consolas"/>
                <a:ea typeface="Consolas"/>
                <a:cs typeface="Consolas"/>
                <a:sym typeface="Consolas"/>
              </a:rPr>
              <a:t>y_train</a:t>
            </a:r>
            <a:r>
              <a:rPr b="0" i="0" lang="en" sz="1100" u="none" cap="none" strike="noStrike">
                <a:solidFill>
                  <a:schemeClr val="dk1"/>
                </a:solidFill>
                <a:latin typeface="Arial"/>
                <a:ea typeface="Arial"/>
                <a:cs typeface="Arial"/>
                <a:sym typeface="Arial"/>
              </a:rPr>
              <a:t> typically is a numpy array, with each element the corresponding one-hot encoded label.</a:t>
            </a:r>
            <a:endParaRPr b="0" i="0" sz="1100" u="none" cap="none" strike="noStrike">
              <a:solidFill>
                <a:schemeClr val="dk1"/>
              </a:solidFill>
              <a:latin typeface="Arial"/>
              <a:ea typeface="Arial"/>
              <a:cs typeface="Arial"/>
              <a:sym typeface="Arial"/>
            </a:endParaRPr>
          </a:p>
          <a:p>
            <a:pPr indent="-298450" lvl="0" marL="457200" marR="0" rtl="0" algn="l">
              <a:lnSpc>
                <a:spcPct val="115000"/>
              </a:lnSpc>
              <a:spcBef>
                <a:spcPts val="0"/>
              </a:spcBef>
              <a:spcAft>
                <a:spcPts val="0"/>
              </a:spcAft>
              <a:buClr>
                <a:schemeClr val="dk1"/>
              </a:buClr>
              <a:buSzPts val="1100"/>
              <a:buFont typeface="Arial"/>
              <a:buAutoNum type="arabicPeriod"/>
            </a:pPr>
            <a:r>
              <a:rPr b="0" i="0" lang="en" sz="1100" u="none" cap="none" strike="noStrike">
                <a:solidFill>
                  <a:schemeClr val="dk1"/>
                </a:solidFill>
                <a:latin typeface="Arial"/>
                <a:ea typeface="Arial"/>
                <a:cs typeface="Arial"/>
                <a:sym typeface="Arial"/>
              </a:rPr>
              <a:t>The variable </a:t>
            </a:r>
            <a:r>
              <a:rPr b="0" i="0" lang="en" sz="1100" u="none" cap="none" strike="noStrike">
                <a:solidFill>
                  <a:srgbClr val="0D904F"/>
                </a:solidFill>
                <a:latin typeface="Consolas"/>
                <a:ea typeface="Consolas"/>
                <a:cs typeface="Consolas"/>
                <a:sym typeface="Consolas"/>
              </a:rPr>
              <a:t>datagen</a:t>
            </a:r>
            <a:r>
              <a:rPr b="0" i="0" lang="en" sz="1100" u="none" cap="none" strike="noStrike">
                <a:solidFill>
                  <a:schemeClr val="dk1"/>
                </a:solidFill>
                <a:latin typeface="Arial"/>
                <a:ea typeface="Arial"/>
                <a:cs typeface="Arial"/>
                <a:sym typeface="Arial"/>
              </a:rPr>
              <a:t> is a generator, which is instantiated by </a:t>
            </a:r>
            <a:r>
              <a:rPr b="0" i="0" lang="en" sz="1100" u="none" cap="none" strike="noStrike">
                <a:solidFill>
                  <a:srgbClr val="0D904F"/>
                </a:solidFill>
                <a:latin typeface="Consolas"/>
                <a:ea typeface="Consolas"/>
                <a:cs typeface="Consolas"/>
                <a:sym typeface="Consolas"/>
              </a:rPr>
              <a:t>ImageDataGenerator</a:t>
            </a:r>
            <a:r>
              <a:rPr b="0" i="0" lang="en" sz="1100" u="none" cap="none" strike="noStrike">
                <a:solidFill>
                  <a:schemeClr val="dk1"/>
                </a:solidFill>
                <a:latin typeface="Arial"/>
                <a:ea typeface="Arial"/>
                <a:cs typeface="Arial"/>
                <a:sym typeface="Arial"/>
              </a:rPr>
              <a:t> for feeding the neural network.</a:t>
            </a:r>
            <a:endParaRPr b="0" i="0" sz="1100" u="none" cap="none" strike="noStrike">
              <a:solidFill>
                <a:schemeClr val="dk1"/>
              </a:solidFill>
              <a:latin typeface="Arial"/>
              <a:ea typeface="Arial"/>
              <a:cs typeface="Arial"/>
              <a:sym typeface="Arial"/>
            </a:endParaRPr>
          </a:p>
          <a:p>
            <a:pPr indent="-298450" lvl="0" marL="457200" marR="0" rtl="0" algn="l">
              <a:lnSpc>
                <a:spcPct val="115000"/>
              </a:lnSpc>
              <a:spcBef>
                <a:spcPts val="0"/>
              </a:spcBef>
              <a:spcAft>
                <a:spcPts val="0"/>
              </a:spcAft>
              <a:buClr>
                <a:schemeClr val="dk1"/>
              </a:buClr>
              <a:buSzPts val="1100"/>
              <a:buFont typeface="Arial"/>
              <a:buAutoNum type="arabicPeriod"/>
            </a:pPr>
            <a:r>
              <a:rPr b="0" i="0" lang="en" sz="1100" u="none" cap="none" strike="noStrike">
                <a:solidFill>
                  <a:schemeClr val="dk1"/>
                </a:solidFill>
                <a:latin typeface="Arial"/>
                <a:ea typeface="Arial"/>
                <a:cs typeface="Arial"/>
                <a:sym typeface="Arial"/>
              </a:rPr>
              <a:t>The method </a:t>
            </a:r>
            <a:r>
              <a:rPr b="0" i="0" lang="en" sz="1100" u="none" cap="none" strike="noStrike">
                <a:solidFill>
                  <a:srgbClr val="0D904F"/>
                </a:solidFill>
                <a:latin typeface="Consolas"/>
                <a:ea typeface="Consolas"/>
                <a:cs typeface="Consolas"/>
                <a:sym typeface="Consolas"/>
              </a:rPr>
              <a:t>flow()</a:t>
            </a:r>
            <a:r>
              <a:rPr b="0" i="0" lang="en" sz="1100" u="none" cap="none" strike="noStrike">
                <a:solidFill>
                  <a:schemeClr val="dk1"/>
                </a:solidFill>
                <a:latin typeface="Arial"/>
                <a:ea typeface="Arial"/>
                <a:cs typeface="Arial"/>
                <a:sym typeface="Arial"/>
              </a:rPr>
              <a:t> sequential moves through the training data (</a:t>
            </a:r>
            <a:r>
              <a:rPr b="0" i="0" lang="en" sz="1100" u="none" cap="none" strike="noStrike">
                <a:solidFill>
                  <a:srgbClr val="0D904F"/>
                </a:solidFill>
                <a:latin typeface="Consolas"/>
                <a:ea typeface="Consolas"/>
                <a:cs typeface="Consolas"/>
                <a:sym typeface="Consolas"/>
              </a:rPr>
              <a:t>x_train</a:t>
            </a:r>
            <a:r>
              <a:rPr b="0" i="0" lang="en" sz="1100" u="none" cap="none" strike="noStrike">
                <a:solidFill>
                  <a:schemeClr val="dk1"/>
                </a:solidFill>
                <a:latin typeface="Arial"/>
                <a:ea typeface="Arial"/>
                <a:cs typeface="Arial"/>
                <a:sym typeface="Arial"/>
              </a:rPr>
              <a:t>, </a:t>
            </a:r>
            <a:r>
              <a:rPr b="0" i="0" lang="en" sz="1100" u="none" cap="none" strike="noStrike">
                <a:solidFill>
                  <a:srgbClr val="0D904F"/>
                </a:solidFill>
                <a:latin typeface="Consolas"/>
                <a:ea typeface="Consolas"/>
                <a:cs typeface="Consolas"/>
                <a:sym typeface="Consolas"/>
              </a:rPr>
              <a:t>y_train</a:t>
            </a:r>
            <a:r>
              <a:rPr b="0" i="0" lang="en" sz="1100" u="none" cap="none" strike="noStrike">
                <a:solidFill>
                  <a:schemeClr val="dk1"/>
                </a:solidFill>
                <a:latin typeface="Arial"/>
                <a:ea typeface="Arial"/>
                <a:cs typeface="Arial"/>
                <a:sym typeface="Arial"/>
              </a:rPr>
              <a:t>) in a specified batch size, which is specified as 32 in this example.</a:t>
            </a:r>
            <a:endParaRPr b="0" i="0" sz="1100" u="none" cap="none" strike="noStrike">
              <a:solidFill>
                <a:schemeClr val="dk1"/>
              </a:solidFill>
              <a:latin typeface="Arial"/>
              <a:ea typeface="Arial"/>
              <a:cs typeface="Arial"/>
              <a:sym typeface="Arial"/>
            </a:endParaRPr>
          </a:p>
          <a:p>
            <a:pPr indent="-298450" lvl="0" marL="457200" marR="0" rtl="0" algn="l">
              <a:lnSpc>
                <a:spcPct val="115000"/>
              </a:lnSpc>
              <a:spcBef>
                <a:spcPts val="0"/>
              </a:spcBef>
              <a:spcAft>
                <a:spcPts val="0"/>
              </a:spcAft>
              <a:buClr>
                <a:schemeClr val="dk1"/>
              </a:buClr>
              <a:buSzPts val="1100"/>
              <a:buFont typeface="Arial"/>
              <a:buAutoNum type="arabicPeriod"/>
            </a:pPr>
            <a:r>
              <a:rPr b="0" i="0" lang="en" sz="1100" u="none" cap="none" strike="noStrike">
                <a:solidFill>
                  <a:schemeClr val="dk1"/>
                </a:solidFill>
                <a:latin typeface="Arial"/>
                <a:ea typeface="Arial"/>
                <a:cs typeface="Arial"/>
                <a:sym typeface="Arial"/>
              </a:rPr>
              <a:t>The parameter </a:t>
            </a:r>
            <a:r>
              <a:rPr b="0" i="0" lang="en" sz="1100" u="none" cap="none" strike="noStrike">
                <a:solidFill>
                  <a:srgbClr val="0D904F"/>
                </a:solidFill>
                <a:latin typeface="Consolas"/>
                <a:ea typeface="Consolas"/>
                <a:cs typeface="Consolas"/>
                <a:sym typeface="Consolas"/>
              </a:rPr>
              <a:t>shuffle</a:t>
            </a:r>
            <a:r>
              <a:rPr b="0" i="0" lang="en" sz="1100" u="none" cap="none" strike="noStrike">
                <a:solidFill>
                  <a:schemeClr val="dk1"/>
                </a:solidFill>
                <a:latin typeface="Arial"/>
                <a:ea typeface="Arial"/>
                <a:cs typeface="Arial"/>
                <a:sym typeface="Arial"/>
              </a:rPr>
              <a:t> is set to </a:t>
            </a:r>
            <a:r>
              <a:rPr b="0" i="0" lang="en" sz="1100" u="none" cap="none" strike="noStrike">
                <a:solidFill>
                  <a:srgbClr val="0D904F"/>
                </a:solidFill>
                <a:latin typeface="Consolas"/>
                <a:ea typeface="Consolas"/>
                <a:cs typeface="Consolas"/>
                <a:sym typeface="Consolas"/>
              </a:rPr>
              <a:t>True</a:t>
            </a:r>
            <a:r>
              <a:rPr b="0" i="0" lang="en" sz="1100" u="none" cap="none" strike="noStrike">
                <a:solidFill>
                  <a:schemeClr val="dk1"/>
                </a:solidFill>
                <a:latin typeface="Arial"/>
                <a:ea typeface="Arial"/>
                <a:cs typeface="Arial"/>
                <a:sym typeface="Arial"/>
              </a:rPr>
              <a:t>, which causes the training data to be shuffled by the generator, at the beginning of each epoch.</a:t>
            </a:r>
            <a:endParaRPr b="0" i="0" sz="1100" u="none" cap="none" strike="noStrike">
              <a:solidFill>
                <a:schemeClr val="dk1"/>
              </a:solidFill>
              <a:latin typeface="Arial"/>
              <a:ea typeface="Arial"/>
              <a:cs typeface="Arial"/>
              <a:sym typeface="Arial"/>
            </a:endParaRPr>
          </a:p>
          <a:p>
            <a:pPr indent="-298450" lvl="0" marL="457200" marR="0" rtl="0" algn="l">
              <a:lnSpc>
                <a:spcPct val="115000"/>
              </a:lnSpc>
              <a:spcBef>
                <a:spcPts val="0"/>
              </a:spcBef>
              <a:spcAft>
                <a:spcPts val="0"/>
              </a:spcAft>
              <a:buClr>
                <a:schemeClr val="dk1"/>
              </a:buClr>
              <a:buSzPts val="1100"/>
              <a:buFont typeface="Arial"/>
              <a:buAutoNum type="arabicPeriod"/>
            </a:pPr>
            <a:r>
              <a:rPr b="0" i="0" lang="en" sz="1100" u="none" cap="none" strike="noStrike">
                <a:solidFill>
                  <a:schemeClr val="dk1"/>
                </a:solidFill>
                <a:latin typeface="Arial"/>
                <a:ea typeface="Arial"/>
                <a:cs typeface="Arial"/>
                <a:sym typeface="Arial"/>
              </a:rPr>
              <a:t>Each batch of training data is fed through the neural network using the model’s </a:t>
            </a:r>
            <a:r>
              <a:rPr b="0" i="0" lang="en" sz="1100" u="none" cap="none" strike="noStrike">
                <a:solidFill>
                  <a:srgbClr val="0D904F"/>
                </a:solidFill>
                <a:latin typeface="Consolas"/>
                <a:ea typeface="Consolas"/>
                <a:cs typeface="Consolas"/>
                <a:sym typeface="Consolas"/>
              </a:rPr>
              <a:t>fit()</a:t>
            </a:r>
            <a:r>
              <a:rPr b="0" i="0" lang="en" sz="1100" u="none" cap="none" strike="noStrike">
                <a:solidFill>
                  <a:schemeClr val="dk1"/>
                </a:solidFill>
                <a:latin typeface="Arial"/>
                <a:ea typeface="Arial"/>
                <a:cs typeface="Arial"/>
                <a:sym typeface="Arial"/>
              </a:rPr>
              <a:t> method.</a:t>
            </a:r>
            <a:endParaRPr b="0" i="0"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ctr">
              <a:lnSpc>
                <a:spcPct val="115000"/>
              </a:lnSpc>
              <a:spcBef>
                <a:spcPts val="1100"/>
              </a:spcBef>
              <a:spcAft>
                <a:spcPts val="0"/>
              </a:spcAft>
              <a:buClr>
                <a:srgbClr val="000000"/>
              </a:buClr>
              <a:buSzPts val="1200"/>
              <a:buFont typeface="Arial"/>
              <a:buNone/>
            </a:pPr>
            <a:r>
              <a:t/>
            </a:r>
            <a:endParaRPr b="0" i="0" sz="1200" u="sng" cap="none" strike="noStrike">
              <a:solidFill>
                <a:schemeClr val="dk1"/>
              </a:solidFill>
              <a:latin typeface="Arial"/>
              <a:ea typeface="Arial"/>
              <a:cs typeface="Arial"/>
              <a:sym typeface="Arial"/>
            </a:endParaRPr>
          </a:p>
          <a:p>
            <a:pPr indent="0" lvl="0" marL="0" marR="0" rtl="0" algn="l">
              <a:lnSpc>
                <a:spcPct val="115000"/>
              </a:lnSpc>
              <a:spcBef>
                <a:spcPts val="16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4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457200" lvl="0" marL="137160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br>
              <a:rPr b="0" i="0" lang="en" sz="1100" u="none" cap="none" strike="noStrike">
                <a:solidFill>
                  <a:schemeClr val="dk1"/>
                </a:solidFill>
                <a:latin typeface="Arial"/>
                <a:ea typeface="Arial"/>
                <a:cs typeface="Arial"/>
                <a:sym typeface="Arial"/>
              </a:rPr>
            </a:b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050"/>
              <a:buFont typeface="Arial"/>
              <a:buNone/>
            </a:pPr>
            <a:r>
              <a:t/>
            </a:r>
            <a:endParaRPr b="0" i="0" sz="105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Google Shape;130;p29"/>
          <p:cNvSpPr txBox="1"/>
          <p:nvPr>
            <p:ph idx="1" type="subTitle"/>
          </p:nvPr>
        </p:nvSpPr>
        <p:spPr>
          <a:xfrm>
            <a:off x="505550" y="116700"/>
            <a:ext cx="8520600" cy="792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solidFill>
                  <a:srgbClr val="38761D"/>
                </a:solidFill>
              </a:rPr>
              <a:t>Training Preparation - Keras</a:t>
            </a:r>
            <a:endParaRPr>
              <a:solidFill>
                <a:srgbClr val="38761D"/>
              </a:solidFill>
            </a:endParaRPr>
          </a:p>
        </p:txBody>
      </p:sp>
      <p:pic>
        <p:nvPicPr>
          <p:cNvPr id="131" name="Google Shape;131;p29"/>
          <p:cNvPicPr preferRelativeResize="0"/>
          <p:nvPr/>
        </p:nvPicPr>
        <p:blipFill rotWithShape="1">
          <a:blip r:embed="rId3">
            <a:alphaModFix/>
          </a:blip>
          <a:srcRect b="0" l="0" r="0" t="0"/>
          <a:stretch/>
        </p:blipFill>
        <p:spPr>
          <a:xfrm>
            <a:off x="0" y="0"/>
            <a:ext cx="1466276" cy="730576"/>
          </a:xfrm>
          <a:prstGeom prst="rect">
            <a:avLst/>
          </a:prstGeom>
          <a:noFill/>
          <a:ln>
            <a:noFill/>
          </a:ln>
        </p:spPr>
      </p:pic>
      <p:sp>
        <p:nvSpPr>
          <p:cNvPr id="132" name="Google Shape;132;p29"/>
          <p:cNvSpPr txBox="1"/>
          <p:nvPr/>
        </p:nvSpPr>
        <p:spPr>
          <a:xfrm>
            <a:off x="459650" y="595050"/>
            <a:ext cx="8283600" cy="42054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rPr b="1" i="0" lang="en" sz="1200" u="none" cap="none" strike="noStrike">
                <a:solidFill>
                  <a:schemeClr val="dk1"/>
                </a:solidFill>
                <a:latin typeface="Arial"/>
                <a:ea typeface="Arial"/>
                <a:cs typeface="Arial"/>
                <a:sym typeface="Arial"/>
              </a:rPr>
              <a:t>Keras ImageDataGenerator</a:t>
            </a:r>
            <a:endParaRPr b="0" i="1"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ctr">
              <a:lnSpc>
                <a:spcPct val="115000"/>
              </a:lnSpc>
              <a:spcBef>
                <a:spcPts val="1100"/>
              </a:spcBef>
              <a:spcAft>
                <a:spcPts val="0"/>
              </a:spcAft>
              <a:buClr>
                <a:srgbClr val="000000"/>
              </a:buClr>
              <a:buSzPts val="1200"/>
              <a:buFont typeface="Arial"/>
              <a:buNone/>
            </a:pPr>
            <a:r>
              <a:t/>
            </a:r>
            <a:endParaRPr b="0" i="0" sz="1200" u="sng" cap="none" strike="noStrike">
              <a:solidFill>
                <a:schemeClr val="dk1"/>
              </a:solidFill>
              <a:latin typeface="Arial"/>
              <a:ea typeface="Arial"/>
              <a:cs typeface="Arial"/>
              <a:sym typeface="Arial"/>
            </a:endParaRPr>
          </a:p>
          <a:p>
            <a:pPr indent="0" lvl="0" marL="0" marR="0" rtl="0" algn="l">
              <a:lnSpc>
                <a:spcPct val="115000"/>
              </a:lnSpc>
              <a:spcBef>
                <a:spcPts val="16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4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457200" lvl="0" marL="137160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br>
              <a:rPr b="0" i="0" lang="en" sz="1100" u="none" cap="none" strike="noStrike">
                <a:solidFill>
                  <a:schemeClr val="dk1"/>
                </a:solidFill>
                <a:latin typeface="Arial"/>
                <a:ea typeface="Arial"/>
                <a:cs typeface="Arial"/>
                <a:sym typeface="Arial"/>
              </a:rPr>
            </a:b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050"/>
              <a:buFont typeface="Arial"/>
              <a:buNone/>
            </a:pPr>
            <a:r>
              <a:t/>
            </a:r>
            <a:endParaRPr b="0" i="0" sz="105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aphicFrame>
        <p:nvGraphicFramePr>
          <p:cNvPr id="133" name="Google Shape;133;p29"/>
          <p:cNvGraphicFramePr/>
          <p:nvPr/>
        </p:nvGraphicFramePr>
        <p:xfrm>
          <a:off x="555975" y="1151063"/>
          <a:ext cx="3000000" cy="3000000"/>
        </p:xfrm>
        <a:graphic>
          <a:graphicData uri="http://schemas.openxmlformats.org/drawingml/2006/table">
            <a:tbl>
              <a:tblPr>
                <a:noFill/>
                <a:tableStyleId>{FA1F5860-9A3A-4DD1-A36E-C4AA5C241D91}</a:tableStyleId>
              </a:tblPr>
              <a:tblGrid>
                <a:gridCol w="7862400"/>
              </a:tblGrid>
              <a:tr h="1212475">
                <a:tc>
                  <a:txBody>
                    <a:bodyPr/>
                    <a:lstStyle/>
                    <a:p>
                      <a:pPr indent="0" lvl="0" marL="0" marR="0" rtl="0" algn="l">
                        <a:lnSpc>
                          <a:spcPct val="115000"/>
                        </a:lnSpc>
                        <a:spcBef>
                          <a:spcPts val="0"/>
                        </a:spcBef>
                        <a:spcAft>
                          <a:spcPts val="0"/>
                        </a:spcAft>
                        <a:buClr>
                          <a:srgbClr val="000000"/>
                        </a:buClr>
                        <a:buSzPts val="1000"/>
                        <a:buFont typeface="Arial"/>
                        <a:buNone/>
                      </a:pPr>
                      <a:r>
                        <a:rPr lang="en" sz="1000" u="none" cap="none" strike="noStrike">
                          <a:solidFill>
                            <a:srgbClr val="9C27B0"/>
                          </a:solidFill>
                          <a:latin typeface="Consolas"/>
                          <a:ea typeface="Consolas"/>
                          <a:cs typeface="Consolas"/>
                          <a:sym typeface="Consolas"/>
                        </a:rPr>
                        <a:t>from</a:t>
                      </a:r>
                      <a:r>
                        <a:rPr lang="en" sz="1000" u="none" cap="none" strike="noStrike">
                          <a:latin typeface="Consolas"/>
                          <a:ea typeface="Consolas"/>
                          <a:cs typeface="Consolas"/>
                          <a:sym typeface="Consolas"/>
                        </a:rPr>
                        <a:t> keras</a:t>
                      </a:r>
                      <a:r>
                        <a:rPr lang="en" sz="1000" u="none" cap="none" strike="noStrike">
                          <a:solidFill>
                            <a:srgbClr val="616161"/>
                          </a:solidFill>
                          <a:latin typeface="Consolas"/>
                          <a:ea typeface="Consolas"/>
                          <a:cs typeface="Consolas"/>
                          <a:sym typeface="Consolas"/>
                        </a:rPr>
                        <a:t>.</a:t>
                      </a:r>
                      <a:r>
                        <a:rPr lang="en" sz="1000" u="none" cap="none" strike="noStrike">
                          <a:latin typeface="Consolas"/>
                          <a:ea typeface="Consolas"/>
                          <a:cs typeface="Consolas"/>
                          <a:sym typeface="Consolas"/>
                        </a:rPr>
                        <a:t>preprocessing</a:t>
                      </a:r>
                      <a:r>
                        <a:rPr lang="en" sz="1000" u="none" cap="none" strike="noStrike">
                          <a:solidFill>
                            <a:srgbClr val="616161"/>
                          </a:solidFill>
                          <a:latin typeface="Consolas"/>
                          <a:ea typeface="Consolas"/>
                          <a:cs typeface="Consolas"/>
                          <a:sym typeface="Consolas"/>
                        </a:rPr>
                        <a:t>.</a:t>
                      </a:r>
                      <a:r>
                        <a:rPr lang="en" sz="1000" u="none" cap="none" strike="noStrike">
                          <a:latin typeface="Consolas"/>
                          <a:ea typeface="Consolas"/>
                          <a:cs typeface="Consolas"/>
                          <a:sym typeface="Consolas"/>
                        </a:rPr>
                        <a:t>image </a:t>
                      </a:r>
                      <a:r>
                        <a:rPr lang="en" sz="1000" u="none" cap="none" strike="noStrike">
                          <a:solidFill>
                            <a:srgbClr val="9C27B0"/>
                          </a:solidFill>
                          <a:latin typeface="Consolas"/>
                          <a:ea typeface="Consolas"/>
                          <a:cs typeface="Consolas"/>
                          <a:sym typeface="Consolas"/>
                        </a:rPr>
                        <a:t>import</a:t>
                      </a:r>
                      <a:r>
                        <a:rPr lang="en" sz="1000" u="none" cap="none" strike="noStrike">
                          <a:latin typeface="Consolas"/>
                          <a:ea typeface="Consolas"/>
                          <a:cs typeface="Consolas"/>
                          <a:sym typeface="Consolas"/>
                        </a:rPr>
                        <a:t> </a:t>
                      </a:r>
                      <a:r>
                        <a:rPr lang="en" sz="1000" u="none" cap="none" strike="noStrike">
                          <a:solidFill>
                            <a:srgbClr val="3367D6"/>
                          </a:solidFill>
                          <a:latin typeface="Consolas"/>
                          <a:ea typeface="Consolas"/>
                          <a:cs typeface="Consolas"/>
                          <a:sym typeface="Consolas"/>
                        </a:rPr>
                        <a:t>ImageDataGenerator</a:t>
                      </a:r>
                      <a:endParaRPr sz="1000" u="none" cap="none" strike="noStrike">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t/>
                      </a:r>
                      <a:endParaRPr sz="1000" u="none" cap="none" strike="noStrike">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rPr lang="en" sz="1000" u="none" cap="none" strike="noStrike">
                          <a:solidFill>
                            <a:srgbClr val="455A64"/>
                          </a:solidFill>
                          <a:latin typeface="Consolas"/>
                          <a:ea typeface="Consolas"/>
                          <a:cs typeface="Consolas"/>
                          <a:sym typeface="Consolas"/>
                        </a:rPr>
                        <a:t># x_train and y_train assume the image data and labels have prior preprocessed and </a:t>
                      </a:r>
                      <a:br>
                        <a:rPr lang="en" sz="1000" u="none" cap="none" strike="noStrike">
                          <a:latin typeface="Consolas"/>
                          <a:ea typeface="Consolas"/>
                          <a:cs typeface="Consolas"/>
                          <a:sym typeface="Consolas"/>
                        </a:rPr>
                      </a:br>
                      <a:r>
                        <a:rPr lang="en" sz="1000" u="none" cap="none" strike="noStrike">
                          <a:solidFill>
                            <a:srgbClr val="455A64"/>
                          </a:solidFill>
                          <a:latin typeface="Consolas"/>
                          <a:ea typeface="Consolas"/>
                          <a:cs typeface="Consolas"/>
                          <a:sym typeface="Consolas"/>
                        </a:rPr>
                        <a:t># split into training and test data.</a:t>
                      </a:r>
                      <a:endParaRPr sz="1000" u="none" cap="none" strike="noStrike">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t/>
                      </a:r>
                      <a:endParaRPr sz="1000" u="none" cap="none" strike="noStrike">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rPr lang="en" sz="1000" u="none" cap="none" strike="noStrike">
                          <a:solidFill>
                            <a:srgbClr val="455A64"/>
                          </a:solidFill>
                          <a:latin typeface="Consolas"/>
                          <a:ea typeface="Consolas"/>
                          <a:cs typeface="Consolas"/>
                          <a:sym typeface="Consolas"/>
                        </a:rPr>
                        <a:t># instantiate an Image Data generator object</a:t>
                      </a:r>
                      <a:endParaRPr sz="1000" u="none" cap="none" strike="noStrike">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rPr lang="en" sz="1000" u="none" cap="none" strike="noStrike">
                          <a:latin typeface="Consolas"/>
                          <a:ea typeface="Consolas"/>
                          <a:cs typeface="Consolas"/>
                          <a:sym typeface="Consolas"/>
                        </a:rPr>
                        <a:t>datagen </a:t>
                      </a:r>
                      <a:r>
                        <a:rPr lang="en" sz="1000" u="none" cap="none" strike="noStrike">
                          <a:solidFill>
                            <a:srgbClr val="616161"/>
                          </a:solidFill>
                          <a:latin typeface="Consolas"/>
                          <a:ea typeface="Consolas"/>
                          <a:cs typeface="Consolas"/>
                          <a:sym typeface="Consolas"/>
                        </a:rPr>
                        <a:t>=</a:t>
                      </a:r>
                      <a:r>
                        <a:rPr lang="en" sz="1000" u="none" cap="none" strike="noStrike">
                          <a:latin typeface="Consolas"/>
                          <a:ea typeface="Consolas"/>
                          <a:cs typeface="Consolas"/>
                          <a:sym typeface="Consolas"/>
                        </a:rPr>
                        <a:t> </a:t>
                      </a:r>
                      <a:r>
                        <a:rPr lang="en" sz="1000" u="none" cap="none" strike="noStrike">
                          <a:solidFill>
                            <a:srgbClr val="3367D6"/>
                          </a:solidFill>
                          <a:latin typeface="Consolas"/>
                          <a:ea typeface="Consolas"/>
                          <a:cs typeface="Consolas"/>
                          <a:sym typeface="Consolas"/>
                        </a:rPr>
                        <a:t>ImageDataGenerator</a:t>
                      </a:r>
                      <a:r>
                        <a:rPr lang="en" sz="1000" u="none" cap="none" strike="noStrike">
                          <a:solidFill>
                            <a:srgbClr val="616161"/>
                          </a:solidFill>
                          <a:latin typeface="Consolas"/>
                          <a:ea typeface="Consolas"/>
                          <a:cs typeface="Consolas"/>
                          <a:sym typeface="Consolas"/>
                        </a:rPr>
                        <a:t>()</a:t>
                      </a:r>
                      <a:endParaRPr sz="1000" u="none" cap="none" strike="noStrike">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t/>
                      </a:r>
                      <a:endParaRPr sz="1000" u="none" cap="none" strike="noStrike">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rPr lang="en" sz="1000" u="none" cap="none" strike="noStrike">
                          <a:solidFill>
                            <a:srgbClr val="455A64"/>
                          </a:solidFill>
                          <a:latin typeface="Consolas"/>
                          <a:ea typeface="Consolas"/>
                          <a:cs typeface="Consolas"/>
                          <a:sym typeface="Consolas"/>
                        </a:rPr>
                        <a:t># the number of batches in an epoch</a:t>
                      </a:r>
                      <a:endParaRPr sz="1000" u="none" cap="none" strike="noStrike">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rPr lang="en" sz="1000" u="none" cap="none" strike="noStrike">
                          <a:latin typeface="Consolas"/>
                          <a:ea typeface="Consolas"/>
                          <a:cs typeface="Consolas"/>
                          <a:sym typeface="Consolas"/>
                        </a:rPr>
                        <a:t>nbatches </a:t>
                      </a:r>
                      <a:r>
                        <a:rPr lang="en" sz="1000" u="none" cap="none" strike="noStrike">
                          <a:solidFill>
                            <a:srgbClr val="616161"/>
                          </a:solidFill>
                          <a:latin typeface="Consolas"/>
                          <a:ea typeface="Consolas"/>
                          <a:cs typeface="Consolas"/>
                          <a:sym typeface="Consolas"/>
                        </a:rPr>
                        <a:t>=</a:t>
                      </a:r>
                      <a:r>
                        <a:rPr lang="en" sz="1000" u="none" cap="none" strike="noStrike">
                          <a:latin typeface="Consolas"/>
                          <a:ea typeface="Consolas"/>
                          <a:cs typeface="Consolas"/>
                          <a:sym typeface="Consolas"/>
                        </a:rPr>
                        <a:t> len</a:t>
                      </a:r>
                      <a:r>
                        <a:rPr lang="en" sz="1000" u="none" cap="none" strike="noStrike">
                          <a:solidFill>
                            <a:srgbClr val="616161"/>
                          </a:solidFill>
                          <a:latin typeface="Consolas"/>
                          <a:ea typeface="Consolas"/>
                          <a:cs typeface="Consolas"/>
                          <a:sym typeface="Consolas"/>
                        </a:rPr>
                        <a:t>(</a:t>
                      </a:r>
                      <a:r>
                        <a:rPr lang="en" sz="1000" u="none" cap="none" strike="noStrike">
                          <a:latin typeface="Consolas"/>
                          <a:ea typeface="Consolas"/>
                          <a:cs typeface="Consolas"/>
                          <a:sym typeface="Consolas"/>
                        </a:rPr>
                        <a:t>x_train</a:t>
                      </a:r>
                      <a:r>
                        <a:rPr lang="en" sz="1000" u="none" cap="none" strike="noStrike">
                          <a:solidFill>
                            <a:srgbClr val="616161"/>
                          </a:solidFill>
                          <a:latin typeface="Consolas"/>
                          <a:ea typeface="Consolas"/>
                          <a:cs typeface="Consolas"/>
                          <a:sym typeface="Consolas"/>
                        </a:rPr>
                        <a:t>)</a:t>
                      </a:r>
                      <a:r>
                        <a:rPr lang="en" sz="1000" u="none" cap="none" strike="noStrike">
                          <a:latin typeface="Consolas"/>
                          <a:ea typeface="Consolas"/>
                          <a:cs typeface="Consolas"/>
                          <a:sym typeface="Consolas"/>
                        </a:rPr>
                        <a:t> </a:t>
                      </a:r>
                      <a:r>
                        <a:rPr lang="en" sz="1000" u="none" cap="none" strike="noStrike">
                          <a:solidFill>
                            <a:srgbClr val="455A64"/>
                          </a:solidFill>
                          <a:latin typeface="Consolas"/>
                          <a:ea typeface="Consolas"/>
                          <a:cs typeface="Consolas"/>
                          <a:sym typeface="Consolas"/>
                        </a:rPr>
                        <a:t>// 32</a:t>
                      </a:r>
                      <a:endParaRPr sz="1000" u="none" cap="none" strike="noStrike">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rPr lang="en" sz="1000" u="none" cap="none" strike="noStrike">
                          <a:solidFill>
                            <a:srgbClr val="455A64"/>
                          </a:solidFill>
                          <a:latin typeface="Consolas"/>
                          <a:ea typeface="Consolas"/>
                          <a:cs typeface="Consolas"/>
                          <a:sym typeface="Consolas"/>
                        </a:rPr>
                        <a:t># the number of epochs (training passes over the entire training data)</a:t>
                      </a:r>
                      <a:endParaRPr sz="1000" u="none" cap="none" strike="noStrike">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rPr lang="en" sz="1000" u="none" cap="none" strike="noStrike">
                          <a:latin typeface="Consolas"/>
                          <a:ea typeface="Consolas"/>
                          <a:cs typeface="Consolas"/>
                          <a:sym typeface="Consolas"/>
                        </a:rPr>
                        <a:t>epochs </a:t>
                      </a:r>
                      <a:r>
                        <a:rPr lang="en" sz="1000" u="none" cap="none" strike="noStrike">
                          <a:solidFill>
                            <a:srgbClr val="616161"/>
                          </a:solidFill>
                          <a:latin typeface="Consolas"/>
                          <a:ea typeface="Consolas"/>
                          <a:cs typeface="Consolas"/>
                          <a:sym typeface="Consolas"/>
                        </a:rPr>
                        <a:t>=</a:t>
                      </a:r>
                      <a:r>
                        <a:rPr lang="en" sz="1000" u="none" cap="none" strike="noStrike">
                          <a:latin typeface="Consolas"/>
                          <a:ea typeface="Consolas"/>
                          <a:cs typeface="Consolas"/>
                          <a:sym typeface="Consolas"/>
                        </a:rPr>
                        <a:t> </a:t>
                      </a:r>
                      <a:r>
                        <a:rPr lang="en" sz="1000" u="none" cap="none" strike="noStrike">
                          <a:solidFill>
                            <a:srgbClr val="C53929"/>
                          </a:solidFill>
                          <a:latin typeface="Consolas"/>
                          <a:ea typeface="Consolas"/>
                          <a:cs typeface="Consolas"/>
                          <a:sym typeface="Consolas"/>
                        </a:rPr>
                        <a:t>10</a:t>
                      </a:r>
                      <a:endParaRPr sz="1000" u="none" cap="none" strike="noStrike">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t/>
                      </a:r>
                      <a:endParaRPr sz="1000" u="none" cap="none" strike="noStrike">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rPr lang="en" sz="1000" u="none" cap="none" strike="noStrike">
                          <a:solidFill>
                            <a:srgbClr val="9C27B0"/>
                          </a:solidFill>
                          <a:latin typeface="Consolas"/>
                          <a:ea typeface="Consolas"/>
                          <a:cs typeface="Consolas"/>
                          <a:sym typeface="Consolas"/>
                        </a:rPr>
                        <a:t>for</a:t>
                      </a:r>
                      <a:r>
                        <a:rPr lang="en" sz="1000" u="none" cap="none" strike="noStrike">
                          <a:latin typeface="Consolas"/>
                          <a:ea typeface="Consolas"/>
                          <a:cs typeface="Consolas"/>
                          <a:sym typeface="Consolas"/>
                        </a:rPr>
                        <a:t> epoch </a:t>
                      </a:r>
                      <a:r>
                        <a:rPr lang="en" sz="1000" u="none" cap="none" strike="noStrike">
                          <a:solidFill>
                            <a:srgbClr val="9C27B0"/>
                          </a:solidFill>
                          <a:latin typeface="Consolas"/>
                          <a:ea typeface="Consolas"/>
                          <a:cs typeface="Consolas"/>
                          <a:sym typeface="Consolas"/>
                        </a:rPr>
                        <a:t>in</a:t>
                      </a:r>
                      <a:r>
                        <a:rPr lang="en" sz="1000" u="none" cap="none" strike="noStrike">
                          <a:latin typeface="Consolas"/>
                          <a:ea typeface="Consolas"/>
                          <a:cs typeface="Consolas"/>
                          <a:sym typeface="Consolas"/>
                        </a:rPr>
                        <a:t> range</a:t>
                      </a:r>
                      <a:r>
                        <a:rPr lang="en" sz="1000" u="none" cap="none" strike="noStrike">
                          <a:solidFill>
                            <a:srgbClr val="616161"/>
                          </a:solidFill>
                          <a:latin typeface="Consolas"/>
                          <a:ea typeface="Consolas"/>
                          <a:cs typeface="Consolas"/>
                          <a:sym typeface="Consolas"/>
                        </a:rPr>
                        <a:t>(</a:t>
                      </a:r>
                      <a:r>
                        <a:rPr lang="en" sz="1000" u="none" cap="none" strike="noStrike">
                          <a:latin typeface="Consolas"/>
                          <a:ea typeface="Consolas"/>
                          <a:cs typeface="Consolas"/>
                          <a:sym typeface="Consolas"/>
                        </a:rPr>
                        <a:t>epochs</a:t>
                      </a:r>
                      <a:r>
                        <a:rPr lang="en" sz="1000" u="none" cap="none" strike="noStrike">
                          <a:solidFill>
                            <a:srgbClr val="616161"/>
                          </a:solidFill>
                          <a:latin typeface="Consolas"/>
                          <a:ea typeface="Consolas"/>
                          <a:cs typeface="Consolas"/>
                          <a:sym typeface="Consolas"/>
                        </a:rPr>
                        <a:t>):</a:t>
                      </a:r>
                      <a:endParaRPr sz="1000" u="none" cap="none" strike="noStrike">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rPr lang="en" sz="1000" u="none" cap="none" strike="noStrike">
                          <a:latin typeface="Consolas"/>
                          <a:ea typeface="Consolas"/>
                          <a:cs typeface="Consolas"/>
                          <a:sym typeface="Consolas"/>
                        </a:rPr>
                        <a:t>    batches </a:t>
                      </a:r>
                      <a:r>
                        <a:rPr lang="en" sz="1000" u="none" cap="none" strike="noStrike">
                          <a:solidFill>
                            <a:srgbClr val="616161"/>
                          </a:solidFill>
                          <a:latin typeface="Consolas"/>
                          <a:ea typeface="Consolas"/>
                          <a:cs typeface="Consolas"/>
                          <a:sym typeface="Consolas"/>
                        </a:rPr>
                        <a:t>=</a:t>
                      </a:r>
                      <a:r>
                        <a:rPr lang="en" sz="1000" u="none" cap="none" strike="noStrike">
                          <a:latin typeface="Consolas"/>
                          <a:ea typeface="Consolas"/>
                          <a:cs typeface="Consolas"/>
                          <a:sym typeface="Consolas"/>
                        </a:rPr>
                        <a:t> </a:t>
                      </a:r>
                      <a:r>
                        <a:rPr lang="en" sz="1000" u="none" cap="none" strike="noStrike">
                          <a:solidFill>
                            <a:srgbClr val="C53929"/>
                          </a:solidFill>
                          <a:latin typeface="Consolas"/>
                          <a:ea typeface="Consolas"/>
                          <a:cs typeface="Consolas"/>
                          <a:sym typeface="Consolas"/>
                        </a:rPr>
                        <a:t>0</a:t>
                      </a:r>
                      <a:endParaRPr sz="1000" u="none" cap="none" strike="noStrike">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rPr lang="en" sz="1000" u="none" cap="none" strike="noStrike">
                          <a:latin typeface="Consolas"/>
                          <a:ea typeface="Consolas"/>
                          <a:cs typeface="Consolas"/>
                          <a:sym typeface="Consolas"/>
                        </a:rPr>
                        <a:t>    </a:t>
                      </a:r>
                      <a:r>
                        <a:rPr lang="en" sz="1000" u="none" cap="none" strike="noStrike">
                          <a:solidFill>
                            <a:srgbClr val="455A64"/>
                          </a:solidFill>
                          <a:latin typeface="Consolas"/>
                          <a:ea typeface="Consolas"/>
                          <a:cs typeface="Consolas"/>
                          <a:sym typeface="Consolas"/>
                        </a:rPr>
                        <a:t># Use generator to create batches</a:t>
                      </a:r>
                      <a:endParaRPr sz="1000" u="none" cap="none" strike="noStrike">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rPr lang="en" sz="1000" u="none" cap="none" strike="noStrike">
                          <a:latin typeface="Consolas"/>
                          <a:ea typeface="Consolas"/>
                          <a:cs typeface="Consolas"/>
                          <a:sym typeface="Consolas"/>
                        </a:rPr>
                        <a:t>    </a:t>
                      </a:r>
                      <a:r>
                        <a:rPr lang="en" sz="1000" u="none" cap="none" strike="noStrike">
                          <a:solidFill>
                            <a:srgbClr val="9C27B0"/>
                          </a:solidFill>
                          <a:latin typeface="Consolas"/>
                          <a:ea typeface="Consolas"/>
                          <a:cs typeface="Consolas"/>
                          <a:sym typeface="Consolas"/>
                        </a:rPr>
                        <a:t>for</a:t>
                      </a:r>
                      <a:r>
                        <a:rPr lang="en" sz="1000" u="none" cap="none" strike="noStrike">
                          <a:latin typeface="Consolas"/>
                          <a:ea typeface="Consolas"/>
                          <a:cs typeface="Consolas"/>
                          <a:sym typeface="Consolas"/>
                        </a:rPr>
                        <a:t> x_batch</a:t>
                      </a:r>
                      <a:r>
                        <a:rPr lang="en" sz="1000" u="none" cap="none" strike="noStrike">
                          <a:solidFill>
                            <a:srgbClr val="616161"/>
                          </a:solidFill>
                          <a:latin typeface="Consolas"/>
                          <a:ea typeface="Consolas"/>
                          <a:cs typeface="Consolas"/>
                          <a:sym typeface="Consolas"/>
                        </a:rPr>
                        <a:t>,</a:t>
                      </a:r>
                      <a:r>
                        <a:rPr lang="en" sz="1000" u="none" cap="none" strike="noStrike">
                          <a:latin typeface="Consolas"/>
                          <a:ea typeface="Consolas"/>
                          <a:cs typeface="Consolas"/>
                          <a:sym typeface="Consolas"/>
                        </a:rPr>
                        <a:t> y_batch </a:t>
                      </a:r>
                      <a:r>
                        <a:rPr lang="en" sz="1000" u="none" cap="none" strike="noStrike">
                          <a:solidFill>
                            <a:srgbClr val="9C27B0"/>
                          </a:solidFill>
                          <a:latin typeface="Consolas"/>
                          <a:ea typeface="Consolas"/>
                          <a:cs typeface="Consolas"/>
                          <a:sym typeface="Consolas"/>
                        </a:rPr>
                        <a:t>in</a:t>
                      </a:r>
                      <a:r>
                        <a:rPr lang="en" sz="1000" u="none" cap="none" strike="noStrike">
                          <a:latin typeface="Consolas"/>
                          <a:ea typeface="Consolas"/>
                          <a:cs typeface="Consolas"/>
                          <a:sym typeface="Consolas"/>
                        </a:rPr>
                        <a:t> datagen</a:t>
                      </a:r>
                      <a:r>
                        <a:rPr lang="en" sz="1000" u="none" cap="none" strike="noStrike">
                          <a:solidFill>
                            <a:srgbClr val="616161"/>
                          </a:solidFill>
                          <a:latin typeface="Consolas"/>
                          <a:ea typeface="Consolas"/>
                          <a:cs typeface="Consolas"/>
                          <a:sym typeface="Consolas"/>
                        </a:rPr>
                        <a:t>.</a:t>
                      </a:r>
                      <a:r>
                        <a:rPr lang="en" sz="1000" u="none" cap="none" strike="noStrike">
                          <a:latin typeface="Consolas"/>
                          <a:ea typeface="Consolas"/>
                          <a:cs typeface="Consolas"/>
                          <a:sym typeface="Consolas"/>
                        </a:rPr>
                        <a:t>flow</a:t>
                      </a:r>
                      <a:r>
                        <a:rPr lang="en" sz="1000" u="none" cap="none" strike="noStrike">
                          <a:solidFill>
                            <a:srgbClr val="616161"/>
                          </a:solidFill>
                          <a:latin typeface="Consolas"/>
                          <a:ea typeface="Consolas"/>
                          <a:cs typeface="Consolas"/>
                          <a:sym typeface="Consolas"/>
                        </a:rPr>
                        <a:t>(</a:t>
                      </a:r>
                      <a:r>
                        <a:rPr lang="en" sz="1000" u="none" cap="none" strike="noStrike">
                          <a:latin typeface="Consolas"/>
                          <a:ea typeface="Consolas"/>
                          <a:cs typeface="Consolas"/>
                          <a:sym typeface="Consolas"/>
                        </a:rPr>
                        <a:t>x_train</a:t>
                      </a:r>
                      <a:r>
                        <a:rPr lang="en" sz="1000" u="none" cap="none" strike="noStrike">
                          <a:solidFill>
                            <a:srgbClr val="616161"/>
                          </a:solidFill>
                          <a:latin typeface="Consolas"/>
                          <a:ea typeface="Consolas"/>
                          <a:cs typeface="Consolas"/>
                          <a:sym typeface="Consolas"/>
                        </a:rPr>
                        <a:t>,</a:t>
                      </a:r>
                      <a:r>
                        <a:rPr lang="en" sz="1000" u="none" cap="none" strike="noStrike">
                          <a:latin typeface="Consolas"/>
                          <a:ea typeface="Consolas"/>
                          <a:cs typeface="Consolas"/>
                          <a:sym typeface="Consolas"/>
                        </a:rPr>
                        <a:t> y_train</a:t>
                      </a:r>
                      <a:r>
                        <a:rPr lang="en" sz="1000" u="none" cap="none" strike="noStrike">
                          <a:solidFill>
                            <a:srgbClr val="616161"/>
                          </a:solidFill>
                          <a:latin typeface="Consolas"/>
                          <a:ea typeface="Consolas"/>
                          <a:cs typeface="Consolas"/>
                          <a:sym typeface="Consolas"/>
                        </a:rPr>
                        <a:t>,</a:t>
                      </a:r>
                      <a:r>
                        <a:rPr lang="en" sz="1000" u="none" cap="none" strike="noStrike">
                          <a:latin typeface="Consolas"/>
                          <a:ea typeface="Consolas"/>
                          <a:cs typeface="Consolas"/>
                          <a:sym typeface="Consolas"/>
                        </a:rPr>
                        <a:t> batch_size</a:t>
                      </a:r>
                      <a:r>
                        <a:rPr lang="en" sz="1000" u="none" cap="none" strike="noStrike">
                          <a:solidFill>
                            <a:srgbClr val="616161"/>
                          </a:solidFill>
                          <a:latin typeface="Consolas"/>
                          <a:ea typeface="Consolas"/>
                          <a:cs typeface="Consolas"/>
                          <a:sym typeface="Consolas"/>
                        </a:rPr>
                        <a:t>=</a:t>
                      </a:r>
                      <a:r>
                        <a:rPr lang="en" sz="1000" u="none" cap="none" strike="noStrike">
                          <a:solidFill>
                            <a:srgbClr val="C53929"/>
                          </a:solidFill>
                          <a:latin typeface="Consolas"/>
                          <a:ea typeface="Consolas"/>
                          <a:cs typeface="Consolas"/>
                          <a:sym typeface="Consolas"/>
                        </a:rPr>
                        <a:t>32</a:t>
                      </a:r>
                      <a:r>
                        <a:rPr lang="en" sz="1000" u="none" cap="none" strike="noStrike">
                          <a:solidFill>
                            <a:srgbClr val="616161"/>
                          </a:solidFill>
                          <a:latin typeface="Consolas"/>
                          <a:ea typeface="Consolas"/>
                          <a:cs typeface="Consolas"/>
                          <a:sym typeface="Consolas"/>
                        </a:rPr>
                        <a:t>,</a:t>
                      </a:r>
                      <a:r>
                        <a:rPr lang="en" sz="1000" u="none" cap="none" strike="noStrike">
                          <a:latin typeface="Consolas"/>
                          <a:ea typeface="Consolas"/>
                          <a:cs typeface="Consolas"/>
                          <a:sym typeface="Consolas"/>
                        </a:rPr>
                        <a:t> shuffle</a:t>
                      </a:r>
                      <a:r>
                        <a:rPr lang="en" sz="1000" u="none" cap="none" strike="noStrike">
                          <a:solidFill>
                            <a:srgbClr val="616161"/>
                          </a:solidFill>
                          <a:latin typeface="Consolas"/>
                          <a:ea typeface="Consolas"/>
                          <a:cs typeface="Consolas"/>
                          <a:sym typeface="Consolas"/>
                        </a:rPr>
                        <a:t>=</a:t>
                      </a:r>
                      <a:r>
                        <a:rPr lang="en" sz="1000" u="none" cap="none" strike="noStrike">
                          <a:solidFill>
                            <a:srgbClr val="9C27B0"/>
                          </a:solidFill>
                          <a:latin typeface="Consolas"/>
                          <a:ea typeface="Consolas"/>
                          <a:cs typeface="Consolas"/>
                          <a:sym typeface="Consolas"/>
                        </a:rPr>
                        <a:t>True</a:t>
                      </a:r>
                      <a:r>
                        <a:rPr lang="en" sz="1000" u="none" cap="none" strike="noStrike">
                          <a:solidFill>
                            <a:srgbClr val="616161"/>
                          </a:solidFill>
                          <a:latin typeface="Consolas"/>
                          <a:ea typeface="Consolas"/>
                          <a:cs typeface="Consolas"/>
                          <a:sym typeface="Consolas"/>
                        </a:rPr>
                        <a:t>):</a:t>
                      </a:r>
                      <a:endParaRPr sz="1000" u="none" cap="none" strike="noStrike">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rPr lang="en" sz="1000" u="none" cap="none" strike="noStrike">
                          <a:latin typeface="Consolas"/>
                          <a:ea typeface="Consolas"/>
                          <a:cs typeface="Consolas"/>
                          <a:sym typeface="Consolas"/>
                        </a:rPr>
                        <a:t>        model</a:t>
                      </a:r>
                      <a:r>
                        <a:rPr lang="en" sz="1000" u="none" cap="none" strike="noStrike">
                          <a:solidFill>
                            <a:srgbClr val="616161"/>
                          </a:solidFill>
                          <a:latin typeface="Consolas"/>
                          <a:ea typeface="Consolas"/>
                          <a:cs typeface="Consolas"/>
                          <a:sym typeface="Consolas"/>
                        </a:rPr>
                        <a:t>.</a:t>
                      </a:r>
                      <a:r>
                        <a:rPr lang="en" sz="1000" u="none" cap="none" strike="noStrike">
                          <a:latin typeface="Consolas"/>
                          <a:ea typeface="Consolas"/>
                          <a:cs typeface="Consolas"/>
                          <a:sym typeface="Consolas"/>
                        </a:rPr>
                        <a:t>fit</a:t>
                      </a:r>
                      <a:r>
                        <a:rPr lang="en" sz="1000" u="none" cap="none" strike="noStrike">
                          <a:solidFill>
                            <a:srgbClr val="616161"/>
                          </a:solidFill>
                          <a:latin typeface="Consolas"/>
                          <a:ea typeface="Consolas"/>
                          <a:cs typeface="Consolas"/>
                          <a:sym typeface="Consolas"/>
                        </a:rPr>
                        <a:t>(</a:t>
                      </a:r>
                      <a:r>
                        <a:rPr lang="en" sz="1000" u="none" cap="none" strike="noStrike">
                          <a:latin typeface="Consolas"/>
                          <a:ea typeface="Consolas"/>
                          <a:cs typeface="Consolas"/>
                          <a:sym typeface="Consolas"/>
                        </a:rPr>
                        <a:t>x_batch</a:t>
                      </a:r>
                      <a:r>
                        <a:rPr lang="en" sz="1000" u="none" cap="none" strike="noStrike">
                          <a:solidFill>
                            <a:srgbClr val="616161"/>
                          </a:solidFill>
                          <a:latin typeface="Consolas"/>
                          <a:ea typeface="Consolas"/>
                          <a:cs typeface="Consolas"/>
                          <a:sym typeface="Consolas"/>
                        </a:rPr>
                        <a:t>,</a:t>
                      </a:r>
                      <a:r>
                        <a:rPr lang="en" sz="1000" u="none" cap="none" strike="noStrike">
                          <a:latin typeface="Consolas"/>
                          <a:ea typeface="Consolas"/>
                          <a:cs typeface="Consolas"/>
                          <a:sym typeface="Consolas"/>
                        </a:rPr>
                        <a:t> y_batch</a:t>
                      </a:r>
                      <a:r>
                        <a:rPr lang="en" sz="1000" u="none" cap="none" strike="noStrike">
                          <a:solidFill>
                            <a:srgbClr val="616161"/>
                          </a:solidFill>
                          <a:latin typeface="Consolas"/>
                          <a:ea typeface="Consolas"/>
                          <a:cs typeface="Consolas"/>
                          <a:sym typeface="Consolas"/>
                        </a:rPr>
                        <a:t>)</a:t>
                      </a:r>
                      <a:endParaRPr sz="1000" u="none" cap="none" strike="noStrike">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rPr lang="en" sz="1000" u="none" cap="none" strike="noStrike">
                          <a:latin typeface="Consolas"/>
                          <a:ea typeface="Consolas"/>
                          <a:cs typeface="Consolas"/>
                          <a:sym typeface="Consolas"/>
                        </a:rPr>
                        <a:t>        batches </a:t>
                      </a:r>
                      <a:r>
                        <a:rPr lang="en" sz="1000" u="none" cap="none" strike="noStrike">
                          <a:solidFill>
                            <a:srgbClr val="616161"/>
                          </a:solidFill>
                          <a:latin typeface="Consolas"/>
                          <a:ea typeface="Consolas"/>
                          <a:cs typeface="Consolas"/>
                          <a:sym typeface="Consolas"/>
                        </a:rPr>
                        <a:t>+=</a:t>
                      </a:r>
                      <a:r>
                        <a:rPr lang="en" sz="1000" u="none" cap="none" strike="noStrike">
                          <a:latin typeface="Consolas"/>
                          <a:ea typeface="Consolas"/>
                          <a:cs typeface="Consolas"/>
                          <a:sym typeface="Consolas"/>
                        </a:rPr>
                        <a:t> </a:t>
                      </a:r>
                      <a:r>
                        <a:rPr lang="en" sz="1000" u="none" cap="none" strike="noStrike">
                          <a:solidFill>
                            <a:srgbClr val="C53929"/>
                          </a:solidFill>
                          <a:latin typeface="Consolas"/>
                          <a:ea typeface="Consolas"/>
                          <a:cs typeface="Consolas"/>
                          <a:sym typeface="Consolas"/>
                        </a:rPr>
                        <a:t>1</a:t>
                      </a:r>
                      <a:endParaRPr sz="1000" u="none" cap="none" strike="noStrike">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rPr lang="en" sz="1000" u="none" cap="none" strike="noStrike">
                          <a:latin typeface="Consolas"/>
                          <a:ea typeface="Consolas"/>
                          <a:cs typeface="Consolas"/>
                          <a:sym typeface="Consolas"/>
                        </a:rPr>
                        <a:t>        </a:t>
                      </a:r>
                      <a:r>
                        <a:rPr lang="en" sz="1000" u="none" cap="none" strike="noStrike">
                          <a:solidFill>
                            <a:srgbClr val="9C27B0"/>
                          </a:solidFill>
                          <a:latin typeface="Consolas"/>
                          <a:ea typeface="Consolas"/>
                          <a:cs typeface="Consolas"/>
                          <a:sym typeface="Consolas"/>
                        </a:rPr>
                        <a:t>if</a:t>
                      </a:r>
                      <a:r>
                        <a:rPr lang="en" sz="1000" u="none" cap="none" strike="noStrike">
                          <a:latin typeface="Consolas"/>
                          <a:ea typeface="Consolas"/>
                          <a:cs typeface="Consolas"/>
                          <a:sym typeface="Consolas"/>
                        </a:rPr>
                        <a:t> batches </a:t>
                      </a:r>
                      <a:r>
                        <a:rPr lang="en" sz="1000" u="none" cap="none" strike="noStrike">
                          <a:solidFill>
                            <a:srgbClr val="616161"/>
                          </a:solidFill>
                          <a:latin typeface="Consolas"/>
                          <a:ea typeface="Consolas"/>
                          <a:cs typeface="Consolas"/>
                          <a:sym typeface="Consolas"/>
                        </a:rPr>
                        <a:t>&gt;</a:t>
                      </a:r>
                      <a:r>
                        <a:rPr lang="en" sz="1000" u="none" cap="none" strike="noStrike">
                          <a:latin typeface="Consolas"/>
                          <a:ea typeface="Consolas"/>
                          <a:cs typeface="Consolas"/>
                          <a:sym typeface="Consolas"/>
                        </a:rPr>
                        <a:t> nbatches</a:t>
                      </a:r>
                      <a:r>
                        <a:rPr lang="en" sz="1000" u="none" cap="none" strike="noStrike">
                          <a:solidFill>
                            <a:srgbClr val="616161"/>
                          </a:solidFill>
                          <a:latin typeface="Consolas"/>
                          <a:ea typeface="Consolas"/>
                          <a:cs typeface="Consolas"/>
                          <a:sym typeface="Consolas"/>
                        </a:rPr>
                        <a:t>:</a:t>
                      </a:r>
                      <a:endParaRPr sz="1000" u="none" cap="none" strike="noStrike">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rPr lang="en" sz="1000" u="none" cap="none" strike="noStrike">
                          <a:latin typeface="Consolas"/>
                          <a:ea typeface="Consolas"/>
                          <a:cs typeface="Consolas"/>
                          <a:sym typeface="Consolas"/>
                        </a:rPr>
                        <a:t>            </a:t>
                      </a:r>
                      <a:r>
                        <a:rPr lang="en" sz="1000" u="none" cap="none" strike="noStrike">
                          <a:solidFill>
                            <a:srgbClr val="9C27B0"/>
                          </a:solidFill>
                          <a:latin typeface="Consolas"/>
                          <a:ea typeface="Consolas"/>
                          <a:cs typeface="Consolas"/>
                          <a:sym typeface="Consolas"/>
                        </a:rPr>
                        <a:t>break</a:t>
                      </a:r>
                      <a:endParaRPr sz="1000" u="none" cap="none" strike="noStrike">
                        <a:latin typeface="Consolas"/>
                        <a:ea typeface="Consolas"/>
                        <a:cs typeface="Consolas"/>
                        <a:sym typeface="Consolas"/>
                      </a:endParaRPr>
                    </a:p>
                  </a:txBody>
                  <a:tcPr marT="63500" marB="63500" marR="63500" marL="63500">
                    <a:lnL cap="flat" cmpd="sng" w="12700">
                      <a:solidFill>
                        <a:srgbClr val="E0E0E0"/>
                      </a:solidFill>
                      <a:prstDash val="solid"/>
                      <a:round/>
                      <a:headEnd len="sm" w="sm" type="none"/>
                      <a:tailEnd len="sm" w="sm" type="none"/>
                    </a:lnL>
                    <a:lnR cap="flat" cmpd="sng" w="12700">
                      <a:solidFill>
                        <a:srgbClr val="E0E0E0"/>
                      </a:solidFill>
                      <a:prstDash val="solid"/>
                      <a:round/>
                      <a:headEnd len="sm" w="sm" type="none"/>
                      <a:tailEnd len="sm" w="sm" type="none"/>
                    </a:lnR>
                    <a:lnT cap="flat" cmpd="sng" w="12700">
                      <a:solidFill>
                        <a:srgbClr val="E0E0E0"/>
                      </a:solidFill>
                      <a:prstDash val="solid"/>
                      <a:round/>
                      <a:headEnd len="sm" w="sm" type="none"/>
                      <a:tailEnd len="sm" w="sm" type="none"/>
                    </a:lnT>
                    <a:lnB cap="flat" cmpd="sng" w="12700">
                      <a:solidFill>
                        <a:srgbClr val="E0E0E0"/>
                      </a:solidFill>
                      <a:prstDash val="solid"/>
                      <a:round/>
                      <a:headEnd len="sm" w="sm" type="none"/>
                      <a:tailEnd len="sm" w="sm" type="none"/>
                    </a:lnB>
                    <a:solidFill>
                      <a:srgbClr val="FAFAFA"/>
                    </a:solidFill>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Google Shape;138;p30"/>
          <p:cNvSpPr txBox="1"/>
          <p:nvPr>
            <p:ph idx="1" type="subTitle"/>
          </p:nvPr>
        </p:nvSpPr>
        <p:spPr>
          <a:xfrm>
            <a:off x="505550" y="116700"/>
            <a:ext cx="8520600" cy="792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solidFill>
                  <a:srgbClr val="38761D"/>
                </a:solidFill>
              </a:rPr>
              <a:t>Training Preparation - Keras</a:t>
            </a:r>
            <a:endParaRPr>
              <a:solidFill>
                <a:srgbClr val="38761D"/>
              </a:solidFill>
            </a:endParaRPr>
          </a:p>
        </p:txBody>
      </p:sp>
      <p:pic>
        <p:nvPicPr>
          <p:cNvPr id="139" name="Google Shape;139;p30"/>
          <p:cNvPicPr preferRelativeResize="0"/>
          <p:nvPr/>
        </p:nvPicPr>
        <p:blipFill rotWithShape="1">
          <a:blip r:embed="rId3">
            <a:alphaModFix/>
          </a:blip>
          <a:srcRect b="0" l="0" r="0" t="0"/>
          <a:stretch/>
        </p:blipFill>
        <p:spPr>
          <a:xfrm>
            <a:off x="0" y="0"/>
            <a:ext cx="1466276" cy="730576"/>
          </a:xfrm>
          <a:prstGeom prst="rect">
            <a:avLst/>
          </a:prstGeom>
          <a:noFill/>
          <a:ln>
            <a:noFill/>
          </a:ln>
        </p:spPr>
      </p:pic>
      <p:sp>
        <p:nvSpPr>
          <p:cNvPr id="140" name="Google Shape;140;p30"/>
          <p:cNvSpPr txBox="1"/>
          <p:nvPr/>
        </p:nvSpPr>
        <p:spPr>
          <a:xfrm>
            <a:off x="459650" y="595050"/>
            <a:ext cx="8283600" cy="42054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rPr b="1" i="0" lang="en" sz="1200" u="none" cap="none" strike="noStrike">
                <a:solidFill>
                  <a:schemeClr val="dk1"/>
                </a:solidFill>
                <a:latin typeface="Arial"/>
                <a:ea typeface="Arial"/>
                <a:cs typeface="Arial"/>
                <a:sym typeface="Arial"/>
              </a:rPr>
              <a:t>Keras ImageDataGenerator - Rescale</a:t>
            </a:r>
            <a:endParaRPr b="0" i="1"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chemeClr val="dk1"/>
              </a:buClr>
              <a:buSzPts val="1100"/>
              <a:buFont typeface="Arial"/>
              <a:buNone/>
            </a:pPr>
            <a:r>
              <a:rPr b="0" i="0" lang="en" sz="1200" u="none" cap="none" strike="noStrike">
                <a:solidFill>
                  <a:schemeClr val="dk1"/>
                </a:solidFill>
                <a:latin typeface="Arial"/>
                <a:ea typeface="Arial"/>
                <a:cs typeface="Arial"/>
                <a:sym typeface="Arial"/>
              </a:rPr>
              <a:t>In the code below, unlike the previous, the </a:t>
            </a:r>
            <a:r>
              <a:rPr b="0" i="0" lang="en" sz="1200" u="none" cap="none" strike="noStrike">
                <a:solidFill>
                  <a:srgbClr val="0D904F"/>
                </a:solidFill>
                <a:latin typeface="Consolas"/>
                <a:ea typeface="Consolas"/>
                <a:cs typeface="Consolas"/>
                <a:sym typeface="Consolas"/>
              </a:rPr>
              <a:t>x_train</a:t>
            </a:r>
            <a:r>
              <a:rPr b="0" i="0" lang="en" sz="1200" u="none" cap="none" strike="noStrike">
                <a:solidFill>
                  <a:schemeClr val="dk1"/>
                </a:solidFill>
                <a:latin typeface="Arial"/>
                <a:ea typeface="Arial"/>
                <a:cs typeface="Arial"/>
                <a:sym typeface="Arial"/>
              </a:rPr>
              <a:t> data has not been normalized/standardized. In this case, the parameter </a:t>
            </a:r>
            <a:r>
              <a:rPr b="0" i="0" lang="en" sz="1200" u="none" cap="none" strike="noStrike">
                <a:solidFill>
                  <a:srgbClr val="0D904F"/>
                </a:solidFill>
                <a:latin typeface="Consolas"/>
                <a:ea typeface="Consolas"/>
                <a:cs typeface="Consolas"/>
                <a:sym typeface="Consolas"/>
              </a:rPr>
              <a:t>rescale</a:t>
            </a:r>
            <a:r>
              <a:rPr b="0" i="0" lang="en" sz="1200" u="none" cap="none" strike="noStrike">
                <a:solidFill>
                  <a:schemeClr val="dk1"/>
                </a:solidFill>
                <a:latin typeface="Arial"/>
                <a:ea typeface="Arial"/>
                <a:cs typeface="Arial"/>
                <a:sym typeface="Arial"/>
              </a:rPr>
              <a:t> is passed to the instantiation of </a:t>
            </a:r>
            <a:r>
              <a:rPr b="0" i="0" lang="en" sz="1200" u="none" cap="none" strike="noStrike">
                <a:solidFill>
                  <a:srgbClr val="0D904F"/>
                </a:solidFill>
                <a:latin typeface="Consolas"/>
                <a:ea typeface="Consolas"/>
                <a:cs typeface="Consolas"/>
                <a:sym typeface="Consolas"/>
              </a:rPr>
              <a:t>ImageDataGenerator</a:t>
            </a:r>
            <a:r>
              <a:rPr b="0" i="0" lang="en" sz="1200" u="none" cap="none" strike="noStrike">
                <a:solidFill>
                  <a:schemeClr val="dk1"/>
                </a:solidFill>
                <a:latin typeface="Arial"/>
                <a:ea typeface="Arial"/>
                <a:cs typeface="Arial"/>
                <a:sym typeface="Arial"/>
              </a:rPr>
              <a:t>, which will result in the corresponding </a:t>
            </a:r>
            <a:r>
              <a:rPr b="0" i="0" lang="en" sz="1200" u="none" cap="none" strike="noStrike">
                <a:solidFill>
                  <a:srgbClr val="0D904F"/>
                </a:solidFill>
                <a:latin typeface="Consolas"/>
                <a:ea typeface="Consolas"/>
                <a:cs typeface="Consolas"/>
                <a:sym typeface="Consolas"/>
              </a:rPr>
              <a:t>flow()</a:t>
            </a:r>
            <a:r>
              <a:rPr b="0" i="0" lang="en" sz="1200" u="none" cap="none" strike="noStrike">
                <a:solidFill>
                  <a:schemeClr val="dk1"/>
                </a:solidFill>
                <a:latin typeface="Arial"/>
                <a:ea typeface="Arial"/>
                <a:cs typeface="Arial"/>
                <a:sym typeface="Arial"/>
              </a:rPr>
              <a:t> method normalizing the pixel data (i.e., dividing by 255) while the data is being fed:</a:t>
            </a:r>
            <a:br>
              <a:rPr b="0" i="0" lang="en" sz="1100" u="none" cap="none" strike="noStrike">
                <a:solidFill>
                  <a:schemeClr val="dk1"/>
                </a:solidFill>
                <a:latin typeface="Arial"/>
                <a:ea typeface="Arial"/>
                <a:cs typeface="Arial"/>
                <a:sym typeface="Arial"/>
              </a:rPr>
            </a:br>
            <a:endParaRPr b="0" i="0"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ctr">
              <a:lnSpc>
                <a:spcPct val="115000"/>
              </a:lnSpc>
              <a:spcBef>
                <a:spcPts val="1100"/>
              </a:spcBef>
              <a:spcAft>
                <a:spcPts val="0"/>
              </a:spcAft>
              <a:buClr>
                <a:srgbClr val="000000"/>
              </a:buClr>
              <a:buSzPts val="1200"/>
              <a:buFont typeface="Arial"/>
              <a:buNone/>
            </a:pPr>
            <a:r>
              <a:t/>
            </a:r>
            <a:endParaRPr b="0" i="0" sz="1200" u="sng" cap="none" strike="noStrike">
              <a:solidFill>
                <a:schemeClr val="dk1"/>
              </a:solidFill>
              <a:latin typeface="Arial"/>
              <a:ea typeface="Arial"/>
              <a:cs typeface="Arial"/>
              <a:sym typeface="Arial"/>
            </a:endParaRPr>
          </a:p>
          <a:p>
            <a:pPr indent="0" lvl="0" marL="0" marR="0" rtl="0" algn="l">
              <a:lnSpc>
                <a:spcPct val="115000"/>
              </a:lnSpc>
              <a:spcBef>
                <a:spcPts val="16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4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457200" lvl="0" marL="137160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br>
              <a:rPr b="0" i="0" lang="en" sz="1100" u="none" cap="none" strike="noStrike">
                <a:solidFill>
                  <a:schemeClr val="dk1"/>
                </a:solidFill>
                <a:latin typeface="Arial"/>
                <a:ea typeface="Arial"/>
                <a:cs typeface="Arial"/>
                <a:sym typeface="Arial"/>
              </a:rPr>
            </a:b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050"/>
              <a:buFont typeface="Arial"/>
              <a:buNone/>
            </a:pPr>
            <a:r>
              <a:t/>
            </a:r>
            <a:endParaRPr b="0" i="0" sz="105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aphicFrame>
        <p:nvGraphicFramePr>
          <p:cNvPr id="141" name="Google Shape;141;p30"/>
          <p:cNvGraphicFramePr/>
          <p:nvPr/>
        </p:nvGraphicFramePr>
        <p:xfrm>
          <a:off x="505550" y="2091500"/>
          <a:ext cx="3000000" cy="3000000"/>
        </p:xfrm>
        <a:graphic>
          <a:graphicData uri="http://schemas.openxmlformats.org/drawingml/2006/table">
            <a:tbl>
              <a:tblPr>
                <a:noFill/>
                <a:tableStyleId>{FA1F5860-9A3A-4DD1-A36E-C4AA5C241D91}</a:tableStyleId>
              </a:tblPr>
              <a:tblGrid>
                <a:gridCol w="7862400"/>
              </a:tblGrid>
              <a:tr h="1212475">
                <a:tc>
                  <a:txBody>
                    <a:bodyPr/>
                    <a:lstStyle/>
                    <a:p>
                      <a:pPr indent="0" lvl="0" marL="0" marR="0" rtl="0" algn="l">
                        <a:lnSpc>
                          <a:spcPct val="115000"/>
                        </a:lnSpc>
                        <a:spcBef>
                          <a:spcPts val="0"/>
                        </a:spcBef>
                        <a:spcAft>
                          <a:spcPts val="0"/>
                        </a:spcAft>
                        <a:buClr>
                          <a:srgbClr val="000000"/>
                        </a:buClr>
                        <a:buSzPts val="1000"/>
                        <a:buFont typeface="Arial"/>
                        <a:buNone/>
                      </a:pPr>
                      <a:r>
                        <a:rPr lang="en" sz="1000" u="none" cap="none" strike="noStrike">
                          <a:solidFill>
                            <a:srgbClr val="9C27B0"/>
                          </a:solidFill>
                          <a:latin typeface="Consolas"/>
                          <a:ea typeface="Consolas"/>
                          <a:cs typeface="Consolas"/>
                          <a:sym typeface="Consolas"/>
                        </a:rPr>
                        <a:t>from</a:t>
                      </a:r>
                      <a:r>
                        <a:rPr lang="en" sz="1000" u="none" cap="none" strike="noStrike">
                          <a:latin typeface="Consolas"/>
                          <a:ea typeface="Consolas"/>
                          <a:cs typeface="Consolas"/>
                          <a:sym typeface="Consolas"/>
                        </a:rPr>
                        <a:t> keras</a:t>
                      </a:r>
                      <a:r>
                        <a:rPr lang="en" sz="1000" u="none" cap="none" strike="noStrike">
                          <a:solidFill>
                            <a:srgbClr val="616161"/>
                          </a:solidFill>
                          <a:latin typeface="Consolas"/>
                          <a:ea typeface="Consolas"/>
                          <a:cs typeface="Consolas"/>
                          <a:sym typeface="Consolas"/>
                        </a:rPr>
                        <a:t>.</a:t>
                      </a:r>
                      <a:r>
                        <a:rPr lang="en" sz="1000" u="none" cap="none" strike="noStrike">
                          <a:latin typeface="Consolas"/>
                          <a:ea typeface="Consolas"/>
                          <a:cs typeface="Consolas"/>
                          <a:sym typeface="Consolas"/>
                        </a:rPr>
                        <a:t>preprocessing</a:t>
                      </a:r>
                      <a:r>
                        <a:rPr lang="en" sz="1000" u="none" cap="none" strike="noStrike">
                          <a:solidFill>
                            <a:srgbClr val="616161"/>
                          </a:solidFill>
                          <a:latin typeface="Consolas"/>
                          <a:ea typeface="Consolas"/>
                          <a:cs typeface="Consolas"/>
                          <a:sym typeface="Consolas"/>
                        </a:rPr>
                        <a:t>.</a:t>
                      </a:r>
                      <a:r>
                        <a:rPr lang="en" sz="1000" u="none" cap="none" strike="noStrike">
                          <a:latin typeface="Consolas"/>
                          <a:ea typeface="Consolas"/>
                          <a:cs typeface="Consolas"/>
                          <a:sym typeface="Consolas"/>
                        </a:rPr>
                        <a:t>image </a:t>
                      </a:r>
                      <a:r>
                        <a:rPr lang="en" sz="1000" u="none" cap="none" strike="noStrike">
                          <a:solidFill>
                            <a:srgbClr val="9C27B0"/>
                          </a:solidFill>
                          <a:latin typeface="Consolas"/>
                          <a:ea typeface="Consolas"/>
                          <a:cs typeface="Consolas"/>
                          <a:sym typeface="Consolas"/>
                        </a:rPr>
                        <a:t>import</a:t>
                      </a:r>
                      <a:r>
                        <a:rPr lang="en" sz="1000" u="none" cap="none" strike="noStrike">
                          <a:latin typeface="Consolas"/>
                          <a:ea typeface="Consolas"/>
                          <a:cs typeface="Consolas"/>
                          <a:sym typeface="Consolas"/>
                        </a:rPr>
                        <a:t> </a:t>
                      </a:r>
                      <a:r>
                        <a:rPr lang="en" sz="1000" u="none" cap="none" strike="noStrike">
                          <a:solidFill>
                            <a:srgbClr val="3367D6"/>
                          </a:solidFill>
                          <a:latin typeface="Consolas"/>
                          <a:ea typeface="Consolas"/>
                          <a:cs typeface="Consolas"/>
                          <a:sym typeface="Consolas"/>
                        </a:rPr>
                        <a:t>ImageDataGenerator</a:t>
                      </a:r>
                      <a:endParaRPr sz="1000" u="none" cap="none" strike="noStrike">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t/>
                      </a:r>
                      <a:endParaRPr sz="1000" u="none" cap="none" strike="noStrike">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rPr lang="en" sz="1000" u="none" cap="none" strike="noStrike">
                          <a:solidFill>
                            <a:srgbClr val="455A64"/>
                          </a:solidFill>
                          <a:latin typeface="Consolas"/>
                          <a:ea typeface="Consolas"/>
                          <a:cs typeface="Consolas"/>
                          <a:sym typeface="Consolas"/>
                        </a:rPr>
                        <a:t># x_train and y_train assume the image data and labels have been resized for the </a:t>
                      </a:r>
                      <a:br>
                        <a:rPr lang="en" sz="1000" u="none" cap="none" strike="noStrike">
                          <a:latin typeface="Consolas"/>
                          <a:ea typeface="Consolas"/>
                          <a:cs typeface="Consolas"/>
                          <a:sym typeface="Consolas"/>
                        </a:rPr>
                      </a:br>
                      <a:r>
                        <a:rPr lang="en" sz="1000" u="none" cap="none" strike="noStrike">
                          <a:solidFill>
                            <a:srgbClr val="455A64"/>
                          </a:solidFill>
                          <a:latin typeface="Consolas"/>
                          <a:ea typeface="Consolas"/>
                          <a:cs typeface="Consolas"/>
                          <a:sym typeface="Consolas"/>
                        </a:rPr>
                        <a:t># CNN and split into training and test data, but the data has not been normalized.</a:t>
                      </a:r>
                      <a:endParaRPr sz="1000" u="none" cap="none" strike="noStrike">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t/>
                      </a:r>
                      <a:endParaRPr sz="1000" u="none" cap="none" strike="noStrike">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rPr lang="en" sz="1000" u="none" cap="none" strike="noStrike">
                          <a:solidFill>
                            <a:srgbClr val="455A64"/>
                          </a:solidFill>
                          <a:latin typeface="Consolas"/>
                          <a:ea typeface="Consolas"/>
                          <a:cs typeface="Consolas"/>
                          <a:sym typeface="Consolas"/>
                        </a:rPr>
                        <a:t># instantiate an Image Data generator object and specify normalizing the image data</a:t>
                      </a:r>
                      <a:endParaRPr sz="1000" u="none" cap="none" strike="noStrike">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rPr lang="en" sz="1000" u="none" cap="none" strike="noStrike">
                          <a:latin typeface="Consolas"/>
                          <a:ea typeface="Consolas"/>
                          <a:cs typeface="Consolas"/>
                          <a:sym typeface="Consolas"/>
                        </a:rPr>
                        <a:t>datagen </a:t>
                      </a:r>
                      <a:r>
                        <a:rPr lang="en" sz="1000" u="none" cap="none" strike="noStrike">
                          <a:solidFill>
                            <a:srgbClr val="616161"/>
                          </a:solidFill>
                          <a:latin typeface="Consolas"/>
                          <a:ea typeface="Consolas"/>
                          <a:cs typeface="Consolas"/>
                          <a:sym typeface="Consolas"/>
                        </a:rPr>
                        <a:t>=</a:t>
                      </a:r>
                      <a:r>
                        <a:rPr lang="en" sz="1000" u="none" cap="none" strike="noStrike">
                          <a:latin typeface="Consolas"/>
                          <a:ea typeface="Consolas"/>
                          <a:cs typeface="Consolas"/>
                          <a:sym typeface="Consolas"/>
                        </a:rPr>
                        <a:t> </a:t>
                      </a:r>
                      <a:r>
                        <a:rPr lang="en" sz="1000" u="none" cap="none" strike="noStrike">
                          <a:solidFill>
                            <a:srgbClr val="3367D6"/>
                          </a:solidFill>
                          <a:latin typeface="Consolas"/>
                          <a:ea typeface="Consolas"/>
                          <a:cs typeface="Consolas"/>
                          <a:sym typeface="Consolas"/>
                        </a:rPr>
                        <a:t>ImageDataGenerator</a:t>
                      </a:r>
                      <a:r>
                        <a:rPr lang="en" sz="1000" u="none" cap="none" strike="noStrike">
                          <a:solidFill>
                            <a:srgbClr val="616161"/>
                          </a:solidFill>
                          <a:latin typeface="Consolas"/>
                          <a:ea typeface="Consolas"/>
                          <a:cs typeface="Consolas"/>
                          <a:sym typeface="Consolas"/>
                        </a:rPr>
                        <a:t>(</a:t>
                      </a:r>
                      <a:r>
                        <a:rPr lang="en" sz="1000" u="none" cap="none" strike="noStrike">
                          <a:latin typeface="Consolas"/>
                          <a:ea typeface="Consolas"/>
                          <a:cs typeface="Consolas"/>
                          <a:sym typeface="Consolas"/>
                        </a:rPr>
                        <a:t>rescale</a:t>
                      </a:r>
                      <a:r>
                        <a:rPr lang="en" sz="1000" u="none" cap="none" strike="noStrike">
                          <a:solidFill>
                            <a:srgbClr val="616161"/>
                          </a:solidFill>
                          <a:latin typeface="Consolas"/>
                          <a:ea typeface="Consolas"/>
                          <a:cs typeface="Consolas"/>
                          <a:sym typeface="Consolas"/>
                        </a:rPr>
                        <a:t>=</a:t>
                      </a:r>
                      <a:r>
                        <a:rPr lang="en" sz="1000" u="none" cap="none" strike="noStrike">
                          <a:solidFill>
                            <a:srgbClr val="C53929"/>
                          </a:solidFill>
                          <a:latin typeface="Consolas"/>
                          <a:ea typeface="Consolas"/>
                          <a:cs typeface="Consolas"/>
                          <a:sym typeface="Consolas"/>
                        </a:rPr>
                        <a:t>1.</a:t>
                      </a:r>
                      <a:r>
                        <a:rPr lang="en" sz="1000" u="none" cap="none" strike="noStrike">
                          <a:solidFill>
                            <a:srgbClr val="616161"/>
                          </a:solidFill>
                          <a:latin typeface="Consolas"/>
                          <a:ea typeface="Consolas"/>
                          <a:cs typeface="Consolas"/>
                          <a:sym typeface="Consolas"/>
                        </a:rPr>
                        <a:t>/</a:t>
                      </a:r>
                      <a:r>
                        <a:rPr lang="en" sz="1000" u="none" cap="none" strike="noStrike">
                          <a:solidFill>
                            <a:srgbClr val="C53929"/>
                          </a:solidFill>
                          <a:latin typeface="Consolas"/>
                          <a:ea typeface="Consolas"/>
                          <a:cs typeface="Consolas"/>
                          <a:sym typeface="Consolas"/>
                        </a:rPr>
                        <a:t>255</a:t>
                      </a:r>
                      <a:r>
                        <a:rPr lang="en" sz="1000" u="none" cap="none" strike="noStrike">
                          <a:solidFill>
                            <a:srgbClr val="616161"/>
                          </a:solidFill>
                          <a:latin typeface="Consolas"/>
                          <a:ea typeface="Consolas"/>
                          <a:cs typeface="Consolas"/>
                          <a:sym typeface="Consolas"/>
                        </a:rPr>
                        <a:t>)</a:t>
                      </a:r>
                      <a:endParaRPr sz="1000" u="none" cap="none" strike="noStrike">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t/>
                      </a:r>
                      <a:endParaRPr sz="1000" u="none" cap="none" strike="noStrike">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rPr lang="en" sz="1000" u="none" cap="none" strike="noStrike">
                          <a:solidFill>
                            <a:srgbClr val="455A64"/>
                          </a:solidFill>
                          <a:latin typeface="Consolas"/>
                          <a:ea typeface="Consolas"/>
                          <a:cs typeface="Consolas"/>
                          <a:sym typeface="Consolas"/>
                        </a:rPr>
                        <a:t># feed (train) the neural network</a:t>
                      </a:r>
                      <a:endParaRPr sz="1000" u="none" cap="none" strike="noStrike">
                        <a:latin typeface="Consolas"/>
                        <a:ea typeface="Consolas"/>
                        <a:cs typeface="Consolas"/>
                        <a:sym typeface="Consolas"/>
                      </a:endParaRPr>
                    </a:p>
                  </a:txBody>
                  <a:tcPr marT="63500" marB="63500" marR="63500" marL="63500">
                    <a:lnL cap="flat" cmpd="sng" w="12700">
                      <a:solidFill>
                        <a:srgbClr val="E0E0E0"/>
                      </a:solidFill>
                      <a:prstDash val="solid"/>
                      <a:round/>
                      <a:headEnd len="sm" w="sm" type="none"/>
                      <a:tailEnd len="sm" w="sm" type="none"/>
                    </a:lnL>
                    <a:lnR cap="flat" cmpd="sng" w="12700">
                      <a:solidFill>
                        <a:srgbClr val="E0E0E0"/>
                      </a:solidFill>
                      <a:prstDash val="solid"/>
                      <a:round/>
                      <a:headEnd len="sm" w="sm" type="none"/>
                      <a:tailEnd len="sm" w="sm" type="none"/>
                    </a:lnR>
                    <a:lnT cap="flat" cmpd="sng" w="12700">
                      <a:solidFill>
                        <a:srgbClr val="E0E0E0"/>
                      </a:solidFill>
                      <a:prstDash val="solid"/>
                      <a:round/>
                      <a:headEnd len="sm" w="sm" type="none"/>
                      <a:tailEnd len="sm" w="sm" type="none"/>
                    </a:lnT>
                    <a:lnB cap="flat" cmpd="sng" w="12700">
                      <a:solidFill>
                        <a:srgbClr val="E0E0E0"/>
                      </a:solidFill>
                      <a:prstDash val="solid"/>
                      <a:round/>
                      <a:headEnd len="sm" w="sm" type="none"/>
                      <a:tailEnd len="sm" w="sm" type="none"/>
                    </a:lnB>
                    <a:solidFill>
                      <a:srgbClr val="FAFAFA"/>
                    </a:solidFill>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31"/>
          <p:cNvSpPr txBox="1"/>
          <p:nvPr>
            <p:ph idx="1" type="subTitle"/>
          </p:nvPr>
        </p:nvSpPr>
        <p:spPr>
          <a:xfrm>
            <a:off x="505550" y="116700"/>
            <a:ext cx="8520600" cy="792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solidFill>
                  <a:srgbClr val="38761D"/>
                </a:solidFill>
              </a:rPr>
              <a:t>Training Preparation - Keras</a:t>
            </a:r>
            <a:endParaRPr>
              <a:solidFill>
                <a:srgbClr val="38761D"/>
              </a:solidFill>
            </a:endParaRPr>
          </a:p>
        </p:txBody>
      </p:sp>
      <p:pic>
        <p:nvPicPr>
          <p:cNvPr id="147" name="Google Shape;147;p31"/>
          <p:cNvPicPr preferRelativeResize="0"/>
          <p:nvPr/>
        </p:nvPicPr>
        <p:blipFill rotWithShape="1">
          <a:blip r:embed="rId3">
            <a:alphaModFix/>
          </a:blip>
          <a:srcRect b="0" l="0" r="0" t="0"/>
          <a:stretch/>
        </p:blipFill>
        <p:spPr>
          <a:xfrm>
            <a:off x="0" y="0"/>
            <a:ext cx="1466276" cy="730576"/>
          </a:xfrm>
          <a:prstGeom prst="rect">
            <a:avLst/>
          </a:prstGeom>
          <a:noFill/>
          <a:ln>
            <a:noFill/>
          </a:ln>
        </p:spPr>
      </p:pic>
      <p:sp>
        <p:nvSpPr>
          <p:cNvPr id="148" name="Google Shape;148;p31"/>
          <p:cNvSpPr txBox="1"/>
          <p:nvPr/>
        </p:nvSpPr>
        <p:spPr>
          <a:xfrm>
            <a:off x="459650" y="595050"/>
            <a:ext cx="8283600" cy="42054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rPr b="1" i="0" lang="en" sz="1200" u="none" cap="none" strike="noStrike">
                <a:solidFill>
                  <a:schemeClr val="dk1"/>
                </a:solidFill>
                <a:latin typeface="Arial"/>
                <a:ea typeface="Arial"/>
                <a:cs typeface="Arial"/>
                <a:sym typeface="Arial"/>
              </a:rPr>
              <a:t>Keras ImageDataGenerator - Standardization</a:t>
            </a:r>
            <a:endParaRPr b="0" i="1"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rPr b="0" i="0" lang="en" sz="1200" u="none" cap="none" strike="noStrike">
                <a:solidFill>
                  <a:schemeClr val="dk1"/>
                </a:solidFill>
                <a:latin typeface="Arial"/>
                <a:ea typeface="Arial"/>
                <a:cs typeface="Arial"/>
                <a:sym typeface="Arial"/>
              </a:rPr>
              <a:t>In the code below, the </a:t>
            </a:r>
            <a:r>
              <a:rPr b="0" i="0" lang="en" sz="1200" u="none" cap="none" strike="noStrike">
                <a:solidFill>
                  <a:srgbClr val="0D904F"/>
                </a:solidFill>
                <a:latin typeface="Consolas"/>
                <a:ea typeface="Consolas"/>
                <a:cs typeface="Consolas"/>
                <a:sym typeface="Consolas"/>
              </a:rPr>
              <a:t>rescale</a:t>
            </a:r>
            <a:r>
              <a:rPr b="0" i="0" lang="en" sz="1200" u="none" cap="none" strike="noStrike">
                <a:solidFill>
                  <a:schemeClr val="dk1"/>
                </a:solidFill>
                <a:latin typeface="Arial"/>
                <a:ea typeface="Arial"/>
                <a:cs typeface="Arial"/>
                <a:sym typeface="Arial"/>
              </a:rPr>
              <a:t> parameter is replaced with </a:t>
            </a:r>
            <a:r>
              <a:rPr b="0" i="0" lang="en" sz="1200" u="none" cap="none" strike="noStrike">
                <a:solidFill>
                  <a:srgbClr val="0D904F"/>
                </a:solidFill>
                <a:latin typeface="Consolas"/>
                <a:ea typeface="Consolas"/>
                <a:cs typeface="Consolas"/>
                <a:sym typeface="Consolas"/>
              </a:rPr>
              <a:t>featurewise_std_normalization</a:t>
            </a:r>
            <a:r>
              <a:rPr b="0" i="0" lang="en" sz="1200" u="none" cap="none" strike="noStrike">
                <a:solidFill>
                  <a:schemeClr val="dk1"/>
                </a:solidFill>
                <a:latin typeface="Arial"/>
                <a:ea typeface="Arial"/>
                <a:cs typeface="Arial"/>
                <a:sym typeface="Arial"/>
              </a:rPr>
              <a:t>, which will standardize the data. Since standardization requires calculating the mean and standard deviation of the pixel data across the entire training set, a call is made the </a:t>
            </a:r>
            <a:r>
              <a:rPr b="0" i="0" lang="en" sz="1200" u="none" cap="none" strike="noStrike">
                <a:solidFill>
                  <a:srgbClr val="0D904F"/>
                </a:solidFill>
                <a:latin typeface="Consolas"/>
                <a:ea typeface="Consolas"/>
                <a:cs typeface="Consolas"/>
                <a:sym typeface="Consolas"/>
              </a:rPr>
              <a:t>fit()</a:t>
            </a:r>
            <a:r>
              <a:rPr b="0" i="0" lang="en" sz="1200" u="none" cap="none" strike="noStrike">
                <a:solidFill>
                  <a:schemeClr val="dk1"/>
                </a:solidFill>
                <a:latin typeface="Arial"/>
                <a:ea typeface="Arial"/>
                <a:cs typeface="Arial"/>
                <a:sym typeface="Arial"/>
              </a:rPr>
              <a:t> method for the corresponding calculation.</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br>
              <a:rPr b="0" i="0" lang="en" sz="1100" u="none" cap="none" strike="noStrike">
                <a:solidFill>
                  <a:schemeClr val="dk1"/>
                </a:solidFill>
                <a:latin typeface="Arial"/>
                <a:ea typeface="Arial"/>
                <a:cs typeface="Arial"/>
                <a:sym typeface="Arial"/>
              </a:rPr>
            </a:br>
            <a:endParaRPr b="0" i="0"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ctr">
              <a:lnSpc>
                <a:spcPct val="115000"/>
              </a:lnSpc>
              <a:spcBef>
                <a:spcPts val="1100"/>
              </a:spcBef>
              <a:spcAft>
                <a:spcPts val="0"/>
              </a:spcAft>
              <a:buClr>
                <a:srgbClr val="000000"/>
              </a:buClr>
              <a:buSzPts val="1200"/>
              <a:buFont typeface="Arial"/>
              <a:buNone/>
            </a:pPr>
            <a:r>
              <a:t/>
            </a:r>
            <a:endParaRPr b="0" i="0" sz="1200" u="sng" cap="none" strike="noStrike">
              <a:solidFill>
                <a:schemeClr val="dk1"/>
              </a:solidFill>
              <a:latin typeface="Arial"/>
              <a:ea typeface="Arial"/>
              <a:cs typeface="Arial"/>
              <a:sym typeface="Arial"/>
            </a:endParaRPr>
          </a:p>
          <a:p>
            <a:pPr indent="0" lvl="0" marL="0" marR="0" rtl="0" algn="l">
              <a:lnSpc>
                <a:spcPct val="115000"/>
              </a:lnSpc>
              <a:spcBef>
                <a:spcPts val="16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4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457200" lvl="0" marL="137160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br>
              <a:rPr b="0" i="0" lang="en" sz="1100" u="none" cap="none" strike="noStrike">
                <a:solidFill>
                  <a:schemeClr val="dk1"/>
                </a:solidFill>
                <a:latin typeface="Arial"/>
                <a:ea typeface="Arial"/>
                <a:cs typeface="Arial"/>
                <a:sym typeface="Arial"/>
              </a:rPr>
            </a:b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050"/>
              <a:buFont typeface="Arial"/>
              <a:buNone/>
            </a:pPr>
            <a:r>
              <a:t/>
            </a:r>
            <a:endParaRPr b="0" i="0" sz="105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aphicFrame>
        <p:nvGraphicFramePr>
          <p:cNvPr id="149" name="Google Shape;149;p31"/>
          <p:cNvGraphicFramePr/>
          <p:nvPr/>
        </p:nvGraphicFramePr>
        <p:xfrm>
          <a:off x="505550" y="2091500"/>
          <a:ext cx="3000000" cy="3000000"/>
        </p:xfrm>
        <a:graphic>
          <a:graphicData uri="http://schemas.openxmlformats.org/drawingml/2006/table">
            <a:tbl>
              <a:tblPr>
                <a:noFill/>
                <a:tableStyleId>{FA1F5860-9A3A-4DD1-A36E-C4AA5C241D91}</a:tableStyleId>
              </a:tblPr>
              <a:tblGrid>
                <a:gridCol w="7862400"/>
              </a:tblGrid>
              <a:tr h="1212475">
                <a:tc>
                  <a:txBody>
                    <a:bodyPr/>
                    <a:lstStyle/>
                    <a:p>
                      <a:pPr indent="0" lvl="0" marL="0" marR="0" rtl="0" algn="l">
                        <a:lnSpc>
                          <a:spcPct val="115000"/>
                        </a:lnSpc>
                        <a:spcBef>
                          <a:spcPts val="0"/>
                        </a:spcBef>
                        <a:spcAft>
                          <a:spcPts val="0"/>
                        </a:spcAft>
                        <a:buClr>
                          <a:schemeClr val="dk1"/>
                        </a:buClr>
                        <a:buSzPts val="1100"/>
                        <a:buFont typeface="Arial"/>
                        <a:buNone/>
                      </a:pPr>
                      <a:r>
                        <a:rPr lang="en" sz="1000" u="none" cap="none" strike="noStrike">
                          <a:solidFill>
                            <a:srgbClr val="9C27B0"/>
                          </a:solidFill>
                          <a:latin typeface="Consolas"/>
                          <a:ea typeface="Consolas"/>
                          <a:cs typeface="Consolas"/>
                          <a:sym typeface="Consolas"/>
                        </a:rPr>
                        <a:t>from</a:t>
                      </a:r>
                      <a:r>
                        <a:rPr lang="en" sz="1000" u="none" cap="none" strike="noStrike">
                          <a:solidFill>
                            <a:schemeClr val="dk1"/>
                          </a:solidFill>
                          <a:latin typeface="Consolas"/>
                          <a:ea typeface="Consolas"/>
                          <a:cs typeface="Consolas"/>
                          <a:sym typeface="Consolas"/>
                        </a:rPr>
                        <a:t> keras</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preprocessing</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image </a:t>
                      </a:r>
                      <a:r>
                        <a:rPr lang="en" sz="1000" u="none" cap="none" strike="noStrike">
                          <a:solidFill>
                            <a:srgbClr val="9C27B0"/>
                          </a:solidFill>
                          <a:latin typeface="Consolas"/>
                          <a:ea typeface="Consolas"/>
                          <a:cs typeface="Consolas"/>
                          <a:sym typeface="Consolas"/>
                        </a:rPr>
                        <a:t>import</a:t>
                      </a:r>
                      <a:r>
                        <a:rPr lang="en" sz="1000" u="none" cap="none" strike="noStrike">
                          <a:solidFill>
                            <a:schemeClr val="dk1"/>
                          </a:solidFill>
                          <a:latin typeface="Consolas"/>
                          <a:ea typeface="Consolas"/>
                          <a:cs typeface="Consolas"/>
                          <a:sym typeface="Consolas"/>
                        </a:rPr>
                        <a:t> </a:t>
                      </a:r>
                      <a:r>
                        <a:rPr lang="en" sz="1000" u="none" cap="none" strike="noStrike">
                          <a:solidFill>
                            <a:srgbClr val="3367D6"/>
                          </a:solidFill>
                          <a:latin typeface="Consolas"/>
                          <a:ea typeface="Consolas"/>
                          <a:cs typeface="Consolas"/>
                          <a:sym typeface="Consolas"/>
                        </a:rPr>
                        <a:t>ImageDataGenerator</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chemeClr val="dk1"/>
                        </a:buClr>
                        <a:buSzPts val="1100"/>
                        <a:buFont typeface="Arial"/>
                        <a:buNone/>
                      </a:pPr>
                      <a:r>
                        <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chemeClr val="dk1"/>
                        </a:buClr>
                        <a:buSzPts val="1100"/>
                        <a:buFont typeface="Arial"/>
                        <a:buNone/>
                      </a:pPr>
                      <a:r>
                        <a:rPr lang="en" sz="1000" u="none" cap="none" strike="noStrike">
                          <a:solidFill>
                            <a:srgbClr val="455A64"/>
                          </a:solidFill>
                          <a:latin typeface="Consolas"/>
                          <a:ea typeface="Consolas"/>
                          <a:cs typeface="Consolas"/>
                          <a:sym typeface="Consolas"/>
                        </a:rPr>
                        <a:t># instantiate an Image Data generator object and specify standardizing the image</a:t>
                      </a:r>
                      <a:r>
                        <a:rPr lang="en" sz="1000" u="none" cap="none" strike="noStrike">
                          <a:solidFill>
                            <a:schemeClr val="dk1"/>
                          </a:solidFill>
                          <a:latin typeface="Consolas"/>
                          <a:ea typeface="Consolas"/>
                          <a:cs typeface="Consolas"/>
                          <a:sym typeface="Consolas"/>
                        </a:rPr>
                        <a:t> </a:t>
                      </a:r>
                      <a:r>
                        <a:rPr lang="en" sz="1000" u="none" cap="none" strike="noStrike">
                          <a:solidFill>
                            <a:srgbClr val="455A64"/>
                          </a:solidFill>
                          <a:latin typeface="Consolas"/>
                          <a:ea typeface="Consolas"/>
                          <a:cs typeface="Consolas"/>
                          <a:sym typeface="Consolas"/>
                        </a:rPr>
                        <a:t>data</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chemeClr val="dk1"/>
                        </a:buClr>
                        <a:buSzPts val="1100"/>
                        <a:buFont typeface="Arial"/>
                        <a:buNone/>
                      </a:pPr>
                      <a:r>
                        <a:rPr lang="en" sz="1000" u="none" cap="none" strike="noStrike">
                          <a:solidFill>
                            <a:schemeClr val="dk1"/>
                          </a:solidFill>
                          <a:latin typeface="Consolas"/>
                          <a:ea typeface="Consolas"/>
                          <a:cs typeface="Consolas"/>
                          <a:sym typeface="Consolas"/>
                        </a:rPr>
                        <a:t>datagen </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a:t>
                      </a:r>
                      <a:r>
                        <a:rPr lang="en" sz="1000" u="none" cap="none" strike="noStrike">
                          <a:solidFill>
                            <a:srgbClr val="3367D6"/>
                          </a:solidFill>
                          <a:latin typeface="Consolas"/>
                          <a:ea typeface="Consolas"/>
                          <a:cs typeface="Consolas"/>
                          <a:sym typeface="Consolas"/>
                        </a:rPr>
                        <a:t>ImageDataGenerator</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featurewise_std_normalization</a:t>
                      </a:r>
                      <a:r>
                        <a:rPr lang="en" sz="1000" u="none" cap="none" strike="noStrike">
                          <a:solidFill>
                            <a:srgbClr val="616161"/>
                          </a:solidFill>
                          <a:latin typeface="Consolas"/>
                          <a:ea typeface="Consolas"/>
                          <a:cs typeface="Consolas"/>
                          <a:sym typeface="Consolas"/>
                        </a:rPr>
                        <a:t>=</a:t>
                      </a:r>
                      <a:r>
                        <a:rPr lang="en" sz="1000" u="none" cap="none" strike="noStrike">
                          <a:solidFill>
                            <a:srgbClr val="9C27B0"/>
                          </a:solidFill>
                          <a:latin typeface="Consolas"/>
                          <a:ea typeface="Consolas"/>
                          <a:cs typeface="Consolas"/>
                          <a:sym typeface="Consolas"/>
                        </a:rPr>
                        <a:t>True</a:t>
                      </a:r>
                      <a:r>
                        <a:rPr lang="en" sz="1000" u="none" cap="none" strike="noStrike">
                          <a:solidFill>
                            <a:srgbClr val="616161"/>
                          </a:solidFill>
                          <a:latin typeface="Consolas"/>
                          <a:ea typeface="Consolas"/>
                          <a:cs typeface="Consolas"/>
                          <a:sym typeface="Consolas"/>
                        </a:rPr>
                        <a:t>)</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chemeClr val="dk1"/>
                        </a:buClr>
                        <a:buSzPts val="1100"/>
                        <a:buFont typeface="Arial"/>
                        <a:buNone/>
                      </a:pPr>
                      <a:r>
                        <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chemeClr val="dk1"/>
                        </a:buClr>
                        <a:buSzPts val="1100"/>
                        <a:buFont typeface="Arial"/>
                        <a:buNone/>
                      </a:pPr>
                      <a:r>
                        <a:rPr lang="en" sz="1000" u="none" cap="none" strike="noStrike">
                          <a:solidFill>
                            <a:srgbClr val="455A64"/>
                          </a:solidFill>
                          <a:latin typeface="Consolas"/>
                          <a:ea typeface="Consolas"/>
                          <a:cs typeface="Consolas"/>
                          <a:sym typeface="Consolas"/>
                        </a:rPr>
                        <a:t># calculate the mean/stddev for standardization</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chemeClr val="dk1"/>
                        </a:buClr>
                        <a:buSzPts val="1100"/>
                        <a:buFont typeface="Arial"/>
                        <a:buNone/>
                      </a:pPr>
                      <a:r>
                        <a:rPr lang="en" sz="1000" u="none" cap="none" strike="noStrike">
                          <a:solidFill>
                            <a:schemeClr val="dk1"/>
                          </a:solidFill>
                          <a:latin typeface="Consolas"/>
                          <a:ea typeface="Consolas"/>
                          <a:cs typeface="Consolas"/>
                          <a:sym typeface="Consolas"/>
                        </a:rPr>
                        <a:t>datagen</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fit</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x_train</a:t>
                      </a:r>
                      <a:r>
                        <a:rPr lang="en" sz="1000" u="none" cap="none" strike="noStrike">
                          <a:solidFill>
                            <a:srgbClr val="616161"/>
                          </a:solidFill>
                          <a:latin typeface="Consolas"/>
                          <a:ea typeface="Consolas"/>
                          <a:cs typeface="Consolas"/>
                          <a:sym typeface="Consolas"/>
                        </a:rPr>
                        <a:t>)</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chemeClr val="dk1"/>
                        </a:buClr>
                        <a:buSzPts val="1100"/>
                        <a:buFont typeface="Arial"/>
                        <a:buNone/>
                      </a:pPr>
                      <a:r>
                        <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chemeClr val="dk1"/>
                        </a:buClr>
                        <a:buSzPts val="1100"/>
                        <a:buFont typeface="Arial"/>
                        <a:buNone/>
                      </a:pPr>
                      <a:r>
                        <a:rPr lang="en" sz="1000" u="none" cap="none" strike="noStrike">
                          <a:solidFill>
                            <a:srgbClr val="455A64"/>
                          </a:solidFill>
                          <a:latin typeface="Consolas"/>
                          <a:ea typeface="Consolas"/>
                          <a:cs typeface="Consolas"/>
                          <a:sym typeface="Consolas"/>
                        </a:rPr>
                        <a:t># feed (train) the neural network</a:t>
                      </a:r>
                      <a:endParaRPr sz="1000" u="none" cap="none" strike="noStrike">
                        <a:latin typeface="Consolas"/>
                        <a:ea typeface="Consolas"/>
                        <a:cs typeface="Consolas"/>
                        <a:sym typeface="Consolas"/>
                      </a:endParaRPr>
                    </a:p>
                  </a:txBody>
                  <a:tcPr marT="63500" marB="63500" marR="63500" marL="63500">
                    <a:lnL cap="flat" cmpd="sng" w="12700">
                      <a:solidFill>
                        <a:srgbClr val="E0E0E0"/>
                      </a:solidFill>
                      <a:prstDash val="solid"/>
                      <a:round/>
                      <a:headEnd len="sm" w="sm" type="none"/>
                      <a:tailEnd len="sm" w="sm" type="none"/>
                    </a:lnL>
                    <a:lnR cap="flat" cmpd="sng" w="12700">
                      <a:solidFill>
                        <a:srgbClr val="E0E0E0"/>
                      </a:solidFill>
                      <a:prstDash val="solid"/>
                      <a:round/>
                      <a:headEnd len="sm" w="sm" type="none"/>
                      <a:tailEnd len="sm" w="sm" type="none"/>
                    </a:lnR>
                    <a:lnT cap="flat" cmpd="sng" w="12700">
                      <a:solidFill>
                        <a:srgbClr val="E0E0E0"/>
                      </a:solidFill>
                      <a:prstDash val="solid"/>
                      <a:round/>
                      <a:headEnd len="sm" w="sm" type="none"/>
                      <a:tailEnd len="sm" w="sm" type="none"/>
                    </a:lnT>
                    <a:lnB cap="flat" cmpd="sng" w="12700">
                      <a:solidFill>
                        <a:srgbClr val="E0E0E0"/>
                      </a:solidFill>
                      <a:prstDash val="solid"/>
                      <a:round/>
                      <a:headEnd len="sm" w="sm" type="none"/>
                      <a:tailEnd len="sm" w="sm" type="none"/>
                    </a:lnB>
                    <a:solidFill>
                      <a:srgbClr val="FAFAFA"/>
                    </a:solidFill>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Google Shape;154;p32"/>
          <p:cNvSpPr txBox="1"/>
          <p:nvPr>
            <p:ph idx="1" type="subTitle"/>
          </p:nvPr>
        </p:nvSpPr>
        <p:spPr>
          <a:xfrm>
            <a:off x="505550" y="116700"/>
            <a:ext cx="8520600" cy="792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solidFill>
                  <a:srgbClr val="38761D"/>
                </a:solidFill>
              </a:rPr>
              <a:t>Transfer Learning and Pre-built Models</a:t>
            </a:r>
            <a:endParaRPr>
              <a:solidFill>
                <a:srgbClr val="38761D"/>
              </a:solidFill>
            </a:endParaRPr>
          </a:p>
        </p:txBody>
      </p:sp>
      <p:pic>
        <p:nvPicPr>
          <p:cNvPr id="155" name="Google Shape;155;p32"/>
          <p:cNvPicPr preferRelativeResize="0"/>
          <p:nvPr/>
        </p:nvPicPr>
        <p:blipFill rotWithShape="1">
          <a:blip r:embed="rId3">
            <a:alphaModFix/>
          </a:blip>
          <a:srcRect b="0" l="0" r="0" t="0"/>
          <a:stretch/>
        </p:blipFill>
        <p:spPr>
          <a:xfrm>
            <a:off x="0" y="0"/>
            <a:ext cx="1466276" cy="730576"/>
          </a:xfrm>
          <a:prstGeom prst="rect">
            <a:avLst/>
          </a:prstGeom>
          <a:noFill/>
          <a:ln>
            <a:noFill/>
          </a:ln>
        </p:spPr>
      </p:pic>
      <p:sp>
        <p:nvSpPr>
          <p:cNvPr id="156" name="Google Shape;156;p32"/>
          <p:cNvSpPr txBox="1"/>
          <p:nvPr/>
        </p:nvSpPr>
        <p:spPr>
          <a:xfrm>
            <a:off x="459650" y="595050"/>
            <a:ext cx="8283600" cy="42054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1100"/>
              </a:spcBef>
              <a:spcAft>
                <a:spcPts val="0"/>
              </a:spcAft>
              <a:buClr>
                <a:srgbClr val="000000"/>
              </a:buClr>
              <a:buSzPts val="1200"/>
              <a:buFont typeface="Arial"/>
              <a:buNone/>
            </a:pPr>
            <a:r>
              <a:rPr b="1" i="0" lang="en" sz="1200" u="none" cap="none" strike="noStrike">
                <a:solidFill>
                  <a:schemeClr val="dk1"/>
                </a:solidFill>
                <a:latin typeface="Arial"/>
                <a:ea typeface="Arial"/>
                <a:cs typeface="Arial"/>
                <a:sym typeface="Arial"/>
              </a:rPr>
              <a:t>Pre-Built Models</a:t>
            </a:r>
            <a:br>
              <a:rPr b="1" i="0" lang="en" sz="1200" u="none" cap="none" strike="noStrike">
                <a:solidFill>
                  <a:schemeClr val="dk1"/>
                </a:solidFill>
                <a:latin typeface="Arial"/>
                <a:ea typeface="Arial"/>
                <a:cs typeface="Arial"/>
                <a:sym typeface="Arial"/>
              </a:rPr>
            </a:b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rPr b="0" i="0" lang="en" sz="1200" u="none" cap="none" strike="noStrike">
                <a:solidFill>
                  <a:schemeClr val="dk1"/>
                </a:solidFill>
                <a:latin typeface="Arial"/>
                <a:ea typeface="Arial"/>
                <a:cs typeface="Arial"/>
                <a:sym typeface="Arial"/>
              </a:rPr>
              <a:t>The </a:t>
            </a:r>
            <a:r>
              <a:rPr b="1" i="0" lang="en" sz="1200" u="none" cap="none" strike="noStrike">
                <a:solidFill>
                  <a:schemeClr val="dk1"/>
                </a:solidFill>
                <a:latin typeface="Arial"/>
                <a:ea typeface="Arial"/>
                <a:cs typeface="Arial"/>
                <a:sym typeface="Arial"/>
              </a:rPr>
              <a:t>Keras</a:t>
            </a:r>
            <a:r>
              <a:rPr b="0" i="0" lang="en" sz="1200" u="none" cap="none" strike="noStrike">
                <a:solidFill>
                  <a:schemeClr val="dk1"/>
                </a:solidFill>
                <a:latin typeface="Arial"/>
                <a:ea typeface="Arial"/>
                <a:cs typeface="Arial"/>
                <a:sym typeface="Arial"/>
              </a:rPr>
              <a:t> framework comes with a number of </a:t>
            </a:r>
            <a:r>
              <a:rPr b="1" i="0" lang="en" sz="1200" u="none" cap="none" strike="noStrike">
                <a:solidFill>
                  <a:srgbClr val="0000FF"/>
                </a:solidFill>
                <a:latin typeface="Arial"/>
                <a:ea typeface="Arial"/>
                <a:cs typeface="Arial"/>
                <a:sym typeface="Arial"/>
              </a:rPr>
              <a:t>pre-built models</a:t>
            </a:r>
            <a:r>
              <a:rPr b="0" i="0" lang="en" sz="1200" u="none" cap="none" strike="noStrike">
                <a:solidFill>
                  <a:schemeClr val="dk1"/>
                </a:solidFill>
                <a:latin typeface="Arial"/>
                <a:ea typeface="Arial"/>
                <a:cs typeface="Arial"/>
                <a:sym typeface="Arial"/>
              </a:rPr>
              <a:t>, which you can </a:t>
            </a:r>
            <a:r>
              <a:rPr b="1" i="0" lang="en" sz="1200" u="none" cap="none" strike="noStrike">
                <a:solidFill>
                  <a:srgbClr val="0000FF"/>
                </a:solidFill>
                <a:latin typeface="Arial"/>
                <a:ea typeface="Arial"/>
                <a:cs typeface="Arial"/>
                <a:sym typeface="Arial"/>
              </a:rPr>
              <a:t>use either as-is to train a new model, or modify and/or fine-tune for transfer learning</a:t>
            </a:r>
            <a:r>
              <a:rPr b="0" i="0" lang="en" sz="1200" u="none" cap="none" strike="noStrike">
                <a:solidFill>
                  <a:schemeClr val="dk1"/>
                </a:solidFill>
                <a:latin typeface="Arial"/>
                <a:ea typeface="Arial"/>
                <a:cs typeface="Arial"/>
                <a:sym typeface="Arial"/>
              </a:rPr>
              <a:t>. These models are based on best-in-class models for image classification, which have been award winning models in competitions like ImageNet.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rPr b="0" i="0" lang="en" sz="1200" u="none" cap="none" strike="noStrike">
                <a:solidFill>
                  <a:schemeClr val="dk1"/>
                </a:solidFill>
                <a:latin typeface="Arial"/>
                <a:ea typeface="Arial"/>
                <a:cs typeface="Arial"/>
                <a:sym typeface="Arial"/>
              </a:rPr>
              <a:t>The pre-built model architectures include:</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r>
              <a:t/>
            </a:r>
            <a:endParaRPr b="0" i="0" sz="1100" u="none" cap="none" strike="noStrike">
              <a:solidFill>
                <a:schemeClr val="dk1"/>
              </a:solidFill>
              <a:latin typeface="Arial"/>
              <a:ea typeface="Arial"/>
              <a:cs typeface="Arial"/>
              <a:sym typeface="Arial"/>
            </a:endParaRPr>
          </a:p>
          <a:p>
            <a:pPr indent="0" lvl="0" marL="2286000" marR="0" rtl="0" algn="l">
              <a:lnSpc>
                <a:spcPct val="115000"/>
              </a:lnSpc>
              <a:spcBef>
                <a:spcPts val="0"/>
              </a:spcBef>
              <a:spcAft>
                <a:spcPts val="0"/>
              </a:spcAft>
              <a:buClr>
                <a:srgbClr val="000000"/>
              </a:buClr>
              <a:buSzPts val="1100"/>
              <a:buFont typeface="Arial"/>
              <a:buNone/>
            </a:pPr>
            <a:r>
              <a:rPr b="0" i="0" lang="en" sz="1100" u="none" cap="none" strike="noStrike">
                <a:solidFill>
                  <a:schemeClr val="dk1"/>
                </a:solidFill>
                <a:latin typeface="Arial"/>
                <a:ea typeface="Arial"/>
                <a:cs typeface="Arial"/>
                <a:sym typeface="Arial"/>
              </a:rPr>
              <a:t>	</a:t>
            </a:r>
            <a:r>
              <a:rPr b="1" i="1" lang="en" sz="1100" u="none" cap="none" strike="noStrike">
                <a:solidFill>
                  <a:srgbClr val="0D904F"/>
                </a:solidFill>
                <a:latin typeface="Arial"/>
                <a:ea typeface="Arial"/>
                <a:cs typeface="Arial"/>
                <a:sym typeface="Arial"/>
              </a:rPr>
              <a:t>Sequential CNN</a:t>
            </a:r>
            <a:endParaRPr b="1" i="1" sz="1100" u="none" cap="none" strike="noStrike">
              <a:solidFill>
                <a:srgbClr val="0D904F"/>
              </a:solidFill>
              <a:latin typeface="Arial"/>
              <a:ea typeface="Arial"/>
              <a:cs typeface="Arial"/>
              <a:sym typeface="Arial"/>
            </a:endParaRPr>
          </a:p>
          <a:p>
            <a:pPr indent="0" lvl="0" marL="2286000" marR="0" rtl="0" algn="l">
              <a:lnSpc>
                <a:spcPct val="115000"/>
              </a:lnSpc>
              <a:spcBef>
                <a:spcPts val="0"/>
              </a:spcBef>
              <a:spcAft>
                <a:spcPts val="0"/>
              </a:spcAft>
              <a:buClr>
                <a:srgbClr val="000000"/>
              </a:buClr>
              <a:buSzPts val="1100"/>
              <a:buFont typeface="Arial"/>
              <a:buNone/>
            </a:pPr>
            <a:r>
              <a:rPr b="1" i="0" lang="en" sz="1100" u="none" cap="none" strike="noStrike">
                <a:solidFill>
                  <a:srgbClr val="0D904F"/>
                </a:solidFill>
                <a:latin typeface="Arial"/>
                <a:ea typeface="Arial"/>
                <a:cs typeface="Arial"/>
                <a:sym typeface="Arial"/>
              </a:rPr>
              <a:t>		VGG16, VGG19</a:t>
            </a:r>
            <a:endParaRPr b="1" i="0" sz="1100" u="none" cap="none" strike="noStrike">
              <a:solidFill>
                <a:srgbClr val="0D904F"/>
              </a:solidFill>
              <a:latin typeface="Arial"/>
              <a:ea typeface="Arial"/>
              <a:cs typeface="Arial"/>
              <a:sym typeface="Arial"/>
            </a:endParaRPr>
          </a:p>
          <a:p>
            <a:pPr indent="0" lvl="0" marL="2286000" marR="0" rtl="0" algn="l">
              <a:lnSpc>
                <a:spcPct val="115000"/>
              </a:lnSpc>
              <a:spcBef>
                <a:spcPts val="0"/>
              </a:spcBef>
              <a:spcAft>
                <a:spcPts val="0"/>
              </a:spcAft>
              <a:buClr>
                <a:srgbClr val="000000"/>
              </a:buClr>
              <a:buSzPts val="1100"/>
              <a:buFont typeface="Arial"/>
              <a:buNone/>
            </a:pPr>
            <a:r>
              <a:rPr b="1" i="0" lang="en" sz="1100" u="none" cap="none" strike="noStrike">
                <a:solidFill>
                  <a:srgbClr val="0D904F"/>
                </a:solidFill>
                <a:latin typeface="Arial"/>
                <a:ea typeface="Arial"/>
                <a:cs typeface="Arial"/>
                <a:sym typeface="Arial"/>
              </a:rPr>
              <a:t>	</a:t>
            </a:r>
            <a:r>
              <a:rPr b="1" i="1" lang="en" sz="1100" u="none" cap="none" strike="noStrike">
                <a:solidFill>
                  <a:srgbClr val="0D904F"/>
                </a:solidFill>
                <a:latin typeface="Arial"/>
                <a:ea typeface="Arial"/>
                <a:cs typeface="Arial"/>
                <a:sym typeface="Arial"/>
              </a:rPr>
              <a:t>Residual CNN</a:t>
            </a:r>
            <a:endParaRPr b="1" i="1" sz="1100" u="none" cap="none" strike="noStrike">
              <a:solidFill>
                <a:srgbClr val="0D904F"/>
              </a:solidFill>
              <a:latin typeface="Arial"/>
              <a:ea typeface="Arial"/>
              <a:cs typeface="Arial"/>
              <a:sym typeface="Arial"/>
            </a:endParaRPr>
          </a:p>
          <a:p>
            <a:pPr indent="0" lvl="0" marL="2286000" marR="0" rtl="0" algn="l">
              <a:lnSpc>
                <a:spcPct val="115000"/>
              </a:lnSpc>
              <a:spcBef>
                <a:spcPts val="0"/>
              </a:spcBef>
              <a:spcAft>
                <a:spcPts val="0"/>
              </a:spcAft>
              <a:buClr>
                <a:srgbClr val="000000"/>
              </a:buClr>
              <a:buSzPts val="1100"/>
              <a:buFont typeface="Arial"/>
              <a:buNone/>
            </a:pPr>
            <a:r>
              <a:rPr b="1" i="0" lang="en" sz="1100" u="none" cap="none" strike="noStrike">
                <a:solidFill>
                  <a:srgbClr val="0D904F"/>
                </a:solidFill>
                <a:latin typeface="Arial"/>
                <a:ea typeface="Arial"/>
                <a:cs typeface="Arial"/>
                <a:sym typeface="Arial"/>
              </a:rPr>
              <a:t>		ResNet</a:t>
            </a:r>
            <a:endParaRPr b="1" i="0" sz="1100" u="none" cap="none" strike="noStrike">
              <a:solidFill>
                <a:srgbClr val="0D904F"/>
              </a:solidFill>
              <a:latin typeface="Arial"/>
              <a:ea typeface="Arial"/>
              <a:cs typeface="Arial"/>
              <a:sym typeface="Arial"/>
            </a:endParaRPr>
          </a:p>
          <a:p>
            <a:pPr indent="0" lvl="0" marL="2286000" marR="0" rtl="0" algn="l">
              <a:lnSpc>
                <a:spcPct val="115000"/>
              </a:lnSpc>
              <a:spcBef>
                <a:spcPts val="0"/>
              </a:spcBef>
              <a:spcAft>
                <a:spcPts val="0"/>
              </a:spcAft>
              <a:buClr>
                <a:srgbClr val="000000"/>
              </a:buClr>
              <a:buSzPts val="1100"/>
              <a:buFont typeface="Arial"/>
              <a:buNone/>
            </a:pPr>
            <a:r>
              <a:rPr b="1" i="0" lang="en" sz="1100" u="none" cap="none" strike="noStrike">
                <a:solidFill>
                  <a:srgbClr val="0D904F"/>
                </a:solidFill>
                <a:latin typeface="Arial"/>
                <a:ea typeface="Arial"/>
                <a:cs typeface="Arial"/>
                <a:sym typeface="Arial"/>
              </a:rPr>
              <a:t>	</a:t>
            </a:r>
            <a:r>
              <a:rPr b="1" i="1" lang="en" sz="1100" u="none" cap="none" strike="noStrike">
                <a:solidFill>
                  <a:srgbClr val="0D904F"/>
                </a:solidFill>
                <a:latin typeface="Arial"/>
                <a:ea typeface="Arial"/>
                <a:cs typeface="Arial"/>
                <a:sym typeface="Arial"/>
              </a:rPr>
              <a:t>Wide Layer CNN</a:t>
            </a:r>
            <a:br>
              <a:rPr b="1" i="0" lang="en" sz="1100" u="none" cap="none" strike="noStrike">
                <a:solidFill>
                  <a:srgbClr val="0D904F"/>
                </a:solidFill>
                <a:latin typeface="Arial"/>
                <a:ea typeface="Arial"/>
                <a:cs typeface="Arial"/>
                <a:sym typeface="Arial"/>
              </a:rPr>
            </a:br>
            <a:r>
              <a:rPr b="1" i="0" lang="en" sz="1100" u="none" cap="none" strike="noStrike">
                <a:solidFill>
                  <a:srgbClr val="0D904F"/>
                </a:solidFill>
                <a:latin typeface="Arial"/>
                <a:ea typeface="Arial"/>
                <a:cs typeface="Arial"/>
                <a:sym typeface="Arial"/>
              </a:rPr>
              <a:t>		ResNeXt, Inception</a:t>
            </a:r>
            <a:endParaRPr b="1" i="0" sz="1100" u="none" cap="none" strike="noStrike">
              <a:solidFill>
                <a:srgbClr val="0D904F"/>
              </a:solidFill>
              <a:latin typeface="Arial"/>
              <a:ea typeface="Arial"/>
              <a:cs typeface="Arial"/>
              <a:sym typeface="Arial"/>
            </a:endParaRPr>
          </a:p>
          <a:p>
            <a:pPr indent="0" lvl="0" marL="2286000" marR="0" rtl="0" algn="l">
              <a:lnSpc>
                <a:spcPct val="115000"/>
              </a:lnSpc>
              <a:spcBef>
                <a:spcPts val="0"/>
              </a:spcBef>
              <a:spcAft>
                <a:spcPts val="0"/>
              </a:spcAft>
              <a:buClr>
                <a:srgbClr val="000000"/>
              </a:buClr>
              <a:buSzPts val="1100"/>
              <a:buFont typeface="Arial"/>
              <a:buNone/>
            </a:pPr>
            <a:r>
              <a:rPr b="1" i="0" lang="en" sz="1100" u="none" cap="none" strike="noStrike">
                <a:solidFill>
                  <a:srgbClr val="0D904F"/>
                </a:solidFill>
                <a:latin typeface="Arial"/>
                <a:ea typeface="Arial"/>
                <a:cs typeface="Arial"/>
                <a:sym typeface="Arial"/>
              </a:rPr>
              <a:t>	</a:t>
            </a:r>
            <a:r>
              <a:rPr b="1" i="1" lang="en" sz="1100" u="none" cap="none" strike="noStrike">
                <a:solidFill>
                  <a:srgbClr val="0D904F"/>
                </a:solidFill>
                <a:latin typeface="Arial"/>
                <a:ea typeface="Arial"/>
                <a:cs typeface="Arial"/>
                <a:sym typeface="Arial"/>
              </a:rPr>
              <a:t>Advanced CNN</a:t>
            </a:r>
            <a:br>
              <a:rPr b="1" i="0" lang="en" sz="1100" u="none" cap="none" strike="noStrike">
                <a:solidFill>
                  <a:srgbClr val="0D904F"/>
                </a:solidFill>
                <a:latin typeface="Arial"/>
                <a:ea typeface="Arial"/>
                <a:cs typeface="Arial"/>
                <a:sym typeface="Arial"/>
              </a:rPr>
            </a:br>
            <a:r>
              <a:rPr b="1" i="0" lang="en" sz="1100" u="none" cap="none" strike="noStrike">
                <a:solidFill>
                  <a:srgbClr val="0D904F"/>
                </a:solidFill>
                <a:latin typeface="Arial"/>
                <a:ea typeface="Arial"/>
                <a:cs typeface="Arial"/>
                <a:sym typeface="Arial"/>
              </a:rPr>
              <a:t>		DenseNet, Xception, NASNet</a:t>
            </a:r>
            <a:endParaRPr b="1" i="0" sz="1100" u="none" cap="none" strike="noStrike">
              <a:solidFill>
                <a:srgbClr val="0D904F"/>
              </a:solidFill>
              <a:latin typeface="Arial"/>
              <a:ea typeface="Arial"/>
              <a:cs typeface="Arial"/>
              <a:sym typeface="Arial"/>
            </a:endParaRPr>
          </a:p>
          <a:p>
            <a:pPr indent="0" lvl="0" marL="2286000" marR="0" rtl="0" algn="l">
              <a:lnSpc>
                <a:spcPct val="115000"/>
              </a:lnSpc>
              <a:spcBef>
                <a:spcPts val="0"/>
              </a:spcBef>
              <a:spcAft>
                <a:spcPts val="0"/>
              </a:spcAft>
              <a:buClr>
                <a:srgbClr val="000000"/>
              </a:buClr>
              <a:buSzPts val="1100"/>
              <a:buFont typeface="Arial"/>
              <a:buNone/>
            </a:pPr>
            <a:r>
              <a:rPr b="1" i="0" lang="en" sz="1100" u="none" cap="none" strike="noStrike">
                <a:solidFill>
                  <a:srgbClr val="0D904F"/>
                </a:solidFill>
                <a:latin typeface="Arial"/>
                <a:ea typeface="Arial"/>
                <a:cs typeface="Arial"/>
                <a:sym typeface="Arial"/>
              </a:rPr>
              <a:t>	</a:t>
            </a:r>
            <a:r>
              <a:rPr b="1" i="1" lang="en" sz="1100" u="none" cap="none" strike="noStrike">
                <a:solidFill>
                  <a:srgbClr val="0D904F"/>
                </a:solidFill>
                <a:latin typeface="Arial"/>
                <a:ea typeface="Arial"/>
                <a:cs typeface="Arial"/>
                <a:sym typeface="Arial"/>
              </a:rPr>
              <a:t>Mobile</a:t>
            </a:r>
            <a:endParaRPr b="1" i="1" sz="1100" u="none" cap="none" strike="noStrike">
              <a:solidFill>
                <a:srgbClr val="0D904F"/>
              </a:solidFill>
              <a:latin typeface="Arial"/>
              <a:ea typeface="Arial"/>
              <a:cs typeface="Arial"/>
              <a:sym typeface="Arial"/>
            </a:endParaRPr>
          </a:p>
          <a:p>
            <a:pPr indent="0" lvl="0" marL="2286000" marR="0" rtl="0" algn="l">
              <a:lnSpc>
                <a:spcPct val="115000"/>
              </a:lnSpc>
              <a:spcBef>
                <a:spcPts val="0"/>
              </a:spcBef>
              <a:spcAft>
                <a:spcPts val="0"/>
              </a:spcAft>
              <a:buClr>
                <a:srgbClr val="000000"/>
              </a:buClr>
              <a:buSzPts val="1100"/>
              <a:buFont typeface="Arial"/>
              <a:buNone/>
            </a:pPr>
            <a:r>
              <a:rPr b="1" i="0" lang="en" sz="1100" u="none" cap="none" strike="noStrike">
                <a:solidFill>
                  <a:srgbClr val="0D904F"/>
                </a:solidFill>
                <a:latin typeface="Arial"/>
                <a:ea typeface="Arial"/>
                <a:cs typeface="Arial"/>
                <a:sym typeface="Arial"/>
              </a:rPr>
              <a:t>		MobileNet</a:t>
            </a:r>
            <a:endParaRPr b="1" i="0" sz="1100" u="none" cap="none" strike="noStrike">
              <a:solidFill>
                <a:srgbClr val="0D904F"/>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ctr">
              <a:lnSpc>
                <a:spcPct val="115000"/>
              </a:lnSpc>
              <a:spcBef>
                <a:spcPts val="1100"/>
              </a:spcBef>
              <a:spcAft>
                <a:spcPts val="0"/>
              </a:spcAft>
              <a:buClr>
                <a:srgbClr val="000000"/>
              </a:buClr>
              <a:buSzPts val="1200"/>
              <a:buFont typeface="Arial"/>
              <a:buNone/>
            </a:pPr>
            <a:r>
              <a:t/>
            </a:r>
            <a:endParaRPr b="0" i="0" sz="1200" u="sng" cap="none" strike="noStrike">
              <a:solidFill>
                <a:schemeClr val="dk1"/>
              </a:solidFill>
              <a:latin typeface="Arial"/>
              <a:ea typeface="Arial"/>
              <a:cs typeface="Arial"/>
              <a:sym typeface="Arial"/>
            </a:endParaRPr>
          </a:p>
          <a:p>
            <a:pPr indent="0" lvl="0" marL="0" marR="0" rtl="0" algn="l">
              <a:lnSpc>
                <a:spcPct val="115000"/>
              </a:lnSpc>
              <a:spcBef>
                <a:spcPts val="16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4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457200" lvl="0" marL="137160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br>
              <a:rPr b="0" i="0" lang="en" sz="1100" u="none" cap="none" strike="noStrike">
                <a:solidFill>
                  <a:schemeClr val="dk1"/>
                </a:solidFill>
                <a:latin typeface="Arial"/>
                <a:ea typeface="Arial"/>
                <a:cs typeface="Arial"/>
                <a:sym typeface="Arial"/>
              </a:rPr>
            </a:b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050"/>
              <a:buFont typeface="Arial"/>
              <a:buNone/>
            </a:pPr>
            <a:r>
              <a:t/>
            </a:r>
            <a:endParaRPr b="0" i="0" sz="105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Google Shape;161;p33"/>
          <p:cNvSpPr txBox="1"/>
          <p:nvPr>
            <p:ph idx="1" type="subTitle"/>
          </p:nvPr>
        </p:nvSpPr>
        <p:spPr>
          <a:xfrm>
            <a:off x="505550" y="116700"/>
            <a:ext cx="8520600" cy="792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solidFill>
                  <a:srgbClr val="38761D"/>
                </a:solidFill>
              </a:rPr>
              <a:t>Transfer Learning and Pre-built Models</a:t>
            </a:r>
            <a:endParaRPr>
              <a:solidFill>
                <a:srgbClr val="38761D"/>
              </a:solidFill>
            </a:endParaRPr>
          </a:p>
        </p:txBody>
      </p:sp>
      <p:pic>
        <p:nvPicPr>
          <p:cNvPr id="162" name="Google Shape;162;p33"/>
          <p:cNvPicPr preferRelativeResize="0"/>
          <p:nvPr/>
        </p:nvPicPr>
        <p:blipFill rotWithShape="1">
          <a:blip r:embed="rId3">
            <a:alphaModFix/>
          </a:blip>
          <a:srcRect b="0" l="0" r="0" t="0"/>
          <a:stretch/>
        </p:blipFill>
        <p:spPr>
          <a:xfrm>
            <a:off x="0" y="0"/>
            <a:ext cx="1466276" cy="730576"/>
          </a:xfrm>
          <a:prstGeom prst="rect">
            <a:avLst/>
          </a:prstGeom>
          <a:noFill/>
          <a:ln>
            <a:noFill/>
          </a:ln>
        </p:spPr>
      </p:pic>
      <p:sp>
        <p:nvSpPr>
          <p:cNvPr id="163" name="Google Shape;163;p33"/>
          <p:cNvSpPr txBox="1"/>
          <p:nvPr/>
        </p:nvSpPr>
        <p:spPr>
          <a:xfrm>
            <a:off x="459650" y="595050"/>
            <a:ext cx="8283600" cy="42054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1100"/>
              </a:spcBef>
              <a:spcAft>
                <a:spcPts val="0"/>
              </a:spcAft>
              <a:buClr>
                <a:srgbClr val="000000"/>
              </a:buClr>
              <a:buSzPts val="1200"/>
              <a:buFont typeface="Arial"/>
              <a:buNone/>
            </a:pPr>
            <a:r>
              <a:rPr b="1" i="0" lang="en" sz="1200" u="none" cap="none" strike="noStrike">
                <a:solidFill>
                  <a:schemeClr val="dk1"/>
                </a:solidFill>
                <a:latin typeface="Arial"/>
                <a:ea typeface="Arial"/>
                <a:cs typeface="Arial"/>
                <a:sym typeface="Arial"/>
              </a:rPr>
              <a:t>Importing Pre-Built Models</a:t>
            </a:r>
            <a:br>
              <a:rPr b="1" i="0" lang="en" sz="1200" u="none" cap="none" strike="noStrike">
                <a:solidFill>
                  <a:schemeClr val="dk1"/>
                </a:solidFill>
                <a:latin typeface="Arial"/>
                <a:ea typeface="Arial"/>
                <a:cs typeface="Arial"/>
                <a:sym typeface="Arial"/>
              </a:rPr>
            </a:b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chemeClr val="dk1"/>
              </a:buClr>
              <a:buSzPts val="1100"/>
              <a:buFont typeface="Arial"/>
              <a:buNone/>
            </a:pPr>
            <a:r>
              <a:rPr b="0" i="0" lang="en" sz="1200" u="none" cap="none" strike="noStrike">
                <a:solidFill>
                  <a:schemeClr val="dk1"/>
                </a:solidFill>
                <a:latin typeface="Arial"/>
                <a:ea typeface="Arial"/>
                <a:cs typeface="Arial"/>
                <a:sym typeface="Arial"/>
              </a:rPr>
              <a:t>The pre-built Keras models are imported from the </a:t>
            </a:r>
            <a:r>
              <a:rPr b="0" i="0" lang="en" sz="1200" u="none" cap="none" strike="noStrike">
                <a:solidFill>
                  <a:srgbClr val="0D904F"/>
                </a:solidFill>
                <a:latin typeface="Consolas"/>
                <a:ea typeface="Consolas"/>
                <a:cs typeface="Consolas"/>
                <a:sym typeface="Consolas"/>
              </a:rPr>
              <a:t>keras.applications</a:t>
            </a:r>
            <a:r>
              <a:rPr b="0" i="0" lang="en" sz="1200" u="none" cap="none" strike="noStrike">
                <a:solidFill>
                  <a:schemeClr val="dk1"/>
                </a:solidFill>
                <a:latin typeface="Arial"/>
                <a:ea typeface="Arial"/>
                <a:cs typeface="Arial"/>
                <a:sym typeface="Arial"/>
              </a:rPr>
              <a:t> module. Below are some examples:</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ctr">
              <a:lnSpc>
                <a:spcPct val="115000"/>
              </a:lnSpc>
              <a:spcBef>
                <a:spcPts val="1100"/>
              </a:spcBef>
              <a:spcAft>
                <a:spcPts val="0"/>
              </a:spcAft>
              <a:buClr>
                <a:srgbClr val="000000"/>
              </a:buClr>
              <a:buSzPts val="1200"/>
              <a:buFont typeface="Arial"/>
              <a:buNone/>
            </a:pPr>
            <a:r>
              <a:t/>
            </a:r>
            <a:endParaRPr b="0" i="0" sz="1200" u="sng" cap="none" strike="noStrike">
              <a:solidFill>
                <a:schemeClr val="dk1"/>
              </a:solidFill>
              <a:latin typeface="Arial"/>
              <a:ea typeface="Arial"/>
              <a:cs typeface="Arial"/>
              <a:sym typeface="Arial"/>
            </a:endParaRPr>
          </a:p>
          <a:p>
            <a:pPr indent="0" lvl="0" marL="0" marR="0" rtl="0" algn="l">
              <a:lnSpc>
                <a:spcPct val="115000"/>
              </a:lnSpc>
              <a:spcBef>
                <a:spcPts val="16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4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457200" lvl="0" marL="137160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br>
              <a:rPr b="0" i="0" lang="en" sz="1100" u="none" cap="none" strike="noStrike">
                <a:solidFill>
                  <a:schemeClr val="dk1"/>
                </a:solidFill>
                <a:latin typeface="Arial"/>
                <a:ea typeface="Arial"/>
                <a:cs typeface="Arial"/>
                <a:sym typeface="Arial"/>
              </a:rPr>
            </a:b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050"/>
              <a:buFont typeface="Arial"/>
              <a:buNone/>
            </a:pPr>
            <a:r>
              <a:t/>
            </a:r>
            <a:endParaRPr b="0" i="0" sz="105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aphicFrame>
        <p:nvGraphicFramePr>
          <p:cNvPr id="164" name="Google Shape;164;p33"/>
          <p:cNvGraphicFramePr/>
          <p:nvPr/>
        </p:nvGraphicFramePr>
        <p:xfrm>
          <a:off x="505550" y="1776988"/>
          <a:ext cx="3000000" cy="3000000"/>
        </p:xfrm>
        <a:graphic>
          <a:graphicData uri="http://schemas.openxmlformats.org/drawingml/2006/table">
            <a:tbl>
              <a:tblPr>
                <a:noFill/>
                <a:tableStyleId>{FA1F5860-9A3A-4DD1-A36E-C4AA5C241D91}</a:tableStyleId>
              </a:tblPr>
              <a:tblGrid>
                <a:gridCol w="7862400"/>
              </a:tblGrid>
              <a:tr h="293925">
                <a:tc>
                  <a:txBody>
                    <a:bodyPr/>
                    <a:lstStyle/>
                    <a:p>
                      <a:pPr indent="0" lvl="0" marL="0" marR="0" rtl="0" algn="l">
                        <a:lnSpc>
                          <a:spcPct val="115000"/>
                        </a:lnSpc>
                        <a:spcBef>
                          <a:spcPts val="0"/>
                        </a:spcBef>
                        <a:spcAft>
                          <a:spcPts val="0"/>
                        </a:spcAft>
                        <a:buClr>
                          <a:schemeClr val="dk1"/>
                        </a:buClr>
                        <a:buSzPts val="1100"/>
                        <a:buFont typeface="Arial"/>
                        <a:buNone/>
                      </a:pPr>
                      <a:r>
                        <a:rPr lang="en" sz="1000" u="none" cap="none" strike="noStrike">
                          <a:solidFill>
                            <a:srgbClr val="9C27B0"/>
                          </a:solidFill>
                          <a:latin typeface="Consolas"/>
                          <a:ea typeface="Consolas"/>
                          <a:cs typeface="Consolas"/>
                          <a:sym typeface="Consolas"/>
                        </a:rPr>
                        <a:t>from</a:t>
                      </a:r>
                      <a:r>
                        <a:rPr lang="en" sz="1000" u="none" cap="none" strike="noStrike">
                          <a:solidFill>
                            <a:schemeClr val="dk1"/>
                          </a:solidFill>
                          <a:latin typeface="Consolas"/>
                          <a:ea typeface="Consolas"/>
                          <a:cs typeface="Consolas"/>
                          <a:sym typeface="Consolas"/>
                        </a:rPr>
                        <a:t> keras</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applications </a:t>
                      </a:r>
                      <a:r>
                        <a:rPr lang="en" sz="1000" u="none" cap="none" strike="noStrike">
                          <a:solidFill>
                            <a:srgbClr val="9C27B0"/>
                          </a:solidFill>
                          <a:latin typeface="Consolas"/>
                          <a:ea typeface="Consolas"/>
                          <a:cs typeface="Consolas"/>
                          <a:sym typeface="Consolas"/>
                        </a:rPr>
                        <a:t>import</a:t>
                      </a:r>
                      <a:r>
                        <a:rPr lang="en" sz="1000" u="none" cap="none" strike="noStrike">
                          <a:solidFill>
                            <a:schemeClr val="dk1"/>
                          </a:solidFill>
                          <a:latin typeface="Consolas"/>
                          <a:ea typeface="Consolas"/>
                          <a:cs typeface="Consolas"/>
                          <a:sym typeface="Consolas"/>
                        </a:rPr>
                        <a:t> VGG16</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chemeClr val="dk1"/>
                        </a:buClr>
                        <a:buSzPts val="1100"/>
                        <a:buFont typeface="Arial"/>
                        <a:buNone/>
                      </a:pPr>
                      <a:r>
                        <a:rPr lang="en" sz="1000" u="none" cap="none" strike="noStrike">
                          <a:solidFill>
                            <a:srgbClr val="9C27B0"/>
                          </a:solidFill>
                          <a:latin typeface="Consolas"/>
                          <a:ea typeface="Consolas"/>
                          <a:cs typeface="Consolas"/>
                          <a:sym typeface="Consolas"/>
                        </a:rPr>
                        <a:t>from</a:t>
                      </a:r>
                      <a:r>
                        <a:rPr lang="en" sz="1000" u="none" cap="none" strike="noStrike">
                          <a:solidFill>
                            <a:schemeClr val="dk1"/>
                          </a:solidFill>
                          <a:latin typeface="Consolas"/>
                          <a:ea typeface="Consolas"/>
                          <a:cs typeface="Consolas"/>
                          <a:sym typeface="Consolas"/>
                        </a:rPr>
                        <a:t> keras</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applications </a:t>
                      </a:r>
                      <a:r>
                        <a:rPr lang="en" sz="1000" u="none" cap="none" strike="noStrike">
                          <a:solidFill>
                            <a:srgbClr val="9C27B0"/>
                          </a:solidFill>
                          <a:latin typeface="Consolas"/>
                          <a:ea typeface="Consolas"/>
                          <a:cs typeface="Consolas"/>
                          <a:sym typeface="Consolas"/>
                        </a:rPr>
                        <a:t>import</a:t>
                      </a:r>
                      <a:r>
                        <a:rPr lang="en" sz="1000" u="none" cap="none" strike="noStrike">
                          <a:solidFill>
                            <a:schemeClr val="dk1"/>
                          </a:solidFill>
                          <a:latin typeface="Consolas"/>
                          <a:ea typeface="Consolas"/>
                          <a:cs typeface="Consolas"/>
                          <a:sym typeface="Consolas"/>
                        </a:rPr>
                        <a:t> VGG19</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chemeClr val="dk1"/>
                        </a:buClr>
                        <a:buSzPts val="1100"/>
                        <a:buFont typeface="Arial"/>
                        <a:buNone/>
                      </a:pPr>
                      <a:r>
                        <a:rPr lang="en" sz="1000" u="none" cap="none" strike="noStrike">
                          <a:solidFill>
                            <a:srgbClr val="9C27B0"/>
                          </a:solidFill>
                          <a:latin typeface="Consolas"/>
                          <a:ea typeface="Consolas"/>
                          <a:cs typeface="Consolas"/>
                          <a:sym typeface="Consolas"/>
                        </a:rPr>
                        <a:t>from</a:t>
                      </a:r>
                      <a:r>
                        <a:rPr lang="en" sz="1000" u="none" cap="none" strike="noStrike">
                          <a:solidFill>
                            <a:schemeClr val="dk1"/>
                          </a:solidFill>
                          <a:latin typeface="Consolas"/>
                          <a:ea typeface="Consolas"/>
                          <a:cs typeface="Consolas"/>
                          <a:sym typeface="Consolas"/>
                        </a:rPr>
                        <a:t> keras</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applications </a:t>
                      </a:r>
                      <a:r>
                        <a:rPr lang="en" sz="1000" u="none" cap="none" strike="noStrike">
                          <a:solidFill>
                            <a:srgbClr val="9C27B0"/>
                          </a:solidFill>
                          <a:latin typeface="Consolas"/>
                          <a:ea typeface="Consolas"/>
                          <a:cs typeface="Consolas"/>
                          <a:sym typeface="Consolas"/>
                        </a:rPr>
                        <a:t>import</a:t>
                      </a:r>
                      <a:r>
                        <a:rPr lang="en" sz="1000" u="none" cap="none" strike="noStrike">
                          <a:solidFill>
                            <a:schemeClr val="dk1"/>
                          </a:solidFill>
                          <a:latin typeface="Consolas"/>
                          <a:ea typeface="Consolas"/>
                          <a:cs typeface="Consolas"/>
                          <a:sym typeface="Consolas"/>
                        </a:rPr>
                        <a:t> </a:t>
                      </a:r>
                      <a:r>
                        <a:rPr lang="en" sz="1000" u="none" cap="none" strike="noStrike">
                          <a:solidFill>
                            <a:srgbClr val="3367D6"/>
                          </a:solidFill>
                          <a:latin typeface="Consolas"/>
                          <a:ea typeface="Consolas"/>
                          <a:cs typeface="Consolas"/>
                          <a:sym typeface="Consolas"/>
                        </a:rPr>
                        <a:t>ResNet50</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chemeClr val="dk1"/>
                        </a:buClr>
                        <a:buSzPts val="1100"/>
                        <a:buFont typeface="Arial"/>
                        <a:buNone/>
                      </a:pPr>
                      <a:r>
                        <a:rPr lang="en" sz="1000" u="none" cap="none" strike="noStrike">
                          <a:solidFill>
                            <a:srgbClr val="9C27B0"/>
                          </a:solidFill>
                          <a:latin typeface="Consolas"/>
                          <a:ea typeface="Consolas"/>
                          <a:cs typeface="Consolas"/>
                          <a:sym typeface="Consolas"/>
                        </a:rPr>
                        <a:t>from</a:t>
                      </a:r>
                      <a:r>
                        <a:rPr lang="en" sz="1000" u="none" cap="none" strike="noStrike">
                          <a:solidFill>
                            <a:schemeClr val="dk1"/>
                          </a:solidFill>
                          <a:latin typeface="Consolas"/>
                          <a:ea typeface="Consolas"/>
                          <a:cs typeface="Consolas"/>
                          <a:sym typeface="Consolas"/>
                        </a:rPr>
                        <a:t> keras</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applications </a:t>
                      </a:r>
                      <a:r>
                        <a:rPr lang="en" sz="1000" u="none" cap="none" strike="noStrike">
                          <a:solidFill>
                            <a:srgbClr val="9C27B0"/>
                          </a:solidFill>
                          <a:latin typeface="Consolas"/>
                          <a:ea typeface="Consolas"/>
                          <a:cs typeface="Consolas"/>
                          <a:sym typeface="Consolas"/>
                        </a:rPr>
                        <a:t>import</a:t>
                      </a:r>
                      <a:r>
                        <a:rPr lang="en" sz="1000" u="none" cap="none" strike="noStrike">
                          <a:solidFill>
                            <a:schemeClr val="dk1"/>
                          </a:solidFill>
                          <a:latin typeface="Consolas"/>
                          <a:ea typeface="Consolas"/>
                          <a:cs typeface="Consolas"/>
                          <a:sym typeface="Consolas"/>
                        </a:rPr>
                        <a:t> </a:t>
                      </a:r>
                      <a:r>
                        <a:rPr lang="en" sz="1000" u="none" cap="none" strike="noStrike">
                          <a:solidFill>
                            <a:srgbClr val="3367D6"/>
                          </a:solidFill>
                          <a:latin typeface="Consolas"/>
                          <a:ea typeface="Consolas"/>
                          <a:cs typeface="Consolas"/>
                          <a:sym typeface="Consolas"/>
                        </a:rPr>
                        <a:t>InceptionV3</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chemeClr val="dk1"/>
                        </a:buClr>
                        <a:buSzPts val="1100"/>
                        <a:buFont typeface="Arial"/>
                        <a:buNone/>
                      </a:pPr>
                      <a:r>
                        <a:rPr lang="en" sz="1000" u="none" cap="none" strike="noStrike">
                          <a:solidFill>
                            <a:srgbClr val="9C27B0"/>
                          </a:solidFill>
                          <a:latin typeface="Consolas"/>
                          <a:ea typeface="Consolas"/>
                          <a:cs typeface="Consolas"/>
                          <a:sym typeface="Consolas"/>
                        </a:rPr>
                        <a:t>from</a:t>
                      </a:r>
                      <a:r>
                        <a:rPr lang="en" sz="1000" u="none" cap="none" strike="noStrike">
                          <a:solidFill>
                            <a:schemeClr val="dk1"/>
                          </a:solidFill>
                          <a:latin typeface="Consolas"/>
                          <a:ea typeface="Consolas"/>
                          <a:cs typeface="Consolas"/>
                          <a:sym typeface="Consolas"/>
                        </a:rPr>
                        <a:t> keras</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applications </a:t>
                      </a:r>
                      <a:r>
                        <a:rPr lang="en" sz="1000" u="none" cap="none" strike="noStrike">
                          <a:solidFill>
                            <a:srgbClr val="9C27B0"/>
                          </a:solidFill>
                          <a:latin typeface="Consolas"/>
                          <a:ea typeface="Consolas"/>
                          <a:cs typeface="Consolas"/>
                          <a:sym typeface="Consolas"/>
                        </a:rPr>
                        <a:t>import</a:t>
                      </a:r>
                      <a:r>
                        <a:rPr lang="en" sz="1000" u="none" cap="none" strike="noStrike">
                          <a:solidFill>
                            <a:schemeClr val="dk1"/>
                          </a:solidFill>
                          <a:latin typeface="Consolas"/>
                          <a:ea typeface="Consolas"/>
                          <a:cs typeface="Consolas"/>
                          <a:sym typeface="Consolas"/>
                        </a:rPr>
                        <a:t> </a:t>
                      </a:r>
                      <a:r>
                        <a:rPr lang="en" sz="1000" u="none" cap="none" strike="noStrike">
                          <a:solidFill>
                            <a:srgbClr val="3367D6"/>
                          </a:solidFill>
                          <a:latin typeface="Consolas"/>
                          <a:ea typeface="Consolas"/>
                          <a:cs typeface="Consolas"/>
                          <a:sym typeface="Consolas"/>
                        </a:rPr>
                        <a:t>InceptionResNetV2</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chemeClr val="dk1"/>
                        </a:buClr>
                        <a:buSzPts val="1100"/>
                        <a:buFont typeface="Arial"/>
                        <a:buNone/>
                      </a:pPr>
                      <a:r>
                        <a:rPr lang="en" sz="1000" u="none" cap="none" strike="noStrike">
                          <a:solidFill>
                            <a:srgbClr val="9C27B0"/>
                          </a:solidFill>
                          <a:latin typeface="Consolas"/>
                          <a:ea typeface="Consolas"/>
                          <a:cs typeface="Consolas"/>
                          <a:sym typeface="Consolas"/>
                        </a:rPr>
                        <a:t>from</a:t>
                      </a:r>
                      <a:r>
                        <a:rPr lang="en" sz="1000" u="none" cap="none" strike="noStrike">
                          <a:solidFill>
                            <a:schemeClr val="dk1"/>
                          </a:solidFill>
                          <a:latin typeface="Consolas"/>
                          <a:ea typeface="Consolas"/>
                          <a:cs typeface="Consolas"/>
                          <a:sym typeface="Consolas"/>
                        </a:rPr>
                        <a:t> keras</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applications </a:t>
                      </a:r>
                      <a:r>
                        <a:rPr lang="en" sz="1000" u="none" cap="none" strike="noStrike">
                          <a:solidFill>
                            <a:srgbClr val="9C27B0"/>
                          </a:solidFill>
                          <a:latin typeface="Consolas"/>
                          <a:ea typeface="Consolas"/>
                          <a:cs typeface="Consolas"/>
                          <a:sym typeface="Consolas"/>
                        </a:rPr>
                        <a:t>import</a:t>
                      </a:r>
                      <a:r>
                        <a:rPr lang="en" sz="1000" u="none" cap="none" strike="noStrike">
                          <a:solidFill>
                            <a:schemeClr val="dk1"/>
                          </a:solidFill>
                          <a:latin typeface="Consolas"/>
                          <a:ea typeface="Consolas"/>
                          <a:cs typeface="Consolas"/>
                          <a:sym typeface="Consolas"/>
                        </a:rPr>
                        <a:t> </a:t>
                      </a:r>
                      <a:r>
                        <a:rPr lang="en" sz="1000" u="none" cap="none" strike="noStrike">
                          <a:solidFill>
                            <a:srgbClr val="3367D6"/>
                          </a:solidFill>
                          <a:latin typeface="Consolas"/>
                          <a:ea typeface="Consolas"/>
                          <a:cs typeface="Consolas"/>
                          <a:sym typeface="Consolas"/>
                        </a:rPr>
                        <a:t>DenseNet121</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chemeClr val="dk1"/>
                        </a:buClr>
                        <a:buSzPts val="1100"/>
                        <a:buFont typeface="Arial"/>
                        <a:buNone/>
                      </a:pPr>
                      <a:r>
                        <a:rPr lang="en" sz="1000" u="none" cap="none" strike="noStrike">
                          <a:solidFill>
                            <a:srgbClr val="9C27B0"/>
                          </a:solidFill>
                          <a:latin typeface="Consolas"/>
                          <a:ea typeface="Consolas"/>
                          <a:cs typeface="Consolas"/>
                          <a:sym typeface="Consolas"/>
                        </a:rPr>
                        <a:t>from</a:t>
                      </a:r>
                      <a:r>
                        <a:rPr lang="en" sz="1000" u="none" cap="none" strike="noStrike">
                          <a:solidFill>
                            <a:schemeClr val="dk1"/>
                          </a:solidFill>
                          <a:latin typeface="Consolas"/>
                          <a:ea typeface="Consolas"/>
                          <a:cs typeface="Consolas"/>
                          <a:sym typeface="Consolas"/>
                        </a:rPr>
                        <a:t> keras</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applications </a:t>
                      </a:r>
                      <a:r>
                        <a:rPr lang="en" sz="1000" u="none" cap="none" strike="noStrike">
                          <a:solidFill>
                            <a:srgbClr val="9C27B0"/>
                          </a:solidFill>
                          <a:latin typeface="Consolas"/>
                          <a:ea typeface="Consolas"/>
                          <a:cs typeface="Consolas"/>
                          <a:sym typeface="Consolas"/>
                        </a:rPr>
                        <a:t>import</a:t>
                      </a:r>
                      <a:r>
                        <a:rPr lang="en" sz="1000" u="none" cap="none" strike="noStrike">
                          <a:solidFill>
                            <a:schemeClr val="dk1"/>
                          </a:solidFill>
                          <a:latin typeface="Consolas"/>
                          <a:ea typeface="Consolas"/>
                          <a:cs typeface="Consolas"/>
                          <a:sym typeface="Consolas"/>
                        </a:rPr>
                        <a:t> </a:t>
                      </a:r>
                      <a:r>
                        <a:rPr lang="en" sz="1000" u="none" cap="none" strike="noStrike">
                          <a:solidFill>
                            <a:srgbClr val="3367D6"/>
                          </a:solidFill>
                          <a:latin typeface="Consolas"/>
                          <a:ea typeface="Consolas"/>
                          <a:cs typeface="Consolas"/>
                          <a:sym typeface="Consolas"/>
                        </a:rPr>
                        <a:t>DenseNet169</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chemeClr val="dk1"/>
                        </a:buClr>
                        <a:buSzPts val="1100"/>
                        <a:buFont typeface="Arial"/>
                        <a:buNone/>
                      </a:pPr>
                      <a:r>
                        <a:rPr lang="en" sz="1000" u="none" cap="none" strike="noStrike">
                          <a:solidFill>
                            <a:srgbClr val="9C27B0"/>
                          </a:solidFill>
                          <a:latin typeface="Consolas"/>
                          <a:ea typeface="Consolas"/>
                          <a:cs typeface="Consolas"/>
                          <a:sym typeface="Consolas"/>
                        </a:rPr>
                        <a:t>from</a:t>
                      </a:r>
                      <a:r>
                        <a:rPr lang="en" sz="1000" u="none" cap="none" strike="noStrike">
                          <a:solidFill>
                            <a:schemeClr val="dk1"/>
                          </a:solidFill>
                          <a:latin typeface="Consolas"/>
                          <a:ea typeface="Consolas"/>
                          <a:cs typeface="Consolas"/>
                          <a:sym typeface="Consolas"/>
                        </a:rPr>
                        <a:t> keras</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applications </a:t>
                      </a:r>
                      <a:r>
                        <a:rPr lang="en" sz="1000" u="none" cap="none" strike="noStrike">
                          <a:solidFill>
                            <a:srgbClr val="9C27B0"/>
                          </a:solidFill>
                          <a:latin typeface="Consolas"/>
                          <a:ea typeface="Consolas"/>
                          <a:cs typeface="Consolas"/>
                          <a:sym typeface="Consolas"/>
                        </a:rPr>
                        <a:t>import</a:t>
                      </a:r>
                      <a:r>
                        <a:rPr lang="en" sz="1000" u="none" cap="none" strike="noStrike">
                          <a:solidFill>
                            <a:schemeClr val="dk1"/>
                          </a:solidFill>
                          <a:latin typeface="Consolas"/>
                          <a:ea typeface="Consolas"/>
                          <a:cs typeface="Consolas"/>
                          <a:sym typeface="Consolas"/>
                        </a:rPr>
                        <a:t> </a:t>
                      </a:r>
                      <a:r>
                        <a:rPr lang="en" sz="1000" u="none" cap="none" strike="noStrike">
                          <a:solidFill>
                            <a:srgbClr val="3367D6"/>
                          </a:solidFill>
                          <a:latin typeface="Consolas"/>
                          <a:ea typeface="Consolas"/>
                          <a:cs typeface="Consolas"/>
                          <a:sym typeface="Consolas"/>
                        </a:rPr>
                        <a:t>DenseNet201</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chemeClr val="dk1"/>
                        </a:buClr>
                        <a:buSzPts val="1100"/>
                        <a:buFont typeface="Arial"/>
                        <a:buNone/>
                      </a:pPr>
                      <a:r>
                        <a:rPr lang="en" sz="1000" u="none" cap="none" strike="noStrike">
                          <a:solidFill>
                            <a:srgbClr val="9C27B0"/>
                          </a:solidFill>
                          <a:latin typeface="Consolas"/>
                          <a:ea typeface="Consolas"/>
                          <a:cs typeface="Consolas"/>
                          <a:sym typeface="Consolas"/>
                        </a:rPr>
                        <a:t>from</a:t>
                      </a:r>
                      <a:r>
                        <a:rPr lang="en" sz="1000" u="none" cap="none" strike="noStrike">
                          <a:solidFill>
                            <a:schemeClr val="dk1"/>
                          </a:solidFill>
                          <a:latin typeface="Consolas"/>
                          <a:ea typeface="Consolas"/>
                          <a:cs typeface="Consolas"/>
                          <a:sym typeface="Consolas"/>
                        </a:rPr>
                        <a:t> keras</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applications </a:t>
                      </a:r>
                      <a:r>
                        <a:rPr lang="en" sz="1000" u="none" cap="none" strike="noStrike">
                          <a:solidFill>
                            <a:srgbClr val="9C27B0"/>
                          </a:solidFill>
                          <a:latin typeface="Consolas"/>
                          <a:ea typeface="Consolas"/>
                          <a:cs typeface="Consolas"/>
                          <a:sym typeface="Consolas"/>
                        </a:rPr>
                        <a:t>import</a:t>
                      </a:r>
                      <a:r>
                        <a:rPr lang="en" sz="1000" u="none" cap="none" strike="noStrike">
                          <a:solidFill>
                            <a:schemeClr val="dk1"/>
                          </a:solidFill>
                          <a:latin typeface="Consolas"/>
                          <a:ea typeface="Consolas"/>
                          <a:cs typeface="Consolas"/>
                          <a:sym typeface="Consolas"/>
                        </a:rPr>
                        <a:t> </a:t>
                      </a:r>
                      <a:r>
                        <a:rPr lang="en" sz="1000" u="none" cap="none" strike="noStrike">
                          <a:solidFill>
                            <a:srgbClr val="3367D6"/>
                          </a:solidFill>
                          <a:latin typeface="Consolas"/>
                          <a:ea typeface="Consolas"/>
                          <a:cs typeface="Consolas"/>
                          <a:sym typeface="Consolas"/>
                        </a:rPr>
                        <a:t>Xception</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chemeClr val="dk1"/>
                        </a:buClr>
                        <a:buSzPts val="1100"/>
                        <a:buFont typeface="Arial"/>
                        <a:buNone/>
                      </a:pPr>
                      <a:r>
                        <a:rPr lang="en" sz="1000" u="none" cap="none" strike="noStrike">
                          <a:solidFill>
                            <a:srgbClr val="9C27B0"/>
                          </a:solidFill>
                          <a:latin typeface="Consolas"/>
                          <a:ea typeface="Consolas"/>
                          <a:cs typeface="Consolas"/>
                          <a:sym typeface="Consolas"/>
                        </a:rPr>
                        <a:t>from</a:t>
                      </a:r>
                      <a:r>
                        <a:rPr lang="en" sz="1000" u="none" cap="none" strike="noStrike">
                          <a:solidFill>
                            <a:schemeClr val="dk1"/>
                          </a:solidFill>
                          <a:latin typeface="Consolas"/>
                          <a:ea typeface="Consolas"/>
                          <a:cs typeface="Consolas"/>
                          <a:sym typeface="Consolas"/>
                        </a:rPr>
                        <a:t> keras</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applications </a:t>
                      </a:r>
                      <a:r>
                        <a:rPr lang="en" sz="1000" u="none" cap="none" strike="noStrike">
                          <a:solidFill>
                            <a:srgbClr val="9C27B0"/>
                          </a:solidFill>
                          <a:latin typeface="Consolas"/>
                          <a:ea typeface="Consolas"/>
                          <a:cs typeface="Consolas"/>
                          <a:sym typeface="Consolas"/>
                        </a:rPr>
                        <a:t>import</a:t>
                      </a:r>
                      <a:r>
                        <a:rPr lang="en" sz="1000" u="none" cap="none" strike="noStrike">
                          <a:solidFill>
                            <a:schemeClr val="dk1"/>
                          </a:solidFill>
                          <a:latin typeface="Consolas"/>
                          <a:ea typeface="Consolas"/>
                          <a:cs typeface="Consolas"/>
                          <a:sym typeface="Consolas"/>
                        </a:rPr>
                        <a:t> </a:t>
                      </a:r>
                      <a:r>
                        <a:rPr lang="en" sz="1000" u="none" cap="none" strike="noStrike">
                          <a:solidFill>
                            <a:srgbClr val="3367D6"/>
                          </a:solidFill>
                          <a:latin typeface="Consolas"/>
                          <a:ea typeface="Consolas"/>
                          <a:cs typeface="Consolas"/>
                          <a:sym typeface="Consolas"/>
                        </a:rPr>
                        <a:t>NASNetLarge</a:t>
                      </a:r>
                      <a:endParaRPr sz="1000" u="none" cap="none" strike="noStrike">
                        <a:solidFill>
                          <a:srgbClr val="3367D6"/>
                        </a:solidFill>
                        <a:latin typeface="Consolas"/>
                        <a:ea typeface="Consolas"/>
                        <a:cs typeface="Consolas"/>
                        <a:sym typeface="Consolas"/>
                      </a:endParaRPr>
                    </a:p>
                    <a:p>
                      <a:pPr indent="0" lvl="0" marL="0" marR="0" rtl="0" algn="l">
                        <a:lnSpc>
                          <a:spcPct val="115000"/>
                        </a:lnSpc>
                        <a:spcBef>
                          <a:spcPts val="0"/>
                        </a:spcBef>
                        <a:spcAft>
                          <a:spcPts val="0"/>
                        </a:spcAft>
                        <a:buClr>
                          <a:schemeClr val="dk1"/>
                        </a:buClr>
                        <a:buSzPts val="1100"/>
                        <a:buFont typeface="Arial"/>
                        <a:buNone/>
                      </a:pPr>
                      <a:r>
                        <a:rPr lang="en" sz="1000" u="none" cap="none" strike="noStrike">
                          <a:solidFill>
                            <a:srgbClr val="9C27B0"/>
                          </a:solidFill>
                          <a:latin typeface="Consolas"/>
                          <a:ea typeface="Consolas"/>
                          <a:cs typeface="Consolas"/>
                          <a:sym typeface="Consolas"/>
                        </a:rPr>
                        <a:t>from</a:t>
                      </a:r>
                      <a:r>
                        <a:rPr lang="en" sz="1000" u="none" cap="none" strike="noStrike">
                          <a:solidFill>
                            <a:schemeClr val="dk1"/>
                          </a:solidFill>
                          <a:latin typeface="Consolas"/>
                          <a:ea typeface="Consolas"/>
                          <a:cs typeface="Consolas"/>
                          <a:sym typeface="Consolas"/>
                        </a:rPr>
                        <a:t> keras</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applications </a:t>
                      </a:r>
                      <a:r>
                        <a:rPr lang="en" sz="1000" u="none" cap="none" strike="noStrike">
                          <a:solidFill>
                            <a:srgbClr val="9C27B0"/>
                          </a:solidFill>
                          <a:latin typeface="Consolas"/>
                          <a:ea typeface="Consolas"/>
                          <a:cs typeface="Consolas"/>
                          <a:sym typeface="Consolas"/>
                        </a:rPr>
                        <a:t>import</a:t>
                      </a:r>
                      <a:r>
                        <a:rPr lang="en" sz="1000" u="none" cap="none" strike="noStrike">
                          <a:solidFill>
                            <a:schemeClr val="dk1"/>
                          </a:solidFill>
                          <a:latin typeface="Consolas"/>
                          <a:ea typeface="Consolas"/>
                          <a:cs typeface="Consolas"/>
                          <a:sym typeface="Consolas"/>
                        </a:rPr>
                        <a:t> </a:t>
                      </a:r>
                      <a:r>
                        <a:rPr lang="en" sz="1000" u="none" cap="none" strike="noStrike">
                          <a:solidFill>
                            <a:srgbClr val="3367D6"/>
                          </a:solidFill>
                          <a:latin typeface="Consolas"/>
                          <a:ea typeface="Consolas"/>
                          <a:cs typeface="Consolas"/>
                          <a:sym typeface="Consolas"/>
                        </a:rPr>
                        <a:t>NASNetMobile</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chemeClr val="dk1"/>
                        </a:buClr>
                        <a:buSzPts val="1100"/>
                        <a:buFont typeface="Arial"/>
                        <a:buNone/>
                      </a:pPr>
                      <a:r>
                        <a:rPr lang="en" sz="1000" u="none" cap="none" strike="noStrike">
                          <a:solidFill>
                            <a:srgbClr val="9C27B0"/>
                          </a:solidFill>
                          <a:latin typeface="Consolas"/>
                          <a:ea typeface="Consolas"/>
                          <a:cs typeface="Consolas"/>
                          <a:sym typeface="Consolas"/>
                        </a:rPr>
                        <a:t>from</a:t>
                      </a:r>
                      <a:r>
                        <a:rPr lang="en" sz="1000" u="none" cap="none" strike="noStrike">
                          <a:solidFill>
                            <a:schemeClr val="dk1"/>
                          </a:solidFill>
                          <a:latin typeface="Consolas"/>
                          <a:ea typeface="Consolas"/>
                          <a:cs typeface="Consolas"/>
                          <a:sym typeface="Consolas"/>
                        </a:rPr>
                        <a:t> keras</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applications </a:t>
                      </a:r>
                      <a:r>
                        <a:rPr lang="en" sz="1000" u="none" cap="none" strike="noStrike">
                          <a:solidFill>
                            <a:srgbClr val="9C27B0"/>
                          </a:solidFill>
                          <a:latin typeface="Consolas"/>
                          <a:ea typeface="Consolas"/>
                          <a:cs typeface="Consolas"/>
                          <a:sym typeface="Consolas"/>
                        </a:rPr>
                        <a:t>import</a:t>
                      </a:r>
                      <a:r>
                        <a:rPr lang="en" sz="1000" u="none" cap="none" strike="noStrike">
                          <a:solidFill>
                            <a:schemeClr val="dk1"/>
                          </a:solidFill>
                          <a:latin typeface="Consolas"/>
                          <a:ea typeface="Consolas"/>
                          <a:cs typeface="Consolas"/>
                          <a:sym typeface="Consolas"/>
                        </a:rPr>
                        <a:t> </a:t>
                      </a:r>
                      <a:r>
                        <a:rPr lang="en" sz="1000" u="none" cap="none" strike="noStrike">
                          <a:solidFill>
                            <a:srgbClr val="3367D6"/>
                          </a:solidFill>
                          <a:latin typeface="Consolas"/>
                          <a:ea typeface="Consolas"/>
                          <a:cs typeface="Consolas"/>
                          <a:sym typeface="Consolas"/>
                        </a:rPr>
                        <a:t>MobileNet</a:t>
                      </a:r>
                      <a:endParaRPr sz="1000" u="none" cap="none" strike="noStrike">
                        <a:solidFill>
                          <a:srgbClr val="3367D6"/>
                        </a:solidFill>
                        <a:latin typeface="Consolas"/>
                        <a:ea typeface="Consolas"/>
                        <a:cs typeface="Consolas"/>
                        <a:sym typeface="Consolas"/>
                      </a:endParaRPr>
                    </a:p>
                  </a:txBody>
                  <a:tcPr marT="63500" marB="63500" marR="63500" marL="63500">
                    <a:lnL cap="flat" cmpd="sng" w="12700">
                      <a:solidFill>
                        <a:srgbClr val="E0E0E0"/>
                      </a:solidFill>
                      <a:prstDash val="solid"/>
                      <a:round/>
                      <a:headEnd len="sm" w="sm" type="none"/>
                      <a:tailEnd len="sm" w="sm" type="none"/>
                    </a:lnL>
                    <a:lnR cap="flat" cmpd="sng" w="12700">
                      <a:solidFill>
                        <a:srgbClr val="E0E0E0"/>
                      </a:solidFill>
                      <a:prstDash val="solid"/>
                      <a:round/>
                      <a:headEnd len="sm" w="sm" type="none"/>
                      <a:tailEnd len="sm" w="sm" type="none"/>
                    </a:lnR>
                    <a:lnT cap="flat" cmpd="sng" w="12700">
                      <a:solidFill>
                        <a:srgbClr val="E0E0E0"/>
                      </a:solidFill>
                      <a:prstDash val="solid"/>
                      <a:round/>
                      <a:headEnd len="sm" w="sm" type="none"/>
                      <a:tailEnd len="sm" w="sm" type="none"/>
                    </a:lnT>
                    <a:lnB cap="flat" cmpd="sng" w="12700">
                      <a:solidFill>
                        <a:srgbClr val="E0E0E0"/>
                      </a:solidFill>
                      <a:prstDash val="solid"/>
                      <a:round/>
                      <a:headEnd len="sm" w="sm" type="none"/>
                      <a:tailEnd len="sm" w="sm" type="none"/>
                    </a:lnB>
                    <a:solidFill>
                      <a:srgbClr val="FAFAFA"/>
                    </a:solidFill>
                  </a:tcPr>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