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A496D8C-7321-4B7F-AE6F-F15B53B4FAA0}">
  <a:tblStyle styleId="{EA496D8C-7321-4B7F-AE6F-F15B53B4FAA0}"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1e144ad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81e144ad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81e144ad0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81e144ad0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81e144ad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81e144ad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1e144ad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1e144ad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1e144ad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1e144ad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81e144ad0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81e144ad0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81e144ad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81e144ad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81e144ad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81e144ad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8201b27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201b2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8201b27e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8201b27e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8201b27e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8201b27e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8201b27e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8201b27e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201b27e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201b27e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8225c0e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8225c0e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8225c0e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8225c0e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8225c0e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8225c0e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8952ecbb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8952ecbb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81e144ad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81e144ad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1e144ad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1e144ad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1e144ad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1e144ad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81e144ad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81e144ad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1e144ad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1e144ad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1e144ad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1e144ad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81e144ad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81e144ad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hyperlink" Target="https://github.com/GoogleCloudPlatform/keras-idiomatic-programmer/blob/master/workshops/Wide_Convolutional_Neural_Networks/Idiomatic%20Programmer%20-%20handbook%201%20-%20Codelab%203.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v1</a:t>
            </a:r>
            <a:endParaRPr>
              <a:solidFill>
                <a:srgbClr val="38761D"/>
              </a:solidFill>
            </a:endParaRPr>
          </a:p>
        </p:txBody>
      </p:sp>
      <p:pic>
        <p:nvPicPr>
          <p:cNvPr id="124" name="Google Shape;124;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5" name="Google Shape;125;p2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Inception v1 - Dimensionality Reduction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an Inception v1 module: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26" name="Google Shape;126;p22"/>
          <p:cNvGraphicFramePr/>
          <p:nvPr/>
        </p:nvGraphicFramePr>
        <p:xfrm>
          <a:off x="523875" y="1875550"/>
          <a:ext cx="3000000" cy="3000000"/>
        </p:xfrm>
        <a:graphic>
          <a:graphicData uri="http://schemas.openxmlformats.org/drawingml/2006/table">
            <a:tbl>
              <a:tblPr>
                <a:noFill/>
                <a:tableStyleId>{EA496D8C-7321-4B7F-AE6F-F15B53B4FAA0}</a:tableStyleId>
              </a:tblPr>
              <a:tblGrid>
                <a:gridCol w="76200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The inception branches (where x is the previous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x1</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x2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  # passes straight through</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x3</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concatenate the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v1</a:t>
            </a:r>
            <a:endParaRPr>
              <a:solidFill>
                <a:srgbClr val="38761D"/>
              </a:solidFill>
            </a:endParaRPr>
          </a:p>
        </p:txBody>
      </p:sp>
      <p:pic>
        <p:nvPicPr>
          <p:cNvPr id="132" name="Google Shape;132;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3" name="Google Shape;133;p2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Inception v1 - Parameters</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lang="en" sz="1200">
                <a:solidFill>
                  <a:srgbClr val="0D904F"/>
                </a:solidFill>
                <a:latin typeface="Consolas"/>
                <a:ea typeface="Consolas"/>
                <a:cs typeface="Consolas"/>
                <a:sym typeface="Consolas"/>
              </a:rPr>
              <a:t>summary()</a:t>
            </a:r>
            <a:r>
              <a:rPr lang="en" sz="1200">
                <a:solidFill>
                  <a:schemeClr val="dk1"/>
                </a:solidFill>
              </a:rPr>
              <a:t> for these layers shows 198K parameters to train.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34" name="Google Shape;134;p23"/>
          <p:cNvGraphicFramePr/>
          <p:nvPr/>
        </p:nvGraphicFramePr>
        <p:xfrm>
          <a:off x="423375" y="1351675"/>
          <a:ext cx="3000000" cy="3000000"/>
        </p:xfrm>
        <a:graphic>
          <a:graphicData uri="http://schemas.openxmlformats.org/drawingml/2006/table">
            <a:tbl>
              <a:tblPr>
                <a:noFill/>
                <a:tableStyleId>{EA496D8C-7321-4B7F-AE6F-F15B53B4FAA0}</a:tableStyleId>
              </a:tblPr>
              <a:tblGrid>
                <a:gridCol w="7620000"/>
              </a:tblGrid>
              <a:tr h="127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max_pooling2d_162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input_153</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__________________________________________________________________________________________________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conv2d_13135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16448</a:t>
                      </a:r>
                      <a:r>
                        <a:rPr lang="en" sz="1000">
                          <a:solidFill>
                            <a:schemeClr val="dk1"/>
                          </a:solidFill>
                          <a:latin typeface="Consolas"/>
                          <a:ea typeface="Consolas"/>
                          <a:cs typeface="Consolas"/>
                          <a:sym typeface="Consolas"/>
                        </a:rPr>
                        <a:t>       input_153</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__________________________________________________________________________________________________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conv2d_13137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16448</a:t>
                      </a:r>
                      <a:r>
                        <a:rPr lang="en" sz="1000">
                          <a:solidFill>
                            <a:schemeClr val="dk1"/>
                          </a:solidFill>
                          <a:latin typeface="Consolas"/>
                          <a:ea typeface="Consolas"/>
                          <a:cs typeface="Consolas"/>
                          <a:sym typeface="Consolas"/>
                        </a:rPr>
                        <a:t>       input_153</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__________________________________________________________________________________________________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conv2d_13133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16448</a:t>
                      </a:r>
                      <a:r>
                        <a:rPr lang="en" sz="1000">
                          <a:solidFill>
                            <a:schemeClr val="dk1"/>
                          </a:solidFill>
                          <a:latin typeface="Consolas"/>
                          <a:ea typeface="Consolas"/>
                          <a:cs typeface="Consolas"/>
                          <a:sym typeface="Consolas"/>
                        </a:rPr>
                        <a:t>       max_pooling2d_162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__________________________________________________________________________________________________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conv2d_13134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16448</a:t>
                      </a:r>
                      <a:r>
                        <a:rPr lang="en" sz="1000">
                          <a:solidFill>
                            <a:schemeClr val="dk1"/>
                          </a:solidFill>
                          <a:latin typeface="Consolas"/>
                          <a:ea typeface="Consolas"/>
                          <a:cs typeface="Consolas"/>
                          <a:sym typeface="Consolas"/>
                        </a:rPr>
                        <a:t>       input_153</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__________________________________________________________________________________________________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conv2d_13136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55392</a:t>
                      </a:r>
                      <a:r>
                        <a:rPr lang="en" sz="1000">
                          <a:solidFill>
                            <a:schemeClr val="dk1"/>
                          </a:solidFill>
                          <a:latin typeface="Consolas"/>
                          <a:ea typeface="Consolas"/>
                          <a:cs typeface="Consolas"/>
                          <a:sym typeface="Consolas"/>
                        </a:rPr>
                        <a:t>       conv2d_13135</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__________________________________________________________________________________________________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conv2d_13138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76848</a:t>
                      </a:r>
                      <a:r>
                        <a:rPr lang="en" sz="1000">
                          <a:solidFill>
                            <a:schemeClr val="dk1"/>
                          </a:solidFill>
                          <a:latin typeface="Consolas"/>
                          <a:ea typeface="Consolas"/>
                          <a:cs typeface="Consolas"/>
                          <a:sym typeface="Consolas"/>
                        </a:rPr>
                        <a:t>       conv2d_13137</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__________________________________________________________________________________________________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concatenate_430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272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conv2d_13133</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conv2d_13134</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conv2d_13136</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conv2d_13138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Total</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198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032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Trainable</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198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032</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v1</a:t>
            </a:r>
            <a:endParaRPr>
              <a:solidFill>
                <a:srgbClr val="38761D"/>
              </a:solidFill>
            </a:endParaRPr>
          </a:p>
        </p:txBody>
      </p:sp>
      <p:pic>
        <p:nvPicPr>
          <p:cNvPr id="140" name="Google Shape;140;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1" name="Google Shape;141;p2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Inception v1 - Architecture</a:t>
            </a:r>
            <a:endParaRPr b="1" sz="1200">
              <a:solidFill>
                <a:schemeClr val="dk1"/>
              </a:solidFill>
            </a:endParaRPr>
          </a:p>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GoogLeNet consists of four groups: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r>
              <a:rPr b="1" lang="en" sz="1000">
                <a:solidFill>
                  <a:srgbClr val="0000FF"/>
                </a:solidFill>
              </a:rPr>
              <a:t>Stem Convolutional Group :</a:t>
            </a:r>
            <a:endParaRPr b="1" sz="1000">
              <a:solidFill>
                <a:srgbClr val="0000FF"/>
              </a:solidFill>
            </a:endParaRPr>
          </a:p>
          <a:p>
            <a:pPr indent="457200" lvl="0" marL="0" rtl="0" algn="l">
              <a:lnSpc>
                <a:spcPct val="115000"/>
              </a:lnSpc>
              <a:spcBef>
                <a:spcPts val="0"/>
              </a:spcBef>
              <a:spcAft>
                <a:spcPts val="0"/>
              </a:spcAft>
              <a:buNone/>
            </a:pPr>
            <a:r>
              <a:rPr lang="en" sz="1000">
                <a:solidFill>
                  <a:schemeClr val="dk1"/>
                </a:solidFill>
              </a:rPr>
              <a:t> 	This is the entry point into the neural network. The inputs (images) are processed </a:t>
            </a:r>
            <a:endParaRPr sz="1000">
              <a:solidFill>
                <a:schemeClr val="dk1"/>
              </a:solidFill>
            </a:endParaRPr>
          </a:p>
          <a:p>
            <a:pPr indent="457200" lvl="0" marL="0" rtl="0" algn="l">
              <a:lnSpc>
                <a:spcPct val="115000"/>
              </a:lnSpc>
              <a:spcBef>
                <a:spcPts val="0"/>
              </a:spcBef>
              <a:spcAft>
                <a:spcPts val="0"/>
              </a:spcAft>
              <a:buNone/>
            </a:pPr>
            <a:r>
              <a:rPr lang="en" sz="1000">
                <a:solidFill>
                  <a:schemeClr val="dk1"/>
                </a:solidFill>
              </a:rPr>
              <a:t> 	by a sequential (deep) set of convolutions and max pooling, much like a </a:t>
            </a:r>
            <a:br>
              <a:rPr lang="en" sz="1000">
                <a:solidFill>
                  <a:schemeClr val="dk1"/>
                </a:solidFill>
              </a:rPr>
            </a:br>
            <a:r>
              <a:rPr lang="en" sz="1000">
                <a:solidFill>
                  <a:schemeClr val="dk1"/>
                </a:solidFill>
              </a:rPr>
              <a:t>		conventional ConvNet.</a:t>
            </a:r>
            <a:br>
              <a:rPr lang="en" sz="1000">
                <a:solidFill>
                  <a:schemeClr val="dk1"/>
                </a:solidFill>
              </a:rPr>
            </a:br>
            <a:br>
              <a:rPr lang="en" sz="1000">
                <a:solidFill>
                  <a:schemeClr val="dk1"/>
                </a:solidFill>
              </a:rPr>
            </a:br>
            <a:r>
              <a:rPr lang="en" sz="1000">
                <a:solidFill>
                  <a:schemeClr val="dk1"/>
                </a:solidFill>
              </a:rPr>
              <a:t>	</a:t>
            </a:r>
            <a:r>
              <a:rPr b="1" lang="en" sz="1000">
                <a:solidFill>
                  <a:srgbClr val="0000FF"/>
                </a:solidFill>
              </a:rPr>
              <a:t>Wide Convolutional Group :</a:t>
            </a:r>
            <a:br>
              <a:rPr lang="en" sz="1000">
                <a:solidFill>
                  <a:schemeClr val="dk1"/>
                </a:solidFill>
              </a:rPr>
            </a:br>
            <a:r>
              <a:rPr lang="en" sz="1000">
                <a:solidFill>
                  <a:schemeClr val="dk1"/>
                </a:solidFill>
              </a:rPr>
              <a:t>		This is a set of seven inception blocks in five groups. The wider blocks in the </a:t>
            </a:r>
            <a:br>
              <a:rPr lang="en" sz="1000">
                <a:solidFill>
                  <a:schemeClr val="dk1"/>
                </a:solidFill>
              </a:rPr>
            </a:br>
            <a:r>
              <a:rPr lang="en" sz="1000">
                <a:solidFill>
                  <a:schemeClr val="dk1"/>
                </a:solidFill>
              </a:rPr>
              <a:t>		diagram represent a group of two or three inception blocks, and the thinner ones  </a:t>
            </a:r>
            <a:br>
              <a:rPr lang="en" sz="1000">
                <a:solidFill>
                  <a:schemeClr val="dk1"/>
                </a:solidFill>
              </a:rPr>
            </a:br>
            <a:r>
              <a:rPr lang="en" sz="1000">
                <a:solidFill>
                  <a:schemeClr val="dk1"/>
                </a:solidFill>
              </a:rPr>
              <a:t> 		are a single inception block, for a total of nine inception blocks. The fourth and </a:t>
            </a:r>
            <a:br>
              <a:rPr lang="en" sz="1000">
                <a:solidFill>
                  <a:schemeClr val="dk1"/>
                </a:solidFill>
              </a:rPr>
            </a:br>
            <a:r>
              <a:rPr lang="en" sz="1000">
                <a:solidFill>
                  <a:schemeClr val="dk1"/>
                </a:solidFill>
              </a:rPr>
              <a:t> 		seventh block (single blocks) are separated out to highlight they have an </a:t>
            </a:r>
            <a:br>
              <a:rPr lang="en" sz="1000">
                <a:solidFill>
                  <a:schemeClr val="dk1"/>
                </a:solidFill>
              </a:rPr>
            </a:br>
            <a:r>
              <a:rPr lang="en" sz="1000">
                <a:solidFill>
                  <a:schemeClr val="dk1"/>
                </a:solidFill>
              </a:rPr>
              <a:t> 		additional component, referred to as the auxiliary classifier.</a:t>
            </a:r>
            <a:br>
              <a:rPr lang="en" sz="1000">
                <a:solidFill>
                  <a:schemeClr val="dk1"/>
                </a:solidFill>
              </a:rPr>
            </a:b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a:t>
            </a:r>
            <a:r>
              <a:rPr b="1" lang="en" sz="1000">
                <a:solidFill>
                  <a:srgbClr val="0000FF"/>
                </a:solidFill>
              </a:rPr>
              <a:t>Auxiliary Classifiers Group :</a:t>
            </a:r>
            <a:br>
              <a:rPr lang="en" sz="1000">
                <a:solidFill>
                  <a:schemeClr val="dk1"/>
                </a:solidFill>
              </a:rPr>
            </a:br>
            <a:r>
              <a:rPr lang="en" sz="1000">
                <a:solidFill>
                  <a:schemeClr val="dk1"/>
                </a:solidFill>
              </a:rPr>
              <a:t>		This is a set of two classifiers, acting as auxiliary (aids) in training the neural  </a:t>
            </a:r>
            <a:br>
              <a:rPr lang="en" sz="1000">
                <a:solidFill>
                  <a:schemeClr val="dk1"/>
                </a:solidFill>
              </a:rPr>
            </a:br>
            <a:r>
              <a:rPr lang="en" sz="1000">
                <a:solidFill>
                  <a:schemeClr val="dk1"/>
                </a:solidFill>
              </a:rPr>
              <a:t> 		network, each consisting of a convolutional layer, a dense layer and a final  </a:t>
            </a:r>
            <a:br>
              <a:rPr lang="en" sz="1000">
                <a:solidFill>
                  <a:schemeClr val="dk1"/>
                </a:solidFill>
              </a:rPr>
            </a:br>
            <a:r>
              <a:rPr lang="en" sz="1000">
                <a:solidFill>
                  <a:schemeClr val="dk1"/>
                </a:solidFill>
              </a:rPr>
              <a:t>		softmax activation function.</a:t>
            </a:r>
            <a:br>
              <a:rPr lang="en" sz="1000">
                <a:solidFill>
                  <a:schemeClr val="dk1"/>
                </a:solidFill>
              </a:rPr>
            </a:b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a:t>
            </a:r>
            <a:r>
              <a:rPr b="1" lang="en" sz="1000">
                <a:solidFill>
                  <a:srgbClr val="0000FF"/>
                </a:solidFill>
              </a:rPr>
              <a:t>Classifier Group</a:t>
            </a:r>
            <a:br>
              <a:rPr lang="en" sz="1000">
                <a:solidFill>
                  <a:schemeClr val="dk1"/>
                </a:solidFill>
              </a:rPr>
            </a:br>
            <a:r>
              <a:rPr lang="en" sz="1000">
                <a:solidFill>
                  <a:schemeClr val="dk1"/>
                </a:solidFill>
              </a:rPr>
              <a:t>		This is a single and final classifier in both training the neural network and in </a:t>
            </a:r>
            <a:br>
              <a:rPr lang="en" sz="1000">
                <a:solidFill>
                  <a:schemeClr val="dk1"/>
                </a:solidFill>
              </a:rPr>
            </a:br>
            <a:r>
              <a:rPr lang="en" sz="1000">
                <a:solidFill>
                  <a:schemeClr val="dk1"/>
                </a:solidFill>
              </a:rPr>
              <a:t>		prediction (inference).</a:t>
            </a:r>
            <a:endParaRPr sz="10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v1</a:t>
            </a:r>
            <a:endParaRPr>
              <a:solidFill>
                <a:srgbClr val="38761D"/>
              </a:solidFill>
            </a:endParaRPr>
          </a:p>
        </p:txBody>
      </p:sp>
      <p:pic>
        <p:nvPicPr>
          <p:cNvPr id="147" name="Google Shape;147;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8" name="Google Shape;148;p2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Inception v1 - </a:t>
            </a:r>
            <a:r>
              <a:rPr b="1" lang="en" sz="1200">
                <a:solidFill>
                  <a:schemeClr val="dk1"/>
                </a:solidFill>
              </a:rPr>
              <a:t>Auxiliary</a:t>
            </a:r>
            <a:r>
              <a:rPr b="1" lang="en" sz="1200">
                <a:solidFill>
                  <a:schemeClr val="dk1"/>
                </a:solidFill>
              </a:rPr>
              <a:t> Classifiers</a:t>
            </a:r>
            <a:endParaRPr b="1" sz="1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200">
                <a:solidFill>
                  <a:schemeClr val="dk1"/>
                </a:solidFill>
              </a:rPr>
              <a:t>The GoogleLeNet architecture introduced the concept of an auxiliary classifier. The principle here is that as a neural network gets deeper in layers (i.e., the front layers get further away from the final classifier) the front layers are more exposed to a vanishing gradient and increased time (e.g., number of epochs) to train the weights in the front most layers.</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49" name="Google Shape;149;p25"/>
          <p:cNvPicPr preferRelativeResize="0"/>
          <p:nvPr/>
        </p:nvPicPr>
        <p:blipFill>
          <a:blip r:embed="rId4">
            <a:alphaModFix/>
          </a:blip>
          <a:stretch>
            <a:fillRect/>
          </a:stretch>
        </p:blipFill>
        <p:spPr>
          <a:xfrm>
            <a:off x="1466275" y="1800225"/>
            <a:ext cx="5943600" cy="334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ResNeXt</a:t>
            </a:r>
            <a:endParaRPr>
              <a:solidFill>
                <a:srgbClr val="38761D"/>
              </a:solidFill>
            </a:endParaRPr>
          </a:p>
        </p:txBody>
      </p:sp>
      <p:pic>
        <p:nvPicPr>
          <p:cNvPr id="155" name="Google Shape;155;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6" name="Google Shape;156;p2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Wide Convolutional Neural Networks</a:t>
            </a:r>
            <a:endParaRPr b="1" sz="1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b="1" lang="en" sz="1200">
                <a:solidFill>
                  <a:schemeClr val="dk1"/>
                </a:solidFill>
              </a:rPr>
              <a:t>ResNeXt </a:t>
            </a:r>
            <a:r>
              <a:rPr lang="en" sz="1200">
                <a:solidFill>
                  <a:schemeClr val="dk1"/>
                </a:solidFill>
              </a:rPr>
              <a:t>(Microsoft Research) was the winner of the 2015 ImageNet competition and introduced the concept of a wide residual (block) neural network and cardinality (i.e., width). </a:t>
            </a:r>
            <a:r>
              <a:rPr b="1" lang="en" sz="1200">
                <a:solidFill>
                  <a:srgbClr val="0000FF"/>
                </a:solidFill>
              </a:rPr>
              <a:t>This architecture uses a split, branch and merge method of parallel convolutional blocks</a:t>
            </a:r>
            <a:r>
              <a:rPr lang="en" sz="1200">
                <a:solidFill>
                  <a:schemeClr val="dk1"/>
                </a:solidFill>
              </a:rPr>
              <a:t>. The number of parallel convolutional blocks (i.e., width) is referred to as the</a:t>
            </a:r>
            <a:r>
              <a:rPr b="1" lang="en" sz="1200">
                <a:solidFill>
                  <a:schemeClr val="dk1"/>
                </a:solidFill>
              </a:rPr>
              <a:t> cardinality</a:t>
            </a:r>
            <a:r>
              <a:rPr lang="en" sz="1200">
                <a:solidFill>
                  <a:schemeClr val="dk1"/>
                </a:solidFill>
              </a:rPr>
              <a:t>. For example, in the 2015 competition, the ResNeXt architecture used a cardinality of 32, meaning each ResneXt layer consisted of 32 parallel convolutional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At each ResNeXt layer:</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304800" lvl="0" marL="457200" rtl="0" algn="l">
              <a:lnSpc>
                <a:spcPct val="115000"/>
              </a:lnSpc>
              <a:spcBef>
                <a:spcPts val="0"/>
              </a:spcBef>
              <a:spcAft>
                <a:spcPts val="0"/>
              </a:spcAft>
              <a:buClr>
                <a:srgbClr val="0000FF"/>
              </a:buClr>
              <a:buSzPts val="1200"/>
              <a:buAutoNum type="arabicPeriod"/>
            </a:pPr>
            <a:r>
              <a:rPr b="1" lang="en" sz="1200">
                <a:solidFill>
                  <a:srgbClr val="0000FF"/>
                </a:solidFill>
              </a:rPr>
              <a:t>The input from the previous layer is split across the parallel convolutional blocks, </a:t>
            </a:r>
            <a:endParaRPr b="1" sz="1200">
              <a:solidFill>
                <a:srgbClr val="0000FF"/>
              </a:solidFill>
            </a:endParaRPr>
          </a:p>
          <a:p>
            <a:pPr indent="0" lvl="0" marL="457200" rtl="0" algn="l">
              <a:lnSpc>
                <a:spcPct val="115000"/>
              </a:lnSpc>
              <a:spcBef>
                <a:spcPts val="0"/>
              </a:spcBef>
              <a:spcAft>
                <a:spcPts val="0"/>
              </a:spcAft>
              <a:buNone/>
            </a:pPr>
            <a:r>
              <a:t/>
            </a:r>
            <a:endParaRPr b="1" sz="1200">
              <a:solidFill>
                <a:srgbClr val="0000FF"/>
              </a:solidFill>
            </a:endParaRPr>
          </a:p>
          <a:p>
            <a:pPr indent="-304800" lvl="0" marL="457200" rtl="0" algn="l">
              <a:lnSpc>
                <a:spcPct val="115000"/>
              </a:lnSpc>
              <a:spcBef>
                <a:spcPts val="0"/>
              </a:spcBef>
              <a:spcAft>
                <a:spcPts val="0"/>
              </a:spcAft>
              <a:buClr>
                <a:srgbClr val="0000FF"/>
              </a:buClr>
              <a:buSzPts val="1200"/>
              <a:buAutoNum type="arabicPeriod"/>
            </a:pPr>
            <a:r>
              <a:rPr b="1" lang="en" sz="1200">
                <a:solidFill>
                  <a:srgbClr val="0000FF"/>
                </a:solidFill>
              </a:rPr>
              <a:t>and the output (feature maps) from each convolutional block is concatenated, </a:t>
            </a:r>
            <a:endParaRPr b="1" sz="1200">
              <a:solidFill>
                <a:srgbClr val="0000FF"/>
              </a:solidFill>
            </a:endParaRPr>
          </a:p>
          <a:p>
            <a:pPr indent="0" lvl="0" marL="457200" rtl="0" algn="l">
              <a:lnSpc>
                <a:spcPct val="115000"/>
              </a:lnSpc>
              <a:spcBef>
                <a:spcPts val="0"/>
              </a:spcBef>
              <a:spcAft>
                <a:spcPts val="0"/>
              </a:spcAft>
              <a:buNone/>
            </a:pPr>
            <a:r>
              <a:t/>
            </a:r>
            <a:endParaRPr b="1" sz="1200">
              <a:solidFill>
                <a:srgbClr val="0000FF"/>
              </a:solidFill>
            </a:endParaRPr>
          </a:p>
          <a:p>
            <a:pPr indent="-304800" lvl="0" marL="457200" rtl="0" algn="l">
              <a:lnSpc>
                <a:spcPct val="115000"/>
              </a:lnSpc>
              <a:spcBef>
                <a:spcPts val="0"/>
              </a:spcBef>
              <a:spcAft>
                <a:spcPts val="0"/>
              </a:spcAft>
              <a:buClr>
                <a:srgbClr val="0000FF"/>
              </a:buClr>
              <a:buSzPts val="1200"/>
              <a:buAutoNum type="arabicPeriod"/>
            </a:pPr>
            <a:r>
              <a:rPr b="1" lang="en" sz="1200">
                <a:solidFill>
                  <a:srgbClr val="0000FF"/>
                </a:solidFill>
              </a:rPr>
              <a:t>and finally the input to the layer is matrix added to the concatenated output (identity link) to form the residual block.</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ResNeXt</a:t>
            </a:r>
            <a:endParaRPr>
              <a:solidFill>
                <a:srgbClr val="38761D"/>
              </a:solidFill>
            </a:endParaRPr>
          </a:p>
        </p:txBody>
      </p:sp>
      <p:pic>
        <p:nvPicPr>
          <p:cNvPr id="162" name="Google Shape;162;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3" name="Google Shape;163;p2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ResNeXt Blocks</a:t>
            </a:r>
            <a:r>
              <a:rPr b="1" lang="en" sz="12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wide residual block group consists of:</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A first bottleneck convolution ( 1 x 1 kernel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A split-branch-concatenate convolution of a cardinality 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A final bottleneck convolution ( 1 x 1 kernel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An identity link between the input and the final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convolution output</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64" name="Google Shape;164;p27"/>
          <p:cNvPicPr preferRelativeResize="0"/>
          <p:nvPr/>
        </p:nvPicPr>
        <p:blipFill>
          <a:blip r:embed="rId4">
            <a:alphaModFix/>
          </a:blip>
          <a:stretch>
            <a:fillRect/>
          </a:stretch>
        </p:blipFill>
        <p:spPr>
          <a:xfrm>
            <a:off x="4867275" y="1495300"/>
            <a:ext cx="3790950" cy="3076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ResNeXt</a:t>
            </a:r>
            <a:endParaRPr>
              <a:solidFill>
                <a:srgbClr val="38761D"/>
              </a:solidFill>
            </a:endParaRPr>
          </a:p>
        </p:txBody>
      </p:sp>
      <p:pic>
        <p:nvPicPr>
          <p:cNvPr id="170" name="Google Shape;170;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1" name="Google Shape;171;p28"/>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ResNeXt Blocks - Splitting / Cardinality</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first bottleneck convolution performs a dimensionality reduction (feature pooling), similar to its use in a residual block or inception module. After the bottleneck convolution: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rgbClr val="0000FF"/>
              </a:buClr>
              <a:buSzPts val="1100"/>
              <a:buChar char="●"/>
            </a:pPr>
            <a:r>
              <a:rPr b="1" lang="en" sz="1100">
                <a:solidFill>
                  <a:srgbClr val="0000FF"/>
                </a:solidFill>
              </a:rPr>
              <a:t>The feature maps are split among the parallel convolutions according to the cardinality. For example, if the number of feature maps (filters) is 128 and the cardinality is 32, then each parallel convolution will get 4 feature maps (128 / 32). </a:t>
            </a:r>
            <a:endParaRPr b="1" sz="1100">
              <a:solidFill>
                <a:srgbClr val="0000FF"/>
              </a:solidFill>
            </a:endParaRPr>
          </a:p>
          <a:p>
            <a:pPr indent="0" lvl="0" marL="457200" rtl="0" algn="l">
              <a:lnSpc>
                <a:spcPct val="115000"/>
              </a:lnSpc>
              <a:spcBef>
                <a:spcPts val="0"/>
              </a:spcBef>
              <a:spcAft>
                <a:spcPts val="0"/>
              </a:spcAft>
              <a:buNone/>
            </a:pPr>
            <a:r>
              <a:t/>
            </a:r>
            <a:endParaRPr b="1" sz="1100">
              <a:solidFill>
                <a:srgbClr val="0000FF"/>
              </a:solidFill>
            </a:endParaRPr>
          </a:p>
          <a:p>
            <a:pPr indent="-298450" lvl="0" marL="457200" rtl="0" algn="l">
              <a:lnSpc>
                <a:spcPct val="115000"/>
              </a:lnSpc>
              <a:spcBef>
                <a:spcPts val="0"/>
              </a:spcBef>
              <a:spcAft>
                <a:spcPts val="0"/>
              </a:spcAft>
              <a:buClr>
                <a:srgbClr val="0000FF"/>
              </a:buClr>
              <a:buSzPts val="1100"/>
              <a:buChar char="●"/>
            </a:pPr>
            <a:r>
              <a:rPr b="1" lang="en" sz="1100">
                <a:solidFill>
                  <a:srgbClr val="0000FF"/>
                </a:solidFill>
              </a:rPr>
              <a:t>The outputs from the parallel convolutions are then concatenated back into a full set of feature maps, which are then passed through a final bottleneck convolution for another dimensionality reduction (feature pooling). </a:t>
            </a:r>
            <a:endParaRPr b="1" sz="1100">
              <a:solidFill>
                <a:srgbClr val="0000FF"/>
              </a:solidFill>
            </a:endParaRPr>
          </a:p>
          <a:p>
            <a:pPr indent="0" lvl="0" marL="457200" rtl="0" algn="l">
              <a:lnSpc>
                <a:spcPct val="115000"/>
              </a:lnSpc>
              <a:spcBef>
                <a:spcPts val="0"/>
              </a:spcBef>
              <a:spcAft>
                <a:spcPts val="0"/>
              </a:spcAft>
              <a:buNone/>
            </a:pPr>
            <a:r>
              <a:t/>
            </a:r>
            <a:endParaRPr b="1" sz="1100">
              <a:solidFill>
                <a:srgbClr val="0000FF"/>
              </a:solidFill>
            </a:endParaRPr>
          </a:p>
          <a:p>
            <a:pPr indent="-298450" lvl="0" marL="457200" rtl="0" algn="l">
              <a:lnSpc>
                <a:spcPct val="115000"/>
              </a:lnSpc>
              <a:spcBef>
                <a:spcPts val="0"/>
              </a:spcBef>
              <a:spcAft>
                <a:spcPts val="0"/>
              </a:spcAft>
              <a:buClr>
                <a:srgbClr val="0000FF"/>
              </a:buClr>
              <a:buSzPts val="1100"/>
              <a:buChar char="●"/>
            </a:pPr>
            <a:r>
              <a:rPr b="1" lang="en" sz="1100">
                <a:solidFill>
                  <a:srgbClr val="0000FF"/>
                </a:solidFill>
              </a:rPr>
              <a:t>As in the residual block, there is an identity link between the input to and output from the resnext block, which is then matrix added.</a:t>
            </a:r>
            <a:endParaRPr b="1" sz="11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ResNeXt</a:t>
            </a:r>
            <a:endParaRPr>
              <a:solidFill>
                <a:srgbClr val="38761D"/>
              </a:solidFill>
            </a:endParaRPr>
          </a:p>
        </p:txBody>
      </p:sp>
      <p:pic>
        <p:nvPicPr>
          <p:cNvPr id="177" name="Google Shape;177;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78" name="Google Shape;178;p29"/>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ResNeXt Blocks - Architecture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ResNeXt-50 </a:t>
            </a:r>
            <a:r>
              <a:rPr lang="en" sz="1200">
                <a:solidFill>
                  <a:schemeClr val="dk1"/>
                </a:solidFill>
              </a:rPr>
              <a:t>architecture starts with a stem convolution block for the input, which consists of a 7 x 7 convolution which is then passed through a max pooling layer for reducing the data.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Following the stem are four groups of resnext blocks. Each group progressively doubles the number of filters outputted vs. the input. Between each block is a strided convolution, which serve two purposes (reduces data by 75% [feature pooling], and doubles the filters </a:t>
            </a:r>
            <a:r>
              <a:rPr lang="en" sz="1100">
                <a:solidFill>
                  <a:schemeClr val="dk1"/>
                </a:solidFill>
              </a:rPr>
              <a:t>from the output of the previous layer, to match the identity link.</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79" name="Google Shape;179;p29"/>
          <p:cNvPicPr preferRelativeResize="0"/>
          <p:nvPr/>
        </p:nvPicPr>
        <p:blipFill>
          <a:blip r:embed="rId4">
            <a:alphaModFix/>
          </a:blip>
          <a:stretch>
            <a:fillRect/>
          </a:stretch>
        </p:blipFill>
        <p:spPr>
          <a:xfrm>
            <a:off x="1885950" y="2493850"/>
            <a:ext cx="5438775" cy="264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ResNeXt Block</a:t>
            </a:r>
            <a:endParaRPr>
              <a:solidFill>
                <a:srgbClr val="38761D"/>
              </a:solidFill>
            </a:endParaRPr>
          </a:p>
        </p:txBody>
      </p:sp>
      <p:pic>
        <p:nvPicPr>
          <p:cNvPr id="185" name="Google Shape;185;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6" name="Google Shape;186;p30"/>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87" name="Google Shape;187;p30"/>
          <p:cNvGraphicFramePr/>
          <p:nvPr/>
        </p:nvGraphicFramePr>
        <p:xfrm>
          <a:off x="423375" y="858350"/>
          <a:ext cx="3000000" cy="3000000"/>
        </p:xfrm>
        <a:graphic>
          <a:graphicData uri="http://schemas.openxmlformats.org/drawingml/2006/table">
            <a:tbl>
              <a:tblPr>
                <a:noFill/>
                <a:tableStyleId>{EA496D8C-7321-4B7F-AE6F-F15B53B4FAA0}</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_resnext_block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filters_in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filters_out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cardinality</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Bottleneck layer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filters_in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kernel_size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Cardinality (Wide) Layer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filters_card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filters_in </a:t>
                      </a:r>
                      <a:r>
                        <a:rPr lang="en" sz="900">
                          <a:solidFill>
                            <a:srgbClr val="455A64"/>
                          </a:solidFill>
                          <a:latin typeface="Consolas"/>
                          <a:ea typeface="Consolas"/>
                          <a:cs typeface="Consolas"/>
                          <a:sym typeface="Consolas"/>
                        </a:rPr>
                        <a:t>// cardinality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groups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i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cardinality</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Lambda</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lambda</a:t>
                      </a:r>
                      <a:r>
                        <a:rPr lang="en" sz="900">
                          <a:solidFill>
                            <a:schemeClr val="dk1"/>
                          </a:solidFill>
                          <a:latin typeface="Consolas"/>
                          <a:ea typeface="Consolas"/>
                          <a:cs typeface="Consolas"/>
                          <a:sym typeface="Consolas"/>
                        </a:rPr>
                        <a:t> z</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z</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filters_card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filters_card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filters_card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append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filters_card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kernel_size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Concatenate the outputs of the cardinality layer together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Bottleneck layer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kernel_size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Identity Link: Add the shortcut (input) to the output of the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Stem &amp; Strided Convolution</a:t>
            </a:r>
            <a:endParaRPr>
              <a:solidFill>
                <a:srgbClr val="38761D"/>
              </a:solidFill>
            </a:endParaRPr>
          </a:p>
        </p:txBody>
      </p:sp>
      <p:pic>
        <p:nvPicPr>
          <p:cNvPr id="193" name="Google Shape;193;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4" name="Google Shape;194;p3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Stem Group &amp; Strided Convolution between ResNeXt Groups</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5" name="Google Shape;195;p31"/>
          <p:cNvGraphicFramePr/>
          <p:nvPr/>
        </p:nvGraphicFramePr>
        <p:xfrm>
          <a:off x="423375" y="1270500"/>
          <a:ext cx="3000000" cy="3000000"/>
        </p:xfrm>
        <a:graphic>
          <a:graphicData uri="http://schemas.openxmlformats.org/drawingml/2006/table">
            <a:tbl>
              <a:tblPr>
                <a:noFill/>
                <a:tableStyleId>{EA496D8C-7321-4B7F-AE6F-F15B53B4FAA0}</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The input tensor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Stem Convolutional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First ResNeXt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_resnext_block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strided convolution to match the number of output filters on next block and reduce by 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Second ResNeXt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_resnext_block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V2</a:t>
            </a:r>
            <a:endParaRPr>
              <a:solidFill>
                <a:srgbClr val="38761D"/>
              </a:solidFill>
            </a:endParaRPr>
          </a:p>
        </p:txBody>
      </p:sp>
      <p:pic>
        <p:nvPicPr>
          <p:cNvPr id="201" name="Google Shape;201;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02" name="Google Shape;202;p3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Factorization</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a:t>
            </a:r>
            <a:r>
              <a:rPr b="1" lang="en" sz="1200">
                <a:solidFill>
                  <a:schemeClr val="dk1"/>
                </a:solidFill>
              </a:rPr>
              <a:t>nception v2</a:t>
            </a:r>
            <a:r>
              <a:rPr lang="en" sz="1200">
                <a:solidFill>
                  <a:schemeClr val="dk1"/>
                </a:solidFill>
              </a:rPr>
              <a:t> introduced the concept of factorization for the more expensive convolutions in an inception module to reduce computational complexity, and reduce information loss from representational bottlenecks.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larger a filter (kernel) size is in a convolution, the more computationally expensive it is. </a:t>
            </a:r>
            <a:r>
              <a:rPr b="1" lang="en" sz="1200">
                <a:solidFill>
                  <a:srgbClr val="0000FF"/>
                </a:solidFill>
              </a:rPr>
              <a:t>The paper which presented the Inception v2 architecture calculated that the 5 x 5 convolution in the inception module was 2.78x more computationally expensive than a 3 x 3</a:t>
            </a:r>
            <a:r>
              <a:rPr lang="en" sz="1200">
                <a:solidFill>
                  <a:schemeClr val="dk1"/>
                </a:solidFill>
              </a:rPr>
              <a:t>. In the Inception v2 module, </a:t>
            </a:r>
            <a:r>
              <a:rPr b="1" lang="en" sz="1200">
                <a:solidFill>
                  <a:srgbClr val="0000FF"/>
                </a:solidFill>
              </a:rPr>
              <a:t>the 5 x 5 filter is replaced by a stack of two 3 x 3 filters, which results in a reduction of computational complexity of the replaced 5 x 5 filter by 33%</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03" name="Google Shape;203;p32"/>
          <p:cNvPicPr preferRelativeResize="0"/>
          <p:nvPr/>
        </p:nvPicPr>
        <p:blipFill>
          <a:blip r:embed="rId4">
            <a:alphaModFix/>
          </a:blip>
          <a:stretch>
            <a:fillRect/>
          </a:stretch>
        </p:blipFill>
        <p:spPr>
          <a:xfrm>
            <a:off x="2522325" y="2571750"/>
            <a:ext cx="4552950" cy="2420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V2</a:t>
            </a:r>
            <a:endParaRPr>
              <a:solidFill>
                <a:srgbClr val="38761D"/>
              </a:solidFill>
            </a:endParaRPr>
          </a:p>
        </p:txBody>
      </p:sp>
      <p:pic>
        <p:nvPicPr>
          <p:cNvPr id="209" name="Google Shape;209;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10" name="Google Shape;210;p3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Inception V2 Module</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a:t>
            </a:r>
            <a:r>
              <a:rPr lang="en" sz="1200">
                <a:solidFill>
                  <a:srgbClr val="0D904F"/>
                </a:solidFill>
                <a:latin typeface="Consolas"/>
                <a:ea typeface="Consolas"/>
                <a:cs typeface="Consolas"/>
                <a:sym typeface="Consolas"/>
              </a:rPr>
              <a:t>summary()</a:t>
            </a:r>
            <a:r>
              <a:rPr lang="en" sz="1200">
                <a:solidFill>
                  <a:schemeClr val="dk1"/>
                </a:solidFill>
              </a:rPr>
              <a:t> for these layers shows 169K parameters to train, when compared to 198K for the inception v1 module.</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11" name="Google Shape;211;p33"/>
          <p:cNvGraphicFramePr/>
          <p:nvPr/>
        </p:nvGraphicFramePr>
        <p:xfrm>
          <a:off x="423375" y="1270500"/>
          <a:ext cx="3000000" cy="3000000"/>
        </p:xfrm>
        <a:graphic>
          <a:graphicData uri="http://schemas.openxmlformats.org/drawingml/2006/table">
            <a:tbl>
              <a:tblPr>
                <a:noFill/>
                <a:tableStyleId>{EA496D8C-7321-4B7F-AE6F-F15B53B4FAA0}</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The inception branches (where x is the previous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x1</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x2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   # pass straight thru</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x3</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x4</a:t>
                      </a:r>
                      <a:r>
                        <a:rPr lang="en" sz="1000">
                          <a:solidFill>
                            <a:srgbClr val="616161"/>
                          </a:solidFill>
                          <a:latin typeface="Consolas"/>
                          <a:ea typeface="Consolas"/>
                          <a:cs typeface="Consolas"/>
                          <a:sym typeface="Consolas"/>
                        </a:rPr>
                        <a:t>)   # 5x5 is replaced by two 3x3</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concatenate the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V3</a:t>
            </a:r>
            <a:endParaRPr>
              <a:solidFill>
                <a:srgbClr val="38761D"/>
              </a:solidFill>
            </a:endParaRPr>
          </a:p>
        </p:txBody>
      </p:sp>
      <p:pic>
        <p:nvPicPr>
          <p:cNvPr id="217" name="Google Shape;217;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18" name="Google Shape;218;p3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Stem Factorization</a:t>
            </a:r>
            <a:endParaRPr i="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a:t>
            </a:r>
            <a:r>
              <a:rPr b="1" lang="en" sz="1200">
                <a:solidFill>
                  <a:schemeClr val="dk1"/>
                </a:solidFill>
              </a:rPr>
              <a:t> Inception v3</a:t>
            </a:r>
            <a:r>
              <a:rPr lang="en" sz="1200">
                <a:solidFill>
                  <a:schemeClr val="dk1"/>
                </a:solidFill>
              </a:rPr>
              <a:t> architecture primarily made updates to improve the auxiliary classifiers, and additionally, the 7 x 7 convolution in the stem convolution group was factorized and replaced by a stack of three 3 x 3 convolutions, where: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first 3 x 3 is a strided convolution (strides=2, 2) which performs a feature pooling.</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second 3 x 3 is a regular convolution.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third 3 x 3 doubles the number of filters.</a:t>
            </a:r>
            <a:endParaRPr i="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19" name="Google Shape;219;p34"/>
          <p:cNvGraphicFramePr/>
          <p:nvPr/>
        </p:nvGraphicFramePr>
        <p:xfrm>
          <a:off x="586400" y="2315675"/>
          <a:ext cx="3000000" cy="3000000"/>
        </p:xfrm>
        <a:graphic>
          <a:graphicData uri="http://schemas.openxmlformats.org/drawingml/2006/table">
            <a:tbl>
              <a:tblPr>
                <a:noFill/>
                <a:tableStyleId>{EA496D8C-7321-4B7F-AE6F-F15B53B4FAA0}</a:tableStyleId>
              </a:tblPr>
              <a:tblGrid>
                <a:gridCol w="8104550"/>
              </a:tblGrid>
              <a:tr h="12291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Inception v3 stem, 7 x 7 is replaced by a stack of 3 x 3 convolutions.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max pooling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bottleneck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80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next convolution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192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strided convolution - feature map reduction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256</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V4</a:t>
            </a:r>
            <a:endParaRPr>
              <a:solidFill>
                <a:srgbClr val="38761D"/>
              </a:solidFill>
            </a:endParaRPr>
          </a:p>
        </p:txBody>
      </p:sp>
      <p:pic>
        <p:nvPicPr>
          <p:cNvPr id="225" name="Google Shape;225;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26" name="Google Shape;226;p3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Further </a:t>
            </a:r>
            <a:r>
              <a:rPr b="1" lang="en" sz="1200">
                <a:solidFill>
                  <a:schemeClr val="dk1"/>
                </a:solidFill>
              </a:rPr>
              <a:t>Stem Factorization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Inception v4 </a:t>
            </a:r>
            <a:r>
              <a:rPr lang="en" sz="1200">
                <a:solidFill>
                  <a:schemeClr val="dk1"/>
                </a:solidFill>
              </a:rPr>
              <a:t>architecture made additional improvements to the stem convolution group to reduce computational complexity by introducing </a:t>
            </a:r>
            <a:r>
              <a:rPr b="1" lang="en" sz="1200">
                <a:solidFill>
                  <a:schemeClr val="dk1"/>
                </a:solidFill>
              </a:rPr>
              <a:t>reduction blocks</a:t>
            </a:r>
            <a:r>
              <a:rPr lang="en" sz="1200">
                <a:solidFill>
                  <a:schemeClr val="dk1"/>
                </a:solidFill>
              </a:rPr>
              <a:t> (which appear to be a variation of a residual block). In a reduction block, the input is branched and then merged with a concatenation operation.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max pooling layer is replaced with a reduction block.</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A max pooling layer</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A 3 x 3 strided convolution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bottleneck and second convolution layer are replaced with a variation of a reduction block.</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The bottleneck convolution is reduced from size (from 80 to 64) and stacked with a 3 x 3 convolution.</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The second convolution layer is replaced with a stack of 1 x 1 bottleneck, a nx1 and 1xn pair and a 3 x 3 convolution.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final strided convolution is replaced with a reduction block.</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A max pooling layer</a:t>
            </a:r>
            <a:endParaRPr sz="12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A 3 x 3 strided convolution</a:t>
            </a:r>
            <a:endParaRPr sz="11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V4</a:t>
            </a:r>
            <a:endParaRPr>
              <a:solidFill>
                <a:srgbClr val="38761D"/>
              </a:solidFill>
            </a:endParaRPr>
          </a:p>
        </p:txBody>
      </p:sp>
      <p:pic>
        <p:nvPicPr>
          <p:cNvPr id="232" name="Google Shape;232;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33" name="Google Shape;233;p3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Stem Architecture</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a:t>
            </a:r>
            <a:r>
              <a:rPr lang="en" sz="1200">
                <a:solidFill>
                  <a:srgbClr val="0D904F"/>
                </a:solidFill>
                <a:latin typeface="Consolas"/>
                <a:ea typeface="Consolas"/>
                <a:cs typeface="Consolas"/>
                <a:sym typeface="Consolas"/>
              </a:rPr>
              <a:t>summary()</a:t>
            </a:r>
            <a:r>
              <a:rPr lang="en" sz="1200">
                <a:solidFill>
                  <a:schemeClr val="dk1"/>
                </a:solidFill>
              </a:rPr>
              <a:t> for the stem group shows 426K parameters to train with input (229, 229, 3) vs. the 614K for the Inception v3 stem group.</a:t>
            </a:r>
            <a:endParaRPr i="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34" name="Google Shape;234;p36"/>
          <p:cNvPicPr preferRelativeResize="0"/>
          <p:nvPr/>
        </p:nvPicPr>
        <p:blipFill>
          <a:blip r:embed="rId4">
            <a:alphaModFix/>
          </a:blip>
          <a:stretch>
            <a:fillRect/>
          </a:stretch>
        </p:blipFill>
        <p:spPr>
          <a:xfrm>
            <a:off x="534437" y="2021000"/>
            <a:ext cx="8075125" cy="2678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V4</a:t>
            </a:r>
            <a:endParaRPr>
              <a:solidFill>
                <a:srgbClr val="38761D"/>
              </a:solidFill>
            </a:endParaRPr>
          </a:p>
        </p:txBody>
      </p:sp>
      <p:pic>
        <p:nvPicPr>
          <p:cNvPr id="240" name="Google Shape;240;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41" name="Google Shape;241;p3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42" name="Google Shape;242;p37"/>
          <p:cNvGraphicFramePr/>
          <p:nvPr/>
        </p:nvGraphicFramePr>
        <p:xfrm>
          <a:off x="663475" y="784175"/>
          <a:ext cx="3000000" cy="3000000"/>
        </p:xfrm>
        <a:graphic>
          <a:graphicData uri="http://schemas.openxmlformats.org/drawingml/2006/table">
            <a:tbl>
              <a:tblPr>
                <a:noFill/>
                <a:tableStyleId>{EA496D8C-7321-4B7F-AE6F-F15B53B4FAA0}</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Inception v4 stem, 7 x 7 is replaced by a stack of 3 x 3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max pooling is replaced by reduction block of max pooling and strided convolution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bpool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b3x3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bpool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b3x3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bottleneck and 3x3 convolution replaced by reduction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bnxn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bnxn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bnxn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bnxn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bnxn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bnxn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bnxn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b3x3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bnxn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b3x3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bnxn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b3x3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3x3 strided convolution replaced by reduction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bpool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b3x3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192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bpool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b3x3</a:t>
                      </a:r>
                      <a:r>
                        <a:rPr lang="en" sz="1000">
                          <a:solidFill>
                            <a:srgbClr val="616161"/>
                          </a:solidFill>
                          <a:latin typeface="Consolas"/>
                          <a:ea typeface="Consolas"/>
                          <a:cs typeface="Consolas"/>
                          <a:sym typeface="Consolas"/>
                        </a:rPr>
                        <a:t>])</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8"/>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a:t>
            </a:r>
            <a:r>
              <a:rPr lang="en">
                <a:solidFill>
                  <a:srgbClr val="38761D"/>
                </a:solidFill>
              </a:rPr>
              <a:t> CNN - Code Lab #3</a:t>
            </a:r>
            <a:endParaRPr>
              <a:solidFill>
                <a:srgbClr val="38761D"/>
              </a:solidFill>
            </a:endParaRPr>
          </a:p>
        </p:txBody>
      </p:sp>
      <p:pic>
        <p:nvPicPr>
          <p:cNvPr id="248" name="Google Shape;248;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49" name="Google Shape;249;p38"/>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Wide Convolutional Neural Networks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1 - Codelab 3.ipynb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Convolutional Neural Networks</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Wide Layers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None/>
            </a:pPr>
            <a:r>
              <a:rPr lang="en" sz="1200">
                <a:solidFill>
                  <a:schemeClr val="dk1"/>
                </a:solidFill>
              </a:rPr>
              <a:t>Starting in 2014 with </a:t>
            </a:r>
            <a:r>
              <a:rPr b="1" lang="en" sz="1200">
                <a:solidFill>
                  <a:schemeClr val="dk1"/>
                </a:solidFill>
              </a:rPr>
              <a:t>Inception v1 (GoogleNet)</a:t>
            </a:r>
            <a:r>
              <a:rPr lang="en" sz="1200">
                <a:solidFill>
                  <a:schemeClr val="dk1"/>
                </a:solidFill>
              </a:rPr>
              <a:t> and 2015 with</a:t>
            </a:r>
            <a:r>
              <a:rPr b="1" lang="en" sz="1200">
                <a:solidFill>
                  <a:schemeClr val="dk1"/>
                </a:solidFill>
              </a:rPr>
              <a:t> ResNeXt</a:t>
            </a:r>
            <a:r>
              <a:rPr lang="en" sz="1200">
                <a:solidFill>
                  <a:schemeClr val="dk1"/>
                </a:solidFill>
              </a:rPr>
              <a:t> (Microsoft Research) and </a:t>
            </a:r>
            <a:r>
              <a:rPr b="1" lang="en" sz="1200">
                <a:solidFill>
                  <a:schemeClr val="dk1"/>
                </a:solidFill>
              </a:rPr>
              <a:t>Inception v2</a:t>
            </a:r>
            <a:r>
              <a:rPr lang="en" sz="1200">
                <a:solidFill>
                  <a:schemeClr val="dk1"/>
                </a:solidFill>
              </a:rPr>
              <a:t>, neural network designs</a:t>
            </a:r>
            <a:r>
              <a:rPr b="1" lang="en" sz="1200">
                <a:solidFill>
                  <a:srgbClr val="0000FF"/>
                </a:solidFill>
              </a:rPr>
              <a:t> moved into wide layers (vs. deeper layers).  Essentially, a wide layer is having multiple convolutions in parallel and then concatenating their outputs.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GoogLeNet</a:t>
            </a:r>
            <a:r>
              <a:rPr lang="en" sz="1200">
                <a:solidFill>
                  <a:schemeClr val="dk1"/>
                </a:solidFill>
              </a:rPr>
              <a:t> (Inception v1) won the 2014 ImageNet contest and introduced the ‘inception module”. </a:t>
            </a:r>
            <a:r>
              <a:rPr b="1" lang="en" sz="1200">
                <a:solidFill>
                  <a:srgbClr val="0000FF"/>
                </a:solidFill>
              </a:rPr>
              <a:t>The inception module is a convolutional layer with parallel convolutions of different sizes, with the outputs concatenated together</a:t>
            </a:r>
            <a:r>
              <a:rPr lang="en" sz="1200">
                <a:solidFill>
                  <a:schemeClr val="dk1"/>
                </a:solidFill>
              </a:rPr>
              <a:t>. The principle behind it was that instead of trying to pick the best filter size for a layer, each layer has multiple filter sizes in parallel, and the layer learns which size is the best.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Naive Inception Module</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Naive Inception Module</a:t>
            </a:r>
            <a:endParaRPr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The figure below shows the </a:t>
            </a:r>
            <a:r>
              <a:rPr b="1" lang="en" sz="1200">
                <a:solidFill>
                  <a:schemeClr val="dk1"/>
                </a:solidFill>
              </a:rPr>
              <a:t>naive inception module</a:t>
            </a:r>
            <a:r>
              <a:rPr lang="en" sz="1200">
                <a:solidFill>
                  <a:schemeClr val="dk1"/>
                </a:solidFill>
              </a:rPr>
              <a:t>, which demonstrates the principle behind the inception module. In a conventional convolution block, the </a:t>
            </a:r>
            <a:r>
              <a:rPr lang="en" sz="1200"/>
              <a:t>output from the convolution layer is passed through a pooling layer for dimensionality reduction</a:t>
            </a:r>
            <a:r>
              <a:rPr lang="en" sz="1200">
                <a:solidFill>
                  <a:schemeClr val="dk1"/>
                </a:solidFill>
              </a:rPr>
              <a:t>. The </a:t>
            </a:r>
            <a:r>
              <a:rPr b="1" lang="en" sz="1200">
                <a:solidFill>
                  <a:srgbClr val="0000FF"/>
                </a:solidFill>
              </a:rPr>
              <a:t>output from a previous convolution layer is branched</a:t>
            </a:r>
            <a:r>
              <a:rPr lang="en" sz="1200">
                <a:solidFill>
                  <a:schemeClr val="dk1"/>
                </a:solidFill>
              </a:rPr>
              <a:t>.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One branch is passed through a pooling layer for dimensionality reduction, as in a conventional convolutional layer,</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and the remaining branches are passed through convolution layers of different sizes (i.e., 1x1, 3x3, 5x5).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outputs from the pooling and the other convolution layers are then concatenated together.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80" name="Google Shape;80;p16"/>
          <p:cNvPicPr preferRelativeResize="0"/>
          <p:nvPr/>
        </p:nvPicPr>
        <p:blipFill>
          <a:blip r:embed="rId4">
            <a:alphaModFix/>
          </a:blip>
          <a:stretch>
            <a:fillRect/>
          </a:stretch>
        </p:blipFill>
        <p:spPr>
          <a:xfrm>
            <a:off x="2654425" y="2876550"/>
            <a:ext cx="3835150"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Naive Inception Module</a:t>
            </a:r>
            <a:endParaRPr>
              <a:solidFill>
                <a:srgbClr val="38761D"/>
              </a:solidFill>
            </a:endParaRPr>
          </a:p>
        </p:txBody>
      </p:sp>
      <p:pic>
        <p:nvPicPr>
          <p:cNvPr id="86" name="Google Shape;86;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7" name="Google Shape;87;p1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Naive Inception Module - Filters</a:t>
            </a:r>
            <a:endParaRPr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The different filter sizes capture different levels of detail. The 1x1 convolution captures fine details of features, while the 5x5 captures more abstract features. The code below demonstrates a naive inception module. The input from a previous layer x is branched and passed through:</a:t>
            </a:r>
            <a:br>
              <a:rPr lang="en" sz="1200">
                <a:solidFill>
                  <a:schemeClr val="dk1"/>
                </a:solidFill>
              </a:rPr>
            </a:br>
            <a:endParaRPr sz="1200">
              <a:solidFill>
                <a:schemeClr val="dk1"/>
              </a:solidFill>
            </a:endParaRPr>
          </a:p>
          <a:p>
            <a:pPr indent="-304800" lvl="0" marL="2743200" rtl="0" algn="l">
              <a:lnSpc>
                <a:spcPct val="115000"/>
              </a:lnSpc>
              <a:spcBef>
                <a:spcPts val="0"/>
              </a:spcBef>
              <a:spcAft>
                <a:spcPts val="0"/>
              </a:spcAft>
              <a:buClr>
                <a:schemeClr val="dk1"/>
              </a:buClr>
              <a:buSzPts val="1200"/>
              <a:buChar char="-"/>
            </a:pPr>
            <a:r>
              <a:rPr lang="en" sz="1200">
                <a:solidFill>
                  <a:schemeClr val="dk1"/>
                </a:solidFill>
              </a:rPr>
              <a:t>max pooling layer, </a:t>
            </a:r>
            <a:endParaRPr sz="1200">
              <a:solidFill>
                <a:schemeClr val="dk1"/>
              </a:solidFill>
            </a:endParaRPr>
          </a:p>
          <a:p>
            <a:pPr indent="-304800" lvl="0" marL="2743200" rtl="0" algn="l">
              <a:lnSpc>
                <a:spcPct val="115000"/>
              </a:lnSpc>
              <a:spcBef>
                <a:spcPts val="0"/>
              </a:spcBef>
              <a:spcAft>
                <a:spcPts val="0"/>
              </a:spcAft>
              <a:buClr>
                <a:schemeClr val="dk1"/>
              </a:buClr>
              <a:buSzPts val="1200"/>
              <a:buChar char="-"/>
            </a:pPr>
            <a:r>
              <a:rPr lang="en" sz="1200">
                <a:solidFill>
                  <a:schemeClr val="dk1"/>
                </a:solidFill>
              </a:rPr>
              <a:t>1x1, 3x3 and 5x5 convolution</a:t>
            </a:r>
            <a:endParaRPr sz="1200">
              <a:solidFill>
                <a:schemeClr val="dk1"/>
              </a:solidFill>
            </a:endParaRPr>
          </a:p>
          <a:p>
            <a:pPr indent="-304800" lvl="0" marL="2743200" rtl="0" algn="l">
              <a:lnSpc>
                <a:spcPct val="115000"/>
              </a:lnSpc>
              <a:spcBef>
                <a:spcPts val="0"/>
              </a:spcBef>
              <a:spcAft>
                <a:spcPts val="0"/>
              </a:spcAft>
              <a:buClr>
                <a:schemeClr val="dk1"/>
              </a:buClr>
              <a:buSzPts val="1200"/>
              <a:buChar char="-"/>
            </a:pPr>
            <a:r>
              <a:rPr lang="en" sz="1200">
                <a:solidFill>
                  <a:schemeClr val="dk1"/>
                </a:solidFill>
              </a:rPr>
              <a:t>then concatenated together.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88" name="Google Shape;88;p17"/>
          <p:cNvGraphicFramePr/>
          <p:nvPr/>
        </p:nvGraphicFramePr>
        <p:xfrm>
          <a:off x="471000" y="2803650"/>
          <a:ext cx="3000000" cy="3000000"/>
        </p:xfrm>
        <a:graphic>
          <a:graphicData uri="http://schemas.openxmlformats.org/drawingml/2006/table">
            <a:tbl>
              <a:tblPr>
                <a:noFill/>
                <a:tableStyleId>{EA496D8C-7321-4B7F-AE6F-F15B53B4FAA0}</a:tableStyleId>
              </a:tblPr>
              <a:tblGrid>
                <a:gridCol w="8104550"/>
              </a:tblGrid>
              <a:tr h="11029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The inception branches (where x is the previous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x2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concatenate the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x4</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Naive Inception Module</a:t>
            </a:r>
            <a:endParaRPr>
              <a:solidFill>
                <a:srgbClr val="38761D"/>
              </a:solidFill>
            </a:endParaRPr>
          </a:p>
        </p:txBody>
      </p:sp>
      <p:pic>
        <p:nvPicPr>
          <p:cNvPr id="94" name="Google Shape;94;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5" name="Google Shape;95;p18"/>
          <p:cNvSpPr txBox="1"/>
          <p:nvPr/>
        </p:nvSpPr>
        <p:spPr>
          <a:xfrm>
            <a:off x="423375" y="730575"/>
            <a:ext cx="8430600" cy="4302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Naive Inception Module - Padding</a:t>
            </a:r>
            <a:endParaRPr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By setting </a:t>
            </a:r>
            <a:r>
              <a:rPr lang="en" sz="1200">
                <a:solidFill>
                  <a:srgbClr val="0D904F"/>
                </a:solidFill>
                <a:latin typeface="Consolas"/>
                <a:ea typeface="Consolas"/>
                <a:cs typeface="Consolas"/>
                <a:sym typeface="Consolas"/>
              </a:rPr>
              <a:t>padding=’same’</a:t>
            </a:r>
            <a:r>
              <a:rPr lang="en" sz="1200">
                <a:solidFill>
                  <a:schemeClr val="dk1"/>
                </a:solidFill>
              </a:rPr>
              <a:t>, the height and width dimensions are preserved. This allows concatenating the filters together. For example, if the above the input to this layer was 28x28x256, the dimensions at the branch layers would be: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457200" lvl="0" marL="1828800" rtl="0" algn="l">
              <a:lnSpc>
                <a:spcPct val="115000"/>
              </a:lnSpc>
              <a:spcBef>
                <a:spcPts val="0"/>
              </a:spcBef>
              <a:spcAft>
                <a:spcPts val="0"/>
              </a:spcAft>
              <a:buClr>
                <a:schemeClr val="dk1"/>
              </a:buClr>
              <a:buSzPts val="1100"/>
              <a:buFont typeface="Arial"/>
              <a:buNone/>
            </a:pPr>
            <a:r>
              <a:rPr lang="en" sz="1200">
                <a:solidFill>
                  <a:schemeClr val="dk1"/>
                </a:solidFill>
              </a:rPr>
              <a:t>x1 (pool)	:  (?, 28, 28, 256)</a:t>
            </a:r>
            <a:endParaRPr sz="1200">
              <a:solidFill>
                <a:schemeClr val="dk1"/>
              </a:solidFill>
            </a:endParaRPr>
          </a:p>
          <a:p>
            <a:pPr indent="457200" lvl="0" marL="1828800" rtl="0" algn="l">
              <a:lnSpc>
                <a:spcPct val="115000"/>
              </a:lnSpc>
              <a:spcBef>
                <a:spcPts val="0"/>
              </a:spcBef>
              <a:spcAft>
                <a:spcPts val="0"/>
              </a:spcAft>
              <a:buClr>
                <a:schemeClr val="dk1"/>
              </a:buClr>
              <a:buSzPts val="1100"/>
              <a:buFont typeface="Arial"/>
              <a:buNone/>
            </a:pPr>
            <a:r>
              <a:rPr lang="en" sz="1200">
                <a:solidFill>
                  <a:schemeClr val="dk1"/>
                </a:solidFill>
              </a:rPr>
              <a:t>x2 (1x1)	:  (?, 28, 28, 64)</a:t>
            </a:r>
            <a:endParaRPr sz="1200">
              <a:solidFill>
                <a:schemeClr val="dk1"/>
              </a:solidFill>
            </a:endParaRPr>
          </a:p>
          <a:p>
            <a:pPr indent="457200" lvl="0" marL="1828800" rtl="0" algn="l">
              <a:lnSpc>
                <a:spcPct val="115000"/>
              </a:lnSpc>
              <a:spcBef>
                <a:spcPts val="0"/>
              </a:spcBef>
              <a:spcAft>
                <a:spcPts val="0"/>
              </a:spcAft>
              <a:buClr>
                <a:schemeClr val="dk1"/>
              </a:buClr>
              <a:buSzPts val="1100"/>
              <a:buFont typeface="Arial"/>
              <a:buNone/>
            </a:pPr>
            <a:r>
              <a:rPr lang="en" sz="1200">
                <a:solidFill>
                  <a:schemeClr val="dk1"/>
                </a:solidFill>
              </a:rPr>
              <a:t>x2 (3x3)	:  (?, 28, 28, 96)</a:t>
            </a:r>
            <a:endParaRPr sz="1200">
              <a:solidFill>
                <a:schemeClr val="dk1"/>
              </a:solidFill>
            </a:endParaRPr>
          </a:p>
          <a:p>
            <a:pPr indent="457200" lvl="0" marL="1828800" rtl="0" algn="l">
              <a:lnSpc>
                <a:spcPct val="115000"/>
              </a:lnSpc>
              <a:spcBef>
                <a:spcPts val="0"/>
              </a:spcBef>
              <a:spcAft>
                <a:spcPts val="0"/>
              </a:spcAft>
              <a:buClr>
                <a:schemeClr val="dk1"/>
              </a:buClr>
              <a:buSzPts val="1100"/>
              <a:buFont typeface="Arial"/>
              <a:buNone/>
            </a:pPr>
            <a:r>
              <a:rPr lang="en" sz="1200">
                <a:solidFill>
                  <a:schemeClr val="dk1"/>
                </a:solidFill>
              </a:rPr>
              <a:t>x3 (5x5)	:  (?, 28, 28, 48)</a:t>
            </a:r>
            <a:endParaRPr sz="12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After the concatenation, the output would be: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x (concat)	: (?, 28, 28, 464)	# 256 + 64 + 96 + 48</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Naive Inception Module</a:t>
            </a:r>
            <a:endParaRPr>
              <a:solidFill>
                <a:srgbClr val="38761D"/>
              </a:solidFill>
            </a:endParaRPr>
          </a:p>
        </p:txBody>
      </p:sp>
      <p:pic>
        <p:nvPicPr>
          <p:cNvPr id="101" name="Google Shape;101;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2" name="Google Shape;102;p19"/>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Naive Inception Module - Padding</a:t>
            </a:r>
            <a:endParaRPr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If the </a:t>
            </a:r>
            <a:r>
              <a:rPr lang="en" sz="1200">
                <a:solidFill>
                  <a:srgbClr val="0D904F"/>
                </a:solidFill>
                <a:latin typeface="Consolas"/>
                <a:ea typeface="Consolas"/>
                <a:cs typeface="Consolas"/>
                <a:sym typeface="Consolas"/>
              </a:rPr>
              <a:t>padding=’same’</a:t>
            </a:r>
            <a:r>
              <a:rPr lang="en" sz="1200">
                <a:solidFill>
                  <a:schemeClr val="dk1"/>
                </a:solidFill>
              </a:rPr>
              <a:t> argument is left out (defaults to padding=’valid’), the shapes would be instead: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828800" rtl="0" algn="l">
              <a:lnSpc>
                <a:spcPct val="115000"/>
              </a:lnSpc>
              <a:spcBef>
                <a:spcPts val="0"/>
              </a:spcBef>
              <a:spcAft>
                <a:spcPts val="0"/>
              </a:spcAft>
              <a:buNone/>
            </a:pPr>
            <a:r>
              <a:rPr lang="en" sz="1200">
                <a:solidFill>
                  <a:schemeClr val="dk1"/>
                </a:solidFill>
              </a:rPr>
              <a:t>x1 (pool)	:  (?, 26, 26, 256)</a:t>
            </a:r>
            <a:endParaRPr sz="1200">
              <a:solidFill>
                <a:schemeClr val="dk1"/>
              </a:solidFill>
            </a:endParaRPr>
          </a:p>
          <a:p>
            <a:pPr indent="457200" lvl="0" marL="1828800" rtl="0" algn="l">
              <a:lnSpc>
                <a:spcPct val="115000"/>
              </a:lnSpc>
              <a:spcBef>
                <a:spcPts val="0"/>
              </a:spcBef>
              <a:spcAft>
                <a:spcPts val="0"/>
              </a:spcAft>
              <a:buNone/>
            </a:pPr>
            <a:r>
              <a:rPr lang="en" sz="1200">
                <a:solidFill>
                  <a:schemeClr val="dk1"/>
                </a:solidFill>
              </a:rPr>
              <a:t>x2 (1x1)	:  (?, 28, 28, 64)</a:t>
            </a:r>
            <a:endParaRPr sz="1200">
              <a:solidFill>
                <a:schemeClr val="dk1"/>
              </a:solidFill>
            </a:endParaRPr>
          </a:p>
          <a:p>
            <a:pPr indent="457200" lvl="0" marL="1828800" rtl="0" algn="l">
              <a:lnSpc>
                <a:spcPct val="115000"/>
              </a:lnSpc>
              <a:spcBef>
                <a:spcPts val="0"/>
              </a:spcBef>
              <a:spcAft>
                <a:spcPts val="0"/>
              </a:spcAft>
              <a:buNone/>
            </a:pPr>
            <a:r>
              <a:rPr lang="en" sz="1200">
                <a:solidFill>
                  <a:schemeClr val="dk1"/>
                </a:solidFill>
              </a:rPr>
              <a:t>x2 (3x3)	:  (?, 26, 26, 96)</a:t>
            </a:r>
            <a:endParaRPr sz="1200">
              <a:solidFill>
                <a:schemeClr val="dk1"/>
              </a:solidFill>
            </a:endParaRPr>
          </a:p>
          <a:p>
            <a:pPr indent="457200" lvl="0" marL="1828800" rtl="0" algn="l">
              <a:lnSpc>
                <a:spcPct val="115000"/>
              </a:lnSpc>
              <a:spcBef>
                <a:spcPts val="0"/>
              </a:spcBef>
              <a:spcAft>
                <a:spcPts val="0"/>
              </a:spcAft>
              <a:buNone/>
            </a:pPr>
            <a:r>
              <a:rPr lang="en" sz="1200">
                <a:solidFill>
                  <a:schemeClr val="dk1"/>
                </a:solidFill>
              </a:rPr>
              <a:t>x3 (5x5)	:  (?, 24, 24, 48)</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Since the width and height dimensions do not match, if one tried to concatenate these layers, one would get an error: </a:t>
            </a:r>
            <a:endParaRPr sz="1200">
              <a:solidFill>
                <a:schemeClr val="dk1"/>
              </a:solidFill>
            </a:endParaRPr>
          </a:p>
          <a:p>
            <a:pPr indent="0" lvl="0" marL="0" rtl="0" algn="l">
              <a:lnSpc>
                <a:spcPct val="115000"/>
              </a:lnSpc>
              <a:spcBef>
                <a:spcPts val="0"/>
              </a:spcBef>
              <a:spcAft>
                <a:spcPts val="0"/>
              </a:spcAft>
              <a:buNone/>
            </a:pPr>
            <a:r>
              <a:t/>
            </a:r>
            <a:endParaRPr sz="1200">
              <a:solidFill>
                <a:srgbClr val="E75C58"/>
              </a:solidFill>
              <a:highlight>
                <a:srgbClr val="FFFFFF"/>
              </a:highlight>
            </a:endParaRPr>
          </a:p>
          <a:p>
            <a:pPr indent="0" lvl="0" marL="0" rtl="0" algn="l">
              <a:lnSpc>
                <a:spcPct val="115000"/>
              </a:lnSpc>
              <a:spcBef>
                <a:spcPts val="0"/>
              </a:spcBef>
              <a:spcAft>
                <a:spcPts val="0"/>
              </a:spcAft>
              <a:buNone/>
            </a:pPr>
            <a:r>
              <a:rPr lang="en" sz="1200">
                <a:solidFill>
                  <a:srgbClr val="E75C58"/>
                </a:solidFill>
                <a:highlight>
                  <a:srgbClr val="FFFFFF"/>
                </a:highlight>
              </a:rPr>
              <a:t>ValueError</a:t>
            </a:r>
            <a:r>
              <a:rPr lang="en" sz="1200">
                <a:solidFill>
                  <a:schemeClr val="dk1"/>
                </a:solidFill>
                <a:highlight>
                  <a:srgbClr val="FFFFFF"/>
                </a:highlight>
              </a:rPr>
              <a:t>: A </a:t>
            </a:r>
            <a:r>
              <a:rPr lang="en" sz="1200">
                <a:solidFill>
                  <a:srgbClr val="0D904F"/>
                </a:solidFill>
                <a:highlight>
                  <a:srgbClr val="FFFFFF"/>
                </a:highlight>
                <a:latin typeface="Consolas"/>
                <a:ea typeface="Consolas"/>
                <a:cs typeface="Consolas"/>
                <a:sym typeface="Consolas"/>
              </a:rPr>
              <a:t>Concatenate</a:t>
            </a:r>
            <a:r>
              <a:rPr lang="en" sz="1200">
                <a:solidFill>
                  <a:schemeClr val="dk1"/>
                </a:solidFill>
                <a:highlight>
                  <a:srgbClr val="FFFFFF"/>
                </a:highlight>
              </a:rPr>
              <a:t> layer requires inputs with matching shapes except for the concat axis. Got inputs shapes: [(None, 26, 26, 256), (None, 28, 28, 64), (None, 26, 26, 96), (None, 24, 24, 48)]</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Naive Inception Module</a:t>
            </a:r>
            <a:endParaRPr>
              <a:solidFill>
                <a:srgbClr val="38761D"/>
              </a:solidFill>
            </a:endParaRPr>
          </a:p>
        </p:txBody>
      </p:sp>
      <p:pic>
        <p:nvPicPr>
          <p:cNvPr id="108" name="Google Shape;108;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09" name="Google Shape;109;p20"/>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Naive Inception Module - Parameters</a:t>
            </a:r>
            <a:endParaRPr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a:t>
            </a:r>
            <a:r>
              <a:rPr lang="en" sz="1200">
                <a:solidFill>
                  <a:srgbClr val="0D904F"/>
                </a:solidFill>
                <a:latin typeface="Consolas"/>
                <a:ea typeface="Consolas"/>
                <a:cs typeface="Consolas"/>
                <a:sym typeface="Consolas"/>
              </a:rPr>
              <a:t>summary()</a:t>
            </a:r>
            <a:r>
              <a:rPr lang="en" sz="1200">
                <a:solidFill>
                  <a:schemeClr val="dk1"/>
                </a:solidFill>
              </a:rPr>
              <a:t> for these layers shows 544K parameters to train.</a:t>
            </a:r>
            <a:endParaRPr sz="1200">
              <a:solidFill>
                <a:schemeClr val="dk1"/>
              </a:solidFill>
              <a:highlight>
                <a:srgbClr val="FFFFFF"/>
              </a:highlight>
            </a:endParaRPr>
          </a:p>
        </p:txBody>
      </p:sp>
      <p:graphicFrame>
        <p:nvGraphicFramePr>
          <p:cNvPr id="110" name="Google Shape;110;p20"/>
          <p:cNvGraphicFramePr/>
          <p:nvPr/>
        </p:nvGraphicFramePr>
        <p:xfrm>
          <a:off x="495300" y="1695450"/>
          <a:ext cx="3000000" cy="3000000"/>
        </p:xfrm>
        <a:graphic>
          <a:graphicData uri="http://schemas.openxmlformats.org/drawingml/2006/table">
            <a:tbl>
              <a:tblPr>
                <a:noFill/>
                <a:tableStyleId>{EA496D8C-7321-4B7F-AE6F-F15B53B4FAA0}</a:tableStyleId>
              </a:tblPr>
              <a:tblGrid>
                <a:gridCol w="7620000"/>
              </a:tblGrid>
              <a:tr h="12700">
                <a:tc>
                  <a:txBody>
                    <a:bodyPr/>
                    <a:lstStyle/>
                    <a:p>
                      <a:pPr indent="0" lvl="0" marL="0" rtl="0" algn="l">
                        <a:lnSpc>
                          <a:spcPct val="115000"/>
                        </a:lnSpc>
                        <a:spcBef>
                          <a:spcPts val="0"/>
                        </a:spcBef>
                        <a:spcAft>
                          <a:spcPts val="0"/>
                        </a:spcAft>
                        <a:buNone/>
                      </a:pPr>
                      <a:r>
                        <a:rPr lang="en" sz="1000">
                          <a:latin typeface="Consolas"/>
                          <a:ea typeface="Consolas"/>
                          <a:cs typeface="Consolas"/>
                          <a:sym typeface="Consolas"/>
                        </a:rPr>
                        <a:t>max_pooling2d_161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latin typeface="Consolas"/>
                          <a:ea typeface="Consolas"/>
                          <a:cs typeface="Consolas"/>
                          <a:sym typeface="Consolas"/>
                        </a:rPr>
                        <a:t>           input_152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__________________________________________________________________________________________________</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conv2d_13130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16448</a:t>
                      </a:r>
                      <a:r>
                        <a:rPr lang="en" sz="1000">
                          <a:latin typeface="Consolas"/>
                          <a:ea typeface="Consolas"/>
                          <a:cs typeface="Consolas"/>
                          <a:sym typeface="Consolas"/>
                        </a:rPr>
                        <a:t>       input_152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__________________________________________________________________________________________________</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conv2d_13131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221280</a:t>
                      </a:r>
                      <a:r>
                        <a:rPr lang="en" sz="1000">
                          <a:latin typeface="Consolas"/>
                          <a:ea typeface="Consolas"/>
                          <a:cs typeface="Consolas"/>
                          <a:sym typeface="Consolas"/>
                        </a:rPr>
                        <a:t>      input_152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__________________________________________________________________________________________________</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conv2d_13132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307248</a:t>
                      </a:r>
                      <a:r>
                        <a:rPr lang="en" sz="1000">
                          <a:latin typeface="Consolas"/>
                          <a:ea typeface="Consolas"/>
                          <a:cs typeface="Consolas"/>
                          <a:sym typeface="Consolas"/>
                        </a:rPr>
                        <a:t>      input_152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__________________________________________________________________________________________________</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concatenate_429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464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latin typeface="Consolas"/>
                          <a:ea typeface="Consolas"/>
                          <a:cs typeface="Consolas"/>
                          <a:sym typeface="Consolas"/>
                        </a:rPr>
                        <a:t>           max_pooling2d_161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conv2d_13130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conv2d_13131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conv2d_13132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Total</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544</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976</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Trainable</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544</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976</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CNN - Inception v1</a:t>
            </a:r>
            <a:endParaRPr>
              <a:solidFill>
                <a:srgbClr val="38761D"/>
              </a:solidFill>
            </a:endParaRPr>
          </a:p>
        </p:txBody>
      </p:sp>
      <p:pic>
        <p:nvPicPr>
          <p:cNvPr id="116" name="Google Shape;116;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17" name="Google Shape;117;p2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Inception v1 - Dimensionality Reduction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a:t>
            </a:r>
            <a:r>
              <a:rPr b="1" lang="en" sz="1200">
                <a:solidFill>
                  <a:schemeClr val="dk1"/>
                </a:solidFill>
              </a:rPr>
              <a:t>GoogLeNet</a:t>
            </a:r>
            <a:r>
              <a:rPr lang="en" sz="1200">
                <a:solidFill>
                  <a:schemeClr val="dk1"/>
                </a:solidFill>
              </a:rPr>
              <a:t>, a further dimensionality reduction was introduced by adding a 1x1 convolution (bottleneck) to the pooling, 3x3 and 5x5 branches. This dimension reduction </a:t>
            </a:r>
            <a:r>
              <a:rPr b="1" lang="en" sz="1200">
                <a:solidFill>
                  <a:srgbClr val="0000FF"/>
                </a:solidFill>
              </a:rPr>
              <a:t>reduced the overall computational complexity by nearly ⅔</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18" name="Google Shape;118;p21"/>
          <p:cNvPicPr preferRelativeResize="0"/>
          <p:nvPr/>
        </p:nvPicPr>
        <p:blipFill>
          <a:blip r:embed="rId4">
            <a:alphaModFix/>
          </a:blip>
          <a:stretch>
            <a:fillRect/>
          </a:stretch>
        </p:blipFill>
        <p:spPr>
          <a:xfrm>
            <a:off x="2247900" y="1790700"/>
            <a:ext cx="4001725" cy="312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