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e1e029081_0_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Google Shape;182;g3e1e02908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e1e029081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Google Shape;188;g3e1e02908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e1e029081_0_2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Google Shape;194;g3e1e02908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a69fa8742_0_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Google Shape;200;g3a69fa874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a69fa8742_0_3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Google Shape;207;g3a69fa874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a69fa8742_0_2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Google Shape;213;g3a69fa874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a69fa8742_0_4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Google Shape;220;g3a69fa874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a69fa8742_0_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Google Shape;227;g3a69fa87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a69fa8742_0_16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Google Shape;233;g3a69fa874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a69fa8742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Google Shape;133;g3a69fa87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a69fa8742_0_1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Google Shape;139;g3a69fa874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a69fa8742_0_17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Google Shape;146;g3a69fa874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a69fa8742_0_19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Google Shape;152;g3a69fa874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a69fa8742_0_19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Google Shape;158;g3a69fa874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a69fa8742_0_20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Google Shape;164;g3a69fa874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a69fa8742_0_2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Google Shape;170;g3a69fa874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e1e029081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Google Shape;176;g3e1e0290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eloper.mozilla.org/en-US/docs/Origin" TargetMode="External"/><Relationship Id="rId4" Type="http://schemas.openxmlformats.org/officeDocument/2006/relationships/hyperlink" Target="https://developer.mozilla.org/en-US/docs/DOM/windo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eveloper.mozilla.org/en-US/docs/HTTP/X-Frame-Options" TargetMode="External"/><Relationship Id="rId4" Type="http://schemas.openxmlformats.org/officeDocument/2006/relationships/hyperlink" Target="https://developer.mozilla.org/en-US/docs/HTTP/X-Frame-Options" TargetMode="External"/><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real-app33.herokuapp.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online.citi.com/US/login.do" TargetMode="External"/><Relationship Id="rId4" Type="http://schemas.openxmlformats.org/officeDocument/2006/relationships/hyperlink" Target="https://www.citibank.com.sg/portal/bluehome/index.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eloper.mozilla.org/en-US/docs/Web/API/Window/postMessage"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eveloper.mozilla.org/en-US/docs/Web/API/Window" TargetMode="External"/><Relationship Id="rId4" Type="http://schemas.openxmlformats.org/officeDocument/2006/relationships/hyperlink" Target="https://developer.mozilla.org/en-US/docs/Web/Security/Same-origin_policy" TargetMode="External"/><Relationship Id="rId5" Type="http://schemas.openxmlformats.org/officeDocument/2006/relationships/hyperlink" Target="https://developer.mozilla.org/en-US/docs/Web/API/MessageEvent" TargetMode="External"/><Relationship Id="rId6" Type="http://schemas.openxmlformats.org/officeDocument/2006/relationships/hyperlink" Target="https://developer.mozilla.org/en-US/docs/Web/Guide/Events" TargetMode="External"/><Relationship Id="rId7" Type="http://schemas.openxmlformats.org/officeDocument/2006/relationships/hyperlink" Target="https://developer.mozilla.org/en-US/docs/Web/API/Window/postMessage#The_dispatched_ev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eloper.mozilla.org/en-US/docs/Web/API/Window/open" TargetMode="External"/><Relationship Id="rId4" Type="http://schemas.openxmlformats.org/officeDocument/2006/relationships/hyperlink" Target="https://developer.mozilla.org/en-US/docs/Web/API/Window/opener" TargetMode="External"/><Relationship Id="rId9" Type="http://schemas.openxmlformats.org/officeDocument/2006/relationships/hyperlink" Target="https://developer.mozilla.org/en-US/docs/Web/API/Window/frames" TargetMode="External"/><Relationship Id="rId5" Type="http://schemas.openxmlformats.org/officeDocument/2006/relationships/hyperlink" Target="https://developer.mozilla.org/en-US/docs/Web/API/HTMLIFrameElement/contentWindow" TargetMode="External"/><Relationship Id="rId6" Type="http://schemas.openxmlformats.org/officeDocument/2006/relationships/hyperlink" Target="https://developer.mozilla.org/en-US/docs/Web/HTML/Element/iframe" TargetMode="External"/><Relationship Id="rId7" Type="http://schemas.openxmlformats.org/officeDocument/2006/relationships/hyperlink" Target="https://developer.mozilla.org/en-US/docs/Web/API/Window/parent" TargetMode="External"/><Relationship Id="rId8" Type="http://schemas.openxmlformats.org/officeDocument/2006/relationships/hyperlink" Target="https://developer.mozilla.org/en-US/docs/Web/HTML/Element/ifram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eveloper.mozilla.org/en-US/docs/DOM/The_structured_clone_algorithm" TargetMode="External"/><Relationship Id="rId4" Type="http://schemas.openxmlformats.org/officeDocument/2006/relationships/hyperlink" Target="https://developer.mozilla.org/en-US/doc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7200">
                <a:solidFill>
                  <a:srgbClr val="FF0000"/>
                </a:solidFill>
              </a:rPr>
              <a:t>iFrames &amp; Security</a:t>
            </a:r>
            <a:endParaRPr b="1" sz="7200">
              <a:solidFill>
                <a:srgbClr val="FF0000"/>
              </a:solidFill>
            </a:endParaRPr>
          </a:p>
        </p:txBody>
      </p:sp>
      <p:sp>
        <p:nvSpPr>
          <p:cNvPr id="129" name="Google Shape;129;p13"/>
          <p:cNvSpPr txBox="1"/>
          <p:nvPr>
            <p:ph idx="1" type="subTitle"/>
          </p:nvPr>
        </p:nvSpPr>
        <p:spPr>
          <a:xfrm>
            <a:off x="495925" y="4109100"/>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Graham Squires -- Intern Extraordinaire</a:t>
            </a:r>
            <a:endParaRPr/>
          </a:p>
        </p:txBody>
      </p:sp>
      <p:pic>
        <p:nvPicPr>
          <p:cNvPr id="130" name="Google Shape;130;p13"/>
          <p:cNvPicPr preferRelativeResize="0"/>
          <p:nvPr/>
        </p:nvPicPr>
        <p:blipFill>
          <a:blip r:embed="rId3">
            <a:alphaModFix amt="45000"/>
          </a:blip>
          <a:stretch>
            <a:fillRect/>
          </a:stretch>
        </p:blipFill>
        <p:spPr>
          <a:xfrm>
            <a:off x="2942375" y="225775"/>
            <a:ext cx="3390900" cy="3797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498025"/>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Properties of Dispatched Message</a:t>
            </a:r>
            <a:endParaRPr/>
          </a:p>
        </p:txBody>
      </p:sp>
      <p:sp>
        <p:nvSpPr>
          <p:cNvPr id="185" name="Google Shape;185;p22"/>
          <p:cNvSpPr txBox="1"/>
          <p:nvPr>
            <p:ph idx="1" type="body"/>
          </p:nvPr>
        </p:nvSpPr>
        <p:spPr>
          <a:xfrm>
            <a:off x="854800" y="1347750"/>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100">
                <a:solidFill>
                  <a:srgbClr val="333333"/>
                </a:solidFill>
                <a:highlight>
                  <a:srgbClr val="FFFFFF"/>
                </a:highlight>
                <a:latin typeface="Verdana"/>
                <a:ea typeface="Verdana"/>
                <a:cs typeface="Verdana"/>
                <a:sym typeface="Verdana"/>
              </a:rPr>
              <a:t>data</a:t>
            </a:r>
            <a:endParaRPr b="1" sz="1100">
              <a:solidFill>
                <a:srgbClr val="333333"/>
              </a:solidFill>
              <a:highlight>
                <a:srgbClr val="FFFFFF"/>
              </a:highlight>
              <a:latin typeface="Verdana"/>
              <a:ea typeface="Verdana"/>
              <a:cs typeface="Verdana"/>
              <a:sym typeface="Verdana"/>
            </a:endParaRPr>
          </a:p>
          <a:p>
            <a:pPr indent="0" lvl="0" marL="190500" rtl="0">
              <a:spcBef>
                <a:spcPts val="0"/>
              </a:spcBef>
              <a:spcAft>
                <a:spcPts val="0"/>
              </a:spcAft>
              <a:buNone/>
            </a:pPr>
            <a:r>
              <a:rPr lang="en" sz="1100">
                <a:solidFill>
                  <a:srgbClr val="333333"/>
                </a:solidFill>
                <a:highlight>
                  <a:srgbClr val="FFFFFF"/>
                </a:highlight>
                <a:latin typeface="Arial"/>
                <a:ea typeface="Arial"/>
                <a:cs typeface="Arial"/>
                <a:sym typeface="Arial"/>
              </a:rPr>
              <a:t>The object passed from the other window.</a:t>
            </a:r>
            <a:endParaRPr sz="1100">
              <a:solidFill>
                <a:srgbClr val="333333"/>
              </a:solidFill>
              <a:highlight>
                <a:srgbClr val="FFFFFF"/>
              </a:highlight>
              <a:latin typeface="Arial"/>
              <a:ea typeface="Arial"/>
              <a:cs typeface="Arial"/>
              <a:sym typeface="Arial"/>
            </a:endParaRPr>
          </a:p>
          <a:p>
            <a:pPr indent="0" lvl="0" marL="0" rtl="0">
              <a:spcBef>
                <a:spcPts val="1800"/>
              </a:spcBef>
              <a:spcAft>
                <a:spcPts val="0"/>
              </a:spcAft>
              <a:buNone/>
            </a:pPr>
            <a:r>
              <a:rPr b="1" lang="en" sz="1100">
                <a:solidFill>
                  <a:srgbClr val="333333"/>
                </a:solidFill>
                <a:highlight>
                  <a:srgbClr val="FFFFFF"/>
                </a:highlight>
                <a:latin typeface="Verdana"/>
                <a:ea typeface="Verdana"/>
                <a:cs typeface="Verdana"/>
                <a:sym typeface="Verdana"/>
              </a:rPr>
              <a:t>origin</a:t>
            </a:r>
            <a:endParaRPr b="1" sz="1100">
              <a:solidFill>
                <a:srgbClr val="333333"/>
              </a:solidFill>
              <a:highlight>
                <a:srgbClr val="FFFFFF"/>
              </a:highlight>
              <a:latin typeface="Verdana"/>
              <a:ea typeface="Verdana"/>
              <a:cs typeface="Verdana"/>
              <a:sym typeface="Verdana"/>
            </a:endParaRPr>
          </a:p>
          <a:p>
            <a:pPr indent="0" lvl="0" marL="190500" rtl="0">
              <a:spcBef>
                <a:spcPts val="0"/>
              </a:spcBef>
              <a:spcAft>
                <a:spcPts val="0"/>
              </a:spcAft>
              <a:buNone/>
            </a:pPr>
            <a:r>
              <a:rPr lang="en" sz="1100">
                <a:solidFill>
                  <a:srgbClr val="333333"/>
                </a:solidFill>
                <a:highlight>
                  <a:srgbClr val="FFFFFF"/>
                </a:highlight>
                <a:latin typeface="Arial"/>
                <a:ea typeface="Arial"/>
                <a:cs typeface="Arial"/>
                <a:sym typeface="Arial"/>
              </a:rPr>
              <a:t>The </a:t>
            </a:r>
            <a:r>
              <a:rPr lang="en" sz="1100" u="sng">
                <a:solidFill>
                  <a:srgbClr val="990000"/>
                </a:solidFill>
                <a:highlight>
                  <a:srgbClr val="FFFFFF"/>
                </a:highlight>
                <a:latin typeface="Arial"/>
                <a:ea typeface="Arial"/>
                <a:cs typeface="Arial"/>
                <a:sym typeface="Arial"/>
                <a:hlinkClick r:id="rId3"/>
              </a:rPr>
              <a:t>origin</a:t>
            </a:r>
            <a:r>
              <a:rPr lang="en" sz="1100">
                <a:solidFill>
                  <a:srgbClr val="333333"/>
                </a:solidFill>
                <a:highlight>
                  <a:srgbClr val="FFFFFF"/>
                </a:highlight>
                <a:latin typeface="Arial"/>
                <a:ea typeface="Arial"/>
                <a:cs typeface="Arial"/>
                <a:sym typeface="Arial"/>
              </a:rPr>
              <a:t> of the window that sent the message at the time </a:t>
            </a:r>
            <a:r>
              <a:rPr lang="en" sz="1100">
                <a:solidFill>
                  <a:srgbClr val="333333"/>
                </a:solidFill>
                <a:highlight>
                  <a:srgbClr val="FFFFFF"/>
                </a:highlight>
                <a:latin typeface="Verdana"/>
                <a:ea typeface="Verdana"/>
                <a:cs typeface="Verdana"/>
                <a:sym typeface="Verdana"/>
              </a:rPr>
              <a:t>postMessage</a:t>
            </a:r>
            <a:r>
              <a:rPr lang="en" sz="1100">
                <a:solidFill>
                  <a:srgbClr val="333333"/>
                </a:solidFill>
                <a:highlight>
                  <a:srgbClr val="FFFFFF"/>
                </a:highlight>
                <a:latin typeface="Arial"/>
                <a:ea typeface="Arial"/>
                <a:cs typeface="Arial"/>
                <a:sym typeface="Arial"/>
              </a:rPr>
              <a:t> was called. This string is the concatenation of the protocol and "://", the host name if one exists, and ":" followed by a port number if a port is present and differs from the default port for the given protocol. Examples of typical origins are </a:t>
            </a:r>
            <a:r>
              <a:rPr lang="en" sz="1100">
                <a:solidFill>
                  <a:srgbClr val="333333"/>
                </a:solidFill>
                <a:highlight>
                  <a:srgbClr val="FFFFFF"/>
                </a:highlight>
                <a:latin typeface="Verdana"/>
                <a:ea typeface="Verdana"/>
                <a:cs typeface="Verdana"/>
                <a:sym typeface="Verdana"/>
              </a:rPr>
              <a:t>https://example.org</a:t>
            </a:r>
            <a:r>
              <a:rPr lang="en" sz="1100">
                <a:solidFill>
                  <a:srgbClr val="333333"/>
                </a:solidFill>
                <a:highlight>
                  <a:srgbClr val="FFFFFF"/>
                </a:highlight>
                <a:latin typeface="Arial"/>
                <a:ea typeface="Arial"/>
                <a:cs typeface="Arial"/>
                <a:sym typeface="Arial"/>
              </a:rPr>
              <a:t> (implying port </a:t>
            </a:r>
            <a:r>
              <a:rPr lang="en" sz="1100">
                <a:solidFill>
                  <a:srgbClr val="333333"/>
                </a:solidFill>
                <a:highlight>
                  <a:srgbClr val="FFFFFF"/>
                </a:highlight>
                <a:latin typeface="Verdana"/>
                <a:ea typeface="Verdana"/>
                <a:cs typeface="Verdana"/>
                <a:sym typeface="Verdana"/>
              </a:rPr>
              <a:t>443</a:t>
            </a:r>
            <a:r>
              <a:rPr lang="en" sz="1100">
                <a:solidFill>
                  <a:srgbClr val="333333"/>
                </a:solidFill>
                <a:highlight>
                  <a:srgbClr val="FFFFFF"/>
                </a:highlight>
                <a:latin typeface="Arial"/>
                <a:ea typeface="Arial"/>
                <a:cs typeface="Arial"/>
                <a:sym typeface="Arial"/>
              </a:rPr>
              <a:t>), </a:t>
            </a:r>
            <a:r>
              <a:rPr lang="en" sz="1100">
                <a:solidFill>
                  <a:srgbClr val="333333"/>
                </a:solidFill>
                <a:highlight>
                  <a:srgbClr val="FFFFFF"/>
                </a:highlight>
                <a:latin typeface="Verdana"/>
                <a:ea typeface="Verdana"/>
                <a:cs typeface="Verdana"/>
                <a:sym typeface="Verdana"/>
              </a:rPr>
              <a:t>http://example.net</a:t>
            </a:r>
            <a:r>
              <a:rPr lang="en" sz="1100">
                <a:solidFill>
                  <a:srgbClr val="333333"/>
                </a:solidFill>
                <a:highlight>
                  <a:srgbClr val="FFFFFF"/>
                </a:highlight>
                <a:latin typeface="Arial"/>
                <a:ea typeface="Arial"/>
                <a:cs typeface="Arial"/>
                <a:sym typeface="Arial"/>
              </a:rPr>
              <a:t> (implying port </a:t>
            </a:r>
            <a:r>
              <a:rPr lang="en" sz="1100">
                <a:solidFill>
                  <a:srgbClr val="333333"/>
                </a:solidFill>
                <a:highlight>
                  <a:srgbClr val="FFFFFF"/>
                </a:highlight>
                <a:latin typeface="Verdana"/>
                <a:ea typeface="Verdana"/>
                <a:cs typeface="Verdana"/>
                <a:sym typeface="Verdana"/>
              </a:rPr>
              <a:t>80</a:t>
            </a:r>
            <a:r>
              <a:rPr lang="en" sz="1100">
                <a:solidFill>
                  <a:srgbClr val="333333"/>
                </a:solidFill>
                <a:highlight>
                  <a:srgbClr val="FFFFFF"/>
                </a:highlight>
                <a:latin typeface="Arial"/>
                <a:ea typeface="Arial"/>
                <a:cs typeface="Arial"/>
                <a:sym typeface="Arial"/>
              </a:rPr>
              <a:t>), and </a:t>
            </a:r>
            <a:r>
              <a:rPr lang="en" sz="1100">
                <a:solidFill>
                  <a:srgbClr val="333333"/>
                </a:solidFill>
                <a:highlight>
                  <a:srgbClr val="FFFFFF"/>
                </a:highlight>
                <a:latin typeface="Verdana"/>
                <a:ea typeface="Verdana"/>
                <a:cs typeface="Verdana"/>
                <a:sym typeface="Verdana"/>
              </a:rPr>
              <a:t>http://example.com:8080</a:t>
            </a:r>
            <a:r>
              <a:rPr lang="en" sz="1100">
                <a:solidFill>
                  <a:srgbClr val="333333"/>
                </a:solidFill>
                <a:highlight>
                  <a:srgbClr val="FFFFFF"/>
                </a:highlight>
                <a:latin typeface="Arial"/>
                <a:ea typeface="Arial"/>
                <a:cs typeface="Arial"/>
                <a:sym typeface="Arial"/>
              </a:rPr>
              <a:t>. Note that this origin is </a:t>
            </a:r>
            <a:r>
              <a:rPr i="1" lang="en" sz="1100">
                <a:solidFill>
                  <a:srgbClr val="333333"/>
                </a:solidFill>
                <a:highlight>
                  <a:srgbClr val="FFFFFF"/>
                </a:highlight>
                <a:latin typeface="Arial"/>
                <a:ea typeface="Arial"/>
                <a:cs typeface="Arial"/>
                <a:sym typeface="Arial"/>
              </a:rPr>
              <a:t>not</a:t>
            </a:r>
            <a:r>
              <a:rPr lang="en" sz="1100">
                <a:solidFill>
                  <a:srgbClr val="333333"/>
                </a:solidFill>
                <a:highlight>
                  <a:srgbClr val="FFFFFF"/>
                </a:highlight>
                <a:latin typeface="Arial"/>
                <a:ea typeface="Arial"/>
                <a:cs typeface="Arial"/>
                <a:sym typeface="Arial"/>
              </a:rPr>
              <a:t> guaranteed to be the current or future origin of that window, which might have been navigated to a different location since </a:t>
            </a:r>
            <a:r>
              <a:rPr lang="en" sz="1100">
                <a:solidFill>
                  <a:srgbClr val="333333"/>
                </a:solidFill>
                <a:highlight>
                  <a:srgbClr val="FFFFFF"/>
                </a:highlight>
                <a:latin typeface="Verdana"/>
                <a:ea typeface="Verdana"/>
                <a:cs typeface="Verdana"/>
                <a:sym typeface="Verdana"/>
              </a:rPr>
              <a:t>postMessage</a:t>
            </a:r>
            <a:r>
              <a:rPr lang="en" sz="1100">
                <a:solidFill>
                  <a:srgbClr val="333333"/>
                </a:solidFill>
                <a:highlight>
                  <a:srgbClr val="FFFFFF"/>
                </a:highlight>
                <a:latin typeface="Arial"/>
                <a:ea typeface="Arial"/>
                <a:cs typeface="Arial"/>
                <a:sym typeface="Arial"/>
              </a:rPr>
              <a:t> was called.</a:t>
            </a:r>
            <a:endParaRPr sz="1100">
              <a:solidFill>
                <a:srgbClr val="333333"/>
              </a:solidFill>
              <a:highlight>
                <a:srgbClr val="FFFFFF"/>
              </a:highlight>
              <a:latin typeface="Arial"/>
              <a:ea typeface="Arial"/>
              <a:cs typeface="Arial"/>
              <a:sym typeface="Arial"/>
            </a:endParaRPr>
          </a:p>
          <a:p>
            <a:pPr indent="0" lvl="0" marL="0" rtl="0">
              <a:spcBef>
                <a:spcPts val="1800"/>
              </a:spcBef>
              <a:spcAft>
                <a:spcPts val="0"/>
              </a:spcAft>
              <a:buNone/>
            </a:pPr>
            <a:r>
              <a:rPr b="1" lang="en" sz="1100">
                <a:solidFill>
                  <a:srgbClr val="333333"/>
                </a:solidFill>
                <a:highlight>
                  <a:srgbClr val="FFFFFF"/>
                </a:highlight>
                <a:latin typeface="Verdana"/>
                <a:ea typeface="Verdana"/>
                <a:cs typeface="Verdana"/>
                <a:sym typeface="Verdana"/>
              </a:rPr>
              <a:t>source</a:t>
            </a:r>
            <a:endParaRPr b="1" sz="1100">
              <a:solidFill>
                <a:srgbClr val="333333"/>
              </a:solidFill>
              <a:highlight>
                <a:srgbClr val="FFFFFF"/>
              </a:highlight>
              <a:latin typeface="Verdana"/>
              <a:ea typeface="Verdana"/>
              <a:cs typeface="Verdana"/>
              <a:sym typeface="Verdana"/>
            </a:endParaRPr>
          </a:p>
          <a:p>
            <a:pPr indent="0" lvl="0" marL="190500" rtl="0">
              <a:spcBef>
                <a:spcPts val="0"/>
              </a:spcBef>
              <a:spcAft>
                <a:spcPts val="0"/>
              </a:spcAft>
              <a:buNone/>
            </a:pPr>
            <a:r>
              <a:rPr lang="en" sz="1100">
                <a:solidFill>
                  <a:srgbClr val="333333"/>
                </a:solidFill>
                <a:highlight>
                  <a:srgbClr val="FFFFFF"/>
                </a:highlight>
                <a:latin typeface="Arial"/>
                <a:ea typeface="Arial"/>
                <a:cs typeface="Arial"/>
                <a:sym typeface="Arial"/>
              </a:rPr>
              <a:t>A reference to the </a:t>
            </a:r>
            <a:r>
              <a:rPr lang="en" sz="1100" u="sng">
                <a:solidFill>
                  <a:srgbClr val="3F87A6"/>
                </a:solidFill>
                <a:highlight>
                  <a:srgbClr val="FFFFFF"/>
                </a:highlight>
                <a:latin typeface="Verdana"/>
                <a:ea typeface="Verdana"/>
                <a:cs typeface="Verdana"/>
                <a:sym typeface="Verdana"/>
                <a:hlinkClick r:id="rId4"/>
              </a:rPr>
              <a:t>window</a:t>
            </a:r>
            <a:r>
              <a:rPr lang="en" sz="1100">
                <a:solidFill>
                  <a:srgbClr val="333333"/>
                </a:solidFill>
                <a:highlight>
                  <a:srgbClr val="FFFFFF"/>
                </a:highlight>
                <a:latin typeface="Arial"/>
                <a:ea typeface="Arial"/>
                <a:cs typeface="Arial"/>
                <a:sym typeface="Arial"/>
              </a:rPr>
              <a:t> object that sent the message; you can use this to establish two-way communication between two windows with different origins.</a:t>
            </a:r>
            <a:endParaRPr sz="1100">
              <a:solidFill>
                <a:srgbClr val="333333"/>
              </a:solidFill>
              <a:highlight>
                <a:srgbClr val="FFFFFF"/>
              </a:highlight>
              <a:latin typeface="Arial"/>
              <a:ea typeface="Arial"/>
              <a:cs typeface="Arial"/>
              <a:sym typeface="Arial"/>
            </a:endParaRPr>
          </a:p>
          <a:p>
            <a:pPr indent="0" lvl="0" marL="0">
              <a:spcBef>
                <a:spcPts val="18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Security &amp; window.postMessage()</a:t>
            </a:r>
            <a:endParaRPr/>
          </a:p>
        </p:txBody>
      </p:sp>
      <p:sp>
        <p:nvSpPr>
          <p:cNvPr id="191" name="Google Shape;191;p23"/>
          <p:cNvSpPr txBox="1"/>
          <p:nvPr>
            <p:ph idx="1" type="body"/>
          </p:nvPr>
        </p:nvSpPr>
        <p:spPr>
          <a:xfrm>
            <a:off x="819150" y="1696625"/>
            <a:ext cx="7505700" cy="2741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100">
                <a:solidFill>
                  <a:srgbClr val="333333"/>
                </a:solidFill>
                <a:latin typeface="Arial"/>
                <a:ea typeface="Arial"/>
                <a:cs typeface="Arial"/>
                <a:sym typeface="Arial"/>
              </a:rPr>
              <a:t>If you do not expect to receive messages from other sites, </a:t>
            </a:r>
            <a:r>
              <a:rPr b="1" i="1" lang="en" sz="1100">
                <a:solidFill>
                  <a:srgbClr val="333333"/>
                </a:solidFill>
                <a:latin typeface="Arial"/>
                <a:ea typeface="Arial"/>
                <a:cs typeface="Arial"/>
                <a:sym typeface="Arial"/>
              </a:rPr>
              <a:t>do not</a:t>
            </a:r>
            <a:r>
              <a:rPr b="1" lang="en" sz="1100">
                <a:solidFill>
                  <a:srgbClr val="333333"/>
                </a:solidFill>
                <a:latin typeface="Arial"/>
                <a:ea typeface="Arial"/>
                <a:cs typeface="Arial"/>
                <a:sym typeface="Arial"/>
              </a:rPr>
              <a:t> add any event listeners for </a:t>
            </a:r>
            <a:r>
              <a:rPr b="1" lang="en" sz="1100">
                <a:solidFill>
                  <a:srgbClr val="333333"/>
                </a:solidFill>
                <a:latin typeface="Verdana"/>
                <a:ea typeface="Verdana"/>
                <a:cs typeface="Verdana"/>
                <a:sym typeface="Verdana"/>
              </a:rPr>
              <a:t>message</a:t>
            </a:r>
            <a:r>
              <a:rPr b="1" lang="en" sz="1100">
                <a:solidFill>
                  <a:srgbClr val="333333"/>
                </a:solidFill>
                <a:latin typeface="Arial"/>
                <a:ea typeface="Arial"/>
                <a:cs typeface="Arial"/>
                <a:sym typeface="Arial"/>
              </a:rPr>
              <a:t> events.</a:t>
            </a:r>
            <a:r>
              <a:rPr lang="en" sz="1100">
                <a:solidFill>
                  <a:srgbClr val="333333"/>
                </a:solidFill>
                <a:latin typeface="Arial"/>
                <a:ea typeface="Arial"/>
                <a:cs typeface="Arial"/>
                <a:sym typeface="Arial"/>
              </a:rPr>
              <a:t> This is a completely foolproof way to avoid security problems.</a:t>
            </a:r>
            <a:endParaRPr sz="1100">
              <a:solidFill>
                <a:srgbClr val="333333"/>
              </a:solidFill>
              <a:latin typeface="Arial"/>
              <a:ea typeface="Arial"/>
              <a:cs typeface="Arial"/>
              <a:sym typeface="Arial"/>
            </a:endParaRPr>
          </a:p>
          <a:p>
            <a:pPr indent="0" lvl="0" marL="0" rtl="0">
              <a:spcBef>
                <a:spcPts val="1800"/>
              </a:spcBef>
              <a:spcAft>
                <a:spcPts val="0"/>
              </a:spcAft>
              <a:buNone/>
            </a:pPr>
            <a:r>
              <a:rPr lang="en" sz="1100">
                <a:solidFill>
                  <a:srgbClr val="333333"/>
                </a:solidFill>
                <a:latin typeface="Arial"/>
                <a:ea typeface="Arial"/>
                <a:cs typeface="Arial"/>
                <a:sym typeface="Arial"/>
              </a:rPr>
              <a:t>If you do expect to receive messages from other sites, </a:t>
            </a:r>
            <a:r>
              <a:rPr b="1" lang="en" sz="1100">
                <a:solidFill>
                  <a:srgbClr val="333333"/>
                </a:solidFill>
                <a:latin typeface="Arial"/>
                <a:ea typeface="Arial"/>
                <a:cs typeface="Arial"/>
                <a:sym typeface="Arial"/>
              </a:rPr>
              <a:t>always verify the sender's identity </a:t>
            </a:r>
            <a:r>
              <a:rPr lang="en" sz="1100">
                <a:solidFill>
                  <a:srgbClr val="333333"/>
                </a:solidFill>
                <a:latin typeface="Arial"/>
                <a:ea typeface="Arial"/>
                <a:cs typeface="Arial"/>
                <a:sym typeface="Arial"/>
              </a:rPr>
              <a:t>using the </a:t>
            </a:r>
            <a:r>
              <a:rPr lang="en" sz="1100">
                <a:solidFill>
                  <a:srgbClr val="333333"/>
                </a:solidFill>
                <a:latin typeface="Verdana"/>
                <a:ea typeface="Verdana"/>
                <a:cs typeface="Verdana"/>
                <a:sym typeface="Verdana"/>
              </a:rPr>
              <a:t>origin</a:t>
            </a:r>
            <a:r>
              <a:rPr lang="en" sz="1100">
                <a:solidFill>
                  <a:srgbClr val="333333"/>
                </a:solidFill>
                <a:latin typeface="Arial"/>
                <a:ea typeface="Arial"/>
                <a:cs typeface="Arial"/>
                <a:sym typeface="Arial"/>
              </a:rPr>
              <a:t> and possibly </a:t>
            </a:r>
            <a:r>
              <a:rPr lang="en" sz="1100">
                <a:solidFill>
                  <a:srgbClr val="333333"/>
                </a:solidFill>
                <a:latin typeface="Verdana"/>
                <a:ea typeface="Verdana"/>
                <a:cs typeface="Verdana"/>
                <a:sym typeface="Verdana"/>
              </a:rPr>
              <a:t>source</a:t>
            </a:r>
            <a:r>
              <a:rPr lang="en" sz="1100">
                <a:solidFill>
                  <a:srgbClr val="333333"/>
                </a:solidFill>
                <a:latin typeface="Arial"/>
                <a:ea typeface="Arial"/>
                <a:cs typeface="Arial"/>
                <a:sym typeface="Arial"/>
              </a:rPr>
              <a:t> properties. Any window (including, for example, </a:t>
            </a:r>
            <a:r>
              <a:rPr lang="en" sz="1100">
                <a:solidFill>
                  <a:srgbClr val="333333"/>
                </a:solidFill>
                <a:latin typeface="Verdana"/>
                <a:ea typeface="Verdana"/>
                <a:cs typeface="Verdana"/>
                <a:sym typeface="Verdana"/>
              </a:rPr>
              <a:t>http://evil.example.com</a:t>
            </a:r>
            <a:r>
              <a:rPr lang="en" sz="1100">
                <a:solidFill>
                  <a:srgbClr val="333333"/>
                </a:solidFill>
                <a:latin typeface="Arial"/>
                <a:ea typeface="Arial"/>
                <a:cs typeface="Arial"/>
                <a:sym typeface="Arial"/>
              </a:rPr>
              <a:t>) can send a message to any other window, and you have no guarantees that an unknown sender will not send malicious messages. Having verified identity, however, you still should </a:t>
            </a:r>
            <a:r>
              <a:rPr b="1" lang="en" sz="1100">
                <a:solidFill>
                  <a:srgbClr val="333333"/>
                </a:solidFill>
                <a:latin typeface="Arial"/>
                <a:ea typeface="Arial"/>
                <a:cs typeface="Arial"/>
                <a:sym typeface="Arial"/>
              </a:rPr>
              <a:t>always verify the syntax of the received message</a:t>
            </a:r>
            <a:r>
              <a:rPr lang="en" sz="1100">
                <a:solidFill>
                  <a:srgbClr val="333333"/>
                </a:solidFill>
                <a:latin typeface="Arial"/>
                <a:ea typeface="Arial"/>
                <a:cs typeface="Arial"/>
                <a:sym typeface="Arial"/>
              </a:rPr>
              <a:t>. Otherwise, a security hole in the site you trusted to send only trusted messages could then open a cross-site scripting hole in your site.</a:t>
            </a:r>
            <a:endParaRPr sz="1100">
              <a:solidFill>
                <a:srgbClr val="333333"/>
              </a:solidFill>
              <a:latin typeface="Arial"/>
              <a:ea typeface="Arial"/>
              <a:cs typeface="Arial"/>
              <a:sym typeface="Arial"/>
            </a:endParaRPr>
          </a:p>
          <a:p>
            <a:pPr indent="0" lvl="0" marL="0" rtl="0">
              <a:spcBef>
                <a:spcPts val="1800"/>
              </a:spcBef>
              <a:spcAft>
                <a:spcPts val="0"/>
              </a:spcAft>
              <a:buNone/>
            </a:pPr>
            <a:r>
              <a:rPr b="1" lang="en" sz="1100">
                <a:solidFill>
                  <a:srgbClr val="333333"/>
                </a:solidFill>
                <a:latin typeface="Arial"/>
                <a:ea typeface="Arial"/>
                <a:cs typeface="Arial"/>
                <a:sym typeface="Arial"/>
              </a:rPr>
              <a:t>Always specify an exact target origin, not </a:t>
            </a:r>
            <a:r>
              <a:rPr b="1" lang="en" sz="1100">
                <a:solidFill>
                  <a:srgbClr val="333333"/>
                </a:solidFill>
                <a:latin typeface="Verdana"/>
                <a:ea typeface="Verdana"/>
                <a:cs typeface="Verdana"/>
                <a:sym typeface="Verdana"/>
              </a:rPr>
              <a:t>*</a:t>
            </a:r>
            <a:r>
              <a:rPr b="1" lang="en" sz="1100">
                <a:solidFill>
                  <a:srgbClr val="333333"/>
                </a:solidFill>
                <a:latin typeface="Arial"/>
                <a:ea typeface="Arial"/>
                <a:cs typeface="Arial"/>
                <a:sym typeface="Arial"/>
              </a:rPr>
              <a:t>, when you use </a:t>
            </a:r>
            <a:r>
              <a:rPr b="1" lang="en" sz="1100">
                <a:solidFill>
                  <a:srgbClr val="333333"/>
                </a:solidFill>
                <a:latin typeface="Verdana"/>
                <a:ea typeface="Verdana"/>
                <a:cs typeface="Verdana"/>
                <a:sym typeface="Verdana"/>
              </a:rPr>
              <a:t>postMessage</a:t>
            </a:r>
            <a:r>
              <a:rPr b="1" lang="en" sz="1100">
                <a:solidFill>
                  <a:srgbClr val="333333"/>
                </a:solidFill>
                <a:latin typeface="Arial"/>
                <a:ea typeface="Arial"/>
                <a:cs typeface="Arial"/>
                <a:sym typeface="Arial"/>
              </a:rPr>
              <a:t> to send data to other windows.</a:t>
            </a:r>
            <a:r>
              <a:rPr lang="en" sz="1100">
                <a:solidFill>
                  <a:srgbClr val="333333"/>
                </a:solidFill>
                <a:latin typeface="Arial"/>
                <a:ea typeface="Arial"/>
                <a:cs typeface="Arial"/>
                <a:sym typeface="Arial"/>
              </a:rPr>
              <a:t> A malicious site can change the location of the window without your knowledge, and therefore it can intercept the data sent using </a:t>
            </a:r>
            <a:r>
              <a:rPr lang="en" sz="1100">
                <a:solidFill>
                  <a:srgbClr val="333333"/>
                </a:solidFill>
                <a:latin typeface="Verdana"/>
                <a:ea typeface="Verdana"/>
                <a:cs typeface="Verdana"/>
                <a:sym typeface="Verdana"/>
              </a:rPr>
              <a:t>postMessage</a:t>
            </a:r>
            <a:r>
              <a:rPr lang="en" sz="1100">
                <a:solidFill>
                  <a:srgbClr val="333333"/>
                </a:solidFill>
                <a:latin typeface="Arial"/>
                <a:ea typeface="Arial"/>
                <a:cs typeface="Arial"/>
                <a:sym typeface="Arial"/>
              </a:rPr>
              <a:t>.</a:t>
            </a:r>
            <a:endParaRPr sz="1100">
              <a:solidFill>
                <a:srgbClr val="333333"/>
              </a:solidFill>
              <a:latin typeface="Arial"/>
              <a:ea typeface="Arial"/>
              <a:cs typeface="Arial"/>
              <a:sym typeface="Arial"/>
            </a:endParaRPr>
          </a:p>
          <a:p>
            <a:pPr indent="0" lvl="0" marL="0">
              <a:spcBef>
                <a:spcPts val="18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window.postMessage() Demo: 2 HTML login sites securely collaborating</a:t>
            </a:r>
            <a:endParaRPr/>
          </a:p>
        </p:txBody>
      </p:sp>
      <p:sp>
        <p:nvSpPr>
          <p:cNvPr id="197" name="Google Shape;197;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http://0.0.0.0</a:t>
            </a:r>
            <a:r>
              <a:rPr lang="en" sz="1800"/>
              <a:t>:8080</a:t>
            </a:r>
            <a:endParaRPr sz="1800"/>
          </a:p>
          <a:p>
            <a:pPr indent="0" lvl="0" marL="0">
              <a:spcBef>
                <a:spcPts val="1600"/>
              </a:spcBef>
              <a:spcAft>
                <a:spcPts val="1600"/>
              </a:spcAft>
              <a:buNone/>
            </a:pPr>
            <a:r>
              <a:rPr lang="en" sz="1800"/>
              <a:t>http:// 127.0.:9090</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62765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Security and Framing--</a:t>
            </a:r>
            <a:endParaRPr/>
          </a:p>
        </p:txBody>
      </p:sp>
      <p:sp>
        <p:nvSpPr>
          <p:cNvPr id="203" name="Google Shape;203;p25"/>
          <p:cNvSpPr txBox="1"/>
          <p:nvPr>
            <p:ph idx="1" type="body"/>
          </p:nvPr>
        </p:nvSpPr>
        <p:spPr>
          <a:xfrm>
            <a:off x="486050" y="1141600"/>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150">
                <a:solidFill>
                  <a:srgbClr val="242729"/>
                </a:solidFill>
                <a:highlight>
                  <a:srgbClr val="FFFFFF"/>
                </a:highlight>
              </a:rPr>
              <a:t>Source: https://stackoverflow.com/questions/7289139/why-are-iframes-considered-dangerous-and-a-security-risk</a:t>
            </a:r>
            <a:endParaRPr sz="1150">
              <a:solidFill>
                <a:srgbClr val="242729"/>
              </a:solidFill>
              <a:highlight>
                <a:srgbClr val="FFFFFF"/>
              </a:highlight>
            </a:endParaRPr>
          </a:p>
          <a:p>
            <a:pPr indent="0" lvl="0" marL="0" rtl="0">
              <a:spcBef>
                <a:spcPts val="1600"/>
              </a:spcBef>
              <a:spcAft>
                <a:spcPts val="0"/>
              </a:spcAft>
              <a:buNone/>
            </a:pPr>
            <a:r>
              <a:rPr lang="en" sz="1800">
                <a:solidFill>
                  <a:srgbClr val="242729"/>
                </a:solidFill>
                <a:highlight>
                  <a:srgbClr val="FFFFFF"/>
                </a:highlight>
              </a:rPr>
              <a:t>The only real protection from this attack is to add HTTP header </a:t>
            </a:r>
            <a:r>
              <a:rPr lang="en" sz="1800" u="sng">
                <a:solidFill>
                  <a:srgbClr val="005999"/>
                </a:solidFill>
                <a:highlight>
                  <a:srgbClr val="EFF0F1"/>
                </a:highlight>
                <a:latin typeface="Courier New"/>
                <a:ea typeface="Courier New"/>
                <a:cs typeface="Courier New"/>
                <a:sym typeface="Courier New"/>
                <a:hlinkClick r:id="rId3"/>
              </a:rPr>
              <a:t>X-Frame-Options: DENY</a:t>
            </a:r>
            <a:r>
              <a:rPr lang="en" sz="1800">
                <a:solidFill>
                  <a:srgbClr val="242729"/>
                </a:solidFill>
                <a:highlight>
                  <a:srgbClr val="FFFFFF"/>
                </a:highlight>
              </a:rPr>
              <a:t> and hope that the browser knows its job.</a:t>
            </a:r>
            <a:endParaRPr sz="1800">
              <a:solidFill>
                <a:srgbClr val="242729"/>
              </a:solidFill>
              <a:highlight>
                <a:srgbClr val="FFFFFF"/>
              </a:highlight>
            </a:endParaRPr>
          </a:p>
          <a:p>
            <a:pPr indent="0" lvl="0" marL="0" rtl="0">
              <a:spcBef>
                <a:spcPts val="1600"/>
              </a:spcBef>
              <a:spcAft>
                <a:spcPts val="0"/>
              </a:spcAft>
              <a:buClr>
                <a:schemeClr val="dk1"/>
              </a:buClr>
              <a:buSzPts val="1100"/>
              <a:buFont typeface="Arial"/>
              <a:buNone/>
            </a:pPr>
            <a:r>
              <a:rPr lang="en" sz="1800">
                <a:solidFill>
                  <a:srgbClr val="242729"/>
                </a:solidFill>
              </a:rPr>
              <a:t>The </a:t>
            </a:r>
            <a:r>
              <a:rPr lang="en" sz="1800">
                <a:solidFill>
                  <a:srgbClr val="242729"/>
                </a:solidFill>
                <a:highlight>
                  <a:srgbClr val="EFF0F1"/>
                </a:highlight>
                <a:latin typeface="Courier New"/>
                <a:ea typeface="Courier New"/>
                <a:cs typeface="Courier New"/>
                <a:sym typeface="Courier New"/>
              </a:rPr>
              <a:t>IFRAME</a:t>
            </a:r>
            <a:r>
              <a:rPr lang="en" sz="1800">
                <a:solidFill>
                  <a:srgbClr val="242729"/>
                </a:solidFill>
              </a:rPr>
              <a:t> element may be a security risk if </a:t>
            </a:r>
            <a:r>
              <a:rPr b="1" lang="en" sz="1800">
                <a:solidFill>
                  <a:srgbClr val="242729"/>
                </a:solidFill>
              </a:rPr>
              <a:t>your site is embedded inside an </a:t>
            </a:r>
            <a:r>
              <a:rPr b="1" lang="en" sz="1800">
                <a:solidFill>
                  <a:srgbClr val="242729"/>
                </a:solidFill>
                <a:highlight>
                  <a:srgbClr val="EFF0F1"/>
                </a:highlight>
                <a:latin typeface="Courier New"/>
                <a:ea typeface="Courier New"/>
                <a:cs typeface="Courier New"/>
                <a:sym typeface="Courier New"/>
              </a:rPr>
              <a:t>IFRAME</a:t>
            </a:r>
            <a:r>
              <a:rPr b="1" lang="en" sz="1800">
                <a:solidFill>
                  <a:srgbClr val="242729"/>
                </a:solidFill>
              </a:rPr>
              <a:t> on hostile site</a:t>
            </a:r>
            <a:r>
              <a:rPr lang="en" sz="1800">
                <a:solidFill>
                  <a:srgbClr val="242729"/>
                </a:solidFill>
              </a:rPr>
              <a:t>. Note that it does not matter if </a:t>
            </a:r>
            <a:r>
              <a:rPr i="1" lang="en" sz="1800">
                <a:solidFill>
                  <a:srgbClr val="242729"/>
                </a:solidFill>
              </a:rPr>
              <a:t>you</a:t>
            </a:r>
            <a:r>
              <a:rPr lang="en" sz="1800">
                <a:solidFill>
                  <a:srgbClr val="242729"/>
                </a:solidFill>
              </a:rPr>
              <a:t> use </a:t>
            </a:r>
            <a:r>
              <a:rPr lang="en" sz="1800">
                <a:solidFill>
                  <a:srgbClr val="242729"/>
                </a:solidFill>
                <a:highlight>
                  <a:srgbClr val="EFF0F1"/>
                </a:highlight>
                <a:latin typeface="Courier New"/>
                <a:ea typeface="Courier New"/>
                <a:cs typeface="Courier New"/>
                <a:sym typeface="Courier New"/>
              </a:rPr>
              <a:t>&lt;iframe&gt;</a:t>
            </a:r>
            <a:r>
              <a:rPr lang="en" sz="1800">
                <a:solidFill>
                  <a:srgbClr val="242729"/>
                </a:solidFill>
              </a:rPr>
              <a:t> or not. The only real protection from this attack is to add HTTP header </a:t>
            </a:r>
            <a:r>
              <a:rPr lang="en" sz="1800" u="sng">
                <a:solidFill>
                  <a:srgbClr val="005999"/>
                </a:solidFill>
                <a:highlight>
                  <a:srgbClr val="EFF0F1"/>
                </a:highlight>
                <a:latin typeface="Courier New"/>
                <a:ea typeface="Courier New"/>
                <a:cs typeface="Courier New"/>
                <a:sym typeface="Courier New"/>
                <a:hlinkClick r:id="rId4"/>
              </a:rPr>
              <a:t>X-Frame-Options: DENY</a:t>
            </a:r>
            <a:r>
              <a:rPr lang="en" sz="1800">
                <a:solidFill>
                  <a:srgbClr val="242729"/>
                </a:solidFill>
              </a:rPr>
              <a:t> and hope that the browser knows its job.</a:t>
            </a:r>
            <a:endParaRPr sz="1800">
              <a:solidFill>
                <a:srgbClr val="242729"/>
              </a:solidFill>
            </a:endParaRPr>
          </a:p>
          <a:p>
            <a:pPr indent="0" lvl="0" marL="0" rtl="0">
              <a:spcBef>
                <a:spcPts val="1100"/>
              </a:spcBef>
              <a:spcAft>
                <a:spcPts val="0"/>
              </a:spcAft>
              <a:buClr>
                <a:schemeClr val="dk1"/>
              </a:buClr>
              <a:buSzPts val="1100"/>
              <a:buFont typeface="Arial"/>
              <a:buNone/>
            </a:pPr>
            <a:r>
              <a:t/>
            </a:r>
            <a:endParaRPr sz="1150">
              <a:solidFill>
                <a:srgbClr val="242729"/>
              </a:solidFill>
            </a:endParaRPr>
          </a:p>
          <a:p>
            <a:pPr indent="0" lvl="0" marL="0">
              <a:spcBef>
                <a:spcPts val="1100"/>
              </a:spcBef>
              <a:spcAft>
                <a:spcPts val="1600"/>
              </a:spcAft>
              <a:buNone/>
            </a:pPr>
            <a:r>
              <a:t/>
            </a:r>
            <a:endParaRPr sz="1150">
              <a:solidFill>
                <a:srgbClr val="242729"/>
              </a:solidFill>
              <a:highlight>
                <a:srgbClr val="FFFFFF"/>
              </a:highlight>
            </a:endParaRPr>
          </a:p>
        </p:txBody>
      </p:sp>
      <p:pic>
        <p:nvPicPr>
          <p:cNvPr id="204" name="Google Shape;204;p25"/>
          <p:cNvPicPr preferRelativeResize="0"/>
          <p:nvPr/>
        </p:nvPicPr>
        <p:blipFill>
          <a:blip r:embed="rId5">
            <a:alphaModFix/>
          </a:blip>
          <a:stretch>
            <a:fillRect/>
          </a:stretch>
        </p:blipFill>
        <p:spPr>
          <a:xfrm>
            <a:off x="4821525" y="3405050"/>
            <a:ext cx="2780625" cy="1390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Security &amp; Framing (2)</a:t>
            </a:r>
            <a:endParaRPr/>
          </a:p>
        </p:txBody>
      </p:sp>
      <p:sp>
        <p:nvSpPr>
          <p:cNvPr id="210" name="Google Shape;210;p26"/>
          <p:cNvSpPr txBox="1"/>
          <p:nvPr>
            <p:ph idx="1" type="body"/>
          </p:nvPr>
        </p:nvSpPr>
        <p:spPr>
          <a:xfrm>
            <a:off x="854800" y="1545100"/>
            <a:ext cx="7505700" cy="287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242729"/>
                </a:solidFill>
              </a:rPr>
              <a:t>In addition, </a:t>
            </a:r>
            <a:r>
              <a:rPr b="1" lang="en" sz="1400">
                <a:solidFill>
                  <a:srgbClr val="242729"/>
                </a:solidFill>
              </a:rPr>
              <a:t>IFRAME element may be a security risk if any page on your site contains an XSS vulnerability which can be exploited</a:t>
            </a:r>
            <a:r>
              <a:rPr lang="en" sz="1400">
                <a:solidFill>
                  <a:srgbClr val="242729"/>
                </a:solidFill>
              </a:rPr>
              <a:t>. </a:t>
            </a:r>
            <a:endParaRPr sz="1400">
              <a:solidFill>
                <a:srgbClr val="242729"/>
              </a:solidFill>
            </a:endParaRPr>
          </a:p>
          <a:p>
            <a:pPr indent="0" lvl="0" marL="0" rtl="0">
              <a:spcBef>
                <a:spcPts val="1100"/>
              </a:spcBef>
              <a:spcAft>
                <a:spcPts val="0"/>
              </a:spcAft>
              <a:buNone/>
            </a:pPr>
            <a:r>
              <a:rPr lang="en" sz="1400">
                <a:solidFill>
                  <a:srgbClr val="242729"/>
                </a:solidFill>
              </a:rPr>
              <a:t>In that case the attacker can expand the XSS attack to any page within the same domain that can be persuaded to load within an </a:t>
            </a:r>
            <a:r>
              <a:rPr lang="en" sz="1400">
                <a:solidFill>
                  <a:srgbClr val="242729"/>
                </a:solidFill>
                <a:highlight>
                  <a:srgbClr val="EFF0F1"/>
                </a:highlight>
                <a:latin typeface="Courier New"/>
                <a:ea typeface="Courier New"/>
                <a:cs typeface="Courier New"/>
                <a:sym typeface="Courier New"/>
              </a:rPr>
              <a:t>&lt;iframe&gt;</a:t>
            </a:r>
            <a:r>
              <a:rPr lang="en" sz="1400">
                <a:solidFill>
                  <a:srgbClr val="242729"/>
                </a:solidFill>
              </a:rPr>
              <a:t> on the page with XSS vulnerability. </a:t>
            </a:r>
            <a:endParaRPr sz="1400">
              <a:solidFill>
                <a:srgbClr val="242729"/>
              </a:solidFill>
            </a:endParaRPr>
          </a:p>
          <a:p>
            <a:pPr indent="0" lvl="0" marL="0" rtl="0">
              <a:spcBef>
                <a:spcPts val="1100"/>
              </a:spcBef>
              <a:spcAft>
                <a:spcPts val="0"/>
              </a:spcAft>
              <a:buNone/>
            </a:pPr>
            <a:r>
              <a:rPr lang="en" sz="1400">
                <a:solidFill>
                  <a:srgbClr val="242729"/>
                </a:solidFill>
              </a:rPr>
              <a:t>This is because content from the same origin (same domain) is allowed to access the parent content DOM (practically execute JavaScript in the "host" document). </a:t>
            </a:r>
            <a:endParaRPr sz="1400">
              <a:solidFill>
                <a:srgbClr val="242729"/>
              </a:solidFill>
            </a:endParaRPr>
          </a:p>
          <a:p>
            <a:pPr indent="0" lvl="0" marL="0" rtl="0">
              <a:spcBef>
                <a:spcPts val="1100"/>
              </a:spcBef>
              <a:spcAft>
                <a:spcPts val="0"/>
              </a:spcAft>
              <a:buClr>
                <a:schemeClr val="dk1"/>
              </a:buClr>
              <a:buSzPts val="1100"/>
              <a:buFont typeface="Arial"/>
              <a:buNone/>
            </a:pPr>
            <a:r>
              <a:rPr lang="en" sz="1400">
                <a:solidFill>
                  <a:srgbClr val="242729"/>
                </a:solidFill>
              </a:rPr>
              <a:t>The only real protection methods from this attack is to add HTTP header </a:t>
            </a:r>
            <a:r>
              <a:rPr lang="en" sz="1400">
                <a:solidFill>
                  <a:srgbClr val="242729"/>
                </a:solidFill>
                <a:highlight>
                  <a:srgbClr val="EFF0F1"/>
                </a:highlight>
                <a:latin typeface="Courier New"/>
                <a:ea typeface="Courier New"/>
                <a:cs typeface="Courier New"/>
                <a:sym typeface="Courier New"/>
              </a:rPr>
              <a:t>X-Frame-Options: DENY</a:t>
            </a:r>
            <a:r>
              <a:rPr lang="en" sz="1400">
                <a:solidFill>
                  <a:srgbClr val="242729"/>
                </a:solidFill>
              </a:rPr>
              <a:t> and/or always correctly encode all user submitted data (that is, never have an XSS vulnerability on your site - easier said than done).</a:t>
            </a:r>
            <a:endParaRPr sz="1400">
              <a:solidFill>
                <a:srgbClr val="242729"/>
              </a:solidFill>
            </a:endParaRPr>
          </a:p>
          <a:p>
            <a:pPr indent="0" lvl="0" marL="0" rtl="0">
              <a:spcBef>
                <a:spcPts val="1100"/>
              </a:spcBef>
              <a:spcAft>
                <a:spcPts val="0"/>
              </a:spcAft>
              <a:buClr>
                <a:schemeClr val="dk1"/>
              </a:buClr>
              <a:buSzPts val="1100"/>
              <a:buFont typeface="Arial"/>
              <a:buNone/>
            </a:pPr>
            <a:r>
              <a:t/>
            </a:r>
            <a:endParaRPr sz="1400">
              <a:solidFill>
                <a:srgbClr val="242729"/>
              </a:solidFill>
              <a:highlight>
                <a:srgbClr val="FFFFFF"/>
              </a:highlight>
            </a:endParaRPr>
          </a:p>
          <a:p>
            <a:pPr indent="0" lvl="0" marL="0">
              <a:spcBef>
                <a:spcPts val="16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4" name="Shape 214"/>
        <p:cNvGrpSpPr/>
        <p:nvPr/>
      </p:nvGrpSpPr>
      <p:grpSpPr>
        <a:xfrm>
          <a:off x="0" y="0"/>
          <a:ext cx="0" cy="0"/>
          <a:chOff x="0" y="0"/>
          <a:chExt cx="0" cy="0"/>
        </a:xfrm>
      </p:grpSpPr>
      <p:sp>
        <p:nvSpPr>
          <p:cNvPr id="215" name="Google Shape;215;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Security and Framing (3) </a:t>
            </a:r>
            <a:endParaRPr/>
          </a:p>
        </p:txBody>
      </p:sp>
      <p:sp>
        <p:nvSpPr>
          <p:cNvPr id="216" name="Google Shape;216;p27"/>
          <p:cNvSpPr txBox="1"/>
          <p:nvPr>
            <p:ph idx="1" type="body"/>
          </p:nvPr>
        </p:nvSpPr>
        <p:spPr>
          <a:xfrm>
            <a:off x="819150" y="2011925"/>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242729"/>
                </a:solidFill>
                <a:highlight>
                  <a:srgbClr val="FFFFFF"/>
                </a:highlight>
              </a:rPr>
              <a:t>That's the technical side of the issue. </a:t>
            </a:r>
            <a:r>
              <a:rPr b="1" lang="en" sz="1400">
                <a:solidFill>
                  <a:srgbClr val="242729"/>
                </a:solidFill>
                <a:highlight>
                  <a:srgbClr val="FFFFFF"/>
                </a:highlight>
              </a:rPr>
              <a:t>In addition, there's the issue of user interface.</a:t>
            </a:r>
            <a:r>
              <a:rPr lang="en" sz="1400">
                <a:solidFill>
                  <a:srgbClr val="242729"/>
                </a:solidFill>
                <a:highlight>
                  <a:srgbClr val="FFFFFF"/>
                </a:highlight>
              </a:rPr>
              <a:t> </a:t>
            </a:r>
            <a:endParaRPr sz="1400">
              <a:solidFill>
                <a:srgbClr val="242729"/>
              </a:solidFill>
              <a:highlight>
                <a:srgbClr val="FFFFFF"/>
              </a:highlight>
            </a:endParaRPr>
          </a:p>
          <a:p>
            <a:pPr indent="0" lvl="0" marL="0" rtl="0">
              <a:spcBef>
                <a:spcPts val="1600"/>
              </a:spcBef>
              <a:spcAft>
                <a:spcPts val="0"/>
              </a:spcAft>
              <a:buNone/>
            </a:pPr>
            <a:r>
              <a:rPr lang="en" sz="1400">
                <a:solidFill>
                  <a:srgbClr val="242729"/>
                </a:solidFill>
                <a:highlight>
                  <a:srgbClr val="FFFFFF"/>
                </a:highlight>
              </a:rPr>
              <a:t>If you teach your users to trust that URL bar is supposed to not change when they click links (e.g. your site uses a big iframe with all the actual content), then the users will not notice anything in the future either in case of actual security vulnerability. </a:t>
            </a:r>
            <a:endParaRPr sz="1400">
              <a:solidFill>
                <a:srgbClr val="242729"/>
              </a:solidFill>
              <a:highlight>
                <a:srgbClr val="FFFFFF"/>
              </a:highlight>
            </a:endParaRPr>
          </a:p>
          <a:p>
            <a:pPr indent="0" lvl="0" marL="0" rtl="0">
              <a:spcBef>
                <a:spcPts val="1600"/>
              </a:spcBef>
              <a:spcAft>
                <a:spcPts val="0"/>
              </a:spcAft>
              <a:buNone/>
            </a:pPr>
            <a:r>
              <a:rPr lang="en" sz="1400">
                <a:solidFill>
                  <a:srgbClr val="242729"/>
                </a:solidFill>
                <a:highlight>
                  <a:srgbClr val="FFFFFF"/>
                </a:highlight>
              </a:rPr>
              <a:t>For example, you could have an XSS vulnerability within your site that allows the attacker to load content from hostile source within your iframe. Nobody could tell the difference because the URL bar still looks identical to previous behavior (never changes) and the content "looks" valid even though it's from hostile domain requesting user credentials.</a:t>
            </a:r>
            <a:endParaRPr sz="1400">
              <a:solidFill>
                <a:srgbClr val="242729"/>
              </a:solidFill>
              <a:highlight>
                <a:srgbClr val="FFFFFF"/>
              </a:highlight>
            </a:endParaRPr>
          </a:p>
          <a:p>
            <a:pPr indent="0" lvl="0" marL="0" rtl="0">
              <a:spcBef>
                <a:spcPts val="1600"/>
              </a:spcBef>
              <a:spcAft>
                <a:spcPts val="0"/>
              </a:spcAft>
              <a:buNone/>
            </a:pPr>
            <a:r>
              <a:t/>
            </a:r>
            <a:endParaRPr sz="1150">
              <a:solidFill>
                <a:srgbClr val="242729"/>
              </a:solidFill>
              <a:highlight>
                <a:srgbClr val="FFFFFF"/>
              </a:highlight>
            </a:endParaRPr>
          </a:p>
          <a:p>
            <a:pPr indent="0" lvl="0" marL="0" rtl="0">
              <a:spcBef>
                <a:spcPts val="1600"/>
              </a:spcBef>
              <a:spcAft>
                <a:spcPts val="0"/>
              </a:spcAft>
              <a:buClr>
                <a:schemeClr val="dk1"/>
              </a:buClr>
              <a:buSzPts val="1100"/>
              <a:buFont typeface="Arial"/>
              <a:buNone/>
            </a:pPr>
            <a:r>
              <a:t/>
            </a:r>
            <a:endParaRPr sz="1150">
              <a:solidFill>
                <a:srgbClr val="242729"/>
              </a:solidFill>
            </a:endParaRPr>
          </a:p>
          <a:p>
            <a:pPr indent="0" lvl="0" marL="0" rtl="0">
              <a:spcBef>
                <a:spcPts val="1100"/>
              </a:spcBef>
              <a:spcAft>
                <a:spcPts val="0"/>
              </a:spcAft>
              <a:buClr>
                <a:schemeClr val="dk1"/>
              </a:buClr>
              <a:buSzPts val="1100"/>
              <a:buFont typeface="Arial"/>
              <a:buNone/>
            </a:pPr>
            <a:r>
              <a:t/>
            </a:r>
            <a:endParaRPr sz="1150">
              <a:solidFill>
                <a:srgbClr val="242729"/>
              </a:solidFill>
            </a:endParaRPr>
          </a:p>
          <a:p>
            <a:pPr indent="0" lvl="0" marL="0">
              <a:spcBef>
                <a:spcPts val="0"/>
              </a:spcBef>
              <a:spcAft>
                <a:spcPts val="1600"/>
              </a:spcAft>
              <a:buNone/>
            </a:pPr>
            <a:r>
              <a:t/>
            </a:r>
            <a:endParaRPr sz="1150">
              <a:solidFill>
                <a:srgbClr val="242729"/>
              </a:solidFill>
              <a:highlight>
                <a:srgbClr val="FFFFFF"/>
              </a:highlight>
            </a:endParaRPr>
          </a:p>
        </p:txBody>
      </p:sp>
      <p:pic>
        <p:nvPicPr>
          <p:cNvPr id="217" name="Google Shape;217;p27"/>
          <p:cNvPicPr preferRelativeResize="0"/>
          <p:nvPr/>
        </p:nvPicPr>
        <p:blipFill>
          <a:blip r:embed="rId3">
            <a:alphaModFix/>
          </a:blip>
          <a:stretch>
            <a:fillRect/>
          </a:stretch>
        </p:blipFill>
        <p:spPr>
          <a:xfrm>
            <a:off x="5138425" y="525825"/>
            <a:ext cx="3728525" cy="1370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961750" y="30195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Security &amp; Framing (4)</a:t>
            </a:r>
            <a:endParaRPr/>
          </a:p>
        </p:txBody>
      </p:sp>
      <p:sp>
        <p:nvSpPr>
          <p:cNvPr id="223" name="Google Shape;223;p28"/>
          <p:cNvSpPr txBox="1"/>
          <p:nvPr>
            <p:ph idx="1" type="body"/>
          </p:nvPr>
        </p:nvSpPr>
        <p:spPr>
          <a:xfrm>
            <a:off x="765675" y="912325"/>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rgbClr val="242729"/>
                </a:solidFill>
              </a:rPr>
              <a:t>I</a:t>
            </a:r>
            <a:r>
              <a:rPr lang="en" sz="1400">
                <a:solidFill>
                  <a:srgbClr val="242729"/>
                </a:solidFill>
              </a:rPr>
              <a:t>f somebody claims that using an </a:t>
            </a:r>
            <a:r>
              <a:rPr lang="en" sz="1400">
                <a:solidFill>
                  <a:srgbClr val="242729"/>
                </a:solidFill>
                <a:highlight>
                  <a:srgbClr val="EFF0F1"/>
                </a:highlight>
                <a:latin typeface="Courier New"/>
                <a:ea typeface="Courier New"/>
                <a:cs typeface="Courier New"/>
                <a:sym typeface="Courier New"/>
              </a:rPr>
              <a:t>&lt;iframe&gt;</a:t>
            </a:r>
            <a:r>
              <a:rPr lang="en" sz="1400">
                <a:solidFill>
                  <a:srgbClr val="242729"/>
                </a:solidFill>
              </a:rPr>
              <a:t> element on your site is dangerous and causes a security risk, he does not understand what </a:t>
            </a:r>
            <a:r>
              <a:rPr lang="en" sz="1400">
                <a:solidFill>
                  <a:srgbClr val="242729"/>
                </a:solidFill>
                <a:highlight>
                  <a:srgbClr val="EFF0F1"/>
                </a:highlight>
                <a:latin typeface="Courier New"/>
                <a:ea typeface="Courier New"/>
                <a:cs typeface="Courier New"/>
                <a:sym typeface="Courier New"/>
              </a:rPr>
              <a:t>&lt;iframe&gt;</a:t>
            </a:r>
            <a:r>
              <a:rPr lang="en" sz="1400">
                <a:solidFill>
                  <a:srgbClr val="242729"/>
                </a:solidFill>
              </a:rPr>
              <a:t> element does, or he is speaking about possibility of </a:t>
            </a:r>
            <a:r>
              <a:rPr lang="en" sz="1400">
                <a:solidFill>
                  <a:srgbClr val="242729"/>
                </a:solidFill>
                <a:highlight>
                  <a:srgbClr val="EFF0F1"/>
                </a:highlight>
                <a:latin typeface="Courier New"/>
                <a:ea typeface="Courier New"/>
                <a:cs typeface="Courier New"/>
                <a:sym typeface="Courier New"/>
              </a:rPr>
              <a:t>&lt;iframe&gt;</a:t>
            </a:r>
            <a:r>
              <a:rPr lang="en" sz="1400">
                <a:solidFill>
                  <a:srgbClr val="242729"/>
                </a:solidFill>
              </a:rPr>
              <a:t> related vulnerabilities in browsers. Security of </a:t>
            </a:r>
            <a:r>
              <a:rPr lang="en" sz="1400">
                <a:solidFill>
                  <a:srgbClr val="242729"/>
                </a:solidFill>
                <a:highlight>
                  <a:srgbClr val="EFF0F1"/>
                </a:highlight>
                <a:latin typeface="Courier New"/>
                <a:ea typeface="Courier New"/>
                <a:cs typeface="Courier New"/>
                <a:sym typeface="Courier New"/>
              </a:rPr>
              <a:t>&lt;iframe src="..."&gt;</a:t>
            </a:r>
            <a:r>
              <a:rPr lang="en" sz="1400">
                <a:solidFill>
                  <a:srgbClr val="242729"/>
                </a:solidFill>
              </a:rPr>
              <a:t> tag is equal to </a:t>
            </a:r>
            <a:r>
              <a:rPr lang="en" sz="1400">
                <a:solidFill>
                  <a:srgbClr val="242729"/>
                </a:solidFill>
                <a:highlight>
                  <a:srgbClr val="EFF0F1"/>
                </a:highlight>
                <a:latin typeface="Courier New"/>
                <a:ea typeface="Courier New"/>
                <a:cs typeface="Courier New"/>
                <a:sym typeface="Courier New"/>
              </a:rPr>
              <a:t>&lt;img src="..."</a:t>
            </a:r>
            <a:r>
              <a:rPr lang="en" sz="1400">
                <a:solidFill>
                  <a:srgbClr val="242729"/>
                </a:solidFill>
              </a:rPr>
              <a:t> or </a:t>
            </a:r>
            <a:r>
              <a:rPr lang="en" sz="1400">
                <a:solidFill>
                  <a:srgbClr val="242729"/>
                </a:solidFill>
                <a:highlight>
                  <a:srgbClr val="EFF0F1"/>
                </a:highlight>
                <a:latin typeface="Courier New"/>
                <a:ea typeface="Courier New"/>
                <a:cs typeface="Courier New"/>
                <a:sym typeface="Courier New"/>
              </a:rPr>
              <a:t>&lt;a href="..."&gt;</a:t>
            </a:r>
            <a:r>
              <a:rPr lang="en" sz="1400">
                <a:solidFill>
                  <a:srgbClr val="242729"/>
                </a:solidFill>
              </a:rPr>
              <a:t> as long there are no vulnerabilities in the browser. And if there's a suitable vulnerability, it might be possible to trigger it even without using </a:t>
            </a:r>
            <a:r>
              <a:rPr lang="en" sz="1400">
                <a:solidFill>
                  <a:srgbClr val="242729"/>
                </a:solidFill>
                <a:highlight>
                  <a:srgbClr val="EFF0F1"/>
                </a:highlight>
                <a:latin typeface="Courier New"/>
                <a:ea typeface="Courier New"/>
                <a:cs typeface="Courier New"/>
                <a:sym typeface="Courier New"/>
              </a:rPr>
              <a:t>&lt;iframe&gt;</a:t>
            </a:r>
            <a:r>
              <a:rPr lang="en" sz="1400">
                <a:solidFill>
                  <a:srgbClr val="242729"/>
                </a:solidFill>
              </a:rPr>
              <a:t>, </a:t>
            </a:r>
            <a:r>
              <a:rPr lang="en" sz="1400">
                <a:solidFill>
                  <a:srgbClr val="242729"/>
                </a:solidFill>
                <a:highlight>
                  <a:srgbClr val="EFF0F1"/>
                </a:highlight>
                <a:latin typeface="Courier New"/>
                <a:ea typeface="Courier New"/>
                <a:cs typeface="Courier New"/>
                <a:sym typeface="Courier New"/>
              </a:rPr>
              <a:t>&lt;img&gt;</a:t>
            </a:r>
            <a:r>
              <a:rPr lang="en" sz="1400">
                <a:solidFill>
                  <a:srgbClr val="242729"/>
                </a:solidFill>
              </a:rPr>
              <a:t> or </a:t>
            </a:r>
            <a:r>
              <a:rPr lang="en" sz="1400">
                <a:solidFill>
                  <a:srgbClr val="242729"/>
                </a:solidFill>
                <a:highlight>
                  <a:srgbClr val="EFF0F1"/>
                </a:highlight>
                <a:latin typeface="Courier New"/>
                <a:ea typeface="Courier New"/>
                <a:cs typeface="Courier New"/>
                <a:sym typeface="Courier New"/>
              </a:rPr>
              <a:t>&lt;a&gt;</a:t>
            </a:r>
            <a:r>
              <a:rPr lang="en" sz="1400">
                <a:solidFill>
                  <a:srgbClr val="242729"/>
                </a:solidFill>
              </a:rPr>
              <a:t> element, so it's not worth considering for this issue.</a:t>
            </a:r>
            <a:endParaRPr sz="1400">
              <a:solidFill>
                <a:srgbClr val="242729"/>
              </a:solidFill>
            </a:endParaRPr>
          </a:p>
          <a:p>
            <a:pPr indent="0" lvl="0" marL="0">
              <a:spcBef>
                <a:spcPts val="1100"/>
              </a:spcBef>
              <a:spcAft>
                <a:spcPts val="1600"/>
              </a:spcAft>
              <a:buNone/>
            </a:pPr>
            <a:r>
              <a:t/>
            </a:r>
            <a:endParaRPr/>
          </a:p>
        </p:txBody>
      </p:sp>
      <p:pic>
        <p:nvPicPr>
          <p:cNvPr id="224" name="Google Shape;224;p28"/>
          <p:cNvPicPr preferRelativeResize="0"/>
          <p:nvPr/>
        </p:nvPicPr>
        <p:blipFill>
          <a:blip r:embed="rId3">
            <a:alphaModFix/>
          </a:blip>
          <a:stretch>
            <a:fillRect/>
          </a:stretch>
        </p:blipFill>
        <p:spPr>
          <a:xfrm>
            <a:off x="1997400" y="2522457"/>
            <a:ext cx="4499900" cy="2366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Login Site Framed by HTML Page</a:t>
            </a:r>
            <a:endParaRPr/>
          </a:p>
        </p:txBody>
      </p:sp>
      <p:sp>
        <p:nvSpPr>
          <p:cNvPr id="230" name="Google Shape;230;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u="sng">
                <a:solidFill>
                  <a:schemeClr val="accent5"/>
                </a:solidFill>
                <a:hlinkClick r:id="rId3"/>
              </a:rPr>
              <a:t>https://real-app33.herokuapp.com/</a:t>
            </a:r>
            <a:r>
              <a:rPr lang="en" sz="1800"/>
              <a:t> is framed by 127.0.0.1:9090</a:t>
            </a:r>
            <a:endParaRPr sz="1800"/>
          </a:p>
          <a:p>
            <a:pPr indent="0" lvl="0" marL="0" rtl="0">
              <a:spcBef>
                <a:spcPts val="1600"/>
              </a:spcBef>
              <a:spcAft>
                <a:spcPts val="0"/>
              </a:spcAft>
              <a:buNone/>
            </a:pPr>
            <a:r>
              <a:rPr lang="en" sz="1800"/>
              <a:t>- This is a PHP login site being framed by localhost.</a:t>
            </a:r>
            <a:endParaRPr sz="1800"/>
          </a:p>
          <a:p>
            <a:pPr indent="0" lvl="0" marL="0" rtl="0">
              <a:spcBef>
                <a:spcPts val="1600"/>
              </a:spcBef>
              <a:spcAft>
                <a:spcPts val="0"/>
              </a:spcAft>
              <a:buNone/>
            </a:pPr>
            <a:r>
              <a:rPr lang="en" sz="1800"/>
              <a:t>- If this site were vulnerable to XSS an attacker could insert iframe and capture user information including form input and session information</a:t>
            </a:r>
            <a:endParaRPr sz="1800"/>
          </a:p>
          <a:p>
            <a:pPr indent="0" lvl="0" marL="0">
              <a:spcBef>
                <a:spcPts val="1600"/>
              </a:spcBef>
              <a:spcAft>
                <a:spcPts val="1600"/>
              </a:spcAft>
              <a:buNone/>
            </a:pPr>
            <a:r>
              <a:rPr lang="en" sz="1800"/>
              <a:t>- The dangers here are </a:t>
            </a:r>
            <a:r>
              <a:rPr b="1" lang="en" sz="1800"/>
              <a:t>XSS and clickjacking</a:t>
            </a:r>
            <a:endParaRPr b="1" sz="180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453725" y="292175"/>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Summary</a:t>
            </a:r>
            <a:endParaRPr/>
          </a:p>
        </p:txBody>
      </p:sp>
      <p:sp>
        <p:nvSpPr>
          <p:cNvPr id="236" name="Google Shape;236;p30"/>
          <p:cNvSpPr txBox="1"/>
          <p:nvPr>
            <p:ph idx="1" type="body"/>
          </p:nvPr>
        </p:nvSpPr>
        <p:spPr>
          <a:xfrm>
            <a:off x="819150" y="912325"/>
            <a:ext cx="7505700" cy="2448000"/>
          </a:xfrm>
          <a:prstGeom prst="rect">
            <a:avLst/>
          </a:prstGeom>
        </p:spPr>
        <p:txBody>
          <a:bodyPr anchorCtr="0" anchor="t" bIns="91425" lIns="91425" spcFirstLastPara="1" rIns="91425" wrap="square" tIns="91425">
            <a:noAutofit/>
          </a:bodyPr>
          <a:lstStyle/>
          <a:p>
            <a:pPr indent="-317500" lvl="0" marL="749300" rtl="0">
              <a:spcBef>
                <a:spcPts val="0"/>
              </a:spcBef>
              <a:spcAft>
                <a:spcPts val="0"/>
              </a:spcAft>
              <a:buClr>
                <a:srgbClr val="242729"/>
              </a:buClr>
              <a:buSzPts val="1400"/>
              <a:buFont typeface="Arial"/>
              <a:buChar char="●"/>
            </a:pPr>
            <a:r>
              <a:rPr b="1" lang="en" sz="1400">
                <a:solidFill>
                  <a:srgbClr val="242729"/>
                </a:solidFill>
                <a:latin typeface="Arial"/>
                <a:ea typeface="Arial"/>
                <a:cs typeface="Arial"/>
                <a:sym typeface="Arial"/>
              </a:rPr>
              <a:t>Clickjacking</a:t>
            </a:r>
            <a:r>
              <a:rPr lang="en" sz="1400">
                <a:solidFill>
                  <a:srgbClr val="242729"/>
                </a:solidFill>
                <a:latin typeface="Arial"/>
                <a:ea typeface="Arial"/>
                <a:cs typeface="Arial"/>
                <a:sym typeface="Arial"/>
              </a:rPr>
              <a:t> is a problem if your site is included as an iframe</a:t>
            </a:r>
            <a:endParaRPr sz="1400">
              <a:solidFill>
                <a:srgbClr val="242729"/>
              </a:solidFill>
              <a:latin typeface="Arial"/>
              <a:ea typeface="Arial"/>
              <a:cs typeface="Arial"/>
              <a:sym typeface="Arial"/>
            </a:endParaRPr>
          </a:p>
          <a:p>
            <a:pPr indent="-317500" lvl="0" marL="749300" rtl="0">
              <a:spcBef>
                <a:spcPts val="0"/>
              </a:spcBef>
              <a:spcAft>
                <a:spcPts val="0"/>
              </a:spcAft>
              <a:buClr>
                <a:srgbClr val="242729"/>
              </a:buClr>
              <a:buSzPts val="1400"/>
              <a:buFont typeface="Arial"/>
              <a:buChar char="●"/>
            </a:pPr>
            <a:r>
              <a:rPr lang="en" sz="1400">
                <a:solidFill>
                  <a:srgbClr val="242729"/>
                </a:solidFill>
                <a:latin typeface="Arial"/>
                <a:ea typeface="Arial"/>
                <a:cs typeface="Arial"/>
                <a:sym typeface="Arial"/>
              </a:rPr>
              <a:t>A compromised iFrame could display malicious content (imagine the iFrame displaying a login box instead of an ad)</a:t>
            </a:r>
            <a:endParaRPr sz="1400">
              <a:solidFill>
                <a:srgbClr val="242729"/>
              </a:solidFill>
              <a:latin typeface="Arial"/>
              <a:ea typeface="Arial"/>
              <a:cs typeface="Arial"/>
              <a:sym typeface="Arial"/>
            </a:endParaRPr>
          </a:p>
          <a:p>
            <a:pPr indent="-317500" lvl="0" marL="749300" rtl="0">
              <a:spcBef>
                <a:spcPts val="0"/>
              </a:spcBef>
              <a:spcAft>
                <a:spcPts val="0"/>
              </a:spcAft>
              <a:buClr>
                <a:srgbClr val="242729"/>
              </a:buClr>
              <a:buSzPts val="1400"/>
              <a:buFont typeface="Arial"/>
              <a:buChar char="●"/>
            </a:pPr>
            <a:r>
              <a:rPr lang="en" sz="1400">
                <a:solidFill>
                  <a:srgbClr val="242729"/>
                </a:solidFill>
                <a:latin typeface="Arial"/>
                <a:ea typeface="Arial"/>
                <a:cs typeface="Arial"/>
                <a:sym typeface="Arial"/>
              </a:rPr>
              <a:t>An included iframe can make certain JS calls like alert and prompt which could annoy your user</a:t>
            </a:r>
            <a:endParaRPr sz="1400">
              <a:solidFill>
                <a:srgbClr val="242729"/>
              </a:solidFill>
              <a:latin typeface="Arial"/>
              <a:ea typeface="Arial"/>
              <a:cs typeface="Arial"/>
              <a:sym typeface="Arial"/>
            </a:endParaRPr>
          </a:p>
          <a:p>
            <a:pPr indent="-317500" lvl="0" marL="749300" rtl="0">
              <a:spcBef>
                <a:spcPts val="0"/>
              </a:spcBef>
              <a:spcAft>
                <a:spcPts val="0"/>
              </a:spcAft>
              <a:buClr>
                <a:srgbClr val="242729"/>
              </a:buClr>
              <a:buSzPts val="1400"/>
              <a:buFont typeface="Arial"/>
              <a:buChar char="●"/>
            </a:pPr>
            <a:r>
              <a:rPr lang="en" sz="1400">
                <a:solidFill>
                  <a:srgbClr val="242729"/>
                </a:solidFill>
                <a:latin typeface="Arial"/>
                <a:ea typeface="Arial"/>
                <a:cs typeface="Arial"/>
                <a:sym typeface="Arial"/>
              </a:rPr>
              <a:t>An included iframe can redirect via location.href (yikes, imagine a 3p frame redirecting the customer from citibank.com to citibank.fake.com)</a:t>
            </a:r>
            <a:endParaRPr sz="1400">
              <a:solidFill>
                <a:srgbClr val="242729"/>
              </a:solidFill>
              <a:latin typeface="Arial"/>
              <a:ea typeface="Arial"/>
              <a:cs typeface="Arial"/>
              <a:sym typeface="Arial"/>
            </a:endParaRPr>
          </a:p>
          <a:p>
            <a:pPr indent="-317500" lvl="0" marL="749300" rtl="0">
              <a:spcBef>
                <a:spcPts val="0"/>
              </a:spcBef>
              <a:spcAft>
                <a:spcPts val="0"/>
              </a:spcAft>
              <a:buClr>
                <a:srgbClr val="242729"/>
              </a:buClr>
              <a:buSzPts val="1400"/>
              <a:buFont typeface="Arial"/>
              <a:buChar char="●"/>
            </a:pPr>
            <a:r>
              <a:rPr lang="en" sz="1400">
                <a:solidFill>
                  <a:srgbClr val="242729"/>
                </a:solidFill>
                <a:latin typeface="Arial"/>
                <a:ea typeface="Arial"/>
                <a:cs typeface="Arial"/>
                <a:sym typeface="Arial"/>
              </a:rPr>
              <a:t>Malware inside the 3p frame (java/flash/activeX) could infect your user</a:t>
            </a:r>
            <a:endParaRPr sz="1400">
              <a:solidFill>
                <a:srgbClr val="242729"/>
              </a:solidFill>
              <a:latin typeface="Arial"/>
              <a:ea typeface="Arial"/>
              <a:cs typeface="Arial"/>
              <a:sym typeface="Arial"/>
            </a:endParaRPr>
          </a:p>
          <a:p>
            <a:pPr indent="0" lvl="0" marL="0">
              <a:spcBef>
                <a:spcPts val="1100"/>
              </a:spcBef>
              <a:spcAft>
                <a:spcPts val="1600"/>
              </a:spcAft>
              <a:buNone/>
            </a:pPr>
            <a:r>
              <a:t/>
            </a:r>
            <a:endParaRPr/>
          </a:p>
        </p:txBody>
      </p:sp>
      <p:pic>
        <p:nvPicPr>
          <p:cNvPr id="237" name="Google Shape;237;p30"/>
          <p:cNvPicPr preferRelativeResize="0"/>
          <p:nvPr/>
        </p:nvPicPr>
        <p:blipFill>
          <a:blip r:embed="rId3">
            <a:alphaModFix/>
          </a:blip>
          <a:stretch>
            <a:fillRect/>
          </a:stretch>
        </p:blipFill>
        <p:spPr>
          <a:xfrm>
            <a:off x="2731212" y="2992600"/>
            <a:ext cx="2950725" cy="18772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4800"/>
              <a:t>Example</a:t>
            </a:r>
            <a:endParaRPr sz="4800"/>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u="sng">
                <a:solidFill>
                  <a:schemeClr val="hlink"/>
                </a:solidFill>
                <a:latin typeface="Calibri"/>
                <a:ea typeface="Calibri"/>
                <a:cs typeface="Calibri"/>
                <a:sym typeface="Calibri"/>
                <a:hlinkClick r:id="rId3"/>
              </a:rPr>
              <a:t>https://online.citi.com/US/login.do</a:t>
            </a:r>
            <a:r>
              <a:rPr lang="en" sz="3000">
                <a:solidFill>
                  <a:schemeClr val="dk1"/>
                </a:solidFill>
                <a:latin typeface="Calibri"/>
                <a:ea typeface="Calibri"/>
                <a:cs typeface="Calibri"/>
                <a:sym typeface="Calibri"/>
              </a:rPr>
              <a:t> </a:t>
            </a:r>
            <a:endParaRPr sz="3000">
              <a:solidFill>
                <a:schemeClr val="dk1"/>
              </a:solidFill>
              <a:latin typeface="Calibri"/>
              <a:ea typeface="Calibri"/>
              <a:cs typeface="Calibri"/>
              <a:sym typeface="Calibri"/>
            </a:endParaRPr>
          </a:p>
          <a:p>
            <a:pPr indent="457200" lvl="0" marL="2286000" rtl="0" algn="ctr">
              <a:spcBef>
                <a:spcPts val="1600"/>
              </a:spcBef>
              <a:spcAft>
                <a:spcPts val="0"/>
              </a:spcAft>
              <a:buNone/>
            </a:pPr>
            <a:r>
              <a:rPr lang="en" sz="3000">
                <a:solidFill>
                  <a:schemeClr val="dk1"/>
                </a:solidFill>
                <a:latin typeface="Calibri"/>
                <a:ea typeface="Calibri"/>
                <a:cs typeface="Calibri"/>
                <a:sym typeface="Calibri"/>
              </a:rPr>
              <a:t>can frame</a:t>
            </a:r>
            <a:endParaRPr sz="3000">
              <a:solidFill>
                <a:schemeClr val="dk1"/>
              </a:solidFill>
              <a:latin typeface="Calibri"/>
              <a:ea typeface="Calibri"/>
              <a:cs typeface="Calibri"/>
              <a:sym typeface="Calibri"/>
            </a:endParaRPr>
          </a:p>
          <a:p>
            <a:pPr indent="0" lvl="0" marL="0" algn="ctr">
              <a:spcBef>
                <a:spcPts val="1600"/>
              </a:spcBef>
              <a:spcAft>
                <a:spcPts val="1600"/>
              </a:spcAft>
              <a:buNone/>
            </a:pPr>
            <a:r>
              <a:rPr lang="en" sz="3000" u="sng">
                <a:solidFill>
                  <a:schemeClr val="hlink"/>
                </a:solidFill>
                <a:latin typeface="Calibri"/>
                <a:ea typeface="Calibri"/>
                <a:cs typeface="Calibri"/>
                <a:sym typeface="Calibri"/>
                <a:hlinkClick r:id="rId4"/>
              </a:rPr>
              <a:t>https://www.citibank.com.sg/portal/bluehome/index.htm</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Collaboration Between Sites -- 2 Security Solutions</a:t>
            </a:r>
            <a:endParaRPr/>
          </a:p>
        </p:txBody>
      </p:sp>
      <p:sp>
        <p:nvSpPr>
          <p:cNvPr id="142" name="Google Shape;142;p15"/>
          <p:cNvSpPr txBox="1"/>
          <p:nvPr>
            <p:ph idx="1" type="body"/>
          </p:nvPr>
        </p:nvSpPr>
        <p:spPr>
          <a:xfrm>
            <a:off x="819150" y="2152125"/>
            <a:ext cx="3659700" cy="2286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1.  Window.postMessage() method--</a:t>
            </a:r>
            <a:r>
              <a:rPr lang="en" sz="1800" u="sng">
                <a:solidFill>
                  <a:schemeClr val="hlink"/>
                </a:solidFill>
                <a:hlinkClick r:id="rId3"/>
              </a:rPr>
              <a:t>https://developer.mozilla.org/en-US/docs/Web/API/Window/postMessage</a:t>
            </a:r>
            <a:endParaRPr sz="1800"/>
          </a:p>
          <a:p>
            <a:pPr indent="0" lvl="0" marL="0">
              <a:spcBef>
                <a:spcPts val="1600"/>
              </a:spcBef>
              <a:spcAft>
                <a:spcPts val="1600"/>
              </a:spcAft>
              <a:buNone/>
            </a:pPr>
            <a:r>
              <a:rPr lang="en" sz="1800"/>
              <a:t>2. X-Frame : Deny</a:t>
            </a:r>
            <a:endParaRPr sz="1800"/>
          </a:p>
        </p:txBody>
      </p:sp>
      <p:pic>
        <p:nvPicPr>
          <p:cNvPr id="143" name="Google Shape;143;p15"/>
          <p:cNvPicPr preferRelativeResize="0"/>
          <p:nvPr/>
        </p:nvPicPr>
        <p:blipFill>
          <a:blip r:embed="rId4">
            <a:alphaModFix/>
          </a:blip>
          <a:stretch>
            <a:fillRect/>
          </a:stretch>
        </p:blipFill>
        <p:spPr>
          <a:xfrm>
            <a:off x="4571995" y="2571750"/>
            <a:ext cx="4067750" cy="2334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window.postMessage()</a:t>
            </a:r>
            <a:endParaRPr/>
          </a:p>
          <a:p>
            <a:pPr indent="0" lvl="0" marL="0" rtl="0">
              <a:spcBef>
                <a:spcPts val="0"/>
              </a:spcBef>
              <a:spcAft>
                <a:spcPts val="0"/>
              </a:spcAft>
              <a:buNone/>
            </a:pPr>
            <a:r>
              <a:rPr lang="en" sz="1800">
                <a:solidFill>
                  <a:srgbClr val="000000"/>
                </a:solidFill>
                <a:latin typeface="Arial"/>
                <a:ea typeface="Arial"/>
                <a:cs typeface="Arial"/>
                <a:sym typeface="Arial"/>
              </a:rPr>
              <a:t>targetWindow.postMessage(message, targetOrigin, [transfer]);</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333333"/>
                </a:solidFill>
                <a:highlight>
                  <a:srgbClr val="FFFFFF"/>
                </a:highlight>
                <a:latin typeface="Arial"/>
                <a:ea typeface="Arial"/>
                <a:cs typeface="Arial"/>
                <a:sym typeface="Arial"/>
              </a:rPr>
              <a:t>The </a:t>
            </a:r>
            <a:r>
              <a:rPr b="1" lang="en" sz="1100">
                <a:solidFill>
                  <a:srgbClr val="333333"/>
                </a:solidFill>
                <a:highlight>
                  <a:srgbClr val="FFFFFF"/>
                </a:highlight>
                <a:latin typeface="Verdana"/>
                <a:ea typeface="Verdana"/>
                <a:cs typeface="Verdana"/>
                <a:sym typeface="Verdana"/>
              </a:rPr>
              <a:t>window.postMessage()</a:t>
            </a:r>
            <a:r>
              <a:rPr lang="en" sz="1100">
                <a:solidFill>
                  <a:srgbClr val="333333"/>
                </a:solidFill>
                <a:highlight>
                  <a:srgbClr val="FFFFFF"/>
                </a:highlight>
                <a:latin typeface="Arial"/>
                <a:ea typeface="Arial"/>
                <a:cs typeface="Arial"/>
                <a:sym typeface="Arial"/>
              </a:rPr>
              <a:t> method safely enables cross-origin communication between </a:t>
            </a:r>
            <a:r>
              <a:rPr lang="en" sz="1100" u="sng">
                <a:solidFill>
                  <a:srgbClr val="3F87A6"/>
                </a:solidFill>
                <a:highlight>
                  <a:srgbClr val="FFFFFF"/>
                </a:highlight>
                <a:latin typeface="Verdana"/>
                <a:ea typeface="Verdana"/>
                <a:cs typeface="Verdana"/>
                <a:sym typeface="Verdana"/>
                <a:hlinkClick r:id="rId3"/>
              </a:rPr>
              <a:t>Window</a:t>
            </a:r>
            <a:r>
              <a:rPr lang="en" sz="1100">
                <a:solidFill>
                  <a:srgbClr val="333333"/>
                </a:solidFill>
                <a:highlight>
                  <a:srgbClr val="FFFFFF"/>
                </a:highlight>
                <a:latin typeface="Arial"/>
                <a:ea typeface="Arial"/>
                <a:cs typeface="Arial"/>
                <a:sym typeface="Arial"/>
              </a:rPr>
              <a:t> objects; </a:t>
            </a:r>
            <a:r>
              <a:rPr i="1" lang="en" sz="1100">
                <a:solidFill>
                  <a:srgbClr val="333333"/>
                </a:solidFill>
                <a:highlight>
                  <a:srgbClr val="FFFFFF"/>
                </a:highlight>
                <a:latin typeface="Arial"/>
                <a:ea typeface="Arial"/>
                <a:cs typeface="Arial"/>
                <a:sym typeface="Arial"/>
              </a:rPr>
              <a:t>e.g.,</a:t>
            </a:r>
            <a:r>
              <a:rPr lang="en" sz="1100">
                <a:solidFill>
                  <a:srgbClr val="333333"/>
                </a:solidFill>
                <a:highlight>
                  <a:srgbClr val="FFFFFF"/>
                </a:highlight>
                <a:latin typeface="Arial"/>
                <a:ea typeface="Arial"/>
                <a:cs typeface="Arial"/>
                <a:sym typeface="Arial"/>
              </a:rPr>
              <a:t> between a page and a pop-up that it spawned, or between a page and an iframe embedded within it.</a:t>
            </a:r>
            <a:endParaRPr sz="1100">
              <a:solidFill>
                <a:srgbClr val="333333"/>
              </a:solidFill>
              <a:highlight>
                <a:srgbClr val="FFFFFF"/>
              </a:highlight>
              <a:latin typeface="Arial"/>
              <a:ea typeface="Arial"/>
              <a:cs typeface="Arial"/>
              <a:sym typeface="Arial"/>
            </a:endParaRPr>
          </a:p>
          <a:p>
            <a:pPr indent="0" lvl="0" marL="0" rtl="0">
              <a:spcBef>
                <a:spcPts val="1600"/>
              </a:spcBef>
              <a:spcAft>
                <a:spcPts val="0"/>
              </a:spcAft>
              <a:buNone/>
            </a:pPr>
            <a:r>
              <a:rPr lang="en" sz="1100">
                <a:solidFill>
                  <a:srgbClr val="333333"/>
                </a:solidFill>
                <a:highlight>
                  <a:srgbClr val="FFFFFF"/>
                </a:highlight>
                <a:latin typeface="Arial"/>
                <a:ea typeface="Arial"/>
                <a:cs typeface="Arial"/>
                <a:sym typeface="Arial"/>
              </a:rPr>
              <a:t>Normally, scripts on different pages are allowed to access each other if and only if the pages they originate from share the same protocol, port number, and host (also known as the "</a:t>
            </a:r>
            <a:r>
              <a:rPr lang="en" sz="1100" u="sng">
                <a:solidFill>
                  <a:srgbClr val="3F87A6"/>
                </a:solidFill>
                <a:highlight>
                  <a:srgbClr val="FFFFFF"/>
                </a:highlight>
                <a:latin typeface="Arial"/>
                <a:ea typeface="Arial"/>
                <a:cs typeface="Arial"/>
                <a:sym typeface="Arial"/>
                <a:hlinkClick r:id="rId4"/>
              </a:rPr>
              <a:t>same-origin policy</a:t>
            </a:r>
            <a:r>
              <a:rPr lang="en" sz="1100">
                <a:solidFill>
                  <a:srgbClr val="333333"/>
                </a:solidFill>
                <a:highlight>
                  <a:srgbClr val="FFFFFF"/>
                </a:highlight>
                <a:latin typeface="Arial"/>
                <a:ea typeface="Arial"/>
                <a:cs typeface="Arial"/>
                <a:sym typeface="Arial"/>
              </a:rPr>
              <a:t>"). </a:t>
            </a:r>
            <a:r>
              <a:rPr lang="en" sz="1100">
                <a:solidFill>
                  <a:srgbClr val="333333"/>
                </a:solidFill>
                <a:latin typeface="Verdana"/>
                <a:ea typeface="Verdana"/>
                <a:cs typeface="Verdana"/>
                <a:sym typeface="Verdana"/>
              </a:rPr>
              <a:t>window.postMessage()</a:t>
            </a:r>
            <a:r>
              <a:rPr lang="en" sz="1100">
                <a:solidFill>
                  <a:srgbClr val="333333"/>
                </a:solidFill>
                <a:highlight>
                  <a:srgbClr val="FFFFFF"/>
                </a:highlight>
                <a:latin typeface="Arial"/>
                <a:ea typeface="Arial"/>
                <a:cs typeface="Arial"/>
                <a:sym typeface="Arial"/>
              </a:rPr>
              <a:t> provides a controlled mechanism to securely circumvent this restriction (if used properly).</a:t>
            </a:r>
            <a:endParaRPr sz="1100">
              <a:solidFill>
                <a:srgbClr val="333333"/>
              </a:solidFill>
              <a:highlight>
                <a:srgbClr val="FFFFFF"/>
              </a:highlight>
              <a:latin typeface="Arial"/>
              <a:ea typeface="Arial"/>
              <a:cs typeface="Arial"/>
              <a:sym typeface="Arial"/>
            </a:endParaRPr>
          </a:p>
          <a:p>
            <a:pPr indent="0" lvl="0" marL="0">
              <a:spcBef>
                <a:spcPts val="1600"/>
              </a:spcBef>
              <a:spcAft>
                <a:spcPts val="1600"/>
              </a:spcAft>
              <a:buNone/>
            </a:pPr>
            <a:r>
              <a:rPr lang="en" sz="1100">
                <a:solidFill>
                  <a:srgbClr val="333333"/>
                </a:solidFill>
                <a:highlight>
                  <a:srgbClr val="FFFFFF"/>
                </a:highlight>
                <a:latin typeface="Arial"/>
                <a:ea typeface="Arial"/>
                <a:cs typeface="Arial"/>
                <a:sym typeface="Arial"/>
              </a:rPr>
              <a:t>Broadly, one window may obtain a reference to another (</a:t>
            </a:r>
            <a:r>
              <a:rPr i="1" lang="en" sz="1100">
                <a:solidFill>
                  <a:srgbClr val="333333"/>
                </a:solidFill>
                <a:highlight>
                  <a:srgbClr val="FFFFFF"/>
                </a:highlight>
                <a:latin typeface="Arial"/>
                <a:ea typeface="Arial"/>
                <a:cs typeface="Arial"/>
                <a:sym typeface="Arial"/>
              </a:rPr>
              <a:t>e.g.,</a:t>
            </a:r>
            <a:r>
              <a:rPr lang="en" sz="1100">
                <a:solidFill>
                  <a:srgbClr val="333333"/>
                </a:solidFill>
                <a:highlight>
                  <a:srgbClr val="FFFFFF"/>
                </a:highlight>
                <a:latin typeface="Arial"/>
                <a:ea typeface="Arial"/>
                <a:cs typeface="Arial"/>
                <a:sym typeface="Arial"/>
              </a:rPr>
              <a:t> via </a:t>
            </a:r>
            <a:r>
              <a:rPr lang="en" sz="1100">
                <a:solidFill>
                  <a:srgbClr val="333333"/>
                </a:solidFill>
                <a:latin typeface="Verdana"/>
                <a:ea typeface="Verdana"/>
                <a:cs typeface="Verdana"/>
                <a:sym typeface="Verdana"/>
              </a:rPr>
              <a:t>targetWindow = window.opener</a:t>
            </a:r>
            <a:r>
              <a:rPr lang="en" sz="1100">
                <a:solidFill>
                  <a:srgbClr val="333333"/>
                </a:solidFill>
                <a:highlight>
                  <a:srgbClr val="FFFFFF"/>
                </a:highlight>
                <a:latin typeface="Arial"/>
                <a:ea typeface="Arial"/>
                <a:cs typeface="Arial"/>
                <a:sym typeface="Arial"/>
              </a:rPr>
              <a:t>), and then dispatch a </a:t>
            </a:r>
            <a:r>
              <a:rPr lang="en" sz="1100" u="sng">
                <a:solidFill>
                  <a:srgbClr val="3F87A6"/>
                </a:solidFill>
                <a:highlight>
                  <a:srgbClr val="FFFFFF"/>
                </a:highlight>
                <a:latin typeface="Verdana"/>
                <a:ea typeface="Verdana"/>
                <a:cs typeface="Verdana"/>
                <a:sym typeface="Verdana"/>
                <a:hlinkClick r:id="rId5"/>
              </a:rPr>
              <a:t>MessageEvent</a:t>
            </a:r>
            <a:r>
              <a:rPr lang="en" sz="1100">
                <a:solidFill>
                  <a:srgbClr val="333333"/>
                </a:solidFill>
                <a:highlight>
                  <a:srgbClr val="FFFFFF"/>
                </a:highlight>
                <a:latin typeface="Arial"/>
                <a:ea typeface="Arial"/>
                <a:cs typeface="Arial"/>
                <a:sym typeface="Arial"/>
              </a:rPr>
              <a:t> on it with </a:t>
            </a:r>
            <a:r>
              <a:rPr lang="en" sz="1100">
                <a:solidFill>
                  <a:srgbClr val="333333"/>
                </a:solidFill>
                <a:latin typeface="Verdana"/>
                <a:ea typeface="Verdana"/>
                <a:cs typeface="Verdana"/>
                <a:sym typeface="Verdana"/>
              </a:rPr>
              <a:t>targetWindow.postMessage()</a:t>
            </a:r>
            <a:r>
              <a:rPr lang="en" sz="1100">
                <a:solidFill>
                  <a:srgbClr val="333333"/>
                </a:solidFill>
                <a:highlight>
                  <a:srgbClr val="FFFFFF"/>
                </a:highlight>
                <a:latin typeface="Arial"/>
                <a:ea typeface="Arial"/>
                <a:cs typeface="Arial"/>
                <a:sym typeface="Arial"/>
              </a:rPr>
              <a:t>. The receiving window is then free to </a:t>
            </a:r>
            <a:r>
              <a:rPr lang="en" sz="1100" u="sng">
                <a:solidFill>
                  <a:srgbClr val="3F87A6"/>
                </a:solidFill>
                <a:highlight>
                  <a:srgbClr val="FFFFFF"/>
                </a:highlight>
                <a:latin typeface="Arial"/>
                <a:ea typeface="Arial"/>
                <a:cs typeface="Arial"/>
                <a:sym typeface="Arial"/>
                <a:hlinkClick r:id="rId6"/>
              </a:rPr>
              <a:t>handle this event</a:t>
            </a:r>
            <a:r>
              <a:rPr lang="en" sz="1100">
                <a:solidFill>
                  <a:srgbClr val="333333"/>
                </a:solidFill>
                <a:highlight>
                  <a:srgbClr val="FFFFFF"/>
                </a:highlight>
                <a:latin typeface="Arial"/>
                <a:ea typeface="Arial"/>
                <a:cs typeface="Arial"/>
                <a:sym typeface="Arial"/>
              </a:rPr>
              <a:t> as needed. The arguments passed to </a:t>
            </a:r>
            <a:r>
              <a:rPr lang="en" sz="1100">
                <a:solidFill>
                  <a:srgbClr val="333333"/>
                </a:solidFill>
                <a:latin typeface="Verdana"/>
                <a:ea typeface="Verdana"/>
                <a:cs typeface="Verdana"/>
                <a:sym typeface="Verdana"/>
              </a:rPr>
              <a:t>window.postMessage()</a:t>
            </a:r>
            <a:r>
              <a:rPr lang="en" sz="1100">
                <a:solidFill>
                  <a:srgbClr val="333333"/>
                </a:solidFill>
                <a:highlight>
                  <a:srgbClr val="FFFFFF"/>
                </a:highlight>
                <a:latin typeface="Arial"/>
                <a:ea typeface="Arial"/>
                <a:cs typeface="Arial"/>
                <a:sym typeface="Arial"/>
              </a:rPr>
              <a:t> (</a:t>
            </a:r>
            <a:r>
              <a:rPr i="1" lang="en" sz="1100">
                <a:solidFill>
                  <a:srgbClr val="333333"/>
                </a:solidFill>
                <a:highlight>
                  <a:srgbClr val="FFFFFF"/>
                </a:highlight>
                <a:latin typeface="Arial"/>
                <a:ea typeface="Arial"/>
                <a:cs typeface="Arial"/>
                <a:sym typeface="Arial"/>
              </a:rPr>
              <a:t>i.e.,</a:t>
            </a:r>
            <a:r>
              <a:rPr lang="en" sz="1100">
                <a:solidFill>
                  <a:srgbClr val="333333"/>
                </a:solidFill>
                <a:highlight>
                  <a:srgbClr val="FFFFFF"/>
                </a:highlight>
                <a:latin typeface="Arial"/>
                <a:ea typeface="Arial"/>
                <a:cs typeface="Arial"/>
                <a:sym typeface="Arial"/>
              </a:rPr>
              <a:t> the “message”) are </a:t>
            </a:r>
            <a:r>
              <a:rPr lang="en" sz="1100" u="sng">
                <a:solidFill>
                  <a:srgbClr val="3F87A6"/>
                </a:solidFill>
                <a:highlight>
                  <a:srgbClr val="FFFFFF"/>
                </a:highlight>
                <a:latin typeface="Arial"/>
                <a:ea typeface="Arial"/>
                <a:cs typeface="Arial"/>
                <a:sym typeface="Arial"/>
                <a:hlinkClick r:id="rId7"/>
              </a:rPr>
              <a:t>exposed to the receiving window through the event object</a:t>
            </a:r>
            <a:r>
              <a:rPr lang="en" sz="1100">
                <a:solidFill>
                  <a:srgbClr val="333333"/>
                </a:solidFill>
                <a:highlight>
                  <a:srgbClr val="FFFFFF"/>
                </a:highlight>
                <a:latin typeface="Arial"/>
                <a:ea typeface="Arial"/>
                <a:cs typeface="Arial"/>
                <a:sym typeface="Arial"/>
              </a:rPr>
              <a:t>.</a:t>
            </a:r>
            <a:endParaRPr sz="1100">
              <a:solidFill>
                <a:srgbClr val="333333"/>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targetWindow</a:t>
            </a:r>
            <a:endParaRPr/>
          </a:p>
        </p:txBody>
      </p:sp>
      <p:sp>
        <p:nvSpPr>
          <p:cNvPr id="155" name="Google Shape;155;p17"/>
          <p:cNvSpPr txBox="1"/>
          <p:nvPr>
            <p:ph idx="1" type="body"/>
          </p:nvPr>
        </p:nvSpPr>
        <p:spPr>
          <a:xfrm>
            <a:off x="819150" y="1509450"/>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i="1" sz="1400">
              <a:solidFill>
                <a:srgbClr val="333333"/>
              </a:solidFill>
              <a:highlight>
                <a:srgbClr val="FFFFFF"/>
              </a:highlight>
              <a:latin typeface="Verdana"/>
              <a:ea typeface="Verdana"/>
              <a:cs typeface="Verdana"/>
              <a:sym typeface="Verdana"/>
            </a:endParaRPr>
          </a:p>
          <a:p>
            <a:pPr indent="0" lvl="0" marL="190500" rtl="0">
              <a:spcBef>
                <a:spcPts val="0"/>
              </a:spcBef>
              <a:spcAft>
                <a:spcPts val="0"/>
              </a:spcAft>
              <a:buNone/>
            </a:pPr>
            <a:r>
              <a:rPr lang="en" sz="1400">
                <a:solidFill>
                  <a:srgbClr val="333333"/>
                </a:solidFill>
                <a:highlight>
                  <a:srgbClr val="FFFFFF"/>
                </a:highlight>
                <a:latin typeface="Arial"/>
                <a:ea typeface="Arial"/>
                <a:cs typeface="Arial"/>
                <a:sym typeface="Arial"/>
              </a:rPr>
              <a:t>A reference to the window that will receive the message. Methods for obtaining such a reference include:</a:t>
            </a:r>
            <a:endParaRPr sz="1400">
              <a:solidFill>
                <a:srgbClr val="333333"/>
              </a:solidFill>
              <a:highlight>
                <a:srgbClr val="FFFFFF"/>
              </a:highlight>
              <a:latin typeface="Arial"/>
              <a:ea typeface="Arial"/>
              <a:cs typeface="Arial"/>
              <a:sym typeface="Arial"/>
            </a:endParaRPr>
          </a:p>
          <a:p>
            <a:pPr indent="-317500" lvl="0" marL="647700" rtl="0">
              <a:spcBef>
                <a:spcPts val="1800"/>
              </a:spcBef>
              <a:spcAft>
                <a:spcPts val="0"/>
              </a:spcAft>
              <a:buClr>
                <a:srgbClr val="333333"/>
              </a:buClr>
              <a:buSzPts val="1400"/>
              <a:buFont typeface="Arial"/>
              <a:buChar char="●"/>
            </a:pPr>
            <a:r>
              <a:rPr lang="en" sz="1400" u="sng">
                <a:solidFill>
                  <a:srgbClr val="3F87A6"/>
                </a:solidFill>
                <a:highlight>
                  <a:srgbClr val="FFFFFF"/>
                </a:highlight>
                <a:latin typeface="Verdana"/>
                <a:ea typeface="Verdana"/>
                <a:cs typeface="Verdana"/>
                <a:sym typeface="Verdana"/>
                <a:hlinkClick r:id="rId3"/>
              </a:rPr>
              <a:t>Window.open</a:t>
            </a:r>
            <a:r>
              <a:rPr lang="en" sz="1400">
                <a:solidFill>
                  <a:srgbClr val="333333"/>
                </a:solidFill>
                <a:highlight>
                  <a:srgbClr val="FFFFFF"/>
                </a:highlight>
                <a:latin typeface="Arial"/>
                <a:ea typeface="Arial"/>
                <a:cs typeface="Arial"/>
                <a:sym typeface="Arial"/>
              </a:rPr>
              <a:t> (to spawn a new window and then reference it),</a:t>
            </a:r>
            <a:endParaRPr sz="1400">
              <a:solidFill>
                <a:srgbClr val="333333"/>
              </a:solidFill>
              <a:highlight>
                <a:srgbClr val="FFFFFF"/>
              </a:highlight>
              <a:latin typeface="Arial"/>
              <a:ea typeface="Arial"/>
              <a:cs typeface="Arial"/>
              <a:sym typeface="Arial"/>
            </a:endParaRPr>
          </a:p>
          <a:p>
            <a:pPr indent="-317500" lvl="0" marL="647700" rtl="0">
              <a:spcBef>
                <a:spcPts val="0"/>
              </a:spcBef>
              <a:spcAft>
                <a:spcPts val="0"/>
              </a:spcAft>
              <a:buClr>
                <a:srgbClr val="333333"/>
              </a:buClr>
              <a:buSzPts val="1400"/>
              <a:buFont typeface="Arial"/>
              <a:buChar char="●"/>
            </a:pPr>
            <a:r>
              <a:rPr lang="en" sz="1400" u="sng">
                <a:solidFill>
                  <a:srgbClr val="3F87A6"/>
                </a:solidFill>
                <a:highlight>
                  <a:srgbClr val="FFFFFF"/>
                </a:highlight>
                <a:latin typeface="Verdana"/>
                <a:ea typeface="Verdana"/>
                <a:cs typeface="Verdana"/>
                <a:sym typeface="Verdana"/>
                <a:hlinkClick r:id="rId4"/>
              </a:rPr>
              <a:t>Window.opener</a:t>
            </a:r>
            <a:r>
              <a:rPr lang="en" sz="1400">
                <a:solidFill>
                  <a:srgbClr val="333333"/>
                </a:solidFill>
                <a:highlight>
                  <a:srgbClr val="FFFFFF"/>
                </a:highlight>
                <a:latin typeface="Arial"/>
                <a:ea typeface="Arial"/>
                <a:cs typeface="Arial"/>
                <a:sym typeface="Arial"/>
              </a:rPr>
              <a:t> (to reference the window that spawned this one),</a:t>
            </a:r>
            <a:endParaRPr sz="1400">
              <a:solidFill>
                <a:srgbClr val="333333"/>
              </a:solidFill>
              <a:highlight>
                <a:srgbClr val="FFFFFF"/>
              </a:highlight>
              <a:latin typeface="Arial"/>
              <a:ea typeface="Arial"/>
              <a:cs typeface="Arial"/>
              <a:sym typeface="Arial"/>
            </a:endParaRPr>
          </a:p>
          <a:p>
            <a:pPr indent="-317500" lvl="0" marL="647700" rtl="0">
              <a:spcBef>
                <a:spcPts val="0"/>
              </a:spcBef>
              <a:spcAft>
                <a:spcPts val="0"/>
              </a:spcAft>
              <a:buClr>
                <a:srgbClr val="333333"/>
              </a:buClr>
              <a:buSzPts val="1400"/>
              <a:buFont typeface="Arial"/>
              <a:buChar char="●"/>
            </a:pPr>
            <a:r>
              <a:rPr lang="en" sz="1400" u="sng">
                <a:solidFill>
                  <a:srgbClr val="3F87A6"/>
                </a:solidFill>
                <a:highlight>
                  <a:srgbClr val="FFFFFF"/>
                </a:highlight>
                <a:latin typeface="Verdana"/>
                <a:ea typeface="Verdana"/>
                <a:cs typeface="Verdana"/>
                <a:sym typeface="Verdana"/>
                <a:hlinkClick r:id="rId5"/>
              </a:rPr>
              <a:t>HTMLIFrameElement.contentWindow</a:t>
            </a:r>
            <a:r>
              <a:rPr lang="en" sz="1400">
                <a:solidFill>
                  <a:srgbClr val="333333"/>
                </a:solidFill>
                <a:highlight>
                  <a:srgbClr val="FFFFFF"/>
                </a:highlight>
                <a:latin typeface="Arial"/>
                <a:ea typeface="Arial"/>
                <a:cs typeface="Arial"/>
                <a:sym typeface="Arial"/>
              </a:rPr>
              <a:t> (to reference an embedded </a:t>
            </a:r>
            <a:r>
              <a:rPr lang="en" sz="1400" u="sng">
                <a:solidFill>
                  <a:srgbClr val="3F87A6"/>
                </a:solidFill>
                <a:highlight>
                  <a:srgbClr val="FFFFFF"/>
                </a:highlight>
                <a:latin typeface="Verdana"/>
                <a:ea typeface="Verdana"/>
                <a:cs typeface="Verdana"/>
                <a:sym typeface="Verdana"/>
                <a:hlinkClick r:id="rId6"/>
              </a:rPr>
              <a:t>&lt;iframe&gt;</a:t>
            </a:r>
            <a:r>
              <a:rPr lang="en" sz="1400">
                <a:solidFill>
                  <a:srgbClr val="333333"/>
                </a:solidFill>
                <a:highlight>
                  <a:srgbClr val="FFFFFF"/>
                </a:highlight>
                <a:latin typeface="Arial"/>
                <a:ea typeface="Arial"/>
                <a:cs typeface="Arial"/>
                <a:sym typeface="Arial"/>
              </a:rPr>
              <a:t> from its parent window),</a:t>
            </a:r>
            <a:endParaRPr sz="1400">
              <a:solidFill>
                <a:srgbClr val="333333"/>
              </a:solidFill>
              <a:highlight>
                <a:srgbClr val="FFFFFF"/>
              </a:highlight>
              <a:latin typeface="Arial"/>
              <a:ea typeface="Arial"/>
              <a:cs typeface="Arial"/>
              <a:sym typeface="Arial"/>
            </a:endParaRPr>
          </a:p>
          <a:p>
            <a:pPr indent="-317500" lvl="0" marL="647700" rtl="0">
              <a:spcBef>
                <a:spcPts val="0"/>
              </a:spcBef>
              <a:spcAft>
                <a:spcPts val="0"/>
              </a:spcAft>
              <a:buClr>
                <a:srgbClr val="333333"/>
              </a:buClr>
              <a:buSzPts val="1400"/>
              <a:buFont typeface="Arial"/>
              <a:buChar char="●"/>
            </a:pPr>
            <a:r>
              <a:rPr lang="en" sz="1400" u="sng">
                <a:solidFill>
                  <a:srgbClr val="3F87A6"/>
                </a:solidFill>
                <a:highlight>
                  <a:srgbClr val="FFFFFF"/>
                </a:highlight>
                <a:latin typeface="Verdana"/>
                <a:ea typeface="Verdana"/>
                <a:cs typeface="Verdana"/>
                <a:sym typeface="Verdana"/>
                <a:hlinkClick r:id="rId7"/>
              </a:rPr>
              <a:t>Window.parent</a:t>
            </a:r>
            <a:r>
              <a:rPr lang="en" sz="1400">
                <a:solidFill>
                  <a:srgbClr val="333333"/>
                </a:solidFill>
                <a:highlight>
                  <a:srgbClr val="FFFFFF"/>
                </a:highlight>
                <a:latin typeface="Arial"/>
                <a:ea typeface="Arial"/>
                <a:cs typeface="Arial"/>
                <a:sym typeface="Arial"/>
              </a:rPr>
              <a:t> (to reference the parent window from within an embedded </a:t>
            </a:r>
            <a:r>
              <a:rPr lang="en" sz="1400" u="sng">
                <a:solidFill>
                  <a:srgbClr val="3F87A6"/>
                </a:solidFill>
                <a:highlight>
                  <a:srgbClr val="FFFFFF"/>
                </a:highlight>
                <a:latin typeface="Verdana"/>
                <a:ea typeface="Verdana"/>
                <a:cs typeface="Verdana"/>
                <a:sym typeface="Verdana"/>
                <a:hlinkClick r:id="rId8"/>
              </a:rPr>
              <a:t>&lt;iframe&gt;</a:t>
            </a:r>
            <a:r>
              <a:rPr lang="en" sz="1400">
                <a:solidFill>
                  <a:srgbClr val="333333"/>
                </a:solidFill>
                <a:highlight>
                  <a:srgbClr val="FFFFFF"/>
                </a:highlight>
                <a:latin typeface="Arial"/>
                <a:ea typeface="Arial"/>
                <a:cs typeface="Arial"/>
                <a:sym typeface="Arial"/>
              </a:rPr>
              <a:t>), or</a:t>
            </a:r>
            <a:endParaRPr sz="1400">
              <a:solidFill>
                <a:srgbClr val="333333"/>
              </a:solidFill>
              <a:highlight>
                <a:srgbClr val="FFFFFF"/>
              </a:highlight>
              <a:latin typeface="Arial"/>
              <a:ea typeface="Arial"/>
              <a:cs typeface="Arial"/>
              <a:sym typeface="Arial"/>
            </a:endParaRPr>
          </a:p>
          <a:p>
            <a:pPr indent="-317500" lvl="0" marL="647700" rtl="0">
              <a:spcBef>
                <a:spcPts val="0"/>
              </a:spcBef>
              <a:spcAft>
                <a:spcPts val="0"/>
              </a:spcAft>
              <a:buClr>
                <a:srgbClr val="333333"/>
              </a:buClr>
              <a:buSzPts val="1400"/>
              <a:buFont typeface="Arial"/>
              <a:buChar char="●"/>
            </a:pPr>
            <a:r>
              <a:rPr lang="en" sz="1400" u="sng">
                <a:solidFill>
                  <a:srgbClr val="3F87A6"/>
                </a:solidFill>
                <a:highlight>
                  <a:srgbClr val="FFFFFF"/>
                </a:highlight>
                <a:latin typeface="Verdana"/>
                <a:ea typeface="Verdana"/>
                <a:cs typeface="Verdana"/>
                <a:sym typeface="Verdana"/>
                <a:hlinkClick r:id="rId9"/>
              </a:rPr>
              <a:t>Window.frames</a:t>
            </a:r>
            <a:r>
              <a:rPr lang="en" sz="1400">
                <a:solidFill>
                  <a:srgbClr val="333333"/>
                </a:solidFill>
                <a:highlight>
                  <a:srgbClr val="FFFFFF"/>
                </a:highlight>
                <a:latin typeface="Arial"/>
                <a:ea typeface="Arial"/>
                <a:cs typeface="Arial"/>
                <a:sym typeface="Arial"/>
              </a:rPr>
              <a:t> + an index value (named or numeric).</a:t>
            </a:r>
            <a:endParaRPr sz="1400">
              <a:solidFill>
                <a:srgbClr val="333333"/>
              </a:solidFill>
              <a:highlight>
                <a:srgbClr val="FFFFFF"/>
              </a:highlight>
              <a:latin typeface="Arial"/>
              <a:ea typeface="Arial"/>
              <a:cs typeface="Arial"/>
              <a:sym typeface="Arial"/>
            </a:endParaRPr>
          </a:p>
          <a:p>
            <a:pPr indent="0" lvl="0" marL="457200" rtl="0">
              <a:spcBef>
                <a:spcPts val="4100"/>
              </a:spcBef>
              <a:spcAft>
                <a:spcPts val="0"/>
              </a:spcAft>
              <a:buNone/>
            </a:pPr>
            <a:r>
              <a:t/>
            </a:r>
            <a:endParaRPr sz="1100">
              <a:solidFill>
                <a:srgbClr val="333333"/>
              </a:solidFill>
              <a:highlight>
                <a:srgbClr val="FFFFFF"/>
              </a:highlight>
              <a:latin typeface="Arial"/>
              <a:ea typeface="Arial"/>
              <a:cs typeface="Arial"/>
              <a:sym typeface="Arial"/>
            </a:endParaRPr>
          </a:p>
          <a:p>
            <a:pPr indent="0" lvl="0" marL="0">
              <a:spcBef>
                <a:spcPts val="3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534150" y="517525"/>
            <a:ext cx="7790700" cy="969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i="1" lang="en"/>
              <a:t>Message</a:t>
            </a:r>
            <a:endParaRPr i="1"/>
          </a:p>
        </p:txBody>
      </p:sp>
      <p:sp>
        <p:nvSpPr>
          <p:cNvPr id="161" name="Google Shape;161;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190500" rtl="0">
              <a:spcBef>
                <a:spcPts val="0"/>
              </a:spcBef>
              <a:spcAft>
                <a:spcPts val="1800"/>
              </a:spcAft>
              <a:buNone/>
            </a:pPr>
            <a:r>
              <a:rPr lang="en" sz="1800">
                <a:solidFill>
                  <a:srgbClr val="333333"/>
                </a:solidFill>
                <a:highlight>
                  <a:srgbClr val="FFFFFF"/>
                </a:highlight>
                <a:latin typeface="Arial"/>
                <a:ea typeface="Arial"/>
                <a:cs typeface="Arial"/>
                <a:sym typeface="Arial"/>
              </a:rPr>
              <a:t>Data to be sent to the other window. The data is serialized using </a:t>
            </a:r>
            <a:r>
              <a:rPr lang="en" sz="1800" u="sng">
                <a:solidFill>
                  <a:srgbClr val="3F87A6"/>
                </a:solidFill>
                <a:highlight>
                  <a:srgbClr val="FFFFFF"/>
                </a:highlight>
                <a:latin typeface="Arial"/>
                <a:ea typeface="Arial"/>
                <a:cs typeface="Arial"/>
                <a:sym typeface="Arial"/>
                <a:hlinkClick r:id="rId3"/>
              </a:rPr>
              <a:t>the structured clone algorithm</a:t>
            </a:r>
            <a:r>
              <a:rPr lang="en" sz="1800">
                <a:solidFill>
                  <a:srgbClr val="333333"/>
                </a:solidFill>
                <a:highlight>
                  <a:srgbClr val="FFFFFF"/>
                </a:highlight>
                <a:latin typeface="Arial"/>
                <a:ea typeface="Arial"/>
                <a:cs typeface="Arial"/>
                <a:sym typeface="Arial"/>
              </a:rPr>
              <a:t>. This means you can pass a broad variety of data objects safely to the destination window without having to serialize them yourself. [</a:t>
            </a:r>
            <a:r>
              <a:rPr lang="en" sz="1800" u="sng">
                <a:solidFill>
                  <a:srgbClr val="990000"/>
                </a:solidFill>
                <a:highlight>
                  <a:srgbClr val="FFFFFF"/>
                </a:highlight>
                <a:latin typeface="Arial"/>
                <a:ea typeface="Arial"/>
                <a:cs typeface="Arial"/>
                <a:sym typeface="Arial"/>
                <a:hlinkClick r:id="rId4"/>
              </a:rPr>
              <a:t>1</a:t>
            </a:r>
            <a:r>
              <a:rPr lang="en" sz="1800">
                <a:solidFill>
                  <a:srgbClr val="333333"/>
                </a:solidFill>
                <a:highlight>
                  <a:srgbClr val="FFFFFF"/>
                </a:highlight>
                <a:latin typeface="Arial"/>
                <a:ea typeface="Arial"/>
                <a:cs typeface="Arial"/>
                <a:sym typeface="Arial"/>
              </a:rPr>
              <a: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targetOrigin</a:t>
            </a:r>
            <a:endParaRPr/>
          </a:p>
        </p:txBody>
      </p:sp>
      <p:sp>
        <p:nvSpPr>
          <p:cNvPr id="167" name="Google Shape;167;p19"/>
          <p:cNvSpPr txBox="1"/>
          <p:nvPr>
            <p:ph idx="1" type="body"/>
          </p:nvPr>
        </p:nvSpPr>
        <p:spPr>
          <a:xfrm>
            <a:off x="819150" y="1714450"/>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Specifies what the origin of targetWindow must be for the event to be dispatched, either as the literal string "*" (indicating no preference) or as a URI. If at the time the event is scheduled to be dispatched the scheme, hostname, or port of targetWindow's document does not match that provided in targetOrigin, the event will not be dispatched; only if all three match will the event be dispatched. This mechanism provides control over where messages are sent; for example, if postMessage() was used to transmit a password, it would be absolutely critical that this argument be a URI whose origin is the same as the intended receiver of the message containing the password, to prevent interception of the password by a malicious third party. Always provide a specific targetOrigin, not *, if you know where the other window's document should be located. Failing to provide a specific target discloses the data you send to any interested malicious site.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transfer (Optional)</a:t>
            </a:r>
            <a:endParaRPr/>
          </a:p>
        </p:txBody>
      </p:sp>
      <p:sp>
        <p:nvSpPr>
          <p:cNvPr id="173" name="Google Shape;173;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Is a sequence of Transferable objects that are transferred with the message. The ownership of these objects is given to the destination side and they are no longer usable on the sending side.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The Dispatched Event</a:t>
            </a:r>
            <a:endParaRPr/>
          </a:p>
        </p:txBody>
      </p:sp>
      <p:sp>
        <p:nvSpPr>
          <p:cNvPr id="179" name="Google Shape;179;p21"/>
          <p:cNvSpPr txBox="1"/>
          <p:nvPr>
            <p:ph idx="1" type="body"/>
          </p:nvPr>
        </p:nvSpPr>
        <p:spPr>
          <a:xfrm>
            <a:off x="854800" y="1741175"/>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333333"/>
                </a:solidFill>
                <a:latin typeface="Verdana"/>
                <a:ea typeface="Verdana"/>
                <a:cs typeface="Verdana"/>
                <a:sym typeface="Verdana"/>
              </a:rPr>
              <a:t>otherWindow</a:t>
            </a:r>
            <a:r>
              <a:rPr lang="en" sz="1400">
                <a:solidFill>
                  <a:srgbClr val="333333"/>
                </a:solidFill>
                <a:latin typeface="Arial"/>
                <a:ea typeface="Arial"/>
                <a:cs typeface="Arial"/>
                <a:sym typeface="Arial"/>
              </a:rPr>
              <a:t> can listen for dispatched messages by executing the following JavaScript:</a:t>
            </a:r>
            <a:endParaRPr sz="1400">
              <a:solidFill>
                <a:srgbClr val="333333"/>
              </a:solidFill>
              <a:latin typeface="Arial"/>
              <a:ea typeface="Arial"/>
              <a:cs typeface="Arial"/>
              <a:sym typeface="Arial"/>
            </a:endParaRPr>
          </a:p>
          <a:p>
            <a:pPr indent="0" lvl="0" marL="533400" marR="139700" rtl="0">
              <a:lnSpc>
                <a:spcPct val="150000"/>
              </a:lnSpc>
              <a:spcBef>
                <a:spcPts val="1800"/>
              </a:spcBef>
              <a:spcAft>
                <a:spcPts val="0"/>
              </a:spcAft>
              <a:buNone/>
            </a:pPr>
            <a:r>
              <a:rPr lang="en" sz="1400">
                <a:solidFill>
                  <a:srgbClr val="000000"/>
                </a:solidFill>
                <a:latin typeface="Verdana"/>
                <a:ea typeface="Verdana"/>
                <a:cs typeface="Verdana"/>
                <a:sym typeface="Verdana"/>
              </a:rPr>
              <a:t>window.addEventListener("message", receiveMessage, false);</a:t>
            </a:r>
            <a:br>
              <a:rPr lang="en" sz="1400">
                <a:solidFill>
                  <a:srgbClr val="000000"/>
                </a:solidFill>
                <a:latin typeface="Verdana"/>
                <a:ea typeface="Verdana"/>
                <a:cs typeface="Verdana"/>
                <a:sym typeface="Verdana"/>
              </a:rPr>
            </a:br>
            <a:r>
              <a:rPr lang="en" sz="1400">
                <a:solidFill>
                  <a:srgbClr val="000000"/>
                </a:solidFill>
                <a:latin typeface="Verdana"/>
                <a:ea typeface="Verdana"/>
                <a:cs typeface="Verdana"/>
                <a:sym typeface="Verdana"/>
              </a:rPr>
              <a:t>function receiveMessage(event)</a:t>
            </a:r>
            <a:br>
              <a:rPr lang="en" sz="1400">
                <a:solidFill>
                  <a:srgbClr val="000000"/>
                </a:solidFill>
                <a:latin typeface="Verdana"/>
                <a:ea typeface="Verdana"/>
                <a:cs typeface="Verdana"/>
                <a:sym typeface="Verdana"/>
              </a:rPr>
            </a:br>
            <a:r>
              <a:rPr lang="en" sz="1400">
                <a:solidFill>
                  <a:srgbClr val="000000"/>
                </a:solidFill>
                <a:latin typeface="Verdana"/>
                <a:ea typeface="Verdana"/>
                <a:cs typeface="Verdana"/>
                <a:sym typeface="Verdana"/>
              </a:rPr>
              <a:t>{</a:t>
            </a:r>
            <a:br>
              <a:rPr lang="en" sz="1400">
                <a:solidFill>
                  <a:srgbClr val="000000"/>
                </a:solidFill>
                <a:latin typeface="Verdana"/>
                <a:ea typeface="Verdana"/>
                <a:cs typeface="Verdana"/>
                <a:sym typeface="Verdana"/>
              </a:rPr>
            </a:br>
            <a:r>
              <a:rPr lang="en" sz="1400">
                <a:solidFill>
                  <a:srgbClr val="000000"/>
                </a:solidFill>
                <a:latin typeface="Verdana"/>
                <a:ea typeface="Verdana"/>
                <a:cs typeface="Verdana"/>
                <a:sym typeface="Verdana"/>
              </a:rPr>
              <a:t>  if (event.origin !== "http://example.org:8080")</a:t>
            </a:r>
            <a:br>
              <a:rPr lang="en" sz="1400">
                <a:solidFill>
                  <a:srgbClr val="000000"/>
                </a:solidFill>
                <a:latin typeface="Verdana"/>
                <a:ea typeface="Verdana"/>
                <a:cs typeface="Verdana"/>
                <a:sym typeface="Verdana"/>
              </a:rPr>
            </a:br>
            <a:r>
              <a:rPr lang="en" sz="1400">
                <a:solidFill>
                  <a:srgbClr val="000000"/>
                </a:solidFill>
                <a:latin typeface="Verdana"/>
                <a:ea typeface="Verdana"/>
                <a:cs typeface="Verdana"/>
                <a:sym typeface="Verdana"/>
              </a:rPr>
              <a:t>    return; </a:t>
            </a:r>
            <a:br>
              <a:rPr lang="en" sz="1400">
                <a:solidFill>
                  <a:srgbClr val="000000"/>
                </a:solidFill>
                <a:latin typeface="Verdana"/>
                <a:ea typeface="Verdana"/>
                <a:cs typeface="Verdana"/>
                <a:sym typeface="Verdana"/>
              </a:rPr>
            </a:br>
            <a:r>
              <a:rPr lang="en" sz="1400">
                <a:solidFill>
                  <a:srgbClr val="000000"/>
                </a:solidFill>
                <a:latin typeface="Verdana"/>
                <a:ea typeface="Verdana"/>
                <a:cs typeface="Verdana"/>
                <a:sym typeface="Verdana"/>
              </a:rPr>
              <a:t>}</a:t>
            </a:r>
            <a:endParaRPr sz="1400">
              <a:solidFill>
                <a:srgbClr val="000000"/>
              </a:solidFill>
              <a:latin typeface="Verdana"/>
              <a:ea typeface="Verdana"/>
              <a:cs typeface="Verdana"/>
              <a:sym typeface="Verdana"/>
            </a:endParaRPr>
          </a:p>
          <a:p>
            <a:pPr indent="0" lvl="0" marL="533400" marR="139700" rtl="0">
              <a:lnSpc>
                <a:spcPct val="150000"/>
              </a:lnSpc>
              <a:spcBef>
                <a:spcPts val="1500"/>
              </a:spcBef>
              <a:spcAft>
                <a:spcPts val="0"/>
              </a:spcAft>
              <a:buNone/>
            </a:pPr>
            <a:r>
              <a:t/>
            </a:r>
            <a:endParaRPr sz="1100">
              <a:solidFill>
                <a:srgbClr val="999999"/>
              </a:solidFill>
              <a:highlight>
                <a:srgbClr val="EEEEEE"/>
              </a:highlight>
              <a:latin typeface="Verdana"/>
              <a:ea typeface="Verdana"/>
              <a:cs typeface="Verdana"/>
              <a:sym typeface="Verdana"/>
            </a:endParaRPr>
          </a:p>
          <a:p>
            <a:pPr indent="0" lvl="0" marL="0">
              <a:spcBef>
                <a:spcPts val="15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