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OK so login-html frames our-login.html and when you login on the framed site--it sends the logged in user data to the actual site, so simply what I’ll want to do is run through the code and explain why this is so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e1e029081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Google Shape;183;g3e1e0290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e1e029081_0_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Google Shape;189;g3e1e02908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a76b47813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Google Shape;195;g3a76b478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e1e029081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Google Shape;201;g3e1e02908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a69fa8742_0_16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Google Shape;207;g3a69fa874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a69fa8742_0_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Google Shape;133;g3a69fa87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a69fa8742_0_3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Google Shape;140;g3a69fa87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a69fa8742_0_1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Google Shape;146;g3a69fa87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e1e029081_0_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Google Shape;153;g3e1e02908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a69fa8742_0_17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Google Shape;159;g3a69fa874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a69fa8742_0_19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Google Shape;165;g3a69fa874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a69fa8742_0_19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Google Shape;171;g3a69fa874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a69fa8742_0_20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Google Shape;177;g3a69fa874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mozilla.org/en-US/docs/Origin" TargetMode="External"/><Relationship Id="rId4" Type="http://schemas.openxmlformats.org/officeDocument/2006/relationships/hyperlink" Target="https://developer.mozilla.org/en-US/docs/DOM/windo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eveloper.mozilla.org/en-US/docs/HTTP/X-Frame-Options"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eveloper.mozilla.org/en-US/docs/Web/API/Window/postMessage"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eveloper.mozilla.org/en-US/docs/Web/Security/Same-origin_policy" TargetMode="External"/><Relationship Id="rId4" Type="http://schemas.openxmlformats.org/officeDocument/2006/relationships/hyperlink" Target="https://developer.mozilla.org/en-US/docs/Web/API/MessageEvent" TargetMode="External"/><Relationship Id="rId5" Type="http://schemas.openxmlformats.org/officeDocument/2006/relationships/hyperlink" Target="https://developer.mozilla.org/en-US/docs/Web/Guide/Events" TargetMode="External"/><Relationship Id="rId6" Type="http://schemas.openxmlformats.org/officeDocument/2006/relationships/hyperlink" Target="https://developer.mozilla.org/en-US/docs/Web/API/Window/postMessage#The_dispatched_eve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mozilla.org/en-US/docs/Web/API/Window/open" TargetMode="External"/><Relationship Id="rId4" Type="http://schemas.openxmlformats.org/officeDocument/2006/relationships/hyperlink" Target="https://developer.mozilla.org/en-US/docs/Web/API/Window/opener" TargetMode="External"/><Relationship Id="rId9" Type="http://schemas.openxmlformats.org/officeDocument/2006/relationships/hyperlink" Target="https://developer.mozilla.org/en-US/docs/Web/API/Window/frames" TargetMode="External"/><Relationship Id="rId5" Type="http://schemas.openxmlformats.org/officeDocument/2006/relationships/hyperlink" Target="https://developer.mozilla.org/en-US/docs/Web/API/HTMLIFrameElement/contentWindow" TargetMode="External"/><Relationship Id="rId6" Type="http://schemas.openxmlformats.org/officeDocument/2006/relationships/hyperlink" Target="https://developer.mozilla.org/en-US/docs/Web/HTML/Element/iframe" TargetMode="External"/><Relationship Id="rId7" Type="http://schemas.openxmlformats.org/officeDocument/2006/relationships/hyperlink" Target="https://developer.mozilla.org/en-US/docs/Web/API/Window/parent" TargetMode="External"/><Relationship Id="rId8" Type="http://schemas.openxmlformats.org/officeDocument/2006/relationships/hyperlink" Target="https://developer.mozilla.org/en-US/docs/Web/HTML/Element/ifram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eveloper.mozilla.org/en-US/docs/DOM/The_structured_clone_algorithm" TargetMode="External"/><Relationship Id="rId4" Type="http://schemas.openxmlformats.org/officeDocument/2006/relationships/hyperlink" Target="https://developer.mozilla.org/en-US/doc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sz="7200">
                <a:solidFill>
                  <a:srgbClr val="FF0000"/>
                </a:solidFill>
              </a:rPr>
              <a:t>iFrames &amp; Security</a:t>
            </a:r>
            <a:endParaRPr b="1" sz="7200">
              <a:solidFill>
                <a:srgbClr val="FF0000"/>
              </a:solidFill>
            </a:endParaRPr>
          </a:p>
        </p:txBody>
      </p:sp>
      <p:sp>
        <p:nvSpPr>
          <p:cNvPr id="129" name="Google Shape;129;p13"/>
          <p:cNvSpPr txBox="1"/>
          <p:nvPr>
            <p:ph idx="1" type="subTitle"/>
          </p:nvPr>
        </p:nvSpPr>
        <p:spPr>
          <a:xfrm>
            <a:off x="495925" y="4109100"/>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Graham Squires </a:t>
            </a:r>
            <a:endParaRPr/>
          </a:p>
        </p:txBody>
      </p:sp>
      <p:pic>
        <p:nvPicPr>
          <p:cNvPr id="130" name="Google Shape;130;p13"/>
          <p:cNvPicPr preferRelativeResize="0"/>
          <p:nvPr/>
        </p:nvPicPr>
        <p:blipFill>
          <a:blip r:embed="rId3">
            <a:alphaModFix amt="45000"/>
          </a:blip>
          <a:stretch>
            <a:fillRect/>
          </a:stretch>
        </p:blipFill>
        <p:spPr>
          <a:xfrm>
            <a:off x="2942375" y="225775"/>
            <a:ext cx="3390900" cy="3797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The Dispatched Event</a:t>
            </a:r>
            <a:endParaRPr/>
          </a:p>
        </p:txBody>
      </p:sp>
      <p:sp>
        <p:nvSpPr>
          <p:cNvPr id="186" name="Google Shape;186;p22"/>
          <p:cNvSpPr txBox="1"/>
          <p:nvPr>
            <p:ph idx="1" type="body"/>
          </p:nvPr>
        </p:nvSpPr>
        <p:spPr>
          <a:xfrm>
            <a:off x="854800" y="1741175"/>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333333"/>
                </a:solidFill>
                <a:latin typeface="Verdana"/>
                <a:ea typeface="Verdana"/>
                <a:cs typeface="Verdana"/>
                <a:sym typeface="Verdana"/>
              </a:rPr>
              <a:t>otherWindow</a:t>
            </a:r>
            <a:r>
              <a:rPr lang="en" sz="1400">
                <a:solidFill>
                  <a:srgbClr val="333333"/>
                </a:solidFill>
                <a:latin typeface="Arial"/>
                <a:ea typeface="Arial"/>
                <a:cs typeface="Arial"/>
                <a:sym typeface="Arial"/>
              </a:rPr>
              <a:t> can listen for dispatched messages by executing the following JavaScript:</a:t>
            </a:r>
            <a:endParaRPr sz="1400">
              <a:solidFill>
                <a:srgbClr val="333333"/>
              </a:solidFill>
              <a:latin typeface="Arial"/>
              <a:ea typeface="Arial"/>
              <a:cs typeface="Arial"/>
              <a:sym typeface="Arial"/>
            </a:endParaRPr>
          </a:p>
          <a:p>
            <a:pPr indent="0" lvl="0" marL="533400" marR="139700" rtl="0">
              <a:lnSpc>
                <a:spcPct val="150000"/>
              </a:lnSpc>
              <a:spcBef>
                <a:spcPts val="1800"/>
              </a:spcBef>
              <a:spcAft>
                <a:spcPts val="0"/>
              </a:spcAft>
              <a:buNone/>
            </a:pPr>
            <a:r>
              <a:rPr lang="en" sz="1400">
                <a:solidFill>
                  <a:srgbClr val="000000"/>
                </a:solidFill>
                <a:latin typeface="Verdana"/>
                <a:ea typeface="Verdana"/>
                <a:cs typeface="Verdana"/>
                <a:sym typeface="Verdana"/>
              </a:rPr>
              <a:t>window.addEventListener("message", receiveMessage, false);</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function receiveMessage(event)</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  if (event.origin !== "http://example.org:8080")</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    return; </a:t>
            </a:r>
            <a:br>
              <a:rPr lang="en" sz="1400">
                <a:solidFill>
                  <a:srgbClr val="000000"/>
                </a:solidFill>
                <a:latin typeface="Verdana"/>
                <a:ea typeface="Verdana"/>
                <a:cs typeface="Verdana"/>
                <a:sym typeface="Verdana"/>
              </a:rPr>
            </a:br>
            <a:r>
              <a:rPr lang="en" sz="1400">
                <a:solidFill>
                  <a:srgbClr val="000000"/>
                </a:solidFill>
                <a:latin typeface="Verdana"/>
                <a:ea typeface="Verdana"/>
                <a:cs typeface="Verdana"/>
                <a:sym typeface="Verdana"/>
              </a:rPr>
              <a:t>}</a:t>
            </a:r>
            <a:endParaRPr sz="1400">
              <a:solidFill>
                <a:srgbClr val="000000"/>
              </a:solidFill>
              <a:latin typeface="Verdana"/>
              <a:ea typeface="Verdana"/>
              <a:cs typeface="Verdana"/>
              <a:sym typeface="Verdana"/>
            </a:endParaRPr>
          </a:p>
          <a:p>
            <a:pPr indent="0" lvl="0" marL="533400" marR="139700" rtl="0">
              <a:lnSpc>
                <a:spcPct val="150000"/>
              </a:lnSpc>
              <a:spcBef>
                <a:spcPts val="1500"/>
              </a:spcBef>
              <a:spcAft>
                <a:spcPts val="0"/>
              </a:spcAft>
              <a:buNone/>
            </a:pPr>
            <a:r>
              <a:t/>
            </a:r>
            <a:endParaRPr sz="1100">
              <a:solidFill>
                <a:srgbClr val="999999"/>
              </a:solidFill>
              <a:highlight>
                <a:srgbClr val="EEEEEE"/>
              </a:highlight>
              <a:latin typeface="Verdana"/>
              <a:ea typeface="Verdana"/>
              <a:cs typeface="Verdana"/>
              <a:sym typeface="Verdana"/>
            </a:endParaRPr>
          </a:p>
          <a:p>
            <a:pPr indent="0" lvl="0" marL="0">
              <a:spcBef>
                <a:spcPts val="15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498025"/>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Properties of Dispatched Message</a:t>
            </a:r>
            <a:endParaRPr/>
          </a:p>
        </p:txBody>
      </p:sp>
      <p:sp>
        <p:nvSpPr>
          <p:cNvPr id="192" name="Google Shape;192;p23"/>
          <p:cNvSpPr txBox="1"/>
          <p:nvPr>
            <p:ph idx="1" type="body"/>
          </p:nvPr>
        </p:nvSpPr>
        <p:spPr>
          <a:xfrm>
            <a:off x="854800" y="1347750"/>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333333"/>
                </a:solidFill>
                <a:highlight>
                  <a:srgbClr val="FFFFFF"/>
                </a:highlight>
                <a:latin typeface="Verdana"/>
                <a:ea typeface="Verdana"/>
                <a:cs typeface="Verdana"/>
                <a:sym typeface="Verdana"/>
              </a:rPr>
              <a:t>data =</a:t>
            </a:r>
            <a:r>
              <a:rPr lang="en" sz="1800">
                <a:solidFill>
                  <a:srgbClr val="333333"/>
                </a:solidFill>
                <a:highlight>
                  <a:srgbClr val="FFFFFF"/>
                </a:highlight>
                <a:latin typeface="Arial"/>
                <a:ea typeface="Arial"/>
                <a:cs typeface="Arial"/>
                <a:sym typeface="Arial"/>
              </a:rPr>
              <a:t>The object passed from the other window.</a:t>
            </a:r>
            <a:endParaRPr sz="1800">
              <a:solidFill>
                <a:srgbClr val="333333"/>
              </a:solidFill>
              <a:highlight>
                <a:srgbClr val="FFFFFF"/>
              </a:highlight>
              <a:latin typeface="Arial"/>
              <a:ea typeface="Arial"/>
              <a:cs typeface="Arial"/>
              <a:sym typeface="Arial"/>
            </a:endParaRPr>
          </a:p>
          <a:p>
            <a:pPr indent="0" lvl="0" marL="0" rtl="0">
              <a:spcBef>
                <a:spcPts val="0"/>
              </a:spcBef>
              <a:spcAft>
                <a:spcPts val="0"/>
              </a:spcAft>
              <a:buNone/>
            </a:pPr>
            <a:r>
              <a:t/>
            </a:r>
            <a:endParaRPr sz="1800">
              <a:solidFill>
                <a:srgbClr val="333333"/>
              </a:solidFill>
              <a:highlight>
                <a:srgbClr val="FFFFFF"/>
              </a:highlight>
              <a:latin typeface="Arial"/>
              <a:ea typeface="Arial"/>
              <a:cs typeface="Arial"/>
              <a:sym typeface="Arial"/>
            </a:endParaRPr>
          </a:p>
          <a:p>
            <a:pPr indent="0" lvl="0" marL="0" rtl="0">
              <a:spcBef>
                <a:spcPts val="0"/>
              </a:spcBef>
              <a:spcAft>
                <a:spcPts val="0"/>
              </a:spcAft>
              <a:buNone/>
            </a:pPr>
            <a:r>
              <a:rPr b="1" lang="en" sz="1800">
                <a:solidFill>
                  <a:srgbClr val="333333"/>
                </a:solidFill>
                <a:highlight>
                  <a:srgbClr val="FFFFFF"/>
                </a:highlight>
                <a:latin typeface="Verdana"/>
                <a:ea typeface="Verdana"/>
                <a:cs typeface="Verdana"/>
                <a:sym typeface="Verdana"/>
              </a:rPr>
              <a:t>origin = </a:t>
            </a:r>
            <a:r>
              <a:rPr lang="en" sz="1800">
                <a:solidFill>
                  <a:srgbClr val="333333"/>
                </a:solidFill>
                <a:highlight>
                  <a:srgbClr val="FFFFFF"/>
                </a:highlight>
                <a:latin typeface="Arial"/>
                <a:ea typeface="Arial"/>
                <a:cs typeface="Arial"/>
                <a:sym typeface="Arial"/>
              </a:rPr>
              <a:t>The </a:t>
            </a:r>
            <a:r>
              <a:rPr lang="en" sz="1800" u="sng">
                <a:solidFill>
                  <a:srgbClr val="990000"/>
                </a:solidFill>
                <a:highlight>
                  <a:srgbClr val="FFFFFF"/>
                </a:highlight>
                <a:latin typeface="Arial"/>
                <a:ea typeface="Arial"/>
                <a:cs typeface="Arial"/>
                <a:sym typeface="Arial"/>
                <a:hlinkClick r:id="rId3"/>
              </a:rPr>
              <a:t>origin</a:t>
            </a:r>
            <a:r>
              <a:rPr lang="en" sz="1800">
                <a:solidFill>
                  <a:srgbClr val="333333"/>
                </a:solidFill>
                <a:highlight>
                  <a:srgbClr val="FFFFFF"/>
                </a:highlight>
                <a:latin typeface="Arial"/>
                <a:ea typeface="Arial"/>
                <a:cs typeface="Arial"/>
                <a:sym typeface="Arial"/>
              </a:rPr>
              <a:t> of the window that sent the message at the time </a:t>
            </a:r>
            <a:r>
              <a:rPr lang="en" sz="1800">
                <a:solidFill>
                  <a:srgbClr val="333333"/>
                </a:solidFill>
                <a:highlight>
                  <a:srgbClr val="FFFFFF"/>
                </a:highlight>
                <a:latin typeface="Verdana"/>
                <a:ea typeface="Verdana"/>
                <a:cs typeface="Verdana"/>
                <a:sym typeface="Verdana"/>
              </a:rPr>
              <a:t>postMessage</a:t>
            </a:r>
            <a:r>
              <a:rPr lang="en" sz="1800">
                <a:solidFill>
                  <a:srgbClr val="333333"/>
                </a:solidFill>
                <a:highlight>
                  <a:srgbClr val="FFFFFF"/>
                </a:highlight>
                <a:latin typeface="Arial"/>
                <a:ea typeface="Arial"/>
                <a:cs typeface="Arial"/>
                <a:sym typeface="Arial"/>
              </a:rPr>
              <a:t> was called. </a:t>
            </a:r>
            <a:endParaRPr sz="1800">
              <a:solidFill>
                <a:srgbClr val="333333"/>
              </a:solidFill>
              <a:highlight>
                <a:srgbClr val="FFFFFF"/>
              </a:highlight>
              <a:latin typeface="Arial"/>
              <a:ea typeface="Arial"/>
              <a:cs typeface="Arial"/>
              <a:sym typeface="Arial"/>
            </a:endParaRPr>
          </a:p>
          <a:p>
            <a:pPr indent="0" lvl="0" marL="0" rtl="0">
              <a:spcBef>
                <a:spcPts val="0"/>
              </a:spcBef>
              <a:spcAft>
                <a:spcPts val="0"/>
              </a:spcAft>
              <a:buNone/>
            </a:pPr>
            <a:r>
              <a:t/>
            </a:r>
            <a:endParaRPr sz="1800">
              <a:solidFill>
                <a:srgbClr val="333333"/>
              </a:solidFill>
              <a:highlight>
                <a:srgbClr val="FFFFFF"/>
              </a:highlight>
              <a:latin typeface="Arial"/>
              <a:ea typeface="Arial"/>
              <a:cs typeface="Arial"/>
              <a:sym typeface="Arial"/>
            </a:endParaRPr>
          </a:p>
          <a:p>
            <a:pPr indent="0" lvl="0" marL="0" rtl="0">
              <a:spcBef>
                <a:spcPts val="0"/>
              </a:spcBef>
              <a:spcAft>
                <a:spcPts val="0"/>
              </a:spcAft>
              <a:buNone/>
            </a:pPr>
            <a:r>
              <a:rPr b="1" lang="en" sz="1800">
                <a:solidFill>
                  <a:srgbClr val="333333"/>
                </a:solidFill>
                <a:highlight>
                  <a:srgbClr val="FFFFFF"/>
                </a:highlight>
                <a:latin typeface="Verdana"/>
                <a:ea typeface="Verdana"/>
                <a:cs typeface="Verdana"/>
                <a:sym typeface="Verdana"/>
              </a:rPr>
              <a:t>source = </a:t>
            </a:r>
            <a:r>
              <a:rPr lang="en" sz="1800">
                <a:solidFill>
                  <a:srgbClr val="333333"/>
                </a:solidFill>
                <a:highlight>
                  <a:srgbClr val="FFFFFF"/>
                </a:highlight>
                <a:latin typeface="Arial"/>
                <a:ea typeface="Arial"/>
                <a:cs typeface="Arial"/>
                <a:sym typeface="Arial"/>
              </a:rPr>
              <a:t>A reference to the </a:t>
            </a:r>
            <a:r>
              <a:rPr lang="en" sz="1800" u="sng">
                <a:solidFill>
                  <a:srgbClr val="3F87A6"/>
                </a:solidFill>
                <a:highlight>
                  <a:srgbClr val="FFFFFF"/>
                </a:highlight>
                <a:latin typeface="Verdana"/>
                <a:ea typeface="Verdana"/>
                <a:cs typeface="Verdana"/>
                <a:sym typeface="Verdana"/>
                <a:hlinkClick r:id="rId4"/>
              </a:rPr>
              <a:t>window</a:t>
            </a:r>
            <a:r>
              <a:rPr lang="en" sz="1800">
                <a:solidFill>
                  <a:srgbClr val="333333"/>
                </a:solidFill>
                <a:highlight>
                  <a:srgbClr val="FFFFFF"/>
                </a:highlight>
                <a:latin typeface="Arial"/>
                <a:ea typeface="Arial"/>
                <a:cs typeface="Arial"/>
                <a:sym typeface="Arial"/>
              </a:rPr>
              <a:t> object that sent the message; you can use this to establish two-way communication between two windows with different origins.</a:t>
            </a:r>
            <a:endParaRPr sz="1800">
              <a:solidFill>
                <a:srgbClr val="333333"/>
              </a:solidFill>
              <a:highlight>
                <a:srgbClr val="FFFFFF"/>
              </a:highlight>
              <a:latin typeface="Arial"/>
              <a:ea typeface="Arial"/>
              <a:cs typeface="Arial"/>
              <a:sym typeface="Arial"/>
            </a:endParaRPr>
          </a:p>
          <a:p>
            <a:pPr indent="0" lvl="0" marL="0">
              <a:spcBef>
                <a:spcPts val="18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Other Considerations for window.postMessage()</a:t>
            </a:r>
            <a:endParaRPr/>
          </a:p>
        </p:txBody>
      </p:sp>
      <p:sp>
        <p:nvSpPr>
          <p:cNvPr id="198" name="Google Shape;198;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1. Because addEventListener listens for all messages we have to have a type property and check it every time. We also need to </a:t>
            </a:r>
            <a:r>
              <a:rPr lang="en" sz="1800"/>
              <a:t>narrow</a:t>
            </a:r>
            <a:r>
              <a:rPr lang="en" sz="1800"/>
              <a:t> it down to our domain as other scripts could be sending post messages.</a:t>
            </a:r>
            <a:endParaRPr sz="1800"/>
          </a:p>
          <a:p>
            <a:pPr indent="0" lvl="0" marL="0" rtl="0">
              <a:spcBef>
                <a:spcPts val="1600"/>
              </a:spcBef>
              <a:spcAft>
                <a:spcPts val="0"/>
              </a:spcAft>
              <a:buNone/>
            </a:pPr>
            <a:r>
              <a:t/>
            </a:r>
            <a:endParaRPr sz="1800"/>
          </a:p>
          <a:p>
            <a:pPr indent="0" lvl="0" marL="0" rtl="0">
              <a:spcBef>
                <a:spcPts val="1600"/>
              </a:spcBef>
              <a:spcAft>
                <a:spcPts val="0"/>
              </a:spcAft>
              <a:buNone/>
            </a:pPr>
            <a:r>
              <a:rPr lang="en" sz="1800"/>
              <a:t>2. For security, we have to check the origin every time.</a:t>
            </a:r>
            <a:endParaRPr sz="1800"/>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Security &amp; window.postMessage()</a:t>
            </a:r>
            <a:endParaRPr/>
          </a:p>
        </p:txBody>
      </p:sp>
      <p:sp>
        <p:nvSpPr>
          <p:cNvPr id="204" name="Google Shape;204;p25"/>
          <p:cNvSpPr txBox="1"/>
          <p:nvPr>
            <p:ph idx="1" type="body"/>
          </p:nvPr>
        </p:nvSpPr>
        <p:spPr>
          <a:xfrm>
            <a:off x="819150" y="1696625"/>
            <a:ext cx="7505700" cy="2741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100">
                <a:solidFill>
                  <a:srgbClr val="333333"/>
                </a:solidFill>
                <a:latin typeface="Arial"/>
                <a:ea typeface="Arial"/>
                <a:cs typeface="Arial"/>
                <a:sym typeface="Arial"/>
              </a:rPr>
              <a:t>If you do not expect to receive messages from other sites, </a:t>
            </a:r>
            <a:r>
              <a:rPr b="1" i="1" lang="en" sz="1100">
                <a:solidFill>
                  <a:srgbClr val="333333"/>
                </a:solidFill>
                <a:latin typeface="Arial"/>
                <a:ea typeface="Arial"/>
                <a:cs typeface="Arial"/>
                <a:sym typeface="Arial"/>
              </a:rPr>
              <a:t>do not</a:t>
            </a:r>
            <a:r>
              <a:rPr b="1" lang="en" sz="1100">
                <a:solidFill>
                  <a:srgbClr val="333333"/>
                </a:solidFill>
                <a:latin typeface="Arial"/>
                <a:ea typeface="Arial"/>
                <a:cs typeface="Arial"/>
                <a:sym typeface="Arial"/>
              </a:rPr>
              <a:t> add any event listeners for </a:t>
            </a:r>
            <a:r>
              <a:rPr b="1" lang="en" sz="1100">
                <a:solidFill>
                  <a:srgbClr val="333333"/>
                </a:solidFill>
                <a:latin typeface="Verdana"/>
                <a:ea typeface="Verdana"/>
                <a:cs typeface="Verdana"/>
                <a:sym typeface="Verdana"/>
              </a:rPr>
              <a:t>message</a:t>
            </a:r>
            <a:r>
              <a:rPr b="1" lang="en" sz="1100">
                <a:solidFill>
                  <a:srgbClr val="333333"/>
                </a:solidFill>
                <a:latin typeface="Arial"/>
                <a:ea typeface="Arial"/>
                <a:cs typeface="Arial"/>
                <a:sym typeface="Arial"/>
              </a:rPr>
              <a:t> events.</a:t>
            </a:r>
            <a:r>
              <a:rPr lang="en" sz="1100">
                <a:solidFill>
                  <a:srgbClr val="333333"/>
                </a:solidFill>
                <a:latin typeface="Arial"/>
                <a:ea typeface="Arial"/>
                <a:cs typeface="Arial"/>
                <a:sym typeface="Arial"/>
              </a:rPr>
              <a:t> This is a completely foolproof way to avoid security problems.</a:t>
            </a:r>
            <a:endParaRPr sz="1100">
              <a:solidFill>
                <a:srgbClr val="333333"/>
              </a:solidFill>
              <a:latin typeface="Arial"/>
              <a:ea typeface="Arial"/>
              <a:cs typeface="Arial"/>
              <a:sym typeface="Arial"/>
            </a:endParaRPr>
          </a:p>
          <a:p>
            <a:pPr indent="0" lvl="0" marL="0" rtl="0">
              <a:spcBef>
                <a:spcPts val="1800"/>
              </a:spcBef>
              <a:spcAft>
                <a:spcPts val="0"/>
              </a:spcAft>
              <a:buNone/>
            </a:pPr>
            <a:r>
              <a:rPr lang="en" sz="1100">
                <a:solidFill>
                  <a:srgbClr val="333333"/>
                </a:solidFill>
                <a:latin typeface="Arial"/>
                <a:ea typeface="Arial"/>
                <a:cs typeface="Arial"/>
                <a:sym typeface="Arial"/>
              </a:rPr>
              <a:t>If you do expect to receive messages from other sites, </a:t>
            </a:r>
            <a:r>
              <a:rPr b="1" lang="en" sz="1100">
                <a:solidFill>
                  <a:srgbClr val="333333"/>
                </a:solidFill>
                <a:latin typeface="Arial"/>
                <a:ea typeface="Arial"/>
                <a:cs typeface="Arial"/>
                <a:sym typeface="Arial"/>
              </a:rPr>
              <a:t>always verify the sender's identity </a:t>
            </a:r>
            <a:r>
              <a:rPr lang="en" sz="1100">
                <a:solidFill>
                  <a:srgbClr val="333333"/>
                </a:solidFill>
                <a:latin typeface="Arial"/>
                <a:ea typeface="Arial"/>
                <a:cs typeface="Arial"/>
                <a:sym typeface="Arial"/>
              </a:rPr>
              <a:t>using the </a:t>
            </a:r>
            <a:r>
              <a:rPr lang="en" sz="1100">
                <a:solidFill>
                  <a:srgbClr val="333333"/>
                </a:solidFill>
                <a:latin typeface="Verdana"/>
                <a:ea typeface="Verdana"/>
                <a:cs typeface="Verdana"/>
                <a:sym typeface="Verdana"/>
              </a:rPr>
              <a:t>origin</a:t>
            </a:r>
            <a:r>
              <a:rPr lang="en" sz="1100">
                <a:solidFill>
                  <a:srgbClr val="333333"/>
                </a:solidFill>
                <a:latin typeface="Arial"/>
                <a:ea typeface="Arial"/>
                <a:cs typeface="Arial"/>
                <a:sym typeface="Arial"/>
              </a:rPr>
              <a:t> and possibly </a:t>
            </a:r>
            <a:r>
              <a:rPr lang="en" sz="1100">
                <a:solidFill>
                  <a:srgbClr val="333333"/>
                </a:solidFill>
                <a:latin typeface="Verdana"/>
                <a:ea typeface="Verdana"/>
                <a:cs typeface="Verdana"/>
                <a:sym typeface="Verdana"/>
              </a:rPr>
              <a:t>source</a:t>
            </a:r>
            <a:r>
              <a:rPr lang="en" sz="1100">
                <a:solidFill>
                  <a:srgbClr val="333333"/>
                </a:solidFill>
                <a:latin typeface="Arial"/>
                <a:ea typeface="Arial"/>
                <a:cs typeface="Arial"/>
                <a:sym typeface="Arial"/>
              </a:rPr>
              <a:t> properties. Any window (including, for example, </a:t>
            </a:r>
            <a:r>
              <a:rPr lang="en" sz="1100">
                <a:solidFill>
                  <a:srgbClr val="333333"/>
                </a:solidFill>
                <a:latin typeface="Verdana"/>
                <a:ea typeface="Verdana"/>
                <a:cs typeface="Verdana"/>
                <a:sym typeface="Verdana"/>
              </a:rPr>
              <a:t>http://evil.example.com</a:t>
            </a:r>
            <a:r>
              <a:rPr lang="en" sz="1100">
                <a:solidFill>
                  <a:srgbClr val="333333"/>
                </a:solidFill>
                <a:latin typeface="Arial"/>
                <a:ea typeface="Arial"/>
                <a:cs typeface="Arial"/>
                <a:sym typeface="Arial"/>
              </a:rPr>
              <a:t>) can send a message to any other window, and you have no guarantees that an unknown sender will not send malicious messages. Having verified identity, however, you still should </a:t>
            </a:r>
            <a:r>
              <a:rPr b="1" lang="en" sz="1100">
                <a:solidFill>
                  <a:srgbClr val="333333"/>
                </a:solidFill>
                <a:latin typeface="Arial"/>
                <a:ea typeface="Arial"/>
                <a:cs typeface="Arial"/>
                <a:sym typeface="Arial"/>
              </a:rPr>
              <a:t>always verify the syntax of the received message</a:t>
            </a:r>
            <a:r>
              <a:rPr lang="en" sz="1100">
                <a:solidFill>
                  <a:srgbClr val="333333"/>
                </a:solidFill>
                <a:latin typeface="Arial"/>
                <a:ea typeface="Arial"/>
                <a:cs typeface="Arial"/>
                <a:sym typeface="Arial"/>
              </a:rPr>
              <a:t>. Otherwise, a security hole in the site you trusted to send only trusted messages could then open a cross-site scripting hole in your site.</a:t>
            </a:r>
            <a:endParaRPr sz="1100">
              <a:solidFill>
                <a:srgbClr val="333333"/>
              </a:solidFill>
              <a:latin typeface="Arial"/>
              <a:ea typeface="Arial"/>
              <a:cs typeface="Arial"/>
              <a:sym typeface="Arial"/>
            </a:endParaRPr>
          </a:p>
          <a:p>
            <a:pPr indent="0" lvl="0" marL="0" rtl="0">
              <a:spcBef>
                <a:spcPts val="1800"/>
              </a:spcBef>
              <a:spcAft>
                <a:spcPts val="0"/>
              </a:spcAft>
              <a:buNone/>
            </a:pPr>
            <a:r>
              <a:rPr b="1" lang="en" sz="1100">
                <a:solidFill>
                  <a:srgbClr val="333333"/>
                </a:solidFill>
                <a:latin typeface="Arial"/>
                <a:ea typeface="Arial"/>
                <a:cs typeface="Arial"/>
                <a:sym typeface="Arial"/>
              </a:rPr>
              <a:t>Always specify an exact target origin, not </a:t>
            </a:r>
            <a:r>
              <a:rPr b="1" lang="en" sz="1100">
                <a:solidFill>
                  <a:srgbClr val="333333"/>
                </a:solidFill>
                <a:latin typeface="Verdana"/>
                <a:ea typeface="Verdana"/>
                <a:cs typeface="Verdana"/>
                <a:sym typeface="Verdana"/>
              </a:rPr>
              <a:t>*</a:t>
            </a:r>
            <a:r>
              <a:rPr b="1" lang="en" sz="1100">
                <a:solidFill>
                  <a:srgbClr val="333333"/>
                </a:solidFill>
                <a:latin typeface="Arial"/>
                <a:ea typeface="Arial"/>
                <a:cs typeface="Arial"/>
                <a:sym typeface="Arial"/>
              </a:rPr>
              <a:t>, when you use </a:t>
            </a:r>
            <a:r>
              <a:rPr b="1" lang="en" sz="1100">
                <a:solidFill>
                  <a:srgbClr val="333333"/>
                </a:solidFill>
                <a:latin typeface="Verdana"/>
                <a:ea typeface="Verdana"/>
                <a:cs typeface="Verdana"/>
                <a:sym typeface="Verdana"/>
              </a:rPr>
              <a:t>postMessage</a:t>
            </a:r>
            <a:r>
              <a:rPr b="1" lang="en" sz="1100">
                <a:solidFill>
                  <a:srgbClr val="333333"/>
                </a:solidFill>
                <a:latin typeface="Arial"/>
                <a:ea typeface="Arial"/>
                <a:cs typeface="Arial"/>
                <a:sym typeface="Arial"/>
              </a:rPr>
              <a:t> to send data to other windows.</a:t>
            </a:r>
            <a:r>
              <a:rPr lang="en" sz="1100">
                <a:solidFill>
                  <a:srgbClr val="333333"/>
                </a:solidFill>
                <a:latin typeface="Arial"/>
                <a:ea typeface="Arial"/>
                <a:cs typeface="Arial"/>
                <a:sym typeface="Arial"/>
              </a:rPr>
              <a:t> A malicious site can change the location of the window without your knowledge, and therefore it can intercept the data sent using </a:t>
            </a:r>
            <a:r>
              <a:rPr lang="en" sz="1100">
                <a:solidFill>
                  <a:srgbClr val="333333"/>
                </a:solidFill>
                <a:latin typeface="Verdana"/>
                <a:ea typeface="Verdana"/>
                <a:cs typeface="Verdana"/>
                <a:sym typeface="Verdana"/>
              </a:rPr>
              <a:t>postMessage</a:t>
            </a:r>
            <a:r>
              <a:rPr lang="en" sz="1100">
                <a:solidFill>
                  <a:srgbClr val="333333"/>
                </a:solidFill>
                <a:latin typeface="Arial"/>
                <a:ea typeface="Arial"/>
                <a:cs typeface="Arial"/>
                <a:sym typeface="Arial"/>
              </a:rPr>
              <a:t>.</a:t>
            </a:r>
            <a:endParaRPr sz="1100">
              <a:solidFill>
                <a:srgbClr val="333333"/>
              </a:solidFill>
              <a:latin typeface="Arial"/>
              <a:ea typeface="Arial"/>
              <a:cs typeface="Arial"/>
              <a:sym typeface="Arial"/>
            </a:endParaRPr>
          </a:p>
          <a:p>
            <a:pPr indent="0" lvl="0" marL="0">
              <a:spcBef>
                <a:spcPts val="18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453725" y="292175"/>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Summary</a:t>
            </a:r>
            <a:endParaRPr/>
          </a:p>
        </p:txBody>
      </p:sp>
      <p:sp>
        <p:nvSpPr>
          <p:cNvPr id="210" name="Google Shape;210;p26"/>
          <p:cNvSpPr txBox="1"/>
          <p:nvPr>
            <p:ph idx="1" type="body"/>
          </p:nvPr>
        </p:nvSpPr>
        <p:spPr>
          <a:xfrm>
            <a:off x="819150" y="912325"/>
            <a:ext cx="7505700" cy="2448000"/>
          </a:xfrm>
          <a:prstGeom prst="rect">
            <a:avLst/>
          </a:prstGeom>
        </p:spPr>
        <p:txBody>
          <a:bodyPr anchorCtr="0" anchor="t" bIns="91425" lIns="91425" spcFirstLastPara="1" rIns="91425" wrap="square" tIns="91425">
            <a:noAutofit/>
          </a:bodyPr>
          <a:lstStyle/>
          <a:p>
            <a:pPr indent="-317500" lvl="0" marL="749300" rtl="0">
              <a:spcBef>
                <a:spcPts val="0"/>
              </a:spcBef>
              <a:spcAft>
                <a:spcPts val="0"/>
              </a:spcAft>
              <a:buClr>
                <a:srgbClr val="242729"/>
              </a:buClr>
              <a:buSzPts val="1400"/>
              <a:buFont typeface="Arial"/>
              <a:buChar char="●"/>
            </a:pPr>
            <a:r>
              <a:rPr b="1" lang="en" sz="1400">
                <a:solidFill>
                  <a:srgbClr val="242729"/>
                </a:solidFill>
                <a:latin typeface="Arial"/>
                <a:ea typeface="Arial"/>
                <a:cs typeface="Arial"/>
                <a:sym typeface="Arial"/>
              </a:rPr>
              <a:t>Clickjacking</a:t>
            </a:r>
            <a:r>
              <a:rPr lang="en" sz="1400">
                <a:solidFill>
                  <a:srgbClr val="242729"/>
                </a:solidFill>
                <a:latin typeface="Arial"/>
                <a:ea typeface="Arial"/>
                <a:cs typeface="Arial"/>
                <a:sym typeface="Arial"/>
              </a:rPr>
              <a:t> is a problem if your site is included as an iframe</a:t>
            </a:r>
            <a:endParaRPr sz="1400">
              <a:solidFill>
                <a:srgbClr val="242729"/>
              </a:solidFill>
              <a:latin typeface="Arial"/>
              <a:ea typeface="Arial"/>
              <a:cs typeface="Arial"/>
              <a:sym typeface="Arial"/>
            </a:endParaRPr>
          </a:p>
          <a:p>
            <a:pPr indent="-317500" lvl="0" marL="749300" rtl="0">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A compromised iFrame could display malicious content (imagine the iFrame displaying a login box instead of an ad)</a:t>
            </a:r>
            <a:endParaRPr sz="1400">
              <a:solidFill>
                <a:srgbClr val="242729"/>
              </a:solidFill>
              <a:latin typeface="Arial"/>
              <a:ea typeface="Arial"/>
              <a:cs typeface="Arial"/>
              <a:sym typeface="Arial"/>
            </a:endParaRPr>
          </a:p>
          <a:p>
            <a:pPr indent="-317500" lvl="0" marL="749300" rtl="0">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An included iframe can make certain JS calls like alert and prompt which could annoy your user</a:t>
            </a:r>
            <a:endParaRPr sz="1400">
              <a:solidFill>
                <a:srgbClr val="242729"/>
              </a:solidFill>
              <a:latin typeface="Arial"/>
              <a:ea typeface="Arial"/>
              <a:cs typeface="Arial"/>
              <a:sym typeface="Arial"/>
            </a:endParaRPr>
          </a:p>
          <a:p>
            <a:pPr indent="-317500" lvl="0" marL="749300" rtl="0">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An included iframe can redirect via location.href (yikes, imagine a 3p frame redirecting the customer from citibank.com to citibank.fake.com)</a:t>
            </a:r>
            <a:endParaRPr sz="1400">
              <a:solidFill>
                <a:srgbClr val="242729"/>
              </a:solidFill>
              <a:latin typeface="Arial"/>
              <a:ea typeface="Arial"/>
              <a:cs typeface="Arial"/>
              <a:sym typeface="Arial"/>
            </a:endParaRPr>
          </a:p>
          <a:p>
            <a:pPr indent="-317500" lvl="0" marL="749300" rtl="0">
              <a:spcBef>
                <a:spcPts val="0"/>
              </a:spcBef>
              <a:spcAft>
                <a:spcPts val="0"/>
              </a:spcAft>
              <a:buClr>
                <a:srgbClr val="242729"/>
              </a:buClr>
              <a:buSzPts val="1400"/>
              <a:buFont typeface="Arial"/>
              <a:buChar char="●"/>
            </a:pPr>
            <a:r>
              <a:rPr lang="en" sz="1400">
                <a:solidFill>
                  <a:srgbClr val="242729"/>
                </a:solidFill>
                <a:latin typeface="Arial"/>
                <a:ea typeface="Arial"/>
                <a:cs typeface="Arial"/>
                <a:sym typeface="Arial"/>
              </a:rPr>
              <a:t>Malware inside the 3p frame (java/flash/activeX) could infect your user</a:t>
            </a:r>
            <a:endParaRPr sz="1400">
              <a:solidFill>
                <a:srgbClr val="242729"/>
              </a:solidFill>
              <a:latin typeface="Arial"/>
              <a:ea typeface="Arial"/>
              <a:cs typeface="Arial"/>
              <a:sym typeface="Arial"/>
            </a:endParaRPr>
          </a:p>
          <a:p>
            <a:pPr indent="0" lvl="0" marL="0">
              <a:spcBef>
                <a:spcPts val="1100"/>
              </a:spcBef>
              <a:spcAft>
                <a:spcPts val="1600"/>
              </a:spcAft>
              <a:buNone/>
            </a:pPr>
            <a:r>
              <a:t/>
            </a:r>
            <a:endParaRPr/>
          </a:p>
        </p:txBody>
      </p:sp>
      <p:pic>
        <p:nvPicPr>
          <p:cNvPr id="211" name="Google Shape;211;p26"/>
          <p:cNvPicPr preferRelativeResize="0"/>
          <p:nvPr/>
        </p:nvPicPr>
        <p:blipFill>
          <a:blip r:embed="rId3">
            <a:alphaModFix/>
          </a:blip>
          <a:stretch>
            <a:fillRect/>
          </a:stretch>
        </p:blipFill>
        <p:spPr>
          <a:xfrm>
            <a:off x="2731212" y="2992600"/>
            <a:ext cx="2950725" cy="18772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329925"/>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Security and Framing--</a:t>
            </a:r>
            <a:endParaRPr/>
          </a:p>
        </p:txBody>
      </p:sp>
      <p:sp>
        <p:nvSpPr>
          <p:cNvPr id="136" name="Google Shape;136;p14"/>
          <p:cNvSpPr txBox="1"/>
          <p:nvPr>
            <p:ph idx="1" type="body"/>
          </p:nvPr>
        </p:nvSpPr>
        <p:spPr>
          <a:xfrm>
            <a:off x="496325" y="905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242729"/>
                </a:solidFill>
              </a:rPr>
              <a:t>*The </a:t>
            </a:r>
            <a:r>
              <a:rPr lang="en" sz="1800">
                <a:solidFill>
                  <a:srgbClr val="242729"/>
                </a:solidFill>
                <a:highlight>
                  <a:srgbClr val="EFF0F1"/>
                </a:highlight>
                <a:latin typeface="Courier New"/>
                <a:ea typeface="Courier New"/>
                <a:cs typeface="Courier New"/>
                <a:sym typeface="Courier New"/>
              </a:rPr>
              <a:t>IFRAME</a:t>
            </a:r>
            <a:r>
              <a:rPr lang="en" sz="1800">
                <a:solidFill>
                  <a:srgbClr val="242729"/>
                </a:solidFill>
              </a:rPr>
              <a:t> element may be a security risk if </a:t>
            </a:r>
            <a:r>
              <a:rPr b="1" lang="en" sz="1800">
                <a:solidFill>
                  <a:srgbClr val="242729"/>
                </a:solidFill>
              </a:rPr>
              <a:t>your site is embedded inside an </a:t>
            </a:r>
            <a:r>
              <a:rPr b="1" lang="en" sz="1800">
                <a:solidFill>
                  <a:srgbClr val="242729"/>
                </a:solidFill>
                <a:highlight>
                  <a:srgbClr val="EFF0F1"/>
                </a:highlight>
                <a:latin typeface="Courier New"/>
                <a:ea typeface="Courier New"/>
                <a:cs typeface="Courier New"/>
                <a:sym typeface="Courier New"/>
              </a:rPr>
              <a:t>IFRAME</a:t>
            </a:r>
            <a:r>
              <a:rPr b="1" lang="en" sz="1800">
                <a:solidFill>
                  <a:srgbClr val="242729"/>
                </a:solidFill>
              </a:rPr>
              <a:t> on hostile site</a:t>
            </a:r>
            <a:r>
              <a:rPr lang="en" sz="1800">
                <a:solidFill>
                  <a:srgbClr val="242729"/>
                </a:solidFill>
              </a:rPr>
              <a:t>. One protection from this attack is to add HTTP header </a:t>
            </a:r>
            <a:r>
              <a:rPr lang="en" sz="1800" u="sng">
                <a:solidFill>
                  <a:srgbClr val="005999"/>
                </a:solidFill>
                <a:highlight>
                  <a:srgbClr val="EFF0F1"/>
                </a:highlight>
                <a:latin typeface="Courier New"/>
                <a:ea typeface="Courier New"/>
                <a:cs typeface="Courier New"/>
                <a:sym typeface="Courier New"/>
                <a:hlinkClick r:id="rId3"/>
              </a:rPr>
              <a:t>X-Frame-Options: DENY</a:t>
            </a:r>
            <a:r>
              <a:rPr lang="en" sz="1800">
                <a:solidFill>
                  <a:srgbClr val="242729"/>
                </a:solidFill>
              </a:rPr>
              <a:t> and hope that the browser knows its job.</a:t>
            </a:r>
            <a:endParaRPr sz="1800">
              <a:solidFill>
                <a:srgbClr val="242729"/>
              </a:solidFill>
            </a:endParaRPr>
          </a:p>
          <a:p>
            <a:pPr indent="0" lvl="0" marL="0" rtl="0">
              <a:spcBef>
                <a:spcPts val="1100"/>
              </a:spcBef>
              <a:spcAft>
                <a:spcPts val="0"/>
              </a:spcAft>
              <a:buClr>
                <a:schemeClr val="dk1"/>
              </a:buClr>
              <a:buSzPts val="1100"/>
              <a:buFont typeface="Arial"/>
              <a:buNone/>
            </a:pPr>
            <a:r>
              <a:t/>
            </a:r>
            <a:endParaRPr sz="1800">
              <a:solidFill>
                <a:srgbClr val="242729"/>
              </a:solidFill>
            </a:endParaRPr>
          </a:p>
          <a:p>
            <a:pPr indent="0" lvl="0" marL="0" rtl="0">
              <a:spcBef>
                <a:spcPts val="1100"/>
              </a:spcBef>
              <a:spcAft>
                <a:spcPts val="0"/>
              </a:spcAft>
              <a:buClr>
                <a:schemeClr val="dk1"/>
              </a:buClr>
              <a:buSzPts val="1100"/>
              <a:buFont typeface="Arial"/>
              <a:buNone/>
            </a:pPr>
            <a:r>
              <a:rPr lang="en" sz="1800">
                <a:solidFill>
                  <a:srgbClr val="242729"/>
                </a:solidFill>
              </a:rPr>
              <a:t>*Another solution is to securely use the </a:t>
            </a:r>
            <a:r>
              <a:rPr b="1" lang="en" sz="2000" u="sng">
                <a:solidFill>
                  <a:srgbClr val="242729"/>
                </a:solidFill>
              </a:rPr>
              <a:t>window.postMessage()</a:t>
            </a:r>
            <a:r>
              <a:rPr lang="en" sz="1800">
                <a:solidFill>
                  <a:srgbClr val="242729"/>
                </a:solidFill>
              </a:rPr>
              <a:t> method</a:t>
            </a:r>
            <a:endParaRPr sz="1800">
              <a:solidFill>
                <a:srgbClr val="242729"/>
              </a:solidFill>
            </a:endParaRPr>
          </a:p>
          <a:p>
            <a:pPr indent="0" lvl="0" marL="0" rtl="0">
              <a:spcBef>
                <a:spcPts val="1100"/>
              </a:spcBef>
              <a:spcAft>
                <a:spcPts val="0"/>
              </a:spcAft>
              <a:buClr>
                <a:schemeClr val="dk1"/>
              </a:buClr>
              <a:buSzPts val="1100"/>
              <a:buFont typeface="Arial"/>
              <a:buNone/>
            </a:pPr>
            <a:r>
              <a:t/>
            </a:r>
            <a:endParaRPr sz="1150">
              <a:solidFill>
                <a:srgbClr val="242729"/>
              </a:solidFill>
            </a:endParaRPr>
          </a:p>
          <a:p>
            <a:pPr indent="0" lvl="0" marL="0">
              <a:spcBef>
                <a:spcPts val="1100"/>
              </a:spcBef>
              <a:spcAft>
                <a:spcPts val="1600"/>
              </a:spcAft>
              <a:buNone/>
            </a:pPr>
            <a:r>
              <a:t/>
            </a:r>
            <a:endParaRPr sz="1150">
              <a:solidFill>
                <a:srgbClr val="242729"/>
              </a:solidFill>
              <a:highlight>
                <a:srgbClr val="FFFFFF"/>
              </a:highlight>
            </a:endParaRPr>
          </a:p>
        </p:txBody>
      </p:sp>
      <p:pic>
        <p:nvPicPr>
          <p:cNvPr id="137" name="Google Shape;137;p14"/>
          <p:cNvPicPr preferRelativeResize="0"/>
          <p:nvPr/>
        </p:nvPicPr>
        <p:blipFill>
          <a:blip r:embed="rId4">
            <a:alphaModFix/>
          </a:blip>
          <a:stretch>
            <a:fillRect/>
          </a:stretch>
        </p:blipFill>
        <p:spPr>
          <a:xfrm>
            <a:off x="1334650" y="3254475"/>
            <a:ext cx="6375475" cy="1540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527325"/>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Security &amp; Framing (2)</a:t>
            </a:r>
            <a:endParaRPr/>
          </a:p>
        </p:txBody>
      </p:sp>
      <p:sp>
        <p:nvSpPr>
          <p:cNvPr id="143" name="Google Shape;143;p15"/>
          <p:cNvSpPr txBox="1"/>
          <p:nvPr>
            <p:ph idx="1" type="body"/>
          </p:nvPr>
        </p:nvSpPr>
        <p:spPr>
          <a:xfrm>
            <a:off x="854800" y="1545100"/>
            <a:ext cx="7505700" cy="287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242729"/>
                </a:solidFill>
              </a:rPr>
              <a:t>IFRAME element may be a security risk if any page on your site contains an XSS vulnerability which can be exploited. </a:t>
            </a:r>
            <a:endParaRPr sz="1800">
              <a:solidFill>
                <a:srgbClr val="242729"/>
              </a:solidFill>
            </a:endParaRPr>
          </a:p>
          <a:p>
            <a:pPr indent="0" lvl="0" marL="0" rtl="0">
              <a:spcBef>
                <a:spcPts val="1100"/>
              </a:spcBef>
              <a:spcAft>
                <a:spcPts val="0"/>
              </a:spcAft>
              <a:buNone/>
            </a:pPr>
            <a:r>
              <a:rPr lang="en" sz="1800">
                <a:solidFill>
                  <a:srgbClr val="242729"/>
                </a:solidFill>
              </a:rPr>
              <a:t>In that case the attacker can expand the XSS attack to any page in he same domain that can be loaded within an </a:t>
            </a:r>
            <a:r>
              <a:rPr lang="en" sz="1800">
                <a:solidFill>
                  <a:srgbClr val="242729"/>
                </a:solidFill>
                <a:highlight>
                  <a:srgbClr val="EFF0F1"/>
                </a:highlight>
                <a:latin typeface="Courier New"/>
                <a:ea typeface="Courier New"/>
                <a:cs typeface="Courier New"/>
                <a:sym typeface="Courier New"/>
              </a:rPr>
              <a:t>&lt;iframe&gt;</a:t>
            </a:r>
            <a:r>
              <a:rPr lang="en" sz="1800">
                <a:solidFill>
                  <a:srgbClr val="242729"/>
                </a:solidFill>
              </a:rPr>
              <a:t> on the page that has an XSS vulnerability. </a:t>
            </a:r>
            <a:endParaRPr sz="1800">
              <a:solidFill>
                <a:srgbClr val="242729"/>
              </a:solidFill>
            </a:endParaRPr>
          </a:p>
          <a:p>
            <a:pPr indent="0" lvl="0" marL="0" rtl="0">
              <a:spcBef>
                <a:spcPts val="1100"/>
              </a:spcBef>
              <a:spcAft>
                <a:spcPts val="0"/>
              </a:spcAft>
              <a:buNone/>
            </a:pPr>
            <a:r>
              <a:rPr lang="en" sz="1800">
                <a:solidFill>
                  <a:srgbClr val="242729"/>
                </a:solidFill>
              </a:rPr>
              <a:t>This is because content from the same origin is allowed to access the parent content DOM and execute JavaScript in the host document.. </a:t>
            </a:r>
            <a:endParaRPr sz="1800">
              <a:solidFill>
                <a:srgbClr val="242729"/>
              </a:solidFill>
            </a:endParaRPr>
          </a:p>
          <a:p>
            <a:pPr indent="0" lvl="0" marL="0" rtl="0">
              <a:spcBef>
                <a:spcPts val="1100"/>
              </a:spcBef>
              <a:spcAft>
                <a:spcPts val="0"/>
              </a:spcAft>
              <a:buClr>
                <a:schemeClr val="dk1"/>
              </a:buClr>
              <a:buSzPts val="1100"/>
              <a:buFont typeface="Arial"/>
              <a:buNone/>
            </a:pPr>
            <a:r>
              <a:t/>
            </a:r>
            <a:endParaRPr sz="1400">
              <a:solidFill>
                <a:srgbClr val="242729"/>
              </a:solidFill>
            </a:endParaRPr>
          </a:p>
          <a:p>
            <a:pPr indent="0" lvl="0" marL="0" rtl="0">
              <a:spcBef>
                <a:spcPts val="1100"/>
              </a:spcBef>
              <a:spcAft>
                <a:spcPts val="0"/>
              </a:spcAft>
              <a:buClr>
                <a:schemeClr val="dk1"/>
              </a:buClr>
              <a:buSzPts val="1100"/>
              <a:buFont typeface="Arial"/>
              <a:buNone/>
            </a:pPr>
            <a:r>
              <a:t/>
            </a:r>
            <a:endParaRPr sz="1400">
              <a:solidFill>
                <a:srgbClr val="242729"/>
              </a:solidFill>
              <a:highlight>
                <a:srgbClr val="FFFFFF"/>
              </a:highlight>
            </a:endParaRPr>
          </a:p>
          <a:p>
            <a:pPr indent="0" lvl="0" marL="0">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Collaboration Between Sites -- 2 Security Solutions</a:t>
            </a:r>
            <a:endParaRPr/>
          </a:p>
        </p:txBody>
      </p:sp>
      <p:sp>
        <p:nvSpPr>
          <p:cNvPr id="149" name="Google Shape;149;p16"/>
          <p:cNvSpPr txBox="1"/>
          <p:nvPr>
            <p:ph idx="1" type="body"/>
          </p:nvPr>
        </p:nvSpPr>
        <p:spPr>
          <a:xfrm>
            <a:off x="819150" y="2152125"/>
            <a:ext cx="3659700" cy="2286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1.  Window.postMessage() method--</a:t>
            </a:r>
            <a:r>
              <a:rPr lang="en" sz="1800" u="sng">
                <a:solidFill>
                  <a:schemeClr val="hlink"/>
                </a:solidFill>
                <a:hlinkClick r:id="rId3"/>
              </a:rPr>
              <a:t>https://developer.mozilla.org/en-US/docs/Web/API/Window/postMessage</a:t>
            </a:r>
            <a:endParaRPr sz="1800"/>
          </a:p>
          <a:p>
            <a:pPr indent="0" lvl="0" marL="0">
              <a:spcBef>
                <a:spcPts val="1600"/>
              </a:spcBef>
              <a:spcAft>
                <a:spcPts val="1600"/>
              </a:spcAft>
              <a:buNone/>
            </a:pPr>
            <a:r>
              <a:rPr lang="en" sz="1800"/>
              <a:t>2. X-Frame : Deny</a:t>
            </a:r>
            <a:endParaRPr sz="1800"/>
          </a:p>
        </p:txBody>
      </p:sp>
      <p:pic>
        <p:nvPicPr>
          <p:cNvPr id="150" name="Google Shape;150;p16"/>
          <p:cNvPicPr preferRelativeResize="0"/>
          <p:nvPr/>
        </p:nvPicPr>
        <p:blipFill>
          <a:blip r:embed="rId4">
            <a:alphaModFix/>
          </a:blip>
          <a:stretch>
            <a:fillRect/>
          </a:stretch>
        </p:blipFill>
        <p:spPr>
          <a:xfrm>
            <a:off x="4643870" y="2128400"/>
            <a:ext cx="4067750" cy="233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Scenario</a:t>
            </a:r>
            <a:endParaRPr/>
          </a:p>
        </p:txBody>
      </p:sp>
      <p:sp>
        <p:nvSpPr>
          <p:cNvPr id="156" name="Google Shape;156;p17"/>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A company wants to authenticate users so that no credentials touch a merchant's server. The login page (our-login.html)  is developed so that a merchant can use an iframe to pull in the site, enter credentials, and message back to merchant's site (login.html) that login was successful. We also want to send through an email address to prepopulate login form. We need a solution that will work for the business, using iframes and messaging.</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5992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window.postMessage()</a:t>
            </a:r>
            <a:endParaRPr/>
          </a:p>
          <a:p>
            <a:pPr indent="0" lvl="0" marL="0" rtl="0">
              <a:spcBef>
                <a:spcPts val="0"/>
              </a:spcBef>
              <a:spcAft>
                <a:spcPts val="0"/>
              </a:spcAft>
              <a:buNone/>
            </a:pPr>
            <a:r>
              <a:rPr lang="en" sz="1800">
                <a:solidFill>
                  <a:srgbClr val="000000"/>
                </a:solidFill>
                <a:latin typeface="Arial"/>
                <a:ea typeface="Arial"/>
                <a:cs typeface="Arial"/>
                <a:sym typeface="Arial"/>
              </a:rPr>
              <a:t>targetWindow.postMessage(message, targetOrigin, [transfer]);</a:t>
            </a:r>
            <a:endParaRPr/>
          </a:p>
        </p:txBody>
      </p:sp>
      <p:sp>
        <p:nvSpPr>
          <p:cNvPr id="162" name="Google Shape;162;p18"/>
          <p:cNvSpPr txBox="1"/>
          <p:nvPr>
            <p:ph idx="1" type="body"/>
          </p:nvPr>
        </p:nvSpPr>
        <p:spPr>
          <a:xfrm>
            <a:off x="819150" y="1713550"/>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333333"/>
                </a:solidFill>
                <a:highlight>
                  <a:srgbClr val="FFFFFF"/>
                </a:highlight>
                <a:latin typeface="Arial"/>
                <a:ea typeface="Arial"/>
                <a:cs typeface="Arial"/>
                <a:sym typeface="Arial"/>
              </a:rPr>
              <a:t>The </a:t>
            </a:r>
            <a:r>
              <a:rPr b="1" lang="en" sz="1100">
                <a:solidFill>
                  <a:srgbClr val="333333"/>
                </a:solidFill>
                <a:highlight>
                  <a:srgbClr val="FFFFFF"/>
                </a:highlight>
                <a:latin typeface="Verdana"/>
                <a:ea typeface="Verdana"/>
                <a:cs typeface="Verdana"/>
                <a:sym typeface="Verdana"/>
              </a:rPr>
              <a:t>window.postMessage()</a:t>
            </a:r>
            <a:r>
              <a:rPr lang="en" sz="1100">
                <a:solidFill>
                  <a:srgbClr val="333333"/>
                </a:solidFill>
                <a:highlight>
                  <a:srgbClr val="FFFFFF"/>
                </a:highlight>
                <a:latin typeface="Arial"/>
                <a:ea typeface="Arial"/>
                <a:cs typeface="Arial"/>
                <a:sym typeface="Arial"/>
              </a:rPr>
              <a:t> method safely enables cross-origin communication between  a page and an iframe embedded within it.</a:t>
            </a:r>
            <a:endParaRPr sz="1100">
              <a:solidFill>
                <a:srgbClr val="333333"/>
              </a:solidFill>
              <a:highlight>
                <a:srgbClr val="FFFFFF"/>
              </a:highlight>
              <a:latin typeface="Arial"/>
              <a:ea typeface="Arial"/>
              <a:cs typeface="Arial"/>
              <a:sym typeface="Arial"/>
            </a:endParaRPr>
          </a:p>
          <a:p>
            <a:pPr indent="0" lvl="0" marL="0" rtl="0">
              <a:spcBef>
                <a:spcPts val="1600"/>
              </a:spcBef>
              <a:spcAft>
                <a:spcPts val="0"/>
              </a:spcAft>
              <a:buNone/>
            </a:pPr>
            <a:r>
              <a:rPr lang="en" sz="1100">
                <a:solidFill>
                  <a:srgbClr val="333333"/>
                </a:solidFill>
                <a:highlight>
                  <a:srgbClr val="FFFFFF"/>
                </a:highlight>
                <a:latin typeface="Arial"/>
                <a:ea typeface="Arial"/>
                <a:cs typeface="Arial"/>
                <a:sym typeface="Arial"/>
              </a:rPr>
              <a:t>Normally, scripts on different pages are allowed to access each other if and only if the pages they originate from share the same protocol, port number, and host  ("</a:t>
            </a:r>
            <a:r>
              <a:rPr lang="en" sz="1100">
                <a:solidFill>
                  <a:srgbClr val="000000"/>
                </a:solidFill>
                <a:highlight>
                  <a:srgbClr val="FFFFFF"/>
                </a:highlight>
                <a:uFill>
                  <a:noFill/>
                </a:uFill>
                <a:latin typeface="Arial"/>
                <a:ea typeface="Arial"/>
                <a:cs typeface="Arial"/>
                <a:sym typeface="Arial"/>
                <a:hlinkClick r:id="rId3"/>
              </a:rPr>
              <a:t>same-origin policy</a:t>
            </a:r>
            <a:r>
              <a:rPr lang="en" sz="1100">
                <a:solidFill>
                  <a:srgbClr val="333333"/>
                </a:solidFill>
                <a:highlight>
                  <a:srgbClr val="FFFFFF"/>
                </a:highlight>
                <a:latin typeface="Arial"/>
                <a:ea typeface="Arial"/>
                <a:cs typeface="Arial"/>
                <a:sym typeface="Arial"/>
              </a:rPr>
              <a:t>"). </a:t>
            </a:r>
            <a:r>
              <a:rPr b="1" lang="en" sz="1100">
                <a:solidFill>
                  <a:srgbClr val="333333"/>
                </a:solidFill>
                <a:highlight>
                  <a:srgbClr val="FFFFFF"/>
                </a:highlight>
                <a:latin typeface="Arial"/>
                <a:ea typeface="Arial"/>
                <a:cs typeface="Arial"/>
                <a:sym typeface="Arial"/>
              </a:rPr>
              <a:t>BUT</a:t>
            </a:r>
            <a:r>
              <a:rPr lang="en" sz="1100">
                <a:solidFill>
                  <a:srgbClr val="333333"/>
                </a:solidFill>
                <a:highlight>
                  <a:srgbClr val="FFFFFF"/>
                </a:highlight>
                <a:latin typeface="Arial"/>
                <a:ea typeface="Arial"/>
                <a:cs typeface="Arial"/>
                <a:sym typeface="Arial"/>
              </a:rPr>
              <a:t> </a:t>
            </a:r>
            <a:r>
              <a:rPr lang="en" sz="1100">
                <a:solidFill>
                  <a:srgbClr val="333333"/>
                </a:solidFill>
                <a:latin typeface="Verdana"/>
                <a:ea typeface="Verdana"/>
                <a:cs typeface="Verdana"/>
                <a:sym typeface="Verdana"/>
              </a:rPr>
              <a:t>window.postMessage()</a:t>
            </a:r>
            <a:r>
              <a:rPr lang="en" sz="1100">
                <a:solidFill>
                  <a:srgbClr val="333333"/>
                </a:solidFill>
                <a:highlight>
                  <a:srgbClr val="FFFFFF"/>
                </a:highlight>
                <a:latin typeface="Arial"/>
                <a:ea typeface="Arial"/>
                <a:cs typeface="Arial"/>
                <a:sym typeface="Arial"/>
              </a:rPr>
              <a:t> provides a controlled mechanism to securely get around this restriction/</a:t>
            </a:r>
            <a:endParaRPr sz="1100">
              <a:solidFill>
                <a:srgbClr val="333333"/>
              </a:solidFill>
              <a:highlight>
                <a:srgbClr val="FFFFFF"/>
              </a:highlight>
              <a:latin typeface="Arial"/>
              <a:ea typeface="Arial"/>
              <a:cs typeface="Arial"/>
              <a:sym typeface="Arial"/>
            </a:endParaRPr>
          </a:p>
          <a:p>
            <a:pPr indent="0" lvl="0" marL="0">
              <a:spcBef>
                <a:spcPts val="1600"/>
              </a:spcBef>
              <a:spcAft>
                <a:spcPts val="1600"/>
              </a:spcAft>
              <a:buNone/>
            </a:pPr>
            <a:r>
              <a:rPr lang="en" sz="1100">
                <a:solidFill>
                  <a:srgbClr val="333333"/>
                </a:solidFill>
                <a:highlight>
                  <a:srgbClr val="FFFFFF"/>
                </a:highlight>
                <a:latin typeface="Arial"/>
                <a:ea typeface="Arial"/>
                <a:cs typeface="Arial"/>
                <a:sym typeface="Arial"/>
              </a:rPr>
              <a:t>One window may obtain a reference to another (</a:t>
            </a:r>
            <a:r>
              <a:rPr i="1" lang="en" sz="1100">
                <a:solidFill>
                  <a:srgbClr val="333333"/>
                </a:solidFill>
                <a:highlight>
                  <a:srgbClr val="FFFFFF"/>
                </a:highlight>
                <a:latin typeface="Arial"/>
                <a:ea typeface="Arial"/>
                <a:cs typeface="Arial"/>
                <a:sym typeface="Arial"/>
              </a:rPr>
              <a:t>e.g.,</a:t>
            </a:r>
            <a:r>
              <a:rPr lang="en" sz="1100">
                <a:solidFill>
                  <a:srgbClr val="333333"/>
                </a:solidFill>
                <a:highlight>
                  <a:srgbClr val="FFFFFF"/>
                </a:highlight>
                <a:latin typeface="Arial"/>
                <a:ea typeface="Arial"/>
                <a:cs typeface="Arial"/>
                <a:sym typeface="Arial"/>
              </a:rPr>
              <a:t> via </a:t>
            </a:r>
            <a:r>
              <a:rPr lang="en" sz="1100">
                <a:solidFill>
                  <a:srgbClr val="333333"/>
                </a:solidFill>
                <a:latin typeface="Verdana"/>
                <a:ea typeface="Verdana"/>
                <a:cs typeface="Verdana"/>
                <a:sym typeface="Verdana"/>
              </a:rPr>
              <a:t>targetWindow = window.opener</a:t>
            </a:r>
            <a:r>
              <a:rPr lang="en" sz="1100">
                <a:solidFill>
                  <a:srgbClr val="333333"/>
                </a:solidFill>
                <a:highlight>
                  <a:srgbClr val="FFFFFF"/>
                </a:highlight>
                <a:latin typeface="Arial"/>
                <a:ea typeface="Arial"/>
                <a:cs typeface="Arial"/>
                <a:sym typeface="Arial"/>
              </a:rPr>
              <a:t>), and then dispatch a </a:t>
            </a:r>
            <a:r>
              <a:rPr lang="en" sz="1100">
                <a:solidFill>
                  <a:srgbClr val="000000"/>
                </a:solidFill>
                <a:highlight>
                  <a:srgbClr val="FFFFFF"/>
                </a:highlight>
                <a:uFill>
                  <a:noFill/>
                </a:uFill>
                <a:latin typeface="Verdana"/>
                <a:ea typeface="Verdana"/>
                <a:cs typeface="Verdana"/>
                <a:sym typeface="Verdana"/>
                <a:hlinkClick r:id="rId4"/>
              </a:rPr>
              <a:t>MessageEvent</a:t>
            </a:r>
            <a:r>
              <a:rPr lang="en" sz="1100">
                <a:solidFill>
                  <a:srgbClr val="000000"/>
                </a:solidFill>
                <a:highlight>
                  <a:srgbClr val="FFFFFF"/>
                </a:highlight>
                <a:latin typeface="Arial"/>
                <a:ea typeface="Arial"/>
                <a:cs typeface="Arial"/>
                <a:sym typeface="Arial"/>
              </a:rPr>
              <a:t> on it with </a:t>
            </a:r>
            <a:r>
              <a:rPr lang="en" sz="1100">
                <a:solidFill>
                  <a:srgbClr val="000000"/>
                </a:solidFill>
                <a:latin typeface="Verdana"/>
                <a:ea typeface="Verdana"/>
                <a:cs typeface="Verdana"/>
                <a:sym typeface="Verdana"/>
              </a:rPr>
              <a:t>targetWindow.postMessage()</a:t>
            </a:r>
            <a:r>
              <a:rPr lang="en" sz="1100">
                <a:solidFill>
                  <a:srgbClr val="000000"/>
                </a:solidFill>
                <a:highlight>
                  <a:srgbClr val="FFFFFF"/>
                </a:highlight>
                <a:latin typeface="Arial"/>
                <a:ea typeface="Arial"/>
                <a:cs typeface="Arial"/>
                <a:sym typeface="Arial"/>
              </a:rPr>
              <a:t>. The receiving window is then free to </a:t>
            </a:r>
            <a:r>
              <a:rPr lang="en" sz="1100">
                <a:solidFill>
                  <a:srgbClr val="000000"/>
                </a:solidFill>
                <a:highlight>
                  <a:srgbClr val="FFFFFF"/>
                </a:highlight>
                <a:uFill>
                  <a:noFill/>
                </a:uFill>
                <a:latin typeface="Arial"/>
                <a:ea typeface="Arial"/>
                <a:cs typeface="Arial"/>
                <a:sym typeface="Arial"/>
                <a:hlinkClick r:id="rId5"/>
              </a:rPr>
              <a:t>handle this event</a:t>
            </a:r>
            <a:r>
              <a:rPr lang="en" sz="1100">
                <a:solidFill>
                  <a:srgbClr val="000000"/>
                </a:solidFill>
                <a:highlight>
                  <a:srgbClr val="FFFFFF"/>
                </a:highlight>
                <a:latin typeface="Arial"/>
                <a:ea typeface="Arial"/>
                <a:cs typeface="Arial"/>
                <a:sym typeface="Arial"/>
              </a:rPr>
              <a:t> as needed. The arguments passed to </a:t>
            </a:r>
            <a:r>
              <a:rPr lang="en" sz="1100">
                <a:solidFill>
                  <a:srgbClr val="000000"/>
                </a:solidFill>
                <a:latin typeface="Verdana"/>
                <a:ea typeface="Verdana"/>
                <a:cs typeface="Verdana"/>
                <a:sym typeface="Verdana"/>
              </a:rPr>
              <a:t>window.postMessage()</a:t>
            </a:r>
            <a:r>
              <a:rPr lang="en" sz="1100">
                <a:solidFill>
                  <a:srgbClr val="000000"/>
                </a:solidFill>
                <a:highlight>
                  <a:srgbClr val="FFFFFF"/>
                </a:highlight>
                <a:latin typeface="Arial"/>
                <a:ea typeface="Arial"/>
                <a:cs typeface="Arial"/>
                <a:sym typeface="Arial"/>
              </a:rPr>
              <a:t> (</a:t>
            </a:r>
            <a:r>
              <a:rPr i="1" lang="en" sz="1100">
                <a:solidFill>
                  <a:srgbClr val="000000"/>
                </a:solidFill>
                <a:highlight>
                  <a:srgbClr val="FFFFFF"/>
                </a:highlight>
                <a:latin typeface="Arial"/>
                <a:ea typeface="Arial"/>
                <a:cs typeface="Arial"/>
                <a:sym typeface="Arial"/>
              </a:rPr>
              <a:t>i.e.,</a:t>
            </a:r>
            <a:r>
              <a:rPr lang="en" sz="1100">
                <a:solidFill>
                  <a:srgbClr val="000000"/>
                </a:solidFill>
                <a:highlight>
                  <a:srgbClr val="FFFFFF"/>
                </a:highlight>
                <a:latin typeface="Arial"/>
                <a:ea typeface="Arial"/>
                <a:cs typeface="Arial"/>
                <a:sym typeface="Arial"/>
              </a:rPr>
              <a:t> the “message”) are </a:t>
            </a:r>
            <a:r>
              <a:rPr lang="en" sz="1100">
                <a:solidFill>
                  <a:srgbClr val="000000"/>
                </a:solidFill>
                <a:highlight>
                  <a:srgbClr val="FFFFFF"/>
                </a:highlight>
                <a:uFill>
                  <a:noFill/>
                </a:uFill>
                <a:latin typeface="Arial"/>
                <a:ea typeface="Arial"/>
                <a:cs typeface="Arial"/>
                <a:sym typeface="Arial"/>
                <a:hlinkClick r:id="rId6"/>
              </a:rPr>
              <a:t>exposed to the receiving window through the event object</a:t>
            </a:r>
            <a:r>
              <a:rPr lang="en" sz="1100">
                <a:solidFill>
                  <a:srgbClr val="000000"/>
                </a:solidFill>
                <a:highlight>
                  <a:srgbClr val="FFFFFF"/>
                </a:highlight>
                <a:latin typeface="Arial"/>
                <a:ea typeface="Arial"/>
                <a:cs typeface="Arial"/>
                <a:sym typeface="Arial"/>
              </a:rPr>
              <a:t>.</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55485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targetWindow</a:t>
            </a:r>
            <a:endParaRPr/>
          </a:p>
        </p:txBody>
      </p:sp>
      <p:sp>
        <p:nvSpPr>
          <p:cNvPr id="168" name="Google Shape;168;p19"/>
          <p:cNvSpPr txBox="1"/>
          <p:nvPr>
            <p:ph idx="1" type="body"/>
          </p:nvPr>
        </p:nvSpPr>
        <p:spPr>
          <a:xfrm>
            <a:off x="819150" y="1347750"/>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i="1" sz="1400">
              <a:solidFill>
                <a:srgbClr val="333333"/>
              </a:solidFill>
              <a:highlight>
                <a:srgbClr val="FFFFFF"/>
              </a:highlight>
              <a:latin typeface="Verdana"/>
              <a:ea typeface="Verdana"/>
              <a:cs typeface="Verdana"/>
              <a:sym typeface="Verdana"/>
            </a:endParaRPr>
          </a:p>
          <a:p>
            <a:pPr indent="0" lvl="0" marL="190500" rtl="0">
              <a:spcBef>
                <a:spcPts val="0"/>
              </a:spcBef>
              <a:spcAft>
                <a:spcPts val="0"/>
              </a:spcAft>
              <a:buNone/>
            </a:pPr>
            <a:r>
              <a:rPr lang="en" sz="1400">
                <a:solidFill>
                  <a:srgbClr val="333333"/>
                </a:solidFill>
                <a:highlight>
                  <a:srgbClr val="FFFFFF"/>
                </a:highlight>
                <a:latin typeface="Arial"/>
                <a:ea typeface="Arial"/>
                <a:cs typeface="Arial"/>
                <a:sym typeface="Arial"/>
              </a:rPr>
              <a:t>A reference to the window that will receive the message. Methods for obtaining such a reference include:</a:t>
            </a:r>
            <a:endParaRPr sz="1400">
              <a:solidFill>
                <a:srgbClr val="333333"/>
              </a:solidFill>
              <a:highlight>
                <a:srgbClr val="FFFFFF"/>
              </a:highlight>
              <a:latin typeface="Arial"/>
              <a:ea typeface="Arial"/>
              <a:cs typeface="Arial"/>
              <a:sym typeface="Arial"/>
            </a:endParaRPr>
          </a:p>
          <a:p>
            <a:pPr indent="-317500" lvl="0" marL="647700" rtl="0">
              <a:spcBef>
                <a:spcPts val="1800"/>
              </a:spcBef>
              <a:spcAft>
                <a:spcPts val="0"/>
              </a:spcAft>
              <a:buClr>
                <a:srgbClr val="333333"/>
              </a:buClr>
              <a:buSzPts val="1400"/>
              <a:buFont typeface="Arial"/>
              <a:buChar char="●"/>
            </a:pPr>
            <a:r>
              <a:rPr lang="en" sz="1400" u="sng">
                <a:solidFill>
                  <a:srgbClr val="3F87A6"/>
                </a:solidFill>
                <a:highlight>
                  <a:srgbClr val="FFFFFF"/>
                </a:highlight>
                <a:latin typeface="Verdana"/>
                <a:ea typeface="Verdana"/>
                <a:cs typeface="Verdana"/>
                <a:sym typeface="Verdana"/>
                <a:hlinkClick r:id="rId3"/>
              </a:rPr>
              <a:t>Window.open</a:t>
            </a:r>
            <a:r>
              <a:rPr lang="en" sz="1400">
                <a:solidFill>
                  <a:srgbClr val="333333"/>
                </a:solidFill>
                <a:highlight>
                  <a:srgbClr val="FFFFFF"/>
                </a:highlight>
                <a:latin typeface="Arial"/>
                <a:ea typeface="Arial"/>
                <a:cs typeface="Arial"/>
                <a:sym typeface="Arial"/>
              </a:rPr>
              <a:t> (to spawn a new window and then reference it),</a:t>
            </a:r>
            <a:endParaRPr sz="1400">
              <a:solidFill>
                <a:srgbClr val="333333"/>
              </a:solidFill>
              <a:highlight>
                <a:srgbClr val="FFFFFF"/>
              </a:highlight>
              <a:latin typeface="Arial"/>
              <a:ea typeface="Arial"/>
              <a:cs typeface="Arial"/>
              <a:sym typeface="Arial"/>
            </a:endParaRPr>
          </a:p>
          <a:p>
            <a:pPr indent="-317500" lvl="0" marL="647700" rtl="0">
              <a:spcBef>
                <a:spcPts val="0"/>
              </a:spcBef>
              <a:spcAft>
                <a:spcPts val="0"/>
              </a:spcAft>
              <a:buClr>
                <a:srgbClr val="333333"/>
              </a:buClr>
              <a:buSzPts val="1400"/>
              <a:buFont typeface="Arial"/>
              <a:buChar char="●"/>
            </a:pPr>
            <a:r>
              <a:rPr lang="en" sz="1400" u="sng">
                <a:solidFill>
                  <a:srgbClr val="3F87A6"/>
                </a:solidFill>
                <a:highlight>
                  <a:srgbClr val="FFFFFF"/>
                </a:highlight>
                <a:latin typeface="Verdana"/>
                <a:ea typeface="Verdana"/>
                <a:cs typeface="Verdana"/>
                <a:sym typeface="Verdana"/>
                <a:hlinkClick r:id="rId4"/>
              </a:rPr>
              <a:t>Window.opener</a:t>
            </a:r>
            <a:r>
              <a:rPr lang="en" sz="1400">
                <a:solidFill>
                  <a:srgbClr val="333333"/>
                </a:solidFill>
                <a:highlight>
                  <a:srgbClr val="FFFFFF"/>
                </a:highlight>
                <a:latin typeface="Arial"/>
                <a:ea typeface="Arial"/>
                <a:cs typeface="Arial"/>
                <a:sym typeface="Arial"/>
              </a:rPr>
              <a:t> (to reference the window that spawned this one),</a:t>
            </a:r>
            <a:endParaRPr sz="1400">
              <a:solidFill>
                <a:srgbClr val="333333"/>
              </a:solidFill>
              <a:highlight>
                <a:srgbClr val="FFFFFF"/>
              </a:highlight>
              <a:latin typeface="Arial"/>
              <a:ea typeface="Arial"/>
              <a:cs typeface="Arial"/>
              <a:sym typeface="Arial"/>
            </a:endParaRPr>
          </a:p>
          <a:p>
            <a:pPr indent="-317500" lvl="0" marL="647700" rtl="0">
              <a:spcBef>
                <a:spcPts val="0"/>
              </a:spcBef>
              <a:spcAft>
                <a:spcPts val="0"/>
              </a:spcAft>
              <a:buClr>
                <a:srgbClr val="333333"/>
              </a:buClr>
              <a:buSzPts val="1400"/>
              <a:buFont typeface="Arial"/>
              <a:buChar char="●"/>
            </a:pPr>
            <a:r>
              <a:rPr lang="en" sz="1400" u="sng">
                <a:solidFill>
                  <a:srgbClr val="3F87A6"/>
                </a:solidFill>
                <a:highlight>
                  <a:srgbClr val="FFFFFF"/>
                </a:highlight>
                <a:latin typeface="Verdana"/>
                <a:ea typeface="Verdana"/>
                <a:cs typeface="Verdana"/>
                <a:sym typeface="Verdana"/>
                <a:hlinkClick r:id="rId5"/>
              </a:rPr>
              <a:t>HTMLIFrameElement.contentWindow</a:t>
            </a:r>
            <a:r>
              <a:rPr lang="en" sz="1400">
                <a:solidFill>
                  <a:srgbClr val="333333"/>
                </a:solidFill>
                <a:highlight>
                  <a:srgbClr val="FFFFFF"/>
                </a:highlight>
                <a:latin typeface="Arial"/>
                <a:ea typeface="Arial"/>
                <a:cs typeface="Arial"/>
                <a:sym typeface="Arial"/>
              </a:rPr>
              <a:t> (to reference an embedded </a:t>
            </a:r>
            <a:r>
              <a:rPr lang="en" sz="1400" u="sng">
                <a:solidFill>
                  <a:srgbClr val="3F87A6"/>
                </a:solidFill>
                <a:highlight>
                  <a:srgbClr val="FFFFFF"/>
                </a:highlight>
                <a:latin typeface="Verdana"/>
                <a:ea typeface="Verdana"/>
                <a:cs typeface="Verdana"/>
                <a:sym typeface="Verdana"/>
                <a:hlinkClick r:id="rId6"/>
              </a:rPr>
              <a:t>&lt;iframe&gt;</a:t>
            </a:r>
            <a:r>
              <a:rPr lang="en" sz="1400">
                <a:solidFill>
                  <a:srgbClr val="333333"/>
                </a:solidFill>
                <a:highlight>
                  <a:srgbClr val="FFFFFF"/>
                </a:highlight>
                <a:latin typeface="Arial"/>
                <a:ea typeface="Arial"/>
                <a:cs typeface="Arial"/>
                <a:sym typeface="Arial"/>
              </a:rPr>
              <a:t> from its parent window),</a:t>
            </a:r>
            <a:endParaRPr sz="1400">
              <a:solidFill>
                <a:srgbClr val="333333"/>
              </a:solidFill>
              <a:highlight>
                <a:srgbClr val="FFFFFF"/>
              </a:highlight>
              <a:latin typeface="Arial"/>
              <a:ea typeface="Arial"/>
              <a:cs typeface="Arial"/>
              <a:sym typeface="Arial"/>
            </a:endParaRPr>
          </a:p>
          <a:p>
            <a:pPr indent="-317500" lvl="0" marL="647700" rtl="0">
              <a:spcBef>
                <a:spcPts val="0"/>
              </a:spcBef>
              <a:spcAft>
                <a:spcPts val="0"/>
              </a:spcAft>
              <a:buClr>
                <a:srgbClr val="333333"/>
              </a:buClr>
              <a:buSzPts val="1400"/>
              <a:buFont typeface="Arial"/>
              <a:buChar char="●"/>
            </a:pPr>
            <a:r>
              <a:rPr lang="en" sz="1400" u="sng">
                <a:solidFill>
                  <a:srgbClr val="3F87A6"/>
                </a:solidFill>
                <a:highlight>
                  <a:srgbClr val="FFFFFF"/>
                </a:highlight>
                <a:latin typeface="Verdana"/>
                <a:ea typeface="Verdana"/>
                <a:cs typeface="Verdana"/>
                <a:sym typeface="Verdana"/>
                <a:hlinkClick r:id="rId7"/>
              </a:rPr>
              <a:t>Window.parent</a:t>
            </a:r>
            <a:r>
              <a:rPr lang="en" sz="1400">
                <a:solidFill>
                  <a:srgbClr val="333333"/>
                </a:solidFill>
                <a:highlight>
                  <a:srgbClr val="FFFFFF"/>
                </a:highlight>
                <a:latin typeface="Arial"/>
                <a:ea typeface="Arial"/>
                <a:cs typeface="Arial"/>
                <a:sym typeface="Arial"/>
              </a:rPr>
              <a:t> (to reference the parent window from within an embedded </a:t>
            </a:r>
            <a:r>
              <a:rPr lang="en" sz="1400" u="sng">
                <a:solidFill>
                  <a:srgbClr val="3F87A6"/>
                </a:solidFill>
                <a:highlight>
                  <a:srgbClr val="FFFFFF"/>
                </a:highlight>
                <a:latin typeface="Verdana"/>
                <a:ea typeface="Verdana"/>
                <a:cs typeface="Verdana"/>
                <a:sym typeface="Verdana"/>
                <a:hlinkClick r:id="rId8"/>
              </a:rPr>
              <a:t>&lt;iframe&gt;</a:t>
            </a:r>
            <a:r>
              <a:rPr lang="en" sz="1400">
                <a:solidFill>
                  <a:srgbClr val="333333"/>
                </a:solidFill>
                <a:highlight>
                  <a:srgbClr val="FFFFFF"/>
                </a:highlight>
                <a:latin typeface="Arial"/>
                <a:ea typeface="Arial"/>
                <a:cs typeface="Arial"/>
                <a:sym typeface="Arial"/>
              </a:rPr>
              <a:t>), or</a:t>
            </a:r>
            <a:endParaRPr sz="1400">
              <a:solidFill>
                <a:srgbClr val="333333"/>
              </a:solidFill>
              <a:highlight>
                <a:srgbClr val="FFFFFF"/>
              </a:highlight>
              <a:latin typeface="Arial"/>
              <a:ea typeface="Arial"/>
              <a:cs typeface="Arial"/>
              <a:sym typeface="Arial"/>
            </a:endParaRPr>
          </a:p>
          <a:p>
            <a:pPr indent="-317500" lvl="0" marL="647700" rtl="0">
              <a:spcBef>
                <a:spcPts val="0"/>
              </a:spcBef>
              <a:spcAft>
                <a:spcPts val="0"/>
              </a:spcAft>
              <a:buClr>
                <a:srgbClr val="333333"/>
              </a:buClr>
              <a:buSzPts val="1400"/>
              <a:buFont typeface="Arial"/>
              <a:buChar char="●"/>
            </a:pPr>
            <a:r>
              <a:rPr lang="en" sz="1400" u="sng">
                <a:solidFill>
                  <a:srgbClr val="3F87A6"/>
                </a:solidFill>
                <a:highlight>
                  <a:srgbClr val="FFFFFF"/>
                </a:highlight>
                <a:latin typeface="Verdana"/>
                <a:ea typeface="Verdana"/>
                <a:cs typeface="Verdana"/>
                <a:sym typeface="Verdana"/>
                <a:hlinkClick r:id="rId9"/>
              </a:rPr>
              <a:t>Window.frames</a:t>
            </a:r>
            <a:r>
              <a:rPr lang="en" sz="1400">
                <a:solidFill>
                  <a:srgbClr val="333333"/>
                </a:solidFill>
                <a:highlight>
                  <a:srgbClr val="FFFFFF"/>
                </a:highlight>
                <a:latin typeface="Arial"/>
                <a:ea typeface="Arial"/>
                <a:cs typeface="Arial"/>
                <a:sym typeface="Arial"/>
              </a:rPr>
              <a:t> + an index value (named or numeric).</a:t>
            </a:r>
            <a:endParaRPr sz="1400">
              <a:solidFill>
                <a:srgbClr val="333333"/>
              </a:solidFill>
              <a:highlight>
                <a:srgbClr val="FFFFFF"/>
              </a:highlight>
              <a:latin typeface="Arial"/>
              <a:ea typeface="Arial"/>
              <a:cs typeface="Arial"/>
              <a:sym typeface="Arial"/>
            </a:endParaRPr>
          </a:p>
          <a:p>
            <a:pPr indent="0" lvl="0" marL="457200" rtl="0">
              <a:spcBef>
                <a:spcPts val="4100"/>
              </a:spcBef>
              <a:spcAft>
                <a:spcPts val="0"/>
              </a:spcAft>
              <a:buNone/>
            </a:pPr>
            <a:r>
              <a:t/>
            </a:r>
            <a:endParaRPr sz="1100">
              <a:solidFill>
                <a:srgbClr val="333333"/>
              </a:solidFill>
              <a:highlight>
                <a:srgbClr val="FFFFFF"/>
              </a:highlight>
              <a:latin typeface="Arial"/>
              <a:ea typeface="Arial"/>
              <a:cs typeface="Arial"/>
              <a:sym typeface="Arial"/>
            </a:endParaRPr>
          </a:p>
          <a:p>
            <a:pPr indent="0" lvl="0" marL="0">
              <a:spcBef>
                <a:spcPts val="3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534150" y="517525"/>
            <a:ext cx="7790700" cy="969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i="1" lang="en"/>
              <a:t>Message</a:t>
            </a:r>
            <a:endParaRPr i="1"/>
          </a:p>
        </p:txBody>
      </p:sp>
      <p:sp>
        <p:nvSpPr>
          <p:cNvPr id="174" name="Google Shape;174;p20"/>
          <p:cNvSpPr txBox="1"/>
          <p:nvPr>
            <p:ph idx="1" type="body"/>
          </p:nvPr>
        </p:nvSpPr>
        <p:spPr>
          <a:xfrm>
            <a:off x="870500" y="1487425"/>
            <a:ext cx="7505700" cy="2448000"/>
          </a:xfrm>
          <a:prstGeom prst="rect">
            <a:avLst/>
          </a:prstGeom>
        </p:spPr>
        <p:txBody>
          <a:bodyPr anchorCtr="0" anchor="t" bIns="91425" lIns="91425" spcFirstLastPara="1" rIns="91425" wrap="square" tIns="91425">
            <a:noAutofit/>
          </a:bodyPr>
          <a:lstStyle/>
          <a:p>
            <a:pPr indent="0" lvl="0" marL="190500" rtl="0">
              <a:spcBef>
                <a:spcPts val="0"/>
              </a:spcBef>
              <a:spcAft>
                <a:spcPts val="1800"/>
              </a:spcAft>
              <a:buNone/>
            </a:pPr>
            <a:r>
              <a:rPr lang="en" sz="1800">
                <a:solidFill>
                  <a:srgbClr val="333333"/>
                </a:solidFill>
                <a:highlight>
                  <a:srgbClr val="FFFFFF"/>
                </a:highlight>
                <a:latin typeface="Arial"/>
                <a:ea typeface="Arial"/>
                <a:cs typeface="Arial"/>
                <a:sym typeface="Arial"/>
              </a:rPr>
              <a:t>Data to be sent to the other window. The data is serialized using </a:t>
            </a:r>
            <a:r>
              <a:rPr lang="en" sz="1800" u="sng">
                <a:solidFill>
                  <a:srgbClr val="3F87A6"/>
                </a:solidFill>
                <a:highlight>
                  <a:srgbClr val="FFFFFF"/>
                </a:highlight>
                <a:latin typeface="Arial"/>
                <a:ea typeface="Arial"/>
                <a:cs typeface="Arial"/>
                <a:sym typeface="Arial"/>
                <a:hlinkClick r:id="rId3"/>
              </a:rPr>
              <a:t>the structured clone algorithm</a:t>
            </a:r>
            <a:r>
              <a:rPr lang="en" sz="1800">
                <a:solidFill>
                  <a:srgbClr val="333333"/>
                </a:solidFill>
                <a:highlight>
                  <a:srgbClr val="FFFFFF"/>
                </a:highlight>
                <a:latin typeface="Arial"/>
                <a:ea typeface="Arial"/>
                <a:cs typeface="Arial"/>
                <a:sym typeface="Arial"/>
              </a:rPr>
              <a:t>. This means you can pass a broad variety of data objects safely to the destination window without having to serialize them yourself. [</a:t>
            </a:r>
            <a:r>
              <a:rPr lang="en" sz="1800" u="sng">
                <a:solidFill>
                  <a:srgbClr val="990000"/>
                </a:solidFill>
                <a:highlight>
                  <a:srgbClr val="FFFFFF"/>
                </a:highlight>
                <a:latin typeface="Arial"/>
                <a:ea typeface="Arial"/>
                <a:cs typeface="Arial"/>
                <a:sym typeface="Arial"/>
                <a:hlinkClick r:id="rId4"/>
              </a:rPr>
              <a:t>1</a:t>
            </a:r>
            <a:r>
              <a:rPr lang="en" sz="1800">
                <a:solidFill>
                  <a:srgbClr val="333333"/>
                </a:solidFill>
                <a:highlight>
                  <a:srgbClr val="FFFFFF"/>
                </a:highlight>
                <a:latin typeface="Arial"/>
                <a:ea typeface="Arial"/>
                <a:cs typeface="Arial"/>
                <a:sym typeface="Arial"/>
              </a:rPr>
              <a:t>]</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568425"/>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targetOrigin</a:t>
            </a:r>
            <a:endParaRPr/>
          </a:p>
        </p:txBody>
      </p:sp>
      <p:sp>
        <p:nvSpPr>
          <p:cNvPr id="180" name="Google Shape;180;p21"/>
          <p:cNvSpPr txBox="1"/>
          <p:nvPr>
            <p:ph idx="1" type="body"/>
          </p:nvPr>
        </p:nvSpPr>
        <p:spPr>
          <a:xfrm>
            <a:off x="819150" y="1523025"/>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Specifies what the origin of targetWindow must be for the event to be dispatched, either as the literal string "*" (indicating no preference) or as a URI. </a:t>
            </a:r>
            <a:endParaRPr/>
          </a:p>
          <a:p>
            <a:pPr indent="0" lvl="0" marL="0" rtl="0">
              <a:spcBef>
                <a:spcPts val="1600"/>
              </a:spcBef>
              <a:spcAft>
                <a:spcPts val="0"/>
              </a:spcAft>
              <a:buNone/>
            </a:pPr>
            <a:r>
              <a:rPr lang="en"/>
              <a:t>If at the time the event is scheduled to be dispatched the scheme, hostname, or port of targetWindow's document does not match that provided in targetOrigin, the event will not be dispatched; only if all three match will the event be dispatched. </a:t>
            </a:r>
            <a:endParaRPr/>
          </a:p>
          <a:p>
            <a:pPr indent="0" lvl="0" marL="0">
              <a:spcBef>
                <a:spcPts val="1600"/>
              </a:spcBef>
              <a:spcAft>
                <a:spcPts val="1600"/>
              </a:spcAft>
              <a:buNone/>
            </a:pPr>
            <a:r>
              <a:rPr lang="en"/>
              <a:t>This mechanism provides control over where messages are sent; for example, if postMessage() was used to transmit a password, it would be important that this argument be a URI whose origin is the same as the intended receiver of the message containing the password, to prevent interception of the password by a malicious third party. Always provide a specific targetOrigin, not *, if you know where the other window's document should be located. Failing to provide a specific target discloses the data you send to any interested malicious site.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