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sldIdLst>
    <p:sldId id="256" r:id="rId3"/>
    <p:sldId id="266" r:id="rId4"/>
    <p:sldId id="287" r:id="rId5"/>
    <p:sldId id="262" r:id="rId6"/>
    <p:sldId id="263" r:id="rId7"/>
    <p:sldId id="264" r:id="rId8"/>
    <p:sldId id="265" r:id="rId9"/>
    <p:sldId id="267" r:id="rId10"/>
    <p:sldId id="259" r:id="rId11"/>
    <p:sldId id="258" r:id="rId12"/>
    <p:sldId id="260" r:id="rId13"/>
    <p:sldId id="261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73" r:id="rId27"/>
    <p:sldId id="274" r:id="rId28"/>
    <p:sldId id="282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1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9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6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8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1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6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8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9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4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D5D-0940-440D-A797-87722BD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196-A6A2-42C9-837B-6994DC7F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</a:t>
            </a:r>
          </a:p>
          <a:p>
            <a:r>
              <a:rPr lang="en-US" dirty="0"/>
              <a:t>Postfix and 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D743-B5BF-4332-B8BF-2CF3FFD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0" y="2336873"/>
            <a:ext cx="393333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9CC-8D3C-4BB2-A6F0-64400CE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0E9-0B5D-4825-9C56-D86D3604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|| ! == != &lt; &gt; &lt;= &gt;=</a:t>
            </a:r>
          </a:p>
          <a:p>
            <a:r>
              <a:rPr lang="en-US" dirty="0"/>
              <a:t>Operator precedence</a:t>
            </a:r>
          </a:p>
          <a:p>
            <a:r>
              <a:rPr lang="en-US" dirty="0"/>
              <a:t>There are bitwise operators if you need them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20A5-C4C7-45D2-9216-7EFCF230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714"/>
            <a:ext cx="4657143" cy="31142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63F183-05E8-4DA5-A333-E0E89E18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163" y="3257265"/>
            <a:ext cx="360934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191-C3D3-428D-97DD-D8EB5A4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ops: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E0A-B484-487F-8F01-83D6281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operator: </a:t>
            </a:r>
          </a:p>
          <a:p>
            <a:r>
              <a:rPr lang="en-US" dirty="0"/>
              <a:t>(condition) value if true : value if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6221-791D-4FCB-A0E0-19DBD30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081"/>
            <a:ext cx="6096000" cy="3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75-AD2A-4B48-B123-A2A23B0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doesn’t automatically cast down to bool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6EE-AE0F-4876-83E6-29988444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AA44-E9F9-4799-9B65-EDCC495D4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789EE-DFF9-452F-A11F-E4B22AF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something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180C5-B613-4E84-A7B4-7625E3C43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EA6DE-08C2-4DC7-BB89-AFCFC9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2" y="3045002"/>
            <a:ext cx="4371429" cy="1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BFA25-B42A-452E-97CA-4471B3A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" y="3028949"/>
            <a:ext cx="38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548-201B-4E52-AE0F-A9C07EE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30B3F-D8FF-48BA-BD35-CF3F1C4C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3599316"/>
          </a:xfrm>
        </p:spPr>
        <p:txBody>
          <a:bodyPr/>
          <a:lstStyle/>
          <a:p>
            <a:r>
              <a:rPr lang="en-US" dirty="0"/>
              <a:t>Strings are an array of UTF-16 code points under the hood</a:t>
            </a:r>
          </a:p>
          <a:p>
            <a:pPr lvl="1"/>
            <a:r>
              <a:rPr lang="en-US" dirty="0"/>
              <a:t>Use the “characters” library to get the number of human readable characters</a:t>
            </a:r>
          </a:p>
          <a:p>
            <a:pPr lvl="1"/>
            <a:r>
              <a:rPr lang="en-US" dirty="0"/>
              <a:t>Guess the output?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Multiline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175AAC-74E4-40C1-9E30-1334492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1" y="3509370"/>
            <a:ext cx="7085714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EC02F-6CD2-4A0A-AD95-E644F727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1" y="4889295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CA2-0308-4D92-896C-82CF547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CFDE5-D1BF-432E-A66F-B2312231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108718"/>
            <a:ext cx="4698358" cy="3827471"/>
          </a:xfrm>
        </p:spPr>
        <p:txBody>
          <a:bodyPr/>
          <a:lstStyle/>
          <a:p>
            <a:r>
              <a:rPr lang="en-US" dirty="0"/>
              <a:t>Concatenating, upper/ lowercasing, 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first and last occurrence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2D34-4FDE-4D53-955E-3203F7073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30FA1-158F-40C3-BAC6-5672AD23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1" y="1994831"/>
            <a:ext cx="4542857" cy="20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5F496-5F9B-4456-AE85-269C7FBA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67" y="4372286"/>
            <a:ext cx="75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D34-1D23-44FB-88A6-2B608F6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C7A-D8FB-4BC4-AB82-8072B090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989282"/>
          </a:xfrm>
        </p:spPr>
        <p:txBody>
          <a:bodyPr/>
          <a:lstStyle/>
          <a:p>
            <a:r>
              <a:rPr lang="en-US" dirty="0"/>
              <a:t>They also take regex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split strings </a:t>
            </a:r>
          </a:p>
          <a:p>
            <a:endParaRPr lang="en-US" dirty="0"/>
          </a:p>
          <a:p>
            <a:r>
              <a:rPr lang="en-US" dirty="0"/>
              <a:t>More, see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259-0456-4119-8D78-6A26B52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7" y="1975241"/>
            <a:ext cx="7857143" cy="22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0C9CD-5ACA-4CDE-A472-6B087D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57" y="4448879"/>
            <a:ext cx="44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51C-23AE-425A-8B65-2DFA1B2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0B12-0554-407A-B0D6-E7D7A637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335" y="2336872"/>
            <a:ext cx="4700058" cy="3599316"/>
          </a:xfrm>
        </p:spPr>
        <p:txBody>
          <a:bodyPr/>
          <a:lstStyle/>
          <a:p>
            <a:r>
              <a:rPr lang="en-US" dirty="0"/>
              <a:t>Specify type info for your collections when creating empty ones</a:t>
            </a:r>
          </a:p>
          <a:p>
            <a:r>
              <a:rPr lang="en-US" dirty="0"/>
              <a:t>Common List operations</a:t>
            </a:r>
          </a:p>
          <a:p>
            <a:r>
              <a:rPr lang="en-US" dirty="0"/>
              <a:t>Do not use .length to check if a collection is empty.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83C2C-EF32-4A84-B804-F86EC23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84" y="2120742"/>
            <a:ext cx="6352381" cy="11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B02D1F-8FFF-44B5-BAAC-FBC2CBB7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84" y="3356366"/>
            <a:ext cx="5895238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0C48-5A06-42DF-BAA5-A07EA04B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518455" cy="1080938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B66B-0B40-40DE-A1C1-E69A9742D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 operator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Collection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EFA0F-E958-4EC8-9280-ABF7D451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74626"/>
            <a:ext cx="7380952" cy="216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FDEDC5-4869-4E53-A68E-916578C1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9"/>
          <a:stretch/>
        </p:blipFill>
        <p:spPr>
          <a:xfrm>
            <a:off x="4572952" y="4229837"/>
            <a:ext cx="7533333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A8DCC-8227-429B-BD94-0432585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Lists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B61-C19A-4A0E-832C-E8E71FAC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Looping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E732C-3233-4C9F-97E8-9998FB145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465067"/>
            <a:ext cx="6269479" cy="19278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7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and run your project</a:t>
            </a:r>
          </a:p>
          <a:p>
            <a:r>
              <a:rPr lang="en-US" dirty="0"/>
              <a:t>Manage dependencies</a:t>
            </a:r>
          </a:p>
          <a:p>
            <a:r>
              <a:rPr lang="en-US" dirty="0"/>
              <a:t>Quick overview of operators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Collections 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F1C9-BD03-4276-805F-6711B970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Collections: 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46C9-19AD-44E9-B7A6-0AEBCC4C9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Sets are often used when you want unique items, don’t need ordering, and when you need to check if something exists in a collection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Common operations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Loop over them like 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E5EB6-278F-4F7D-9A94-67B7F906A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238" y="2300858"/>
            <a:ext cx="770476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3CE-CAC3-4B5A-ABF6-9CDDB69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F06C-CAD1-44C2-801F-BBC940CF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3749775" cy="3599316"/>
          </a:xfrm>
        </p:spPr>
        <p:txBody>
          <a:bodyPr/>
          <a:lstStyle/>
          <a:p>
            <a:r>
              <a:rPr lang="en-US" dirty="0"/>
              <a:t>Maps are for associative data, and fast lookups</a:t>
            </a:r>
          </a:p>
          <a:p>
            <a:endParaRPr lang="en-US" dirty="0"/>
          </a:p>
          <a:p>
            <a:r>
              <a:rPr lang="en-US" dirty="0"/>
              <a:t>Common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AF24B-D106-4E40-ADAD-32D4B08A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95" y="2336873"/>
            <a:ext cx="77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722-DBDF-46B7-97A2-A6FCCA8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C3DF-6BB5-4790-A247-3F327A414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Looping over a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0DCA5-6BD7-4B67-892C-D4097CDC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60" y="2336873"/>
            <a:ext cx="7571428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6CC-25E1-4C98-87C5-82FE5DB6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4CC-655D-4E4E-BAC7-741021F56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  <a:p>
            <a:r>
              <a:rPr lang="en-US" dirty="0"/>
              <a:t>Queue 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Trees </a:t>
            </a:r>
          </a:p>
        </p:txBody>
      </p:sp>
    </p:spTree>
    <p:extLst>
      <p:ext uri="{BB962C8B-B14F-4D97-AF65-F5344CB8AC3E}">
        <p14:creationId xmlns:p14="http://schemas.microsoft.com/office/powerpoint/2010/main" val="339911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434-1471-4775-B83D-AEB6FE1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if/else if/else,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5667-22AC-47A9-8185-C6383F48D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A6A39-4690-4B3A-A6B1-DA8FAC1623A7}"/>
              </a:ext>
            </a:extLst>
          </p:cNvPr>
          <p:cNvSpPr txBox="1"/>
          <p:nvPr/>
        </p:nvSpPr>
        <p:spPr>
          <a:xfrm>
            <a:off x="680320" y="5131836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identical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A34A-CEF0-4D7A-A51E-1373117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35"/>
            <a:ext cx="6916115" cy="2905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8C180-AA11-4C1D-A599-A7E9DCF6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24" y="1976235"/>
            <a:ext cx="5103276" cy="4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3850-E6EB-4B26-8529-54DF737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Control flow: for loops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808-704D-4107-868A-B122E310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098" y="2873038"/>
            <a:ext cx="3656289" cy="39115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Short method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Longer method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forEach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oneliner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90397-5B92-483C-A075-D5CCA7958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775" y="2165517"/>
            <a:ext cx="7819048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1F1-0C04-4DB5-9295-6E468DE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continue and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32824-DAEF-4E54-902D-56C5280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24" y="1969277"/>
            <a:ext cx="6390476" cy="3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24871-525B-4095-B9C4-61FB1196B99D}"/>
              </a:ext>
            </a:extLst>
          </p:cNvPr>
          <p:cNvSpPr txBox="1"/>
          <p:nvPr/>
        </p:nvSpPr>
        <p:spPr>
          <a:xfrm>
            <a:off x="680321" y="2481943"/>
            <a:ext cx="4218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Continue: stop executing this iteration, go to the next one </a:t>
            </a:r>
            <a:r>
              <a:rPr lang="en-US" dirty="0" err="1"/>
              <a:t>inmediately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Break: stop looping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loops: while and do while.</a:t>
            </a:r>
          </a:p>
        </p:txBody>
      </p:sp>
    </p:spTree>
    <p:extLst>
      <p:ext uri="{BB962C8B-B14F-4D97-AF65-F5344CB8AC3E}">
        <p14:creationId xmlns:p14="http://schemas.microsoft.com/office/powerpoint/2010/main" val="387023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333-58E3-432E-AF20-EA64C28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D6C1-63C3-4A65-81AD-C244CB81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521127"/>
          </a:xfrm>
        </p:spPr>
        <p:txBody>
          <a:bodyPr>
            <a:normAutofit fontScale="92500"/>
          </a:bodyPr>
          <a:lstStyle/>
          <a:p>
            <a:r>
              <a:rPr lang="en-US" dirty="0"/>
              <a:t>All 3 of these are equivalent</a:t>
            </a:r>
          </a:p>
          <a:p>
            <a:endParaRPr lang="en-US" dirty="0"/>
          </a:p>
          <a:p>
            <a:r>
              <a:rPr lang="en-US" dirty="0"/>
              <a:t>The standard function declaration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Anonymous functions can be assigned to a variable.</a:t>
            </a:r>
          </a:p>
          <a:p>
            <a:r>
              <a:rPr lang="en-US" sz="2200" dirty="0"/>
              <a:t>Although, if you must do that, just use the standard function declaration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Arrow functions (only for short</a:t>
            </a:r>
          </a:p>
          <a:p>
            <a:pPr marL="0" indent="0">
              <a:buNone/>
            </a:pPr>
            <a:r>
              <a:rPr lang="en-US" dirty="0"/>
              <a:t>One liners, unlike here)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5D23C-B35F-46A7-885A-2C99F0EB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05" y="2282839"/>
            <a:ext cx="6638095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86D7-C466-44D0-85E0-19D34C8B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B3D2-11FE-4C77-8380-FACA86B78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Optional parameter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 by assigning sane defaults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Then you can call them like this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081E3-7712-425C-AA85-0B621B3D7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88" y="2170028"/>
            <a:ext cx="6269479" cy="35109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203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F9B4-AF02-4FB9-AD2F-89A592E9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3BB-6C17-431B-8922-B83F2D49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Named optional parameters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You have to specify </a:t>
            </a:r>
            <a:r>
              <a:rPr lang="en-US" sz="1400" dirty="0" err="1"/>
              <a:t>arg</a:t>
            </a:r>
            <a:r>
              <a:rPr lang="en-US" sz="1400" dirty="0"/>
              <a:t> name when passing them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Named but required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EEFA5-20B7-4C93-9A9B-C36ED705E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828" y="2130822"/>
            <a:ext cx="6269479" cy="4529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1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slide is orange, you can ask questions at the end of the slide. If it isn’t, please wait.</a:t>
            </a:r>
          </a:p>
          <a:p>
            <a:r>
              <a:rPr lang="en-US"/>
              <a:t>Questions from last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BC8EC-D39D-4626-AFA2-6C311756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61D3-827D-4F8D-9B3E-04C16C03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Functions can be passed as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C8517-A573-47B1-A512-E8E379AFF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150504"/>
            <a:ext cx="4809490" cy="45569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8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A0F6-1965-4139-B4EC-D0ABC29A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Functions as arguments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B860-1F41-42AE-932C-DDB0CA22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Another example</a:t>
            </a:r>
          </a:p>
          <a:p>
            <a:endParaRPr lang="en-US" sz="1400" dirty="0"/>
          </a:p>
          <a:p>
            <a:r>
              <a:rPr lang="en-US" sz="1400" dirty="0"/>
              <a:t>Map</a:t>
            </a:r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Reduce </a:t>
            </a:r>
          </a:p>
          <a:p>
            <a:r>
              <a:rPr lang="en-US" sz="1400" dirty="0"/>
              <a:t>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B1BFD-C092-487C-A3F2-51802D7E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200" y="2070134"/>
            <a:ext cx="6269479" cy="36989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468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93BD-FC57-4513-9B5F-59B5109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5A92-C120-4663-8675-CC1C0721E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3 exercises</a:t>
            </a:r>
          </a:p>
          <a:p>
            <a:r>
              <a:rPr lang="en-US" dirty="0"/>
              <a:t>They each take 10-15 mins to make</a:t>
            </a:r>
          </a:p>
          <a:p>
            <a:r>
              <a:rPr lang="en-US" dirty="0"/>
              <a:t>Form a pair with someone for each exercise</a:t>
            </a:r>
          </a:p>
          <a:p>
            <a:r>
              <a:rPr lang="en-US" dirty="0"/>
              <a:t>Make them</a:t>
            </a:r>
          </a:p>
          <a:p>
            <a:r>
              <a:rPr lang="en-US" dirty="0"/>
              <a:t>Ask questions anytime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9CFD-E22F-42AE-8864-68B1AB0E1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We’ll go over 1 or 2 solutions for each exercise </a:t>
            </a:r>
          </a:p>
        </p:txBody>
      </p:sp>
    </p:spTree>
    <p:extLst>
      <p:ext uri="{BB962C8B-B14F-4D97-AF65-F5344CB8AC3E}">
        <p14:creationId xmlns:p14="http://schemas.microsoft.com/office/powerpoint/2010/main" val="10865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850-B455-414C-B57F-2FA12AA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start a dart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8E3-0E85-4EFA-BE8B-558E9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create –template &lt;template name&gt; &lt;project name&gt; </a:t>
            </a:r>
          </a:p>
          <a:p>
            <a:r>
              <a:rPr lang="en-US" dirty="0"/>
              <a:t>Open die folder in je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1EA3-B7C4-4D84-8226-4F1E220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9" y="3216453"/>
            <a:ext cx="7585971" cy="3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745-68A7-4D80-87CB-1208C63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dart project in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0AC54-CD3C-4DFF-ADAD-C7640154A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812577"/>
            <a:ext cx="6885714" cy="30761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8C38F-DCD8-40C4-AE4F-AD67A6720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37"/>
          <a:stretch/>
        </p:blipFill>
        <p:spPr>
          <a:xfrm>
            <a:off x="315883" y="2054565"/>
            <a:ext cx="6809524" cy="7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98D6-6E8B-4925-A572-8521BEC7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" t="4169"/>
          <a:stretch/>
        </p:blipFill>
        <p:spPr>
          <a:xfrm>
            <a:off x="8182946" y="2005181"/>
            <a:ext cx="4009053" cy="409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0AB3-B5D3-4B48-B57E-6DE75002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62" y="6120555"/>
            <a:ext cx="6295238" cy="79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88E55-3F9C-4285-8608-7F623E4D76D0}"/>
              </a:ext>
            </a:extLst>
          </p:cNvPr>
          <p:cNvSpPr txBox="1"/>
          <p:nvPr/>
        </p:nvSpPr>
        <p:spPr>
          <a:xfrm>
            <a:off x="66502" y="231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8A34-7BE2-42CC-B71E-4E144CBFB338}"/>
              </a:ext>
            </a:extLst>
          </p:cNvPr>
          <p:cNvSpPr txBox="1"/>
          <p:nvPr/>
        </p:nvSpPr>
        <p:spPr>
          <a:xfrm>
            <a:off x="938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76352-05AB-4568-A177-6CC8D93DE5F8}"/>
              </a:ext>
            </a:extLst>
          </p:cNvPr>
          <p:cNvSpPr txBox="1"/>
          <p:nvPr/>
        </p:nvSpPr>
        <p:spPr>
          <a:xfrm>
            <a:off x="7863840" y="2503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24199-9E37-4A67-BC8C-09F3EBFB4CF4}"/>
              </a:ext>
            </a:extLst>
          </p:cNvPr>
          <p:cNvSpPr txBox="1"/>
          <p:nvPr/>
        </p:nvSpPr>
        <p:spPr>
          <a:xfrm>
            <a:off x="5410200" y="651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563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E0E-9151-4ED2-A693-FD813E4B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0EF99-DF91-456C-BEA5-5F9C0C6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./bin/&lt;</a:t>
            </a:r>
            <a:r>
              <a:rPr lang="en-US" dirty="0" err="1"/>
              <a:t>project_name</a:t>
            </a:r>
            <a:r>
              <a:rPr lang="en-US" dirty="0"/>
              <a:t>&gt;.dart &lt;optional cli arguments&gt;</a:t>
            </a:r>
          </a:p>
          <a:p>
            <a:r>
              <a:rPr lang="en-US" dirty="0"/>
              <a:t>Or on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program to launch options</a:t>
            </a:r>
          </a:p>
          <a:p>
            <a:pPr lvl="1"/>
            <a:r>
              <a:rPr lang="en-US" dirty="0"/>
              <a:t>Press F5 to run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3F69C-CEF6-4121-B505-F6EB04E6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9"/>
          <a:stretch/>
        </p:blipFill>
        <p:spPr>
          <a:xfrm>
            <a:off x="4095962" y="2308846"/>
            <a:ext cx="7876190" cy="4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D4BD1-E8EC-4F95-87FE-F2BB473B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"/>
          <a:stretch/>
        </p:blipFill>
        <p:spPr>
          <a:xfrm>
            <a:off x="7563206" y="3247584"/>
            <a:ext cx="431428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132-274D-4262-A9A8-006CDA3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download dependencies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8381CC-9751-4DA1-B9AB-C3C7482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F2A4-6BF7-483A-A7AF-E6B8FD751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C6B5C-5E22-4542-AF42-9A6ABCC8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syntax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E5F71-D0EA-4C55-B7EC-478403C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6293077" cy="2906179"/>
          </a:xfrm>
        </p:spPr>
        <p:txBody>
          <a:bodyPr/>
          <a:lstStyle/>
          <a:p>
            <a:r>
              <a:rPr lang="en-US" dirty="0"/>
              <a:t>^1.2.0 means anything from 1.2.0 to 2</a:t>
            </a:r>
          </a:p>
          <a:p>
            <a:r>
              <a:rPr lang="en-US" dirty="0"/>
              <a:t>1.2 means exactly version 1.2</a:t>
            </a:r>
          </a:p>
          <a:p>
            <a:r>
              <a:rPr lang="en-US" dirty="0"/>
              <a:t>&gt;=1.2 means any version greater than 1.2</a:t>
            </a:r>
          </a:p>
          <a:p>
            <a:r>
              <a:rPr lang="en-US" dirty="0"/>
              <a:t>There’s &gt;, &lt;, &lt;= as well</a:t>
            </a:r>
          </a:p>
          <a:p>
            <a:r>
              <a:rPr lang="en-US" dirty="0"/>
              <a:t>&gt;1.2 &lt;=3.0</a:t>
            </a:r>
          </a:p>
          <a:p>
            <a:r>
              <a:rPr lang="en-US" dirty="0"/>
              <a:t>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7F5E-5AD2-4739-9F42-C2847B8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28949"/>
            <a:ext cx="3742857" cy="3342857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5A0BD9-58BC-42D8-A9C5-685EA1B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008849C-0FB4-4FB5-B0D3-1906289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16B66A-270F-4605-AFD1-13A27C9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2A06-C308-4067-86B0-0459F14D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3869"/>
            <a:ext cx="9613861" cy="4124131"/>
          </a:xfrm>
        </p:spPr>
        <p:txBody>
          <a:bodyPr/>
          <a:lstStyle/>
          <a:p>
            <a:r>
              <a:rPr lang="en-US" dirty="0"/>
              <a:t>Run “dart pub get”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automatically runs the command when you save the file</a:t>
            </a:r>
          </a:p>
          <a:p>
            <a:r>
              <a:rPr lang="en-US" dirty="0"/>
              <a:t>You could click here as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5FA20-964C-41F1-BFFC-6CB250CC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028535"/>
            <a:ext cx="5400000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0AC6-0E04-4973-A3CA-7C5953E9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9"/>
          <a:stretch/>
        </p:blipFill>
        <p:spPr>
          <a:xfrm>
            <a:off x="7782476" y="4099667"/>
            <a:ext cx="4409524" cy="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646-8FD9-4347-9FD7-1BB0A33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487889"/>
            <a:ext cx="3494831" cy="147857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D61-8289-46C2-917E-BD96C67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249487"/>
            <a:ext cx="4188374" cy="3541714"/>
          </a:xfrm>
        </p:spPr>
        <p:txBody>
          <a:bodyPr/>
          <a:lstStyle/>
          <a:p>
            <a:r>
              <a:rPr lang="en-US" dirty="0"/>
              <a:t>The usual </a:t>
            </a:r>
            <a:r>
              <a:rPr lang="en-US" sz="2400" dirty="0"/>
              <a:t>operators: </a:t>
            </a:r>
          </a:p>
          <a:p>
            <a:r>
              <a:rPr lang="en-US" dirty="0"/>
              <a:t>[</a:t>
            </a:r>
            <a:r>
              <a:rPr lang="en-US" sz="2400" dirty="0"/>
              <a:t>+, -, %, *, /]</a:t>
            </a:r>
          </a:p>
          <a:p>
            <a:r>
              <a:rPr lang="en-US" sz="2400" dirty="0"/>
              <a:t>new: trunk operator: ~/</a:t>
            </a:r>
          </a:p>
          <a:p>
            <a:pPr lvl="1"/>
            <a:r>
              <a:rPr lang="en-US" dirty="0"/>
              <a:t>Same as // in python</a:t>
            </a:r>
          </a:p>
          <a:p>
            <a:pPr lvl="1"/>
            <a:r>
              <a:rPr lang="en-US" dirty="0"/>
              <a:t>Integer division</a:t>
            </a:r>
          </a:p>
          <a:p>
            <a:r>
              <a:rPr lang="en-US" dirty="0"/>
              <a:t>These </a:t>
            </a:r>
            <a:r>
              <a:rPr lang="en-US" dirty="0" err="1"/>
              <a:t>shorthands</a:t>
            </a:r>
            <a:r>
              <a:rPr lang="en-US" dirty="0"/>
              <a:t> exist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AF9F-E96C-45D1-AF64-9AC2D417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5" r="-2" b="24485"/>
          <a:stretch/>
        </p:blipFill>
        <p:spPr>
          <a:xfrm>
            <a:off x="4620088" y="833518"/>
            <a:ext cx="7558541" cy="257563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E6929-6784-42E5-A307-FCFE322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12" y="3428059"/>
            <a:ext cx="4148717" cy="3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84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328</TotalTime>
  <Words>638</Words>
  <Application>Microsoft Office PowerPoint</Application>
  <PresentationFormat>Widescreen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Trebuchet MS</vt:lpstr>
      <vt:lpstr>Berlin</vt:lpstr>
      <vt:lpstr>1_Berlin</vt:lpstr>
      <vt:lpstr>Dart Week 2</vt:lpstr>
      <vt:lpstr>Overview</vt:lpstr>
      <vt:lpstr>PowerPoint Presentation</vt:lpstr>
      <vt:lpstr>How start a dart project</vt:lpstr>
      <vt:lpstr>How to start a dart project in vscode</vt:lpstr>
      <vt:lpstr>Running your code</vt:lpstr>
      <vt:lpstr>How do you download dependencies</vt:lpstr>
      <vt:lpstr>Dependencies </vt:lpstr>
      <vt:lpstr>Arithmetic operators</vt:lpstr>
      <vt:lpstr>Arithmetic  operators</vt:lpstr>
      <vt:lpstr>Logical and relational operators</vt:lpstr>
      <vt:lpstr>Logical and relational ops: Ternary operator</vt:lpstr>
      <vt:lpstr>Int doesn’t automatically cast down to bool</vt:lpstr>
      <vt:lpstr>Strings</vt:lpstr>
      <vt:lpstr>Common string operations</vt:lpstr>
      <vt:lpstr>Common string operations</vt:lpstr>
      <vt:lpstr>Collections: List</vt:lpstr>
      <vt:lpstr>Lists</vt:lpstr>
      <vt:lpstr>Lists</vt:lpstr>
      <vt:lpstr>Collections: Sets</vt:lpstr>
      <vt:lpstr>Collections: Map</vt:lpstr>
      <vt:lpstr>Collections: Map</vt:lpstr>
      <vt:lpstr>Other collections</vt:lpstr>
      <vt:lpstr>Control flow: if/else if/else, switch</vt:lpstr>
      <vt:lpstr>Control flow: for loops</vt:lpstr>
      <vt:lpstr>Control flow: continue and break</vt:lpstr>
      <vt:lpstr>Functions </vt:lpstr>
      <vt:lpstr>Functions: parameters</vt:lpstr>
      <vt:lpstr>Functions: parameters</vt:lpstr>
      <vt:lpstr>Functions</vt:lpstr>
      <vt:lpstr>Functions as arguments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41</cp:revision>
  <dcterms:created xsi:type="dcterms:W3CDTF">2021-11-03T13:16:41Z</dcterms:created>
  <dcterms:modified xsi:type="dcterms:W3CDTF">2021-11-10T16:09:11Z</dcterms:modified>
</cp:coreProperties>
</file>