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6" r:id="rId2"/>
  </p:sldMasterIdLst>
  <p:notesMasterIdLst>
    <p:notesMasterId r:id="rId20"/>
  </p:notesMasterIdLst>
  <p:sldIdLst>
    <p:sldId id="256" r:id="rId3"/>
    <p:sldId id="26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17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59FA8-0645-430F-BE3A-18977B50E42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ED08-DAAC-4FFC-9950-DEED9AE1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2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6ED08-DAAC-4FFC-9950-DEED9AE1F7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RUI: In most traditional UI frameworks, the user interface’s initial state is described once and then separately updated by user code at runtime, in response to events. </a:t>
            </a:r>
          </a:p>
          <a:p>
            <a:endParaRPr lang="en-US" dirty="0"/>
          </a:p>
          <a:p>
            <a:r>
              <a:rPr lang="en-US" dirty="0"/>
              <a:t>W: concepts responsible for a lot:</a:t>
            </a:r>
          </a:p>
          <a:p>
            <a:r>
              <a:rPr lang="en-US" dirty="0"/>
              <a:t>A widget represents drawing to the screen, layout, interactivity, state management, theming, animations, nav.</a:t>
            </a:r>
          </a:p>
          <a:p>
            <a:r>
              <a:rPr lang="en-US" dirty="0"/>
              <a:t>Animation layer, Animations and Tweens are responsible for everything there.</a:t>
            </a:r>
          </a:p>
          <a:p>
            <a:r>
              <a:rPr lang="en-US" dirty="0" err="1"/>
              <a:t>RenderObjects</a:t>
            </a:r>
            <a:r>
              <a:rPr lang="en-US" dirty="0"/>
              <a:t> describe layout, painting, </a:t>
            </a:r>
            <a:r>
              <a:rPr lang="en-US" dirty="0" err="1"/>
              <a:t>accessability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6ED08-DAAC-4FFC-9950-DEED9AE1F7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6ED08-DAAC-4FFC-9950-DEED9AE1F7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5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1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9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1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7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65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7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0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2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3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9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7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09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8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1FF-6273-48FC-812F-5855D9465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1896-B8CB-436C-9E93-B6535DE4E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56C1-CA34-4517-A3EC-F91F2717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0A31-C5A3-48D0-AFE6-51F26B38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How to check types</a:t>
            </a:r>
          </a:p>
          <a:p>
            <a:r>
              <a:rPr lang="en-US" dirty="0"/>
              <a:t>Object slicing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C62C5-E485-4D5D-98B2-8C6A8D0B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33" y="-66734"/>
            <a:ext cx="6866667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FBE8-CB9B-4FDD-814B-C34A6EA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4076-BEAB-492A-86FC-DA9F6D09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211528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Interfaces vs inheritance</a:t>
            </a:r>
          </a:p>
          <a:p>
            <a:pPr lvl="1"/>
            <a:r>
              <a:rPr lang="en-US" dirty="0"/>
              <a:t>“has a ” relationship vs “is a”</a:t>
            </a:r>
          </a:p>
          <a:p>
            <a:pPr lvl="1"/>
            <a:r>
              <a:rPr lang="en-US" dirty="0"/>
              <a:t>For specifying the contract/</a:t>
            </a:r>
            <a:r>
              <a:rPr lang="en-US" dirty="0" err="1"/>
              <a:t>api</a:t>
            </a:r>
            <a:r>
              <a:rPr lang="en-US" dirty="0"/>
              <a:t>/interface</a:t>
            </a:r>
          </a:p>
          <a:p>
            <a:pPr lvl="1"/>
            <a:r>
              <a:rPr lang="en-US" dirty="0"/>
              <a:t>You can only inherit from one class, but can use multiple interfaces.</a:t>
            </a:r>
          </a:p>
          <a:p>
            <a:pPr lvl="1"/>
            <a:r>
              <a:rPr lang="en-US" dirty="0"/>
              <a:t>The class using an interface does not have access to any of the implementation details (variables, implementation of methods). You must override all methods provided by an interface</a:t>
            </a:r>
          </a:p>
          <a:p>
            <a:r>
              <a:rPr lang="en-US" dirty="0"/>
              <a:t>You can use both interfaces and inheritance:</a:t>
            </a:r>
          </a:p>
          <a:p>
            <a:pPr lvl="1"/>
            <a:r>
              <a:rPr lang="en-US" dirty="0"/>
              <a:t>Class Subclass extends Superclass implements Interface</a:t>
            </a:r>
          </a:p>
          <a:p>
            <a:r>
              <a:rPr lang="en-US" dirty="0"/>
              <a:t>Interfaces in this context vs normal programming</a:t>
            </a:r>
          </a:p>
          <a:p>
            <a:r>
              <a:rPr lang="en-US" dirty="0"/>
              <a:t>Often used to add GUI, data retrieval methods to a class. Also for mocking during testing.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8BE32-F3B1-46FD-81BF-3BBC3CB0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429" y="0"/>
            <a:ext cx="4228571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0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6A52-0C19-426A-A2CE-4D7C0A12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B8D3-E5A0-4C24-8C22-F41E008F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35489" cy="3599316"/>
          </a:xfrm>
        </p:spPr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mixins</a:t>
            </a:r>
            <a:r>
              <a:rPr lang="en-US" dirty="0"/>
              <a:t> and interfaces</a:t>
            </a:r>
          </a:p>
          <a:p>
            <a:pPr lvl="1"/>
            <a:r>
              <a:rPr lang="en-US" dirty="0"/>
              <a:t>No need to overwrite </a:t>
            </a:r>
            <a:r>
              <a:rPr lang="en-US" dirty="0" err="1"/>
              <a:t>mixin</a:t>
            </a:r>
            <a:r>
              <a:rPr lang="en-US" dirty="0"/>
              <a:t> methods</a:t>
            </a:r>
          </a:p>
          <a:p>
            <a:pPr lvl="1"/>
            <a:r>
              <a:rPr lang="en-US" dirty="0" err="1"/>
              <a:t>Mixins</a:t>
            </a:r>
            <a:r>
              <a:rPr lang="en-US" dirty="0"/>
              <a:t> are for sharing implementations and code reuse, while interfaces are for specifying the contract/</a:t>
            </a:r>
            <a:r>
              <a:rPr lang="en-US" dirty="0" err="1"/>
              <a:t>api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7B5FF4-7451-47E7-AFAC-A1297C69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619" y="0"/>
            <a:ext cx="5152381" cy="4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FA285D-3C86-47F9-B6B7-F478E7C7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19" y="4930535"/>
            <a:ext cx="4238095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C347-A311-4A6F-83F8-D06A937B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A3DC-F9B2-44B6-B614-2BC64C1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553149" cy="3599316"/>
          </a:xfrm>
        </p:spPr>
        <p:txBody>
          <a:bodyPr/>
          <a:lstStyle/>
          <a:p>
            <a:r>
              <a:rPr lang="en-US" dirty="0"/>
              <a:t>For adding new functionality to existing classes without creating new classes</a:t>
            </a:r>
          </a:p>
          <a:p>
            <a:r>
              <a:rPr lang="en-US" dirty="0"/>
              <a:t>Without them, you create wrappers around them</a:t>
            </a:r>
          </a:p>
          <a:p>
            <a:r>
              <a:rPr lang="en-US" dirty="0"/>
              <a:t>Used for classes from libraries, classes you did not create yourself.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308EA-EF94-4A9F-A56B-02AD9607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70" y="4136531"/>
            <a:ext cx="1866667" cy="10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27F39-3BA1-42CF-98F0-74B7CC16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137" y="1953802"/>
            <a:ext cx="2295238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066A-8E37-41BD-B577-3ABD728B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912FDA-C28A-4045-BAD6-7EEE07D3C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657211"/>
              </p:ext>
            </p:extLst>
          </p:nvPr>
        </p:nvGraphicFramePr>
        <p:xfrm>
          <a:off x="277383" y="2377989"/>
          <a:ext cx="1124735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611">
                  <a:extLst>
                    <a:ext uri="{9D8B030D-6E8A-4147-A177-3AD203B41FA5}">
                      <a16:colId xmlns:a16="http://schemas.microsoft.com/office/drawing/2014/main" val="3918074362"/>
                    </a:ext>
                  </a:extLst>
                </a:gridCol>
                <a:gridCol w="1664520">
                  <a:extLst>
                    <a:ext uri="{9D8B030D-6E8A-4147-A177-3AD203B41FA5}">
                      <a16:colId xmlns:a16="http://schemas.microsoft.com/office/drawing/2014/main" val="1489407890"/>
                    </a:ext>
                  </a:extLst>
                </a:gridCol>
                <a:gridCol w="2747972">
                  <a:extLst>
                    <a:ext uri="{9D8B030D-6E8A-4147-A177-3AD203B41FA5}">
                      <a16:colId xmlns:a16="http://schemas.microsoft.com/office/drawing/2014/main" val="2683342374"/>
                    </a:ext>
                  </a:extLst>
                </a:gridCol>
                <a:gridCol w="4269248">
                  <a:extLst>
                    <a:ext uri="{9D8B030D-6E8A-4147-A177-3AD203B41FA5}">
                      <a16:colId xmlns:a16="http://schemas.microsoft.com/office/drawing/2014/main" val="96347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overwrite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only when 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specification, abstraction, DRY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7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Specifying the contract/interface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only when 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9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but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You can, but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Addding</a:t>
                      </a:r>
                      <a:r>
                        <a:rPr lang="en-US" dirty="0"/>
                        <a:t> functionality without creating new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8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4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85AB-2FD1-4AB1-9B9A-F3214D8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968"/>
            <a:ext cx="6441989" cy="1080938"/>
          </a:xfrm>
        </p:spPr>
        <p:txBody>
          <a:bodyPr/>
          <a:lstStyle/>
          <a:p>
            <a:r>
              <a:rPr lang="en-US" dirty="0"/>
              <a:t>Flutter: intro &amp;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E74C-FAE8-46AB-8F8A-6E1D3C80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9122"/>
            <a:ext cx="6252518" cy="4858878"/>
          </a:xfrm>
        </p:spPr>
        <p:txBody>
          <a:bodyPr/>
          <a:lstStyle/>
          <a:p>
            <a:r>
              <a:rPr lang="en-US" dirty="0"/>
              <a:t>Flutter is a cross platform UI toolkit (mobile, desktop, web)</a:t>
            </a:r>
          </a:p>
          <a:p>
            <a:r>
              <a:rPr lang="en-US" dirty="0"/>
              <a:t>Compiled to machine code or JS</a:t>
            </a:r>
          </a:p>
          <a:p>
            <a:r>
              <a:rPr lang="en-US" dirty="0"/>
              <a:t>Layers:</a:t>
            </a:r>
          </a:p>
          <a:p>
            <a:pPr lvl="1"/>
            <a:r>
              <a:rPr lang="en-US" dirty="0"/>
              <a:t>No privileged access to layers below</a:t>
            </a:r>
          </a:p>
          <a:p>
            <a:pPr lvl="1"/>
            <a:r>
              <a:rPr lang="en-US" dirty="0"/>
              <a:t>Everything in the framework level is optional</a:t>
            </a:r>
          </a:p>
          <a:p>
            <a:pPr lvl="1"/>
            <a:r>
              <a:rPr lang="en-US" dirty="0"/>
              <a:t>To the OS, a flutter app is just a native app</a:t>
            </a:r>
          </a:p>
          <a:p>
            <a:pPr lvl="1"/>
            <a:r>
              <a:rPr lang="en-US" dirty="0"/>
              <a:t>Embedder is written in OS-appropriate language(Java/C++, Objective C, C++)</a:t>
            </a:r>
          </a:p>
          <a:p>
            <a:pPr lvl="1"/>
            <a:r>
              <a:rPr lang="en-US" dirty="0"/>
              <a:t>Engine provides low-level implementation of Flutter’s core API (graphics, I/O, Dart runtime env)</a:t>
            </a:r>
          </a:p>
          <a:p>
            <a:pPr lvl="1"/>
            <a:r>
              <a:rPr lang="en-US" dirty="0"/>
              <a:t>Engine is exposed to flutter through </a:t>
            </a:r>
            <a:r>
              <a:rPr lang="en-US" dirty="0" err="1"/>
              <a:t>dar:ui</a:t>
            </a:r>
            <a:r>
              <a:rPr lang="en-US" dirty="0"/>
              <a:t>, wrapping underlying C++ code into Dart classes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856D7-BC11-4C0A-87AC-376AD5FB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18" y="1999028"/>
            <a:ext cx="5939481" cy="48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3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3165-9D76-4379-9C46-FD89A1BE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Flutter: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7C28-79B1-4965-88AC-7E47CC29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511679" cy="4521128"/>
          </a:xfrm>
        </p:spPr>
        <p:txBody>
          <a:bodyPr/>
          <a:lstStyle/>
          <a:p>
            <a:r>
              <a:rPr lang="en-US" dirty="0"/>
              <a:t>Reactive user interfaces:</a:t>
            </a:r>
          </a:p>
          <a:p>
            <a:pPr lvl="1"/>
            <a:r>
              <a:rPr lang="en-US" dirty="0"/>
              <a:t>Decoupling UI from underlying state.</a:t>
            </a:r>
          </a:p>
          <a:p>
            <a:pPr lvl="1"/>
            <a:r>
              <a:rPr lang="en-US" dirty="0"/>
              <a:t>Create UI description with API</a:t>
            </a:r>
          </a:p>
          <a:p>
            <a:pPr lvl="1"/>
            <a:r>
              <a:rPr lang="en-US" dirty="0"/>
              <a:t>Framework creates/updates UI when needed</a:t>
            </a:r>
          </a:p>
          <a:p>
            <a:pPr lvl="1"/>
            <a:r>
              <a:rPr lang="en-US" dirty="0"/>
              <a:t>Widgets (like React components) are classes which propagate state changes downstream to draw the UI</a:t>
            </a:r>
          </a:p>
          <a:p>
            <a:r>
              <a:rPr lang="en-US" dirty="0"/>
              <a:t>Widgets:</a:t>
            </a:r>
          </a:p>
          <a:p>
            <a:pPr lvl="1"/>
            <a:r>
              <a:rPr lang="en-US" dirty="0"/>
              <a:t>Building block of UI</a:t>
            </a:r>
          </a:p>
          <a:p>
            <a:pPr lvl="1"/>
            <a:r>
              <a:rPr lang="en-US" dirty="0"/>
              <a:t>Composed of other widgets, and has access to the context of it’s parent all the way to the root widget </a:t>
            </a:r>
          </a:p>
          <a:p>
            <a:pPr lvl="1"/>
            <a:r>
              <a:rPr lang="en-US" dirty="0"/>
              <a:t>A few concepts responsible for a lot.</a:t>
            </a:r>
          </a:p>
          <a:p>
            <a:pPr lvl="1"/>
            <a:r>
              <a:rPr lang="en-US" dirty="0"/>
              <a:t>Class hierarchy is shallow but broad (lots of subclasses each level, not a lot of levels)</a:t>
            </a:r>
          </a:p>
          <a:p>
            <a:pPr lvl="1"/>
            <a:r>
              <a:rPr lang="en-US" dirty="0"/>
              <a:t>You override the build method to determine it’s appearance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9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F709-B5C2-49C7-BF9C-022CC796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Flutter: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05A3-3CEB-4B79-93B6-B0B74C32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95123" cy="4275684"/>
          </a:xfrm>
        </p:spPr>
        <p:txBody>
          <a:bodyPr/>
          <a:lstStyle/>
          <a:p>
            <a:r>
              <a:rPr lang="en-US" dirty="0"/>
              <a:t>Overriding the build() method of widgets returns an element tree</a:t>
            </a:r>
          </a:p>
          <a:p>
            <a:r>
              <a:rPr lang="en-US" dirty="0"/>
              <a:t>For example: a horizontal layout with some buttons in it.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839A-0C03-4273-B40A-457EBFC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59C-93AD-4036-8436-081F1190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 private members</a:t>
            </a:r>
          </a:p>
          <a:p>
            <a:pPr lvl="1"/>
            <a:r>
              <a:rPr lang="en-US" dirty="0"/>
              <a:t>Static members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Extensions</a:t>
            </a:r>
          </a:p>
          <a:p>
            <a:r>
              <a:rPr lang="en-US" dirty="0"/>
              <a:t>flutter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71B-E67C-4212-A121-3995D31F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6" y="753228"/>
            <a:ext cx="9593966" cy="10809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CE6A-E82D-4960-AB03-E2D87710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slide is orange, you can ask questions at the end of the slide. If it isn’t, please wait.</a:t>
            </a:r>
          </a:p>
          <a:p>
            <a:r>
              <a:rPr lang="en-US" dirty="0"/>
              <a:t>Questions from last session</a:t>
            </a:r>
          </a:p>
        </p:txBody>
      </p:sp>
    </p:spTree>
    <p:extLst>
      <p:ext uri="{BB962C8B-B14F-4D97-AF65-F5344CB8AC3E}">
        <p14:creationId xmlns:p14="http://schemas.microsoft.com/office/powerpoint/2010/main" val="375944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B45-2E73-4DA3-A816-8FDD8537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FE2B3-4474-4D7D-8326-9F352A97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95" y="3381810"/>
            <a:ext cx="5961905" cy="3476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F4C3-A254-43C7-9A1B-7E1ECFB5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3441"/>
          </a:xfrm>
        </p:spPr>
        <p:txBody>
          <a:bodyPr/>
          <a:lstStyle/>
          <a:p>
            <a:r>
              <a:rPr lang="en-US" dirty="0"/>
              <a:t>Classes are an abstraction to bundle related functions and data together</a:t>
            </a:r>
          </a:p>
          <a:p>
            <a:r>
              <a:rPr lang="en-US" dirty="0"/>
              <a:t>Who doesn’t know what classes are yet?</a:t>
            </a:r>
          </a:p>
          <a:p>
            <a:r>
              <a:rPr lang="en-US" dirty="0"/>
              <a:t>Contain data members</a:t>
            </a:r>
          </a:p>
          <a:p>
            <a:r>
              <a:rPr lang="en-US" dirty="0"/>
              <a:t>Member functions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Long form constructors</a:t>
            </a:r>
          </a:p>
          <a:p>
            <a:pPr lvl="1"/>
            <a:r>
              <a:rPr lang="en-US" dirty="0"/>
              <a:t>Don’t use these by default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1154-E4BE-438A-AAFB-C0843975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F30-C091-4B74-B1AA-B16ED78B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constructors</a:t>
            </a:r>
          </a:p>
          <a:p>
            <a:r>
              <a:rPr lang="en-US" dirty="0"/>
              <a:t>Short form constructor</a:t>
            </a:r>
          </a:p>
          <a:p>
            <a:r>
              <a:rPr lang="en-US" dirty="0"/>
              <a:t>Delegating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5C57C-B238-4181-9F62-A6523C5F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38" y="-25374"/>
            <a:ext cx="6904762" cy="4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889E6-F2CC-4416-BD56-3088361F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38" y="4677048"/>
            <a:ext cx="5295238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2786-2BD6-4493-B9A3-463948EB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65452"/>
            <a:ext cx="5772952" cy="1080938"/>
          </a:xfrm>
        </p:spPr>
        <p:txBody>
          <a:bodyPr/>
          <a:lstStyle/>
          <a:p>
            <a:r>
              <a:rPr lang="en-US" dirty="0"/>
              <a:t>Classes: Constructor and</a:t>
            </a:r>
            <a:br>
              <a:rPr lang="en-US" dirty="0"/>
            </a:br>
            <a:r>
              <a:rPr lang="en-US" dirty="0"/>
              <a:t>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B7BE-3DBC-440F-9713-543F3FD5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92631" cy="3599316"/>
          </a:xfrm>
        </p:spPr>
        <p:txBody>
          <a:bodyPr/>
          <a:lstStyle/>
          <a:p>
            <a:r>
              <a:rPr lang="en-US" dirty="0"/>
              <a:t>List initialization, similar to C++</a:t>
            </a:r>
          </a:p>
          <a:p>
            <a:r>
              <a:rPr lang="en-US" dirty="0"/>
              <a:t>Private variables</a:t>
            </a:r>
          </a:p>
          <a:p>
            <a:pPr lvl="1"/>
            <a:r>
              <a:rPr lang="en-US" dirty="0"/>
              <a:t>Require an _underscore</a:t>
            </a:r>
          </a:p>
          <a:p>
            <a:pPr lvl="1"/>
            <a:r>
              <a:rPr lang="en-US" dirty="0"/>
              <a:t>Are only private outside the library</a:t>
            </a:r>
          </a:p>
          <a:p>
            <a:pPr lvl="1"/>
            <a:r>
              <a:rPr lang="en-US" dirty="0"/>
              <a:t>Why do we want them?</a:t>
            </a:r>
          </a:p>
          <a:p>
            <a:pPr lvl="2"/>
            <a:r>
              <a:rPr lang="en-US" dirty="0"/>
              <a:t>Interfaces/</a:t>
            </a:r>
            <a:r>
              <a:rPr lang="en-US" dirty="0" err="1"/>
              <a:t>api</a:t>
            </a:r>
            <a:endParaRPr lang="en-US" dirty="0"/>
          </a:p>
          <a:p>
            <a:pPr lvl="2"/>
            <a:r>
              <a:rPr lang="en-US" dirty="0"/>
              <a:t>Hide implementation details</a:t>
            </a:r>
          </a:p>
          <a:p>
            <a:pPr lvl="2"/>
            <a:r>
              <a:rPr lang="en-US" dirty="0"/>
              <a:t>Prevent users from using your classes in unintended and wrong ways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84A5-6DBE-415D-85D7-8BB9D886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52" y="-125032"/>
            <a:ext cx="6419048" cy="4923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F074A-CB95-4246-8430-5849C800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52" y="4798777"/>
            <a:ext cx="5809524" cy="523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2E2E7E-BFA9-4E2C-8F10-0EF1EA7B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952" y="5322587"/>
            <a:ext cx="6438095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1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EBE1-01A7-4CAB-A1F1-2FD87E87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A06E-49C6-4BEE-A04C-A46DF373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FDA4-66C9-4C14-B63D-3A96D008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14" y="2162762"/>
            <a:ext cx="5514286" cy="4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01E67-8C1C-4927-A299-80AB68B06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6095"/>
            <a:ext cx="640952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D701-BCFE-476D-9A2A-B38A4BCD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06" y="612564"/>
            <a:ext cx="5498057" cy="1080938"/>
          </a:xfrm>
        </p:spPr>
        <p:txBody>
          <a:bodyPr/>
          <a:lstStyle/>
          <a:p>
            <a:r>
              <a:rPr lang="en-US" dirty="0"/>
              <a:t>Classes : </a:t>
            </a:r>
            <a:br>
              <a:rPr lang="en-US" dirty="0"/>
            </a:br>
            <a:r>
              <a:rPr lang="en-US" dirty="0"/>
              <a:t>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E83D-8204-477A-BEB1-99923927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92631" cy="3599316"/>
          </a:xfrm>
        </p:spPr>
        <p:txBody>
          <a:bodyPr/>
          <a:lstStyle/>
          <a:p>
            <a:r>
              <a:rPr lang="en-US" dirty="0"/>
              <a:t>Static variables</a:t>
            </a:r>
          </a:p>
          <a:p>
            <a:r>
              <a:rPr lang="en-US" dirty="0"/>
              <a:t>Often used for singletons</a:t>
            </a:r>
          </a:p>
          <a:p>
            <a:r>
              <a:rPr lang="en-US" dirty="0"/>
              <a:t>Factory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1D6C8-15AA-4A82-9591-71F4C4CA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093" y="0"/>
            <a:ext cx="2921771" cy="2161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EB3A7-3EDF-47FB-A89D-10FA4B9C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4876800" cy="2161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65EC5B-B50E-41F6-8239-0F4369248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64" y="2228570"/>
            <a:ext cx="5196536" cy="2717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A053E0-D661-4381-BC21-CD6B4F673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952" y="4945713"/>
            <a:ext cx="4019048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0866-D6E4-425F-BEF4-F2809639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3D3E-20BE-470C-8649-1047B8C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Override</a:t>
            </a:r>
          </a:p>
          <a:p>
            <a:r>
              <a:rPr lang="en-US" dirty="0" err="1"/>
              <a:t>Superclasses</a:t>
            </a:r>
            <a:r>
              <a:rPr lang="en-US" dirty="0"/>
              <a:t> and subclasses</a:t>
            </a:r>
          </a:p>
          <a:p>
            <a:r>
              <a:rPr lang="en-US" dirty="0"/>
              <a:t>Super()</a:t>
            </a:r>
          </a:p>
          <a:p>
            <a:r>
              <a:rPr lang="en-US" dirty="0"/>
              <a:t>Abstract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11996-CAB2-4D77-BBA5-A2BA68BA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5" y="2058000"/>
            <a:ext cx="5838095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175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726</TotalTime>
  <Words>729</Words>
  <Application>Microsoft Office PowerPoint</Application>
  <PresentationFormat>Widescreen</PresentationFormat>
  <Paragraphs>135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1_Berlin</vt:lpstr>
      <vt:lpstr>Dart Week 3</vt:lpstr>
      <vt:lpstr>Overview</vt:lpstr>
      <vt:lpstr>PowerPoint Presentation</vt:lpstr>
      <vt:lpstr>Classes</vt:lpstr>
      <vt:lpstr>Classes: constructors</vt:lpstr>
      <vt:lpstr>Classes: Constructor and private members</vt:lpstr>
      <vt:lpstr>Classes: getters and setters</vt:lpstr>
      <vt:lpstr>Classes :  static variables</vt:lpstr>
      <vt:lpstr>Classes: Inheritance</vt:lpstr>
      <vt:lpstr>Classes: Inheritance</vt:lpstr>
      <vt:lpstr>Classes: Interfaces</vt:lpstr>
      <vt:lpstr>Classes: Mixins</vt:lpstr>
      <vt:lpstr>Classes: extensions</vt:lpstr>
      <vt:lpstr>comparison</vt:lpstr>
      <vt:lpstr>Flutter: intro &amp; architecture</vt:lpstr>
      <vt:lpstr>Flutter: architecture</vt:lpstr>
      <vt:lpstr>Flutter: widgets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Week 2</dc:title>
  <dc:creator>Sagar Ramsaransing</dc:creator>
  <cp:lastModifiedBy>Sagar Ramsaransing</cp:lastModifiedBy>
  <cp:revision>56</cp:revision>
  <dcterms:created xsi:type="dcterms:W3CDTF">2021-11-03T13:16:41Z</dcterms:created>
  <dcterms:modified xsi:type="dcterms:W3CDTF">2022-02-19T17:30:35Z</dcterms:modified>
</cp:coreProperties>
</file>