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6" r:id="rId2"/>
  </p:sldMasterIdLst>
  <p:sldIdLst>
    <p:sldId id="256" r:id="rId3"/>
    <p:sldId id="26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5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7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5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0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2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3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7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56C1-CA34-4517-A3EC-F91F2717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0A31-C5A3-48D0-AFE6-51F26B38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How to check types</a:t>
            </a:r>
          </a:p>
          <a:p>
            <a:r>
              <a:rPr lang="en-US" dirty="0"/>
              <a:t>Object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C62C5-E485-4D5D-98B2-8C6A8D0B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33" y="-66734"/>
            <a:ext cx="6866667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BE8-CB9B-4FDD-814B-C34A6EA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4076-BEAB-492A-86FC-DA9F6D09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211528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Interfaces vs inheritance</a:t>
            </a:r>
          </a:p>
          <a:p>
            <a:pPr lvl="1"/>
            <a:r>
              <a:rPr lang="en-US" dirty="0"/>
              <a:t>“has a ” relationship vs “is a”</a:t>
            </a:r>
          </a:p>
          <a:p>
            <a:pPr lvl="1"/>
            <a:r>
              <a:rPr lang="en-US" dirty="0"/>
              <a:t>For specifying the contract/</a:t>
            </a:r>
            <a:r>
              <a:rPr lang="en-US" dirty="0" err="1"/>
              <a:t>api</a:t>
            </a:r>
            <a:r>
              <a:rPr lang="en-US" dirty="0"/>
              <a:t>/interface</a:t>
            </a:r>
          </a:p>
          <a:p>
            <a:pPr lvl="1"/>
            <a:r>
              <a:rPr lang="en-US" dirty="0"/>
              <a:t>You can only inherit from one class, but can use multiple interfaces.</a:t>
            </a:r>
          </a:p>
          <a:p>
            <a:pPr lvl="1"/>
            <a:r>
              <a:rPr lang="en-US" dirty="0"/>
              <a:t>The class using an interface does not have access to any of the implementation details (variables, implementation of methods). You must override all methods provided by an interface</a:t>
            </a:r>
          </a:p>
          <a:p>
            <a:r>
              <a:rPr lang="en-US" dirty="0"/>
              <a:t>You can use both interfaces and inheritance:</a:t>
            </a:r>
          </a:p>
          <a:p>
            <a:pPr lvl="1"/>
            <a:r>
              <a:rPr lang="en-US" dirty="0"/>
              <a:t>Class Subclass extends Superclass implements Interface</a:t>
            </a:r>
          </a:p>
          <a:p>
            <a:r>
              <a:rPr lang="en-US" dirty="0"/>
              <a:t>Interfaces in this context vs normal programming</a:t>
            </a:r>
          </a:p>
          <a:p>
            <a:r>
              <a:rPr lang="en-US" dirty="0"/>
              <a:t>Often used to add GUI, data retrieval methods to a class. Also for mocking during testing.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8BE32-F3B1-46FD-81BF-3BBC3CB0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29" y="0"/>
            <a:ext cx="4228571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0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6A52-0C19-426A-A2CE-4D7C0A12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B8D3-E5A0-4C24-8C22-F41E008F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35489" cy="3599316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mixins</a:t>
            </a:r>
            <a:r>
              <a:rPr lang="en-US" dirty="0"/>
              <a:t> and interfaces</a:t>
            </a:r>
          </a:p>
          <a:p>
            <a:pPr lvl="1"/>
            <a:r>
              <a:rPr lang="en-US" dirty="0"/>
              <a:t>No need to overwrite </a:t>
            </a:r>
            <a:r>
              <a:rPr lang="en-US" dirty="0" err="1"/>
              <a:t>mixin</a:t>
            </a:r>
            <a:r>
              <a:rPr lang="en-US" dirty="0"/>
              <a:t> methods</a:t>
            </a:r>
          </a:p>
          <a:p>
            <a:pPr lvl="1"/>
            <a:r>
              <a:rPr lang="en-US" dirty="0" err="1"/>
              <a:t>Mixins</a:t>
            </a:r>
            <a:r>
              <a:rPr lang="en-US" dirty="0"/>
              <a:t> are for sharing implementations and code reuse, while interfaces are for specifying the contract/</a:t>
            </a:r>
            <a:r>
              <a:rPr lang="en-US" dirty="0" err="1"/>
              <a:t>api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B5FF4-7451-47E7-AFAC-A1297C69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19" y="0"/>
            <a:ext cx="5152381" cy="4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FA285D-3C86-47F9-B6B7-F478E7C7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19" y="4930535"/>
            <a:ext cx="4238095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C347-A311-4A6F-83F8-D06A937B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A3DC-F9B2-44B6-B614-2BC64C1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553149" cy="3599316"/>
          </a:xfrm>
        </p:spPr>
        <p:txBody>
          <a:bodyPr/>
          <a:lstStyle/>
          <a:p>
            <a:r>
              <a:rPr lang="en-US" dirty="0"/>
              <a:t>For adding new functionality to existing classes without creating new classes</a:t>
            </a:r>
          </a:p>
          <a:p>
            <a:r>
              <a:rPr lang="en-US" dirty="0"/>
              <a:t>Without them, you create wrappers around them</a:t>
            </a:r>
          </a:p>
          <a:p>
            <a:r>
              <a:rPr lang="en-US" dirty="0"/>
              <a:t>Used for classes from libraries, classes you did not create yourself.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308EA-EF94-4A9F-A56B-02AD9607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70" y="4136531"/>
            <a:ext cx="1866667" cy="10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27F39-3BA1-42CF-98F0-74B7CC16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37" y="1953802"/>
            <a:ext cx="229523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066A-8E37-41BD-B577-3ABD728B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912FDA-C28A-4045-BAD6-7EEE07D3C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57211"/>
              </p:ext>
            </p:extLst>
          </p:nvPr>
        </p:nvGraphicFramePr>
        <p:xfrm>
          <a:off x="277383" y="2377989"/>
          <a:ext cx="1124735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11">
                  <a:extLst>
                    <a:ext uri="{9D8B030D-6E8A-4147-A177-3AD203B41FA5}">
                      <a16:colId xmlns:a16="http://schemas.microsoft.com/office/drawing/2014/main" val="3918074362"/>
                    </a:ext>
                  </a:extLst>
                </a:gridCol>
                <a:gridCol w="1664520">
                  <a:extLst>
                    <a:ext uri="{9D8B030D-6E8A-4147-A177-3AD203B41FA5}">
                      <a16:colId xmlns:a16="http://schemas.microsoft.com/office/drawing/2014/main" val="1489407890"/>
                    </a:ext>
                  </a:extLst>
                </a:gridCol>
                <a:gridCol w="2747972">
                  <a:extLst>
                    <a:ext uri="{9D8B030D-6E8A-4147-A177-3AD203B41FA5}">
                      <a16:colId xmlns:a16="http://schemas.microsoft.com/office/drawing/2014/main" val="2683342374"/>
                    </a:ext>
                  </a:extLst>
                </a:gridCol>
                <a:gridCol w="4269248">
                  <a:extLst>
                    <a:ext uri="{9D8B030D-6E8A-4147-A177-3AD203B41FA5}">
                      <a16:colId xmlns:a16="http://schemas.microsoft.com/office/drawing/2014/main" val="96347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overwrite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when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specification, abstraction, 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7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Specifying the contract/interface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Mixin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when 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9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You can, but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Addding</a:t>
                      </a:r>
                      <a:r>
                        <a:rPr lang="en-US" dirty="0"/>
                        <a:t> functionality without creating new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8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 private members</a:t>
            </a:r>
          </a:p>
          <a:p>
            <a:pPr lvl="1"/>
            <a:r>
              <a:rPr lang="en-US" dirty="0"/>
              <a:t>Static members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Extensions</a:t>
            </a:r>
          </a:p>
          <a:p>
            <a:r>
              <a:rPr lang="en-US" dirty="0"/>
              <a:t>Async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71B-E67C-4212-A121-3995D31F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6" y="753228"/>
            <a:ext cx="9593966" cy="1080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E6A-E82D-4960-AB03-E2D8771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slide is orange, you can ask questions at the end of the slide. If it isn’t, please wait.</a:t>
            </a:r>
          </a:p>
          <a:p>
            <a:r>
              <a:rPr lang="en-US" dirty="0"/>
              <a:t>Questions from last session</a:t>
            </a:r>
          </a:p>
        </p:txBody>
      </p:sp>
    </p:spTree>
    <p:extLst>
      <p:ext uri="{BB962C8B-B14F-4D97-AF65-F5344CB8AC3E}">
        <p14:creationId xmlns:p14="http://schemas.microsoft.com/office/powerpoint/2010/main" val="37594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B45-2E73-4DA3-A816-8FDD853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FE2B3-4474-4D7D-8326-9F352A97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95" y="3381810"/>
            <a:ext cx="5961905" cy="3476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4C3-A254-43C7-9A1B-7E1ECFB5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3441"/>
          </a:xfrm>
        </p:spPr>
        <p:txBody>
          <a:bodyPr/>
          <a:lstStyle/>
          <a:p>
            <a:r>
              <a:rPr lang="en-US" dirty="0"/>
              <a:t>Classes are an abstraction to bundle related functions and data together</a:t>
            </a:r>
          </a:p>
          <a:p>
            <a:r>
              <a:rPr lang="en-US" dirty="0"/>
              <a:t>Who doesn’t know what classes are yet?</a:t>
            </a:r>
          </a:p>
          <a:p>
            <a:r>
              <a:rPr lang="en-US" dirty="0"/>
              <a:t>Contain data members</a:t>
            </a:r>
          </a:p>
          <a:p>
            <a:r>
              <a:rPr lang="en-US" dirty="0"/>
              <a:t>Member functions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Long form constructors</a:t>
            </a:r>
          </a:p>
          <a:p>
            <a:pPr lvl="1"/>
            <a:r>
              <a:rPr lang="en-US" dirty="0"/>
              <a:t>Don’t use these by default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154-E4BE-438A-AAFB-C0843975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F30-C091-4B74-B1AA-B16ED78B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constructors</a:t>
            </a:r>
          </a:p>
          <a:p>
            <a:r>
              <a:rPr lang="en-US" dirty="0"/>
              <a:t>Short form constructor</a:t>
            </a:r>
          </a:p>
          <a:p>
            <a:r>
              <a:rPr lang="en-US" dirty="0"/>
              <a:t>Delegating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C57C-B238-4181-9F62-A6523C5F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38" y="-25374"/>
            <a:ext cx="6904762" cy="4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889E6-F2CC-4416-BD56-3088361F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38" y="4677048"/>
            <a:ext cx="529523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2786-2BD6-4493-B9A3-463948EB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5452"/>
            <a:ext cx="5772952" cy="1080938"/>
          </a:xfrm>
        </p:spPr>
        <p:txBody>
          <a:bodyPr/>
          <a:lstStyle/>
          <a:p>
            <a:r>
              <a:rPr lang="en-US" dirty="0"/>
              <a:t>Classes: Constructor and</a:t>
            </a:r>
            <a:br>
              <a:rPr lang="en-US" dirty="0"/>
            </a:br>
            <a:r>
              <a:rPr lang="en-US" dirty="0"/>
              <a:t>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B7BE-3DBC-440F-9713-543F3FD5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92631" cy="3599316"/>
          </a:xfrm>
        </p:spPr>
        <p:txBody>
          <a:bodyPr/>
          <a:lstStyle/>
          <a:p>
            <a:r>
              <a:rPr lang="en-US" dirty="0"/>
              <a:t>List initialization, similar to C++</a:t>
            </a:r>
          </a:p>
          <a:p>
            <a:r>
              <a:rPr lang="en-US" dirty="0"/>
              <a:t>Private variables</a:t>
            </a:r>
          </a:p>
          <a:p>
            <a:pPr lvl="1"/>
            <a:r>
              <a:rPr lang="en-US" dirty="0"/>
              <a:t>Require an _underscore</a:t>
            </a:r>
          </a:p>
          <a:p>
            <a:pPr lvl="1"/>
            <a:r>
              <a:rPr lang="en-US" dirty="0"/>
              <a:t>Are only private outside the library</a:t>
            </a:r>
          </a:p>
          <a:p>
            <a:pPr lvl="1"/>
            <a:r>
              <a:rPr lang="en-US" dirty="0"/>
              <a:t>Why do we want them?</a:t>
            </a:r>
          </a:p>
          <a:p>
            <a:pPr lvl="2"/>
            <a:r>
              <a:rPr lang="en-US" dirty="0"/>
              <a:t>Interfaces/</a:t>
            </a:r>
            <a:r>
              <a:rPr lang="en-US" dirty="0" err="1"/>
              <a:t>api</a:t>
            </a:r>
            <a:endParaRPr lang="en-US" dirty="0"/>
          </a:p>
          <a:p>
            <a:pPr lvl="2"/>
            <a:r>
              <a:rPr lang="en-US" dirty="0"/>
              <a:t>Hide implementation details</a:t>
            </a:r>
          </a:p>
          <a:p>
            <a:pPr lvl="2"/>
            <a:r>
              <a:rPr lang="en-US" dirty="0"/>
              <a:t>Prevent users from using your classes in unintended and wrong ways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84A5-6DBE-415D-85D7-8BB9D886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52" y="-125032"/>
            <a:ext cx="6419048" cy="492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F074A-CB95-4246-8430-5849C800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52" y="4798777"/>
            <a:ext cx="5809524" cy="523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E2E7E-BFA9-4E2C-8F10-0EF1EA7B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952" y="5322587"/>
            <a:ext cx="6438095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BE1-01A7-4CAB-A1F1-2FD87E87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A06E-49C6-4BEE-A04C-A46DF373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FDA4-66C9-4C14-B63D-3A96D008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14" y="2162762"/>
            <a:ext cx="5514286" cy="4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01E67-8C1C-4927-A299-80AB68B0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095"/>
            <a:ext cx="640952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701-BCFE-476D-9A2A-B38A4BC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6" y="612564"/>
            <a:ext cx="5498057" cy="1080938"/>
          </a:xfrm>
        </p:spPr>
        <p:txBody>
          <a:bodyPr/>
          <a:lstStyle/>
          <a:p>
            <a:r>
              <a:rPr lang="en-US" dirty="0"/>
              <a:t>Classes : </a:t>
            </a:r>
            <a:br>
              <a:rPr lang="en-US" dirty="0"/>
            </a:br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E83D-8204-477A-BEB1-99923927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92631" cy="3599316"/>
          </a:xfrm>
        </p:spPr>
        <p:txBody>
          <a:bodyPr/>
          <a:lstStyle/>
          <a:p>
            <a:r>
              <a:rPr lang="en-US" dirty="0"/>
              <a:t>Static variables</a:t>
            </a:r>
          </a:p>
          <a:p>
            <a:r>
              <a:rPr lang="en-US" dirty="0"/>
              <a:t>Often used for singletons</a:t>
            </a:r>
          </a:p>
          <a:p>
            <a:r>
              <a:rPr lang="en-US" dirty="0"/>
              <a:t>Factory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D6C8-15AA-4A82-9591-71F4C4CA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93" y="0"/>
            <a:ext cx="2921771" cy="216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EB3A7-3EDF-47FB-A89D-10FA4B9C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4876800" cy="2161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65EC5B-B50E-41F6-8239-0F4369248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64" y="2228570"/>
            <a:ext cx="5196536" cy="271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053E0-D661-4381-BC21-CD6B4F67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952" y="4945713"/>
            <a:ext cx="4019048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866-D6E4-425F-BEF4-F2809639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3D3E-20BE-470C-8649-1047B8C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Override</a:t>
            </a:r>
          </a:p>
          <a:p>
            <a:r>
              <a:rPr lang="en-US" dirty="0" err="1"/>
              <a:t>Superclasses</a:t>
            </a:r>
            <a:r>
              <a:rPr lang="en-US" dirty="0"/>
              <a:t> and subclasses</a:t>
            </a:r>
          </a:p>
          <a:p>
            <a:r>
              <a:rPr lang="en-US" dirty="0"/>
              <a:t>Super()</a:t>
            </a:r>
          </a:p>
          <a:p>
            <a:r>
              <a:rPr lang="en-US" dirty="0"/>
              <a:t>Abstract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11996-CAB2-4D77-BBA5-A2BA68BA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5" y="2058000"/>
            <a:ext cx="5838095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75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536</TotalTime>
  <Words>410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Berlin</vt:lpstr>
      <vt:lpstr>1_Berlin</vt:lpstr>
      <vt:lpstr>Dart Week 3</vt:lpstr>
      <vt:lpstr>Overview</vt:lpstr>
      <vt:lpstr>PowerPoint Presentation</vt:lpstr>
      <vt:lpstr>Classes</vt:lpstr>
      <vt:lpstr>Classes: constructors</vt:lpstr>
      <vt:lpstr>Classes: Constructor and private members</vt:lpstr>
      <vt:lpstr>Classes: getters and setters</vt:lpstr>
      <vt:lpstr>Classes :  static variables</vt:lpstr>
      <vt:lpstr>Classes: Inheritance</vt:lpstr>
      <vt:lpstr>Classes: Inheritance</vt:lpstr>
      <vt:lpstr>Classes: Interfaces</vt:lpstr>
      <vt:lpstr>Classes: Mixins</vt:lpstr>
      <vt:lpstr>Classes: extensions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52</cp:revision>
  <dcterms:created xsi:type="dcterms:W3CDTF">2021-11-03T13:16:41Z</dcterms:created>
  <dcterms:modified xsi:type="dcterms:W3CDTF">2022-02-11T13:21:24Z</dcterms:modified>
</cp:coreProperties>
</file>