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607786" y="2153329"/>
            <a:ext cx="8640536" cy="16710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200" b="1">
                <a:solidFill>
                  <a:schemeClr val="lt1"/>
                </a:solidFill>
                <a:latin typeface="맑은 고딕"/>
              </a:rPr>
              <a:t>GDSC</a:t>
            </a:r>
            <a:r>
              <a:rPr lang="ko-KR" altLang="en-US" sz="5200" b="1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 sz="5200" b="1">
                <a:solidFill>
                  <a:schemeClr val="lt1"/>
                </a:solidFill>
                <a:latin typeface="맑은 고딕"/>
              </a:rPr>
              <a:t>CAU</a:t>
            </a:r>
            <a:r>
              <a:rPr lang="ko-KR" altLang="en-US" sz="5200" b="1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 sz="5200" b="1">
                <a:solidFill>
                  <a:schemeClr val="lt1"/>
                </a:solidFill>
                <a:latin typeface="맑은 고딕"/>
              </a:rPr>
              <a:t>BACK-END</a:t>
            </a:r>
            <a:endParaRPr lang="en-US" altLang="ko-KR" sz="5200" b="1">
              <a:solidFill>
                <a:schemeClr val="lt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5200" b="1">
                <a:solidFill>
                  <a:schemeClr val="lt1"/>
                </a:solidFill>
                <a:latin typeface="맑은 고딕"/>
              </a:rPr>
              <a:t>JPA</a:t>
            </a:r>
            <a:r>
              <a:rPr lang="ko-KR" altLang="en-US" sz="5200" b="1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 sz="5200" b="1">
                <a:solidFill>
                  <a:schemeClr val="lt1"/>
                </a:solidFill>
                <a:latin typeface="맑은 고딕"/>
              </a:rPr>
              <a:t>STUDY</a:t>
            </a:r>
            <a:endParaRPr lang="en-US" altLang="ko-KR" sz="5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607786" y="3824422"/>
            <a:ext cx="8640536" cy="8218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Chapter 4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발표자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정다연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71071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lt1"/>
                </a:solidFill>
              </a:rPr>
              <a:t>IDENTITY</a:t>
            </a:r>
            <a:r>
              <a:rPr lang="ko-KR" altLang="en-US" b="1">
                <a:solidFill>
                  <a:schemeClr val="lt1"/>
                </a:solidFill>
              </a:rPr>
              <a:t> 전략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9950" y="2248557"/>
            <a:ext cx="8105500" cy="41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8256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lt1"/>
                </a:solidFill>
              </a:rPr>
              <a:t>SEQUENCE </a:t>
            </a:r>
            <a:r>
              <a:rPr lang="ko-KR" altLang="en-US" b="1">
                <a:solidFill>
                  <a:schemeClr val="lt1"/>
                </a:solidFill>
              </a:rPr>
              <a:t>전략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757" y="2559064"/>
            <a:ext cx="8556485" cy="29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3217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lt1"/>
                </a:solidFill>
              </a:rPr>
              <a:t>SEQUENCE </a:t>
            </a:r>
            <a:r>
              <a:rPr lang="ko-KR" altLang="en-US" b="1">
                <a:solidFill>
                  <a:schemeClr val="lt1"/>
                </a:solidFill>
              </a:rPr>
              <a:t>전략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0718" y="2248557"/>
            <a:ext cx="7730564" cy="36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2914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lt1"/>
                </a:solidFill>
              </a:rPr>
              <a:t>TABLE </a:t>
            </a:r>
            <a:r>
              <a:rPr lang="ko-KR" altLang="en-US" b="1">
                <a:solidFill>
                  <a:schemeClr val="lt1"/>
                </a:solidFill>
              </a:rPr>
              <a:t>전략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2116" y="2248557"/>
            <a:ext cx="7147767" cy="38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43000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lt1"/>
                </a:solidFill>
              </a:rPr>
              <a:t>TABLE </a:t>
            </a:r>
            <a:r>
              <a:rPr lang="ko-KR" altLang="en-US" b="1">
                <a:solidFill>
                  <a:schemeClr val="lt1"/>
                </a:solidFill>
              </a:rPr>
              <a:t>전략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1663" y="2718491"/>
            <a:ext cx="7950326" cy="25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703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필드와 컬럼 매핑</a:t>
            </a:r>
            <a:r>
              <a:rPr lang="en-US" altLang="ko-KR" b="1">
                <a:solidFill>
                  <a:schemeClr val="lt1"/>
                </a:solidFill>
              </a:rPr>
              <a:t> :</a:t>
            </a:r>
            <a:r>
              <a:rPr lang="ko-KR" altLang="en-US" b="1">
                <a:solidFill>
                  <a:schemeClr val="lt1"/>
                </a:solidFill>
              </a:rPr>
              <a:t> 래퍼런스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8032" y="1850641"/>
            <a:ext cx="8558563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866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필드와 컬럼 매핑</a:t>
            </a:r>
            <a:r>
              <a:rPr lang="en-US" altLang="ko-KR" b="1">
                <a:solidFill>
                  <a:schemeClr val="lt1"/>
                </a:solidFill>
              </a:rPr>
              <a:t> :</a:t>
            </a:r>
            <a:r>
              <a:rPr lang="ko-KR" altLang="en-US" b="1">
                <a:solidFill>
                  <a:schemeClr val="lt1"/>
                </a:solidFill>
              </a:rPr>
              <a:t> 래퍼런스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@Enumerated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8123" y="2248557"/>
            <a:ext cx="8537324" cy="33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1196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필드와 컬럼 매핑</a:t>
            </a:r>
            <a:r>
              <a:rPr lang="en-US" altLang="ko-KR" b="1">
                <a:solidFill>
                  <a:schemeClr val="lt1"/>
                </a:solidFill>
              </a:rPr>
              <a:t> :</a:t>
            </a:r>
            <a:r>
              <a:rPr lang="ko-KR" altLang="en-US" b="1">
                <a:solidFill>
                  <a:schemeClr val="lt1"/>
                </a:solidFill>
              </a:rPr>
              <a:t> 래퍼런스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@Temporal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2350" y="2478019"/>
            <a:ext cx="7347300" cy="3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0159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필드와 컬럼 매핑</a:t>
            </a:r>
            <a:r>
              <a:rPr lang="en-US" altLang="ko-KR" b="1">
                <a:solidFill>
                  <a:schemeClr val="lt1"/>
                </a:solidFill>
              </a:rPr>
              <a:t> :</a:t>
            </a:r>
            <a:r>
              <a:rPr lang="ko-KR" altLang="en-US" b="1">
                <a:solidFill>
                  <a:schemeClr val="lt1"/>
                </a:solidFill>
              </a:rPr>
              <a:t> 래퍼런스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@Lob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1591" y="2824224"/>
            <a:ext cx="6314559" cy="19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8096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673475" y="2555284"/>
            <a:ext cx="8640536" cy="8737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200" b="1">
                <a:solidFill>
                  <a:schemeClr val="lt1"/>
                </a:solidFill>
                <a:latin typeface="맑은 고딕"/>
              </a:rPr>
              <a:t>감사합니다</a:t>
            </a:r>
            <a:endParaRPr lang="ko-KR" altLang="en-US" sz="5200" b="1">
              <a:solidFill>
                <a:schemeClr val="lt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377998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대표 어노테이션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65889"/>
            <a:ext cx="10972798" cy="4525963"/>
          </a:xfrm>
        </p:spPr>
        <p:txBody>
          <a:bodyPr/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객체와 테이블 매핑 → @Entity, @Table</a:t>
            </a: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 → @Id</a:t>
            </a: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필드와 컬럼 매핑 → @Column</a:t>
            </a:r>
            <a:endParaRPr lang="ko-KR" altLang="en-US" b="1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연관관계 매핑 → @ManyToOne, @JoinColumn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5372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대표 어노테이션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b="1">
                <a:solidFill>
                  <a:schemeClr val="lt1"/>
                </a:solidFill>
              </a:rPr>
              <a:t>객체와 테이블 매핑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@Entity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6263" y="2248557"/>
            <a:ext cx="8672146" cy="1347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2334" y="3965105"/>
            <a:ext cx="8740004" cy="19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81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대표 어노테이션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b="1">
                <a:solidFill>
                  <a:schemeClr val="lt1"/>
                </a:solidFill>
              </a:rPr>
              <a:t>객체와 테이블 매핑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@Table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0059" y="2248557"/>
            <a:ext cx="7810997" cy="34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5943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대표 어노테이션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b="1">
                <a:solidFill>
                  <a:schemeClr val="lt1"/>
                </a:solidFill>
              </a:rPr>
              <a:t>여러 매핑 어노테이션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9829" y="2096340"/>
            <a:ext cx="7610480" cy="13326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59829" y="3830296"/>
            <a:ext cx="7779538" cy="22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629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데이터베이스 스키마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514" y="1417638"/>
            <a:ext cx="7890972" cy="13021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2958" y="2928445"/>
            <a:ext cx="6706084" cy="36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8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데이터베이스 스키마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7681" y="1417638"/>
            <a:ext cx="7642037" cy="16217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3944" y="3602584"/>
            <a:ext cx="7585773" cy="22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370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데이터베이스 스키마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5905" y="1801383"/>
            <a:ext cx="8329566" cy="16276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0977" y="4093286"/>
            <a:ext cx="8779425" cy="14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356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b="1">
                <a:solidFill>
                  <a:schemeClr val="lt1"/>
                </a:solidFill>
              </a:rPr>
              <a:t>기본 키 매핑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83091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lt1"/>
                </a:solidFill>
              </a:rPr>
              <a:t>IDENTITY</a:t>
            </a:r>
            <a:r>
              <a:rPr lang="ko-KR" altLang="en-US" b="1">
                <a:solidFill>
                  <a:schemeClr val="lt1"/>
                </a:solidFill>
              </a:rPr>
              <a:t> 전략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2535019"/>
            <a:ext cx="7027050" cy="31510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4013" y="3859208"/>
            <a:ext cx="4838383" cy="20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56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화면 슬라이드 쇼(4:3)</ep:PresentationFormat>
  <ep:Paragraphs>41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슬라이드 1</vt:lpstr>
      <vt:lpstr>대표 어노테이션</vt:lpstr>
      <vt:lpstr>대표 어노테이션</vt:lpstr>
      <vt:lpstr>대표 어노테이션</vt:lpstr>
      <vt:lpstr>대표 어노테이션</vt:lpstr>
      <vt:lpstr>데이터베이스 스키마</vt:lpstr>
      <vt:lpstr>데이터베이스 스키마</vt:lpstr>
      <vt:lpstr>데이터베이스 스키마</vt:lpstr>
      <vt:lpstr>기본 키 매핑</vt:lpstr>
      <vt:lpstr>기본 키 매핑</vt:lpstr>
      <vt:lpstr>기본 키 매핑</vt:lpstr>
      <vt:lpstr>기본 키 매핑</vt:lpstr>
      <vt:lpstr>기본 키 매핑</vt:lpstr>
      <vt:lpstr>기본 키 매핑</vt:lpstr>
      <vt:lpstr>필드와 컬럼 매핑 : 래퍼런스</vt:lpstr>
      <vt:lpstr>필드와 컬럼 매핑 : 래퍼런스</vt:lpstr>
      <vt:lpstr>필드와 컬럼 매핑 : 래퍼런스</vt:lpstr>
      <vt:lpstr>필드와 컬럼 매핑 : 래퍼런스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2022-12-02T14:03:21.191</dcterms:created>
  <dc:creator>dayeo</dc:creator>
  <cp:lastModifiedBy>dayeo</cp:lastModifiedBy>
  <dcterms:modified xsi:type="dcterms:W3CDTF">2022-12-03T09:07:28.204</dcterms:modified>
  <cp:revision>16</cp:revision>
  <cp:version>12.0.0.2416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